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5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6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7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8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73" r:id="rId4"/>
    <p:sldMasterId id="2147485552" r:id="rId5"/>
    <p:sldMasterId id="2147485708" r:id="rId6"/>
    <p:sldMasterId id="2147485786" r:id="rId7"/>
    <p:sldMasterId id="2147485873" r:id="rId8"/>
    <p:sldMasterId id="2147486016" r:id="rId9"/>
    <p:sldMasterId id="2147486039" r:id="rId10"/>
    <p:sldMasterId id="2147483648" r:id="rId11"/>
    <p:sldMasterId id="2147486066" r:id="rId12"/>
  </p:sldMasterIdLst>
  <p:notesMasterIdLst>
    <p:notesMasterId r:id="rId53"/>
  </p:notesMasterIdLst>
  <p:sldIdLst>
    <p:sldId id="671" r:id="rId13"/>
    <p:sldId id="2147373915" r:id="rId14"/>
    <p:sldId id="2147480149" r:id="rId15"/>
    <p:sldId id="2147480328" r:id="rId16"/>
    <p:sldId id="2147480329" r:id="rId17"/>
    <p:sldId id="2147480330" r:id="rId18"/>
    <p:sldId id="2147480331" r:id="rId19"/>
    <p:sldId id="2147480332" r:id="rId20"/>
    <p:sldId id="2147480327" r:id="rId21"/>
    <p:sldId id="2147373994" r:id="rId22"/>
    <p:sldId id="2147472775" r:id="rId23"/>
    <p:sldId id="2147480050" r:id="rId24"/>
    <p:sldId id="2147480152" r:id="rId25"/>
    <p:sldId id="2147480124" r:id="rId26"/>
    <p:sldId id="2147480125" r:id="rId27"/>
    <p:sldId id="2147480126" r:id="rId28"/>
    <p:sldId id="2147480135" r:id="rId29"/>
    <p:sldId id="2147480137" r:id="rId30"/>
    <p:sldId id="2147480140" r:id="rId31"/>
    <p:sldId id="2147480141" r:id="rId32"/>
    <p:sldId id="2147480143" r:id="rId33"/>
    <p:sldId id="2147480326" r:id="rId34"/>
    <p:sldId id="2147480154" r:id="rId35"/>
    <p:sldId id="2147480155" r:id="rId36"/>
    <p:sldId id="2147480333" r:id="rId37"/>
    <p:sldId id="269" r:id="rId38"/>
    <p:sldId id="729" r:id="rId39"/>
    <p:sldId id="414" r:id="rId40"/>
    <p:sldId id="741" r:id="rId41"/>
    <p:sldId id="2147373953" r:id="rId42"/>
    <p:sldId id="2147480337" r:id="rId43"/>
    <p:sldId id="740" r:id="rId44"/>
    <p:sldId id="267" r:id="rId45"/>
    <p:sldId id="739" r:id="rId46"/>
    <p:sldId id="2147480334" r:id="rId47"/>
    <p:sldId id="2147480335" r:id="rId48"/>
    <p:sldId id="266" r:id="rId49"/>
    <p:sldId id="2147480336" r:id="rId50"/>
    <p:sldId id="313" r:id="rId51"/>
    <p:sldId id="2147480102" r:id="rId52"/>
  </p:sldIdLst>
  <p:sldSz cx="12192000" cy="6858000"/>
  <p:notesSz cx="6797675" cy="9926638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035849C6-BF59-449E-B052-C903A0CA0C5E}">
          <p14:sldIdLst>
            <p14:sldId id="671"/>
            <p14:sldId id="2147373915"/>
            <p14:sldId id="2147480149"/>
            <p14:sldId id="2147480328"/>
            <p14:sldId id="2147480329"/>
            <p14:sldId id="2147480330"/>
            <p14:sldId id="2147480331"/>
            <p14:sldId id="2147480332"/>
            <p14:sldId id="2147480327"/>
            <p14:sldId id="2147373994"/>
            <p14:sldId id="2147472775"/>
            <p14:sldId id="2147480050"/>
            <p14:sldId id="2147480152"/>
            <p14:sldId id="2147480124"/>
            <p14:sldId id="2147480125"/>
            <p14:sldId id="2147480126"/>
            <p14:sldId id="2147480135"/>
            <p14:sldId id="2147480137"/>
            <p14:sldId id="2147480140"/>
            <p14:sldId id="2147480141"/>
            <p14:sldId id="2147480143"/>
            <p14:sldId id="2147480326"/>
            <p14:sldId id="2147480154"/>
            <p14:sldId id="2147480155"/>
            <p14:sldId id="2147480333"/>
            <p14:sldId id="269"/>
            <p14:sldId id="729"/>
            <p14:sldId id="414"/>
            <p14:sldId id="741"/>
            <p14:sldId id="2147373953"/>
            <p14:sldId id="2147480337"/>
            <p14:sldId id="740"/>
            <p14:sldId id="267"/>
            <p14:sldId id="739"/>
            <p14:sldId id="2147480334"/>
            <p14:sldId id="2147480335"/>
            <p14:sldId id="266"/>
            <p14:sldId id="2147480336"/>
            <p14:sldId id="313"/>
            <p14:sldId id="2147480102"/>
          </p14:sldIdLst>
        </p14:section>
        <p14:section name="Oletusosa" id="{6C06CB82-B73C-48F6-AFEE-0112570436AC}">
          <p14:sldIdLst/>
        </p14:section>
        <p14:section name="Nimetön osa" id="{6B772474-5EEF-4D77-9CFC-5D2A5EF1726B}">
          <p14:sldIdLst/>
        </p14:section>
        <p14:section name="Nimetön osa" id="{D0A878D9-163B-42F8-815B-70456A330727}">
          <p14:sldIdLst/>
        </p14:section>
        <p14:section name="Default Section" id="{44046B25-1CD6-4BDF-92BA-5F34AA971286}">
          <p14:sldIdLst/>
        </p14:section>
        <p14:section name="infographic" id="{E056A892-9213-4DC4-B05C-EEA7800C2A1F}">
          <p14:sldIdLst/>
        </p14:section>
        <p14:section name="Closing Section" id="{F9018635-FA30-4337-8773-261AA56F254A}">
          <p14:sldIdLst/>
        </p14:section>
        <p14:section name="Oletusosa" id="{6899394B-7793-478F-BD9B-020B3E53BA3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BB9695-575D-380F-0DA1-B6054D6A2562}" v="9" dt="2026-04-21T07:59:26.710"/>
    <p1510:client id="{A8D82D52-CFE5-C3D2-BEC5-42161BFF54CE}" v="1" dt="2026-04-21T18:16:41.606"/>
    <p1510:client id="{BA09E633-0332-E0B3-72D8-B4098FBB8E30}" v="8" dt="2026-04-20T16:28:32.587"/>
    <p1510:client id="{C5B440BE-B8CA-408F-A7DF-88B781C4FDB8}" v="6" dt="2026-04-21T09:54:53.792"/>
    <p1510:client id="{F5C69B76-6E24-45E9-4497-1C2F230B20FF}" v="29" dt="2026-04-20T17:23:06.859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9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microsoft.com/office/2015/10/relationships/revisionInfo" Target="revisionInfo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ika Tikkala" userId="S::janika.tikkala@yrittajat.fi::9de46df9-c890-4a52-82d3-48c94c9b9a32" providerId="AD" clId="Web-{F5C69B76-6E24-45E9-4497-1C2F230B20FF}"/>
    <pc:docChg chg="addSld delSld modSld addMainMaster modSection">
      <pc:chgData name="Janika Tikkala" userId="S::janika.tikkala@yrittajat.fi::9de46df9-c890-4a52-82d3-48c94c9b9a32" providerId="AD" clId="Web-{F5C69B76-6E24-45E9-4497-1C2F230B20FF}" dt="2026-04-20T17:23:06.859" v="29" actId="20577"/>
      <pc:docMkLst>
        <pc:docMk/>
      </pc:docMkLst>
      <pc:sldChg chg="add del">
        <pc:chgData name="Janika Tikkala" userId="S::janika.tikkala@yrittajat.fi::9de46df9-c890-4a52-82d3-48c94c9b9a32" providerId="AD" clId="Web-{F5C69B76-6E24-45E9-4497-1C2F230B20FF}" dt="2026-04-20T17:22:37.140" v="2"/>
        <pc:sldMkLst>
          <pc:docMk/>
          <pc:sldMk cId="3511522278" sldId="313"/>
        </pc:sldMkLst>
      </pc:sldChg>
      <pc:sldChg chg="modSp add replId">
        <pc:chgData name="Janika Tikkala" userId="S::janika.tikkala@yrittajat.fi::9de46df9-c890-4a52-82d3-48c94c9b9a32" providerId="AD" clId="Web-{F5C69B76-6E24-45E9-4497-1C2F230B20FF}" dt="2026-04-20T17:23:06.859" v="29" actId="20577"/>
        <pc:sldMkLst>
          <pc:docMk/>
          <pc:sldMk cId="1150702518" sldId="2147480333"/>
        </pc:sldMkLst>
        <pc:spChg chg="mod">
          <ac:chgData name="Janika Tikkala" userId="S::janika.tikkala@yrittajat.fi::9de46df9-c890-4a52-82d3-48c94c9b9a32" providerId="AD" clId="Web-{F5C69B76-6E24-45E9-4497-1C2F230B20FF}" dt="2026-04-20T17:22:55.343" v="10" actId="20577"/>
          <ac:spMkLst>
            <pc:docMk/>
            <pc:sldMk cId="1150702518" sldId="2147480333"/>
            <ac:spMk id="3" creationId="{F6A85AF3-B259-7C99-3E00-EBBEF533D9CC}"/>
          </ac:spMkLst>
        </pc:spChg>
        <pc:spChg chg="mod">
          <ac:chgData name="Janika Tikkala" userId="S::janika.tikkala@yrittajat.fi::9de46df9-c890-4a52-82d3-48c94c9b9a32" providerId="AD" clId="Web-{F5C69B76-6E24-45E9-4497-1C2F230B20FF}" dt="2026-04-20T17:23:06.859" v="29" actId="20577"/>
          <ac:spMkLst>
            <pc:docMk/>
            <pc:sldMk cId="1150702518" sldId="2147480333"/>
            <ac:spMk id="4" creationId="{FC2EF08C-4AB3-EE70-7441-42C4ED6B107F}"/>
          </ac:spMkLst>
        </pc:spChg>
      </pc:sldChg>
      <pc:sldMasterChg chg="add addSldLayout">
        <pc:chgData name="Janika Tikkala" userId="S::janika.tikkala@yrittajat.fi::9de46df9-c890-4a52-82d3-48c94c9b9a32" providerId="AD" clId="Web-{F5C69B76-6E24-45E9-4497-1C2F230B20FF}" dt="2026-04-20T17:22:37.140" v="2"/>
        <pc:sldMasterMkLst>
          <pc:docMk/>
          <pc:sldMasterMk cId="3156853677" sldId="2147483648"/>
        </pc:sldMasterMkLst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1623175457" sldId="2147483649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2081831656" sldId="2147483650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3373966126" sldId="2147483651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4127180557" sldId="2147483652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437834558" sldId="2147483653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1884747207" sldId="2147483654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1090819558" sldId="2147483655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1436785555" sldId="2147483656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194522564" sldId="2147483657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335309089" sldId="2147483660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2409647392" sldId="2147483661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3372125509" sldId="2147483662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3616457125" sldId="2147483663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80721446" sldId="2147483664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3981843568" sldId="2147483665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3161875042" sldId="2147483666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4204181246" sldId="2147483667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3769970422" sldId="2147483668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2086402026" sldId="2147483669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1126380224" sldId="2147483670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1674460295" sldId="2147483671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2169258662" sldId="2147483672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129427327" sldId="2147483673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3789069209" sldId="2147483674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4100169285" sldId="2147483676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1347754552" sldId="2147483677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2885261639" sldId="2147483679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1531914958" sldId="2147483680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308031365" sldId="2147483681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3710941318" sldId="2147483682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3616999890" sldId="2147483683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691430787" sldId="2147483685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1502469336" sldId="2147483742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3407186263" sldId="2147483743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720209682" sldId="2147483744"/>
          </pc:sldLayoutMkLst>
        </pc:sldLayoutChg>
        <pc:sldLayoutChg chg="add">
          <pc:chgData name="Janika Tikkala" userId="S::janika.tikkala@yrittajat.fi::9de46df9-c890-4a52-82d3-48c94c9b9a32" providerId="AD" clId="Web-{F5C69B76-6E24-45E9-4497-1C2F230B20FF}" dt="2026-04-20T17:22:37.140" v="2"/>
          <pc:sldLayoutMkLst>
            <pc:docMk/>
            <pc:sldMasterMk cId="3156853677" sldId="2147483648"/>
            <pc:sldLayoutMk cId="2983280104" sldId="2147483745"/>
          </pc:sldLayoutMkLst>
        </pc:sldLayoutChg>
      </pc:sldMasterChg>
      <pc:sldMasterChg chg="addSldLayout delSldLayout">
        <pc:chgData name="Janika Tikkala" userId="S::janika.tikkala@yrittajat.fi::9de46df9-c890-4a52-82d3-48c94c9b9a32" providerId="AD" clId="Web-{F5C69B76-6E24-45E9-4497-1C2F230B20FF}" dt="2026-04-20T17:22:36.968" v="1"/>
        <pc:sldMasterMkLst>
          <pc:docMk/>
          <pc:sldMasterMk cId="4169706332" sldId="2147486016"/>
        </pc:sldMasterMkLst>
        <pc:sldLayoutChg chg="add del replId">
          <pc:chgData name="Janika Tikkala" userId="S::janika.tikkala@yrittajat.fi::9de46df9-c890-4a52-82d3-48c94c9b9a32" providerId="AD" clId="Web-{F5C69B76-6E24-45E9-4497-1C2F230B20FF}" dt="2026-04-20T17:22:36.968" v="1"/>
          <pc:sldLayoutMkLst>
            <pc:docMk/>
            <pc:sldMasterMk cId="4169706332" sldId="2147486016"/>
            <pc:sldLayoutMk cId="1607278479" sldId="2147486066"/>
          </pc:sldLayoutMkLst>
        </pc:sldLayoutChg>
      </pc:sldMasterChg>
    </pc:docChg>
  </pc:docChgLst>
  <pc:docChgLst>
    <pc:chgData name="Janika Tikkala" userId="S::janika.tikkala@yrittajat.fi::9de46df9-c890-4a52-82d3-48c94c9b9a32" providerId="AD" clId="Web-{A8D82D52-CFE5-C3D2-BEC5-42161BFF54CE}"/>
    <pc:docChg chg="modSld">
      <pc:chgData name="Janika Tikkala" userId="S::janika.tikkala@yrittajat.fi::9de46df9-c890-4a52-82d3-48c94c9b9a32" providerId="AD" clId="Web-{A8D82D52-CFE5-C3D2-BEC5-42161BFF54CE}" dt="2026-04-21T18:16:41.606" v="0" actId="20577"/>
      <pc:docMkLst>
        <pc:docMk/>
      </pc:docMkLst>
      <pc:sldChg chg="modSp">
        <pc:chgData name="Janika Tikkala" userId="S::janika.tikkala@yrittajat.fi::9de46df9-c890-4a52-82d3-48c94c9b9a32" providerId="AD" clId="Web-{A8D82D52-CFE5-C3D2-BEC5-42161BFF54CE}" dt="2026-04-21T18:16:41.606" v="0" actId="20577"/>
        <pc:sldMkLst>
          <pc:docMk/>
          <pc:sldMk cId="2604911773" sldId="269"/>
        </pc:sldMkLst>
        <pc:spChg chg="mod">
          <ac:chgData name="Janika Tikkala" userId="S::janika.tikkala@yrittajat.fi::9de46df9-c890-4a52-82d3-48c94c9b9a32" providerId="AD" clId="Web-{A8D82D52-CFE5-C3D2-BEC5-42161BFF54CE}" dt="2026-04-21T18:16:41.606" v="0" actId="20577"/>
          <ac:spMkLst>
            <pc:docMk/>
            <pc:sldMk cId="2604911773" sldId="269"/>
            <ac:spMk id="7" creationId="{93B7780E-D274-5DC4-3960-76F985B9EB61}"/>
          </ac:spMkLst>
        </pc:spChg>
      </pc:sldChg>
    </pc:docChg>
  </pc:docChgLst>
  <pc:docChgLst>
    <pc:chgData name="Janika Tikkala" userId="S::janika.tikkala@yrittajat.fi::9de46df9-c890-4a52-82d3-48c94c9b9a32" providerId="AD" clId="Web-{BA09E633-0332-E0B3-72D8-B4098FBB8E30}"/>
    <pc:docChg chg="modSld">
      <pc:chgData name="Janika Tikkala" userId="S::janika.tikkala@yrittajat.fi::9de46df9-c890-4a52-82d3-48c94c9b9a32" providerId="AD" clId="Web-{BA09E633-0332-E0B3-72D8-B4098FBB8E30}" dt="2026-04-20T16:28:32.587" v="7" actId="20577"/>
      <pc:docMkLst>
        <pc:docMk/>
      </pc:docMkLst>
      <pc:sldChg chg="modSp">
        <pc:chgData name="Janika Tikkala" userId="S::janika.tikkala@yrittajat.fi::9de46df9-c890-4a52-82d3-48c94c9b9a32" providerId="AD" clId="Web-{BA09E633-0332-E0B3-72D8-B4098FBB8E30}" dt="2026-04-20T16:28:32.587" v="7" actId="20577"/>
        <pc:sldMkLst>
          <pc:docMk/>
          <pc:sldMk cId="1321030822" sldId="2147373915"/>
        </pc:sldMkLst>
        <pc:spChg chg="mod">
          <ac:chgData name="Janika Tikkala" userId="S::janika.tikkala@yrittajat.fi::9de46df9-c890-4a52-82d3-48c94c9b9a32" providerId="AD" clId="Web-{BA09E633-0332-E0B3-72D8-B4098FBB8E30}" dt="2026-04-20T16:28:32.587" v="7" actId="20577"/>
          <ac:spMkLst>
            <pc:docMk/>
            <pc:sldMk cId="1321030822" sldId="2147373915"/>
            <ac:spMk id="3" creationId="{433D105E-39A7-B690-6984-072846A31680}"/>
          </ac:spMkLst>
        </pc:spChg>
      </pc:sldChg>
    </pc:docChg>
  </pc:docChgLst>
  <pc:docChgLst>
    <pc:chgData name="Janika Tikkala" userId="9de46df9-c890-4a52-82d3-48c94c9b9a32" providerId="ADAL" clId="{DBC27650-9C1B-4314-894B-7D4805CFAF91}"/>
    <pc:docChg chg="addSld delSld modSld modSection">
      <pc:chgData name="Janika Tikkala" userId="9de46df9-c890-4a52-82d3-48c94c9b9a32" providerId="ADAL" clId="{DBC27650-9C1B-4314-894B-7D4805CFAF91}" dt="2026-04-21T09:54:55.633" v="199" actId="47"/>
      <pc:docMkLst>
        <pc:docMk/>
      </pc:docMkLst>
      <pc:sldChg chg="add del">
        <pc:chgData name="Janika Tikkala" userId="9de46df9-c890-4a52-82d3-48c94c9b9a32" providerId="ADAL" clId="{DBC27650-9C1B-4314-894B-7D4805CFAF91}" dt="2026-04-21T09:51:52.614" v="45"/>
        <pc:sldMkLst>
          <pc:docMk/>
          <pc:sldMk cId="3480518575" sldId="267"/>
        </pc:sldMkLst>
      </pc:sldChg>
      <pc:sldChg chg="modSp mod">
        <pc:chgData name="Janika Tikkala" userId="9de46df9-c890-4a52-82d3-48c94c9b9a32" providerId="ADAL" clId="{DBC27650-9C1B-4314-894B-7D4805CFAF91}" dt="2026-04-21T09:53:20.350" v="175" actId="20577"/>
        <pc:sldMkLst>
          <pc:docMk/>
          <pc:sldMk cId="2604911773" sldId="269"/>
        </pc:sldMkLst>
        <pc:spChg chg="mod">
          <ac:chgData name="Janika Tikkala" userId="9de46df9-c890-4a52-82d3-48c94c9b9a32" providerId="ADAL" clId="{DBC27650-9C1B-4314-894B-7D4805CFAF91}" dt="2026-04-21T09:53:20.350" v="175" actId="20577"/>
          <ac:spMkLst>
            <pc:docMk/>
            <pc:sldMk cId="2604911773" sldId="269"/>
            <ac:spMk id="7" creationId="{93B7780E-D274-5DC4-3960-76F985B9EB61}"/>
          </ac:spMkLst>
        </pc:spChg>
      </pc:sldChg>
      <pc:sldChg chg="add del setBg">
        <pc:chgData name="Janika Tikkala" userId="9de46df9-c890-4a52-82d3-48c94c9b9a32" providerId="ADAL" clId="{DBC27650-9C1B-4314-894B-7D4805CFAF91}" dt="2026-04-21T09:54:55.633" v="199" actId="47"/>
        <pc:sldMkLst>
          <pc:docMk/>
          <pc:sldMk cId="4169804545" sldId="734"/>
        </pc:sldMkLst>
      </pc:sldChg>
      <pc:sldChg chg="add del">
        <pc:chgData name="Janika Tikkala" userId="9de46df9-c890-4a52-82d3-48c94c9b9a32" providerId="ADAL" clId="{DBC27650-9C1B-4314-894B-7D4805CFAF91}" dt="2026-04-21T09:51:52.614" v="45"/>
        <pc:sldMkLst>
          <pc:docMk/>
          <pc:sldMk cId="1158870079" sldId="739"/>
        </pc:sldMkLst>
      </pc:sldChg>
      <pc:sldChg chg="addSp modSp add del mod">
        <pc:chgData name="Janika Tikkala" userId="9de46df9-c890-4a52-82d3-48c94c9b9a32" providerId="ADAL" clId="{DBC27650-9C1B-4314-894B-7D4805CFAF91}" dt="2026-04-21T09:53:51.487" v="196" actId="404"/>
        <pc:sldMkLst>
          <pc:docMk/>
          <pc:sldMk cId="671762797" sldId="740"/>
        </pc:sldMkLst>
        <pc:spChg chg="add mod">
          <ac:chgData name="Janika Tikkala" userId="9de46df9-c890-4a52-82d3-48c94c9b9a32" providerId="ADAL" clId="{DBC27650-9C1B-4314-894B-7D4805CFAF91}" dt="2026-04-21T09:53:51.487" v="196" actId="404"/>
          <ac:spMkLst>
            <pc:docMk/>
            <pc:sldMk cId="671762797" sldId="740"/>
            <ac:spMk id="2" creationId="{9FBC9081-0C96-0024-9A9C-AFBFA88BD444}"/>
          </ac:spMkLst>
        </pc:spChg>
        <pc:spChg chg="mod">
          <ac:chgData name="Janika Tikkala" userId="9de46df9-c890-4a52-82d3-48c94c9b9a32" providerId="ADAL" clId="{DBC27650-9C1B-4314-894B-7D4805CFAF91}" dt="2026-04-21T09:53:34.379" v="176" actId="1076"/>
          <ac:spMkLst>
            <pc:docMk/>
            <pc:sldMk cId="671762797" sldId="740"/>
            <ac:spMk id="13" creationId="{33E1E3AC-71A9-5BF8-93CA-C47653833C2A}"/>
          </ac:spMkLst>
        </pc:spChg>
      </pc:sldChg>
      <pc:sldChg chg="modSp add">
        <pc:chgData name="Janika Tikkala" userId="9de46df9-c890-4a52-82d3-48c94c9b9a32" providerId="ADAL" clId="{DBC27650-9C1B-4314-894B-7D4805CFAF91}" dt="2026-04-21T09:54:53.792" v="198"/>
        <pc:sldMkLst>
          <pc:docMk/>
          <pc:sldMk cId="701801163" sldId="2147480337"/>
        </pc:sldMkLst>
        <pc:spChg chg="mod">
          <ac:chgData name="Janika Tikkala" userId="9de46df9-c890-4a52-82d3-48c94c9b9a32" providerId="ADAL" clId="{DBC27650-9C1B-4314-894B-7D4805CFAF91}" dt="2026-04-21T09:54:53.792" v="198"/>
          <ac:spMkLst>
            <pc:docMk/>
            <pc:sldMk cId="701801163" sldId="2147480337"/>
            <ac:spMk id="3" creationId="{9800FA9B-91AC-EF5F-EB95-258DFB05E896}"/>
          </ac:spMkLst>
        </pc:spChg>
      </pc:sldChg>
    </pc:docChg>
  </pc:docChgLst>
  <pc:docChgLst>
    <pc:chgData name="Mikael Pentikäinen" userId="b8cf399f-6e8f-44db-bf92-36f12bf0c557" providerId="ADAL" clId="{8EE7BCF5-00F5-404D-BE95-A4FFB016C2F3}"/>
    <pc:docChg chg="modSld">
      <pc:chgData name="Mikael Pentikäinen" userId="b8cf399f-6e8f-44db-bf92-36f12bf0c557" providerId="ADAL" clId="{8EE7BCF5-00F5-404D-BE95-A4FFB016C2F3}" dt="2026-04-20T09:16:58.463" v="226" actId="20577"/>
      <pc:docMkLst>
        <pc:docMk/>
      </pc:docMkLst>
      <pc:sldChg chg="modSp mod">
        <pc:chgData name="Mikael Pentikäinen" userId="b8cf399f-6e8f-44db-bf92-36f12bf0c557" providerId="ADAL" clId="{8EE7BCF5-00F5-404D-BE95-A4FFB016C2F3}" dt="2026-04-20T04:53:58.214" v="36" actId="20577"/>
        <pc:sldMkLst>
          <pc:docMk/>
          <pc:sldMk cId="103784072" sldId="671"/>
        </pc:sldMkLst>
        <pc:spChg chg="mod">
          <ac:chgData name="Mikael Pentikäinen" userId="b8cf399f-6e8f-44db-bf92-36f12bf0c557" providerId="ADAL" clId="{8EE7BCF5-00F5-404D-BE95-A4FFB016C2F3}" dt="2026-04-20T04:53:54.918" v="34" actId="20577"/>
          <ac:spMkLst>
            <pc:docMk/>
            <pc:sldMk cId="103784072" sldId="671"/>
            <ac:spMk id="2" creationId="{00000000-0000-0000-0000-000000000000}"/>
          </ac:spMkLst>
        </pc:spChg>
        <pc:spChg chg="mod">
          <ac:chgData name="Mikael Pentikäinen" userId="b8cf399f-6e8f-44db-bf92-36f12bf0c557" providerId="ADAL" clId="{8EE7BCF5-00F5-404D-BE95-A4FFB016C2F3}" dt="2026-04-20T04:53:58.214" v="36" actId="20577"/>
          <ac:spMkLst>
            <pc:docMk/>
            <pc:sldMk cId="103784072" sldId="671"/>
            <ac:spMk id="3" creationId="{00000000-0000-0000-0000-000000000000}"/>
          </ac:spMkLst>
        </pc:spChg>
      </pc:sldChg>
      <pc:sldChg chg="modSp mod">
        <pc:chgData name="Mikael Pentikäinen" userId="b8cf399f-6e8f-44db-bf92-36f12bf0c557" providerId="ADAL" clId="{8EE7BCF5-00F5-404D-BE95-A4FFB016C2F3}" dt="2026-04-20T09:14:27.751" v="125" actId="20577"/>
        <pc:sldMkLst>
          <pc:docMk/>
          <pc:sldMk cId="1321030822" sldId="2147373915"/>
        </pc:sldMkLst>
        <pc:spChg chg="mod">
          <ac:chgData name="Mikael Pentikäinen" userId="b8cf399f-6e8f-44db-bf92-36f12bf0c557" providerId="ADAL" clId="{8EE7BCF5-00F5-404D-BE95-A4FFB016C2F3}" dt="2026-04-20T09:14:27.751" v="125" actId="20577"/>
          <ac:spMkLst>
            <pc:docMk/>
            <pc:sldMk cId="1321030822" sldId="2147373915"/>
            <ac:spMk id="3" creationId="{433D105E-39A7-B690-6984-072846A31680}"/>
          </ac:spMkLst>
        </pc:spChg>
      </pc:sldChg>
      <pc:sldChg chg="modSp mod">
        <pc:chgData name="Mikael Pentikäinen" userId="b8cf399f-6e8f-44db-bf92-36f12bf0c557" providerId="ADAL" clId="{8EE7BCF5-00F5-404D-BE95-A4FFB016C2F3}" dt="2026-04-20T09:14:35.956" v="139" actId="20577"/>
        <pc:sldMkLst>
          <pc:docMk/>
          <pc:sldMk cId="1681412174" sldId="2147480149"/>
        </pc:sldMkLst>
        <pc:spChg chg="mod">
          <ac:chgData name="Mikael Pentikäinen" userId="b8cf399f-6e8f-44db-bf92-36f12bf0c557" providerId="ADAL" clId="{8EE7BCF5-00F5-404D-BE95-A4FFB016C2F3}" dt="2026-04-20T09:14:35.956" v="139" actId="20577"/>
          <ac:spMkLst>
            <pc:docMk/>
            <pc:sldMk cId="1681412174" sldId="2147480149"/>
            <ac:spMk id="4" creationId="{DF72E70F-2B99-0AB3-2E73-920DA1FD9C02}"/>
          </ac:spMkLst>
        </pc:spChg>
      </pc:sldChg>
      <pc:sldChg chg="modSp mod">
        <pc:chgData name="Mikael Pentikäinen" userId="b8cf399f-6e8f-44db-bf92-36f12bf0c557" providerId="ADAL" clId="{8EE7BCF5-00F5-404D-BE95-A4FFB016C2F3}" dt="2026-04-20T09:16:42.952" v="225" actId="1076"/>
        <pc:sldMkLst>
          <pc:docMk/>
          <pc:sldMk cId="303186962" sldId="2147480331"/>
        </pc:sldMkLst>
        <pc:spChg chg="mod">
          <ac:chgData name="Mikael Pentikäinen" userId="b8cf399f-6e8f-44db-bf92-36f12bf0c557" providerId="ADAL" clId="{8EE7BCF5-00F5-404D-BE95-A4FFB016C2F3}" dt="2026-04-20T09:16:40.578" v="224" actId="20577"/>
          <ac:spMkLst>
            <pc:docMk/>
            <pc:sldMk cId="303186962" sldId="2147480331"/>
            <ac:spMk id="2" creationId="{2B972363-B2D4-85F1-3E20-9F75436C8AEA}"/>
          </ac:spMkLst>
        </pc:spChg>
        <pc:picChg chg="mod">
          <ac:chgData name="Mikael Pentikäinen" userId="b8cf399f-6e8f-44db-bf92-36f12bf0c557" providerId="ADAL" clId="{8EE7BCF5-00F5-404D-BE95-A4FFB016C2F3}" dt="2026-04-20T09:16:42.952" v="225" actId="1076"/>
          <ac:picMkLst>
            <pc:docMk/>
            <pc:sldMk cId="303186962" sldId="2147480331"/>
            <ac:picMk id="5" creationId="{EF033695-92DE-A679-4F3F-84C430A4ACDB}"/>
          </ac:picMkLst>
        </pc:picChg>
      </pc:sldChg>
      <pc:sldChg chg="modSp mod">
        <pc:chgData name="Mikael Pentikäinen" userId="b8cf399f-6e8f-44db-bf92-36f12bf0c557" providerId="ADAL" clId="{8EE7BCF5-00F5-404D-BE95-A4FFB016C2F3}" dt="2026-04-20T09:16:58.463" v="226" actId="20577"/>
        <pc:sldMkLst>
          <pc:docMk/>
          <pc:sldMk cId="1717455112" sldId="2147480332"/>
        </pc:sldMkLst>
        <pc:spChg chg="mod">
          <ac:chgData name="Mikael Pentikäinen" userId="b8cf399f-6e8f-44db-bf92-36f12bf0c557" providerId="ADAL" clId="{8EE7BCF5-00F5-404D-BE95-A4FFB016C2F3}" dt="2026-04-20T09:16:58.463" v="226" actId="20577"/>
          <ac:spMkLst>
            <pc:docMk/>
            <pc:sldMk cId="1717455112" sldId="2147480332"/>
            <ac:spMk id="2" creationId="{6C091590-8E5A-C5A2-2720-DD677B9B2FE1}"/>
          </ac:spMkLst>
        </pc:spChg>
      </pc:sldChg>
    </pc:docChg>
  </pc:docChgLst>
  <pc:docChgLst>
    <pc:chgData name="Frida Sigfrids" userId="S::frida.sigfrids@yrittajat.fi::8a348c46-823b-46de-962f-c66f0f2e276b" providerId="AD" clId="Web-{0FBB9695-575D-380F-0DA1-B6054D6A2562}"/>
    <pc:docChg chg="addSld modSection">
      <pc:chgData name="Frida Sigfrids" userId="S::frida.sigfrids@yrittajat.fi::8a348c46-823b-46de-962f-c66f0f2e276b" providerId="AD" clId="Web-{0FBB9695-575D-380F-0DA1-B6054D6A2562}" dt="2026-04-21T07:59:26.710" v="8"/>
      <pc:docMkLst>
        <pc:docMk/>
      </pc:docMkLst>
      <pc:sldChg chg="add">
        <pc:chgData name="Frida Sigfrids" userId="S::frida.sigfrids@yrittajat.fi::8a348c46-823b-46de-962f-c66f0f2e276b" providerId="AD" clId="Web-{0FBB9695-575D-380F-0DA1-B6054D6A2562}" dt="2026-04-21T07:59:19.226" v="7"/>
        <pc:sldMkLst>
          <pc:docMk/>
          <pc:sldMk cId="3457752579" sldId="266"/>
        </pc:sldMkLst>
      </pc:sldChg>
      <pc:sldChg chg="add">
        <pc:chgData name="Frida Sigfrids" userId="S::frida.sigfrids@yrittajat.fi::8a348c46-823b-46de-962f-c66f0f2e276b" providerId="AD" clId="Web-{0FBB9695-575D-380F-0DA1-B6054D6A2562}" dt="2026-04-21T07:58:03.554" v="0"/>
        <pc:sldMkLst>
          <pc:docMk/>
          <pc:sldMk cId="2604911773" sldId="269"/>
        </pc:sldMkLst>
      </pc:sldChg>
      <pc:sldChg chg="add">
        <pc:chgData name="Frida Sigfrids" userId="S::frida.sigfrids@yrittajat.fi::8a348c46-823b-46de-962f-c66f0f2e276b" providerId="AD" clId="Web-{0FBB9695-575D-380F-0DA1-B6054D6A2562}" dt="2026-04-21T07:58:26.866" v="2"/>
        <pc:sldMkLst>
          <pc:docMk/>
          <pc:sldMk cId="968308199" sldId="414"/>
        </pc:sldMkLst>
      </pc:sldChg>
      <pc:sldChg chg="add">
        <pc:chgData name="Frida Sigfrids" userId="S::frida.sigfrids@yrittajat.fi::8a348c46-823b-46de-962f-c66f0f2e276b" providerId="AD" clId="Web-{0FBB9695-575D-380F-0DA1-B6054D6A2562}" dt="2026-04-21T07:58:12.648" v="1"/>
        <pc:sldMkLst>
          <pc:docMk/>
          <pc:sldMk cId="1728186317" sldId="729"/>
        </pc:sldMkLst>
      </pc:sldChg>
      <pc:sldChg chg="add">
        <pc:chgData name="Frida Sigfrids" userId="S::frida.sigfrids@yrittajat.fi::8a348c46-823b-46de-962f-c66f0f2e276b" providerId="AD" clId="Web-{0FBB9695-575D-380F-0DA1-B6054D6A2562}" dt="2026-04-21T07:58:40.898" v="3"/>
        <pc:sldMkLst>
          <pc:docMk/>
          <pc:sldMk cId="1373336101" sldId="741"/>
        </pc:sldMkLst>
      </pc:sldChg>
      <pc:sldChg chg="add">
        <pc:chgData name="Frida Sigfrids" userId="S::frida.sigfrids@yrittajat.fi::8a348c46-823b-46de-962f-c66f0f2e276b" providerId="AD" clId="Web-{0FBB9695-575D-380F-0DA1-B6054D6A2562}" dt="2026-04-21T07:58:54.116" v="4"/>
        <pc:sldMkLst>
          <pc:docMk/>
          <pc:sldMk cId="237965712" sldId="2147373953"/>
        </pc:sldMkLst>
      </pc:sldChg>
      <pc:sldChg chg="add">
        <pc:chgData name="Frida Sigfrids" userId="S::frida.sigfrids@yrittajat.fi::8a348c46-823b-46de-962f-c66f0f2e276b" providerId="AD" clId="Web-{0FBB9695-575D-380F-0DA1-B6054D6A2562}" dt="2026-04-21T07:59:03.866" v="5"/>
        <pc:sldMkLst>
          <pc:docMk/>
          <pc:sldMk cId="1373537687" sldId="2147480334"/>
        </pc:sldMkLst>
      </pc:sldChg>
      <pc:sldChg chg="add">
        <pc:chgData name="Frida Sigfrids" userId="S::frida.sigfrids@yrittajat.fi::8a348c46-823b-46de-962f-c66f0f2e276b" providerId="AD" clId="Web-{0FBB9695-575D-380F-0DA1-B6054D6A2562}" dt="2026-04-21T07:59:12.554" v="6"/>
        <pc:sldMkLst>
          <pc:docMk/>
          <pc:sldMk cId="4266674127" sldId="2147480335"/>
        </pc:sldMkLst>
      </pc:sldChg>
      <pc:sldChg chg="add">
        <pc:chgData name="Frida Sigfrids" userId="S::frida.sigfrids@yrittajat.fi::8a348c46-823b-46de-962f-c66f0f2e276b" providerId="AD" clId="Web-{0FBB9695-575D-380F-0DA1-B6054D6A2562}" dt="2026-04-21T07:59:26.710" v="8"/>
        <pc:sldMkLst>
          <pc:docMk/>
          <pc:sldMk cId="1332800169" sldId="214748033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709449183845177E-2"/>
          <c:y val="4.9314843107298154E-2"/>
          <c:w val="0.90429055081615484"/>
          <c:h val="0.845081464545561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Vastaajat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A3D-4F65-8091-0B41966AECEE}"/>
              </c:ext>
            </c:extLst>
          </c:dPt>
          <c:dLbls>
            <c:dLbl>
              <c:idx val="0"/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229-40F9-A44B-BC4ADAA51F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Taul1!$A$2:$A$13</c:f>
              <c:numCache>
                <c:formatCode>General</c:formatCode>
                <c:ptCount val="12"/>
                <c:pt idx="0">
                  <c:v>2004</c:v>
                </c:pt>
                <c:pt idx="1">
                  <c:v>2006</c:v>
                </c:pt>
                <c:pt idx="2">
                  <c:v>2008</c:v>
                </c:pt>
                <c:pt idx="3">
                  <c:v>2010</c:v>
                </c:pt>
                <c:pt idx="4">
                  <c:v>2012</c:v>
                </c:pt>
                <c:pt idx="5">
                  <c:v>2014</c:v>
                </c:pt>
                <c:pt idx="6">
                  <c:v>2016</c:v>
                </c:pt>
                <c:pt idx="7">
                  <c:v>2018</c:v>
                </c:pt>
                <c:pt idx="8">
                  <c:v>2020</c:v>
                </c:pt>
                <c:pt idx="9">
                  <c:v>2022</c:v>
                </c:pt>
                <c:pt idx="10">
                  <c:v>2024</c:v>
                </c:pt>
                <c:pt idx="11">
                  <c:v>2026</c:v>
                </c:pt>
              </c:numCache>
            </c:numRef>
          </c:cat>
          <c:val>
            <c:numRef>
              <c:f>Taul1!$B$2:$B$13</c:f>
              <c:numCache>
                <c:formatCode>#,##0</c:formatCode>
                <c:ptCount val="12"/>
                <c:pt idx="0">
                  <c:v>2293</c:v>
                </c:pt>
                <c:pt idx="1">
                  <c:v>1808</c:v>
                </c:pt>
                <c:pt idx="2">
                  <c:v>1860</c:v>
                </c:pt>
                <c:pt idx="3">
                  <c:v>1999</c:v>
                </c:pt>
                <c:pt idx="4">
                  <c:v>3345</c:v>
                </c:pt>
                <c:pt idx="5">
                  <c:v>4356</c:v>
                </c:pt>
                <c:pt idx="6">
                  <c:v>6347</c:v>
                </c:pt>
                <c:pt idx="7">
                  <c:v>5835</c:v>
                </c:pt>
                <c:pt idx="8">
                  <c:v>10404</c:v>
                </c:pt>
                <c:pt idx="9">
                  <c:v>9564</c:v>
                </c:pt>
                <c:pt idx="10">
                  <c:v>9627</c:v>
                </c:pt>
                <c:pt idx="11">
                  <c:v>11986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29-40F9-A44B-BC4ADAA51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13552048"/>
        <c:axId val="1100281824"/>
      </c:barChart>
      <c:catAx>
        <c:axId val="111355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00281824"/>
        <c:crosses val="autoZero"/>
        <c:auto val="1"/>
        <c:lblAlgn val="ctr"/>
        <c:lblOffset val="100"/>
        <c:noMultiLvlLbl val="0"/>
      </c:catAx>
      <c:valAx>
        <c:axId val="110028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13552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187500000000001E-2"/>
          <c:y val="2.578124841404722E-2"/>
          <c:w val="0.3218043907071122"/>
          <c:h val="0.889289745983652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 osaa sanoa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9671-DF44-9FC0-C9398E9F2E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&gt; 250 henkilöä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71-DF44-9FC0-C9398E9F2E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50–249 henkilöä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71-DF44-9FC0-C9398E9F2E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10–49 henkilöä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71-DF44-9FC0-C9398E9F2E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 2–9 henkilöä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71-DF44-9FC0-C9398E9F2E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Yksinyrittäjä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71-DF44-9FC0-C9398E9F2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36811648"/>
        <c:axId val="136813184"/>
      </c:barChart>
      <c:catAx>
        <c:axId val="1368116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6813184"/>
        <c:crosses val="autoZero"/>
        <c:auto val="1"/>
        <c:lblAlgn val="ctr"/>
        <c:lblOffset val="100"/>
        <c:noMultiLvlLbl val="0"/>
      </c:catAx>
      <c:valAx>
        <c:axId val="13681318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681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8382145170452761"/>
          <c:y val="0"/>
          <c:w val="0.62245782963318541"/>
          <c:h val="0.93686595586601484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>
          <a:solidFill>
            <a:schemeClr val="bg1"/>
          </a:solidFill>
        </a:defRPr>
      </a:pPr>
      <a:endParaRPr lang="fi-FI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003867091690689E-2"/>
          <c:y val="0.14728258790917584"/>
          <c:w val="0.85804141420184099"/>
          <c:h val="0.7314451399753397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920-AC41-A11D-0A865DF6F41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920-AC41-A11D-0A865DF6F41E}"/>
              </c:ext>
            </c:extLst>
          </c:dPt>
          <c:dLbls>
            <c:dLbl>
              <c:idx val="0"/>
              <c:layout>
                <c:manualLayout>
                  <c:x val="3.5402850537974415E-2"/>
                  <c:y val="-6.071729734947482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20-AC41-A11D-0A865DF6F41E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Kyllä</c:v>
                </c:pt>
                <c:pt idx="1">
                  <c:v>Ei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20-AC41-A11D-0A865DF6F41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  <c:holeSize val="37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604947458668116E-2"/>
          <c:y val="3.2334370255156834E-2"/>
          <c:w val="0.50693607418882181"/>
          <c:h val="0.9353312594896863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En ole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F1D-47AA-9C8B-EC71E4FE805C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71-DF44-9FC0-C9398E9F2E5B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Kunnan/kaupungin valtuustossa, hallituksessa ja/tai lautakunnissa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Sheet1!$B$3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1D-47AA-9C8B-EC71E4FE805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Suomen Yrittäjien paikallisyhdistyksen ja/tai aluejärjestön hallituksessa 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4-5F1D-47AA-9C8B-EC71E4FE805C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Sheet1!$B$4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F1D-47AA-9C8B-EC71E4FE805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4"/>
        <c:overlap val="100"/>
        <c:axId val="137875840"/>
        <c:axId val="137877376"/>
      </c:barChart>
      <c:catAx>
        <c:axId val="137875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7877376"/>
        <c:crosses val="autoZero"/>
        <c:auto val="1"/>
        <c:lblAlgn val="ctr"/>
        <c:lblOffset val="100"/>
        <c:noMultiLvlLbl val="0"/>
      </c:catAx>
      <c:valAx>
        <c:axId val="13787737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one"/>
        <c:crossAx val="13787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5439298167649989"/>
          <c:y val="6.4493759952597859E-2"/>
          <c:w val="0.52953883994674555"/>
          <c:h val="0.90241662963374436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76690">
              <a:defRPr/>
            </a:pP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660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B2E1E-1AC8-E24E-9330-0FAF407D0980}" type="slidenum">
              <a:rPr kumimoji="0" lang="fi-FI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660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30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3ECF9-EE99-DAD8-759E-036105C9F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5263E5-8F80-46BA-A094-C47ED5D08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26C30D-99AF-2318-AAD9-C451DF4FD6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15B06-35CB-5E46-1B61-7A31858DEB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900C33-90AE-4963-9AD8-3B07939F57E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3705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19A52-2757-452E-F2F9-A60E50E86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F4A32D-934C-5C2F-1A01-C0F16720B8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B64675-FB60-F0CC-B9DB-13C5F9AE35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E5B26-67F2-82A8-7873-17C87B6A4D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900C33-90AE-4963-9AD8-3B07939F57E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8804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737EB-A228-9EEB-1CC9-E97AFC061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5E48A3-7055-37C0-A5D8-78AE912DCC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83160F-4AF7-4638-F57B-361BFEB1BD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85E6C-9F64-BBF4-D209-3B413DA925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900C33-90AE-4963-9AD8-3B07939F57E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762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C5618-78D6-BC74-66F9-2A383EC7C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9004FE-BAD6-D6B0-3011-33DD8A321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5ABE60-FA34-4F27-40D6-3341D5C924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45522-39D4-AF65-FFB8-779A42117F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900C33-90AE-4963-9AD8-3B07939F57E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7772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9A0F8-2EE6-DF64-2D87-016AF1F46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E3DBC0-61A1-972E-91BF-495CD80B7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41BC6-C2E9-8B56-86F5-BDD430D69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CF070-E198-F4B2-49CB-9C06A4CD11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900C33-90AE-4963-9AD8-3B07939F57E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4371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32F0F-F4D1-3C5E-B448-2BE274A45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F07572-68BA-3615-9F66-2086E887AC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D6E11A-7AAE-8101-F900-539CEDAB32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69AF44-9D0B-72A4-E545-F02DC355B5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900C33-90AE-4963-9AD8-3B07939F57E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6769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C46A7-343A-9749-74C5-0FDABF2C4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CFD6E5-F2CB-CF0A-85CF-ABCC3AE6DC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B2EB68-5E0D-3FC0-28AB-62AB3769A6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E8A258-10BD-DE6F-BB06-FAF4F484D6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900C33-90AE-4963-9AD8-3B07939F57E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8260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C62A0-8491-62BB-FADF-BA925A3DB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0F7266-DB9F-8F34-2375-E515AA818D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45A50E-B71E-6350-6834-C7E587B7F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9547F-D1AC-D4FC-1326-76EAA3489E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900C33-90AE-4963-9AD8-3B07939F57E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652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0848D-DE3D-4489-B806-445B79DE4F31}" type="slidenum">
              <a:rPr lang="fi-FI" smtClean="0"/>
              <a:t>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9497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887A3A-E808-4EA1-A9F2-CDDE5CC821F4}" type="slidenum">
              <a:rPr lang="fi-FI" smtClean="0"/>
              <a:pPr/>
              <a:t>28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5737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D93A1-36CC-4246-897B-3343C27AA0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270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3.png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7.xml"/><Relationship Id="rId4" Type="http://schemas.openxmlformats.org/officeDocument/2006/relationships/image" Target="../media/image5.png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8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8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8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8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8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8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8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8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8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8065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6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216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158769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452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/>
          <p:cNvSpPr>
            <a:spLocks noGrp="1"/>
          </p:cNvSpPr>
          <p:nvPr>
            <p:ph type="pic" sz="quarter" idx="13" hasCustomPrompt="1"/>
          </p:nvPr>
        </p:nvSpPr>
        <p:spPr>
          <a:xfrm>
            <a:off x="-259203" y="7563418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83C85CAC-69E9-EF44-A466-5BC6F0B73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B169244E-81C3-0349-87A8-7967AEF46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D90AADE6-F9B1-B648-8E92-9C6ADF8ECD90}"/>
              </a:ext>
            </a:extLst>
          </p:cNvPr>
          <p:cNvSpPr/>
          <p:nvPr userDrawn="1"/>
        </p:nvSpPr>
        <p:spPr>
          <a:xfrm>
            <a:off x="9139203" y="3431685"/>
            <a:ext cx="3052797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993E9A64-33C3-A644-A898-58B9C44D71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5" name="Kuvan paikkamerkki 8">
            <a:extLst>
              <a:ext uri="{FF2B5EF4-FFF2-40B4-BE49-F238E27FC236}">
                <a16:creationId xmlns:a16="http://schemas.microsoft.com/office/drawing/2014/main" id="{0A3B1EA1-63A1-154A-9278-43DE52F1835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431685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0FA29A3F-9B96-5F45-886A-24CF777EDE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80000" y="6515944"/>
            <a:ext cx="1248000" cy="324000"/>
          </a:xfrm>
        </p:spPr>
        <p:txBody>
          <a:bodyPr/>
          <a:lstStyle/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2D399DEA-0B6A-4043-A51C-44819999C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8000" y="6515944"/>
            <a:ext cx="7752000" cy="324000"/>
          </a:xfrm>
        </p:spPr>
        <p:txBody>
          <a:bodyPr/>
          <a:lstStyle/>
          <a:p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008554B5-ABE2-A34C-A6C5-6EAD4C350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19" name="Kolmio 18">
            <a:extLst>
              <a:ext uri="{FF2B5EF4-FFF2-40B4-BE49-F238E27FC236}">
                <a16:creationId xmlns:a16="http://schemas.microsoft.com/office/drawing/2014/main" id="{BC63CF86-E9F1-FC4D-92C5-0DE63A6B6846}"/>
              </a:ext>
            </a:extLst>
          </p:cNvPr>
          <p:cNvSpPr/>
          <p:nvPr userDrawn="1"/>
        </p:nvSpPr>
        <p:spPr>
          <a:xfrm rot="16200000">
            <a:off x="8388893" y="4091882"/>
            <a:ext cx="883212" cy="66691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1755055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1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13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591291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74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442763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674937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0"/>
            <a:ext cx="10741468" cy="2291379"/>
          </a:xfrm>
        </p:spPr>
        <p:txBody>
          <a:bodyPr anchor="t" anchorCtr="0"/>
          <a:lstStyle>
            <a:lvl1pPr>
              <a:defRPr sz="2800" b="0"/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918389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501444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571271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430563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35626534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91017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0177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6420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225992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545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881191"/>
            <a:ext cx="10992000" cy="4805314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EFF7-5DA1-B642-A01A-1298BC74CE2E}" type="datetime1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133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1339985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52000" y="297224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3733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21200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EFF7-5DA1-B642-A01A-1298BC74CE2E}" type="datetime1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28647"/>
            <a:ext cx="10992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133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5134699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617453636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7934252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99006499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73C7B-FCCC-4382-8B5E-EF6C045FA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4622A7A-8228-F102-2676-C04EEE04EB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34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67E2D2-7C31-4CEA-8775-7B4E031C0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C8632-FA72-48DB-A3AB-14A4D37C9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A4DCAD8-C24D-7FFB-B35E-64BEA5B063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3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B610D2C-1EA5-4E1E-1E87-EA0AA117AA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7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940724-CD0A-4966-9236-B1E83A63E8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37D9043-8B25-DD18-681D-8BEEBF8F5F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26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2258559"/>
            <a:ext cx="5643563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1713600"/>
            <a:ext cx="976676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F4666-D6B5-45BF-9029-D7C0FE8FC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10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2257200"/>
            <a:ext cx="5643927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1713332"/>
            <a:ext cx="976312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8275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6ED-8270-4BD9-9069-84F474882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CA3A6B-089A-48DA-907F-9446B1276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73D13-8BEF-4470-A16D-19EDE6E7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105BF4-D562-44BF-BA5C-F9CA4C0FE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1F0EAC-DF03-4553-8D22-C26B163DC9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363" y="1710000"/>
            <a:ext cx="11466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7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7F44-1A9D-43CE-8B94-70E892BCC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0CD56-CDEF-4F99-82E9-F8344BA7D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17232-4933-4B44-AB0A-14F73524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A8CE99-0AD9-4D9C-9C09-47545620E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11464925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F1398-AEAE-44BE-B05F-E03B17EB92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1466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1D583-D2F5-4206-82FD-3E7E687E5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910800"/>
            <a:ext cx="11466513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89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67F2-B31E-4932-857C-E542EC7E0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6C412-8D9A-4518-BD82-093D1D70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D1434-081E-42DD-A0E7-8AD211AD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24B38-2DD2-4BE4-A6BC-6AB461A6A6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28BB49-92B7-4BBE-AD91-816AF9386D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0965" y="1710000"/>
            <a:ext cx="5626800" cy="399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AE1AF-1132-4B0D-8DC6-F52576CE68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28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7A87-9762-46A5-A1BF-60907C2C3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E70F8-6350-4489-8BF1-B1E111BCA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CAD9-3BB6-43FD-8F71-48FD5880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0E6D9E-AC7D-4CD8-9A1B-DC502AAB0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5626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252CF9-0987-4CBA-8CC7-B6582ECA23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5626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AA4903-9221-4FF9-912C-268A8584F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2800" y="1710000"/>
            <a:ext cx="5626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3F8654F-9C23-4A2E-AF1D-7C6743D88CE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2363" y="2376488"/>
            <a:ext cx="5626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F22C1D-496B-4E53-BF19-ED9291DCCF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93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C06-0E64-440D-9CE8-5164D1651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0BAE0-3503-40B7-97FF-3BBA5C4D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D4FE-2A34-4C36-A765-CE00B991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B3E9-7CA2-4847-B7BD-96957DE302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D5E0E-637F-4A32-A98F-3FE4ED81219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57618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435609-FC5D-424F-A15C-A0856D1FFF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4874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582AC7-4667-407B-A5E8-45D634931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04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AEE3-9929-4A79-A968-8D4311B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155B-CCB9-45EF-83E7-A4F386C3D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6BAB9-04B4-4317-A1F0-FDDB9A12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044888-1B05-4294-ABC2-A93A4A32E0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8C48F8-FEC0-41E0-BBB9-68EC3003D7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9D2917-03D0-4000-AA1D-13CEEB10FB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7437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E23886-2490-491C-8436-F655BBCD8C9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57619" y="2376488"/>
            <a:ext cx="36720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1DA3C15-7E9D-4E22-895A-F50878BD33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4874" y="1710000"/>
            <a:ext cx="36720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1F52C9-6836-4FC9-99EA-1BF6FF01DF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54874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93581B-25F6-45F4-A388-25B9169855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58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880B-B2A1-4343-8F1B-D11FAEA2A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184D5-78E0-4646-8F38-C52C718F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02832-2B66-4562-9C71-D7D15073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49FA9-6D89-44C4-B6C9-EA8D7FB756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1D924-231B-4C18-8E90-2DFF9C04EF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72933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F0024D-3708-4302-8C69-256AD75938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550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415997-1B6E-4BEC-B682-F9280D0D5E3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9807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7B1331-D3E0-4904-82E5-02B601057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2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C45C-9BBB-4B14-BC71-8D9593AF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A3869-0626-4D7E-A07F-ED2B248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845BF-B227-4307-81B9-E7C8FC57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4FC7E-D91D-407A-BFBE-F405D6BBEA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916EF-EC2F-4137-B182-AA5508918E8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A3CD5-4B7B-41AC-BFD5-7AA2D853D0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691" y="1710000"/>
            <a:ext cx="2728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5F727AD-E63B-412E-B986-D86DFE5EED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72691" y="2376488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EE6CD4-960B-4926-8A35-E8FF363F87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5382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44BF1C-E9EC-43D2-A239-79E43B7C24C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85382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27027DC-FD56-4CD6-8B38-7C623A97D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8074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513656D-7804-45C7-9561-4FFDBE1F523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98074" y="2376488"/>
            <a:ext cx="2728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A444E5-6DCB-4387-82D7-374FBA34E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51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ED13-8109-40D7-B85E-48D72364D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0EB60-D174-4782-B63F-DCF2657E1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526FD-FB6E-4148-89B3-7D266E27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E99A7-B8B8-4860-8872-63A20BC498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6CF45-35B9-4F30-93CE-11D7DC6AE4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89691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90C909-262D-4930-924B-8C4285CF855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19019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8864E4-1D92-4544-8F52-1155810D792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48347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8E0E68-5345-4D62-8D07-AE58AE33067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677674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23F4F6-B0E8-4724-933C-35F21A7E42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74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72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C433-9252-44D6-8AA4-495DB593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AA46E-1017-4823-B4EC-B35766CE67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1B86A-68D0-4D2D-A5CB-00F231C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4B8469-FF2E-4467-8E43-A49A3388A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DDC14-9B67-4FE8-BC58-A70501A534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007D028-2ECB-46AF-8517-CCF9C089D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691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1DDE75-E486-4A48-BDBB-2C2A5B5E64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689419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A506B6-1DA9-4CD7-9F56-C6BF2FDC1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9019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41FFAE-2857-4B94-916D-0210AE0A17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18838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34C508-C3AF-422F-B1C7-A38F34513A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8347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9455C4-8047-4B5B-B5BC-4A0379405BC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348257" y="2376488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EAC907-A41C-4782-BCD8-2B8C0ADD42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7674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056BBA8E-FD61-47C5-A779-B66918B4D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77674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8EED4C4-55A2-440F-BFEB-B054C51690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91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F353-7CBB-4EBB-BB48-0DDB45E9B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94D1-DF29-4B89-9359-EE65C8A56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72A83-22C7-42BE-87D1-B99FEC13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B7932-7D06-4E7E-AF70-44D39F481C0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0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B353AB-4D08-4BBD-91C2-E6A30A5F49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0112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A6B5AF-EB3C-46C5-B212-2720482278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4224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800475F-DBE2-47A0-89B9-1175EDD8427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36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5CE08A-01D2-488B-843A-CA3415AB732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2448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BAB9BC-6F39-4494-87B4-04D45B7607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656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9F7FED-54BA-4C56-83A5-FA86011940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14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6FA1-AACD-4AC6-8977-227A1E8204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A02C0-437A-4731-B690-16D1AFCAA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C7B4E-73B3-4F33-A7FC-00F64BC9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764FD-7DA2-4FE5-A31B-6691075F46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0C4CA-E13F-460B-A188-81482902B7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05AA54-6669-4974-B1E8-3E58001D8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112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A0DDBF-A8B7-4F77-B8D5-E6CF8FB015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0112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793D7A9-75C8-4028-9CA8-F07E93F82E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224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B5E2A26-6C2A-419D-B4DC-291BA85B0C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4224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DE92C5F-EFFE-48BF-93E1-CC78EFCD29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336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DA85A52-F7FD-4298-9AE5-CB80F4E3C6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8336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E88849-5449-4627-813B-31B40F08F0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48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A7FC01F-A245-4C0F-BF24-3AAE6AC55C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2448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D92EA-38A4-44E5-ADF7-78EA3D6DD0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6560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317D903-C6B2-443C-A2F2-E7B672E08E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0656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6D01CC-3541-4F97-AF97-73FF63520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04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2903-71A8-4BD2-B059-6BA4C3AA3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EFCC3-809C-4472-825A-5268DA759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A7757-8EC5-4D12-B56F-AB9F88D69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5437D9-CE22-451C-B458-B3F648A642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69CDD-9FFC-4BEA-A4C1-F55F1EBC5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799" y="430717"/>
            <a:ext cx="5626800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60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AACB8-7B00-457D-8F89-FB4DD9039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56072-910B-4986-8C02-A52A754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F34447-13E0-43B9-BE1F-C60C0355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0" y="432000"/>
            <a:ext cx="5627561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D6BD01-6C23-44ED-8363-1C234E253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61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AABB0-FC25-4DDA-B141-9861B8EF6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361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29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8738-2E1C-4407-AE23-FC7C52247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B932A-F9A4-4379-8F69-FA63BDFA2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7A58-42BF-4A47-A878-643A5CD2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C6D4BB-14E1-42DC-832A-2D0CE78632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1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2F2EE-42BB-4EB6-8FC2-5E56E4F34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75A20-F354-407F-8F71-92C91474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3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32096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0196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757F8134-F99E-4238-8E71-ACD464B985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5" b="-565"/>
          <a:stretch/>
        </p:blipFill>
        <p:spPr bwMode="black">
          <a:xfrm>
            <a:off x="9555888" y="-3099"/>
            <a:ext cx="2638800" cy="11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1945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03409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8132802-513E-418C-94BB-7673C35DB6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5" b="-565"/>
          <a:stretch/>
        </p:blipFill>
        <p:spPr bwMode="black">
          <a:xfrm>
            <a:off x="9555888" y="-3099"/>
            <a:ext cx="2638800" cy="11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832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7" name="Suorakulmio 6"/>
          <p:cNvSpPr/>
          <p:nvPr/>
        </p:nvSpPr>
        <p:spPr>
          <a:xfrm>
            <a:off x="9128560" y="3431685"/>
            <a:ext cx="3060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1179412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53381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8782022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84945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6433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56989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6412928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5394126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80000" y="4320000"/>
            <a:ext cx="6016957" cy="1521919"/>
          </a:xfrm>
          <a:ln w="38100">
            <a:solidFill>
              <a:schemeClr val="bg1"/>
            </a:solidFill>
          </a:ln>
        </p:spPr>
        <p:txBody>
          <a:bodyPr wrap="square" lIns="144000" tIns="144000" rIns="144000" bIns="144000" anchor="ctr" anchorCtr="0">
            <a:sp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DE56239B-C1F6-4B84-80E7-3A1ED5AAB5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61383894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DE594E6D-886C-43F6-A7F7-1207FB0697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50961879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45982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35191710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in otsikko_K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FE218DA0-AD16-4DA4-A18A-5F9C3F7CF2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919" y="0"/>
            <a:ext cx="2933215" cy="4149080"/>
          </a:xfrm>
          <a:prstGeom prst="rect">
            <a:avLst/>
          </a:prstGeom>
        </p:spPr>
      </p:pic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5458203E-8E94-4A9F-9582-FCBCF52D4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31579750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09659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397117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35493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8358510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6345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581288"/>
          </a:xfrm>
        </p:spPr>
        <p:txBody>
          <a:bodyPr>
            <a:noAutofit/>
          </a:bodyPr>
          <a:lstStyle>
            <a:lvl1pPr>
              <a:buClr>
                <a:schemeClr val="accent1"/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2000"/>
            </a:lvl3pPr>
            <a:lvl4pPr>
              <a:buClr>
                <a:schemeClr val="accent1"/>
              </a:buClr>
              <a:defRPr sz="2000"/>
            </a:lvl4pPr>
            <a:lvl5pPr>
              <a:buClr>
                <a:schemeClr val="accent1"/>
              </a:buCl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8688288" y="6376244"/>
            <a:ext cx="1540896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1123200" y="6376244"/>
            <a:ext cx="7373067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552450" y="6376988"/>
            <a:ext cx="576263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45900"/>
            <a:ext cx="10992000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ko 1"/>
          <p:cNvSpPr>
            <a:spLocks noGrp="1"/>
          </p:cNvSpPr>
          <p:nvPr>
            <p:ph type="title"/>
          </p:nvPr>
        </p:nvSpPr>
        <p:spPr>
          <a:xfrm>
            <a:off x="552000" y="284851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2800">
                <a:solidFill>
                  <a:schemeClr val="accent6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174324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527051"/>
            <a:ext cx="11248354" cy="53043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800" y="6231600"/>
            <a:ext cx="1584000" cy="59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360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73C7B-FCCC-4382-8B5E-EF6C045FA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4622A7A-8228-F102-2676-C04EEE04EB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91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67E2D2-7C31-4CEA-8775-7B4E031C0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C8632-FA72-48DB-A3AB-14A4D37C9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A4DCAD8-C24D-7FFB-B35E-64BEA5B063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947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B610D2C-1EA5-4E1E-1E87-EA0AA117AA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80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940724-CD0A-4966-9236-B1E83A63E8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37D9043-8B25-DD18-681D-8BEEBF8F5F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712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2258559"/>
            <a:ext cx="5643563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1713600"/>
            <a:ext cx="976676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F4666-D6B5-45BF-9029-D7C0FE8FC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4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2257200"/>
            <a:ext cx="5643927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1713332"/>
            <a:ext cx="976312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78841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6ED-8270-4BD9-9069-84F474882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CA3A6B-089A-48DA-907F-9446B1276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73D13-8BEF-4470-A16D-19EDE6E7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105BF4-D562-44BF-BA5C-F9CA4C0FE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1F0EAC-DF03-4553-8D22-C26B163DC9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363" y="1710000"/>
            <a:ext cx="11466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14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7F44-1A9D-43CE-8B94-70E892BCC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0CD56-CDEF-4F99-82E9-F8344BA7D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17232-4933-4B44-AB0A-14F73524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A8CE99-0AD9-4D9C-9C09-47545620E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11464925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F1398-AEAE-44BE-B05F-E03B17EB92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1466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1D583-D2F5-4206-82FD-3E7E687E5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910800"/>
            <a:ext cx="11466513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35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67F2-B31E-4932-857C-E542EC7E0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6C412-8D9A-4518-BD82-093D1D70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D1434-081E-42DD-A0E7-8AD211AD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24B38-2DD2-4BE4-A6BC-6AB461A6A6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28BB49-92B7-4BBE-AD91-816AF9386D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0965" y="1710000"/>
            <a:ext cx="5626800" cy="399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AE1AF-1132-4B0D-8DC6-F52576CE68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56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7A87-9762-46A5-A1BF-60907C2C3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E70F8-6350-4489-8BF1-B1E111BCA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CAD9-3BB6-43FD-8F71-48FD5880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0E6D9E-AC7D-4CD8-9A1B-DC502AAB0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5626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252CF9-0987-4CBA-8CC7-B6582ECA23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5626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AA4903-9221-4FF9-912C-268A8584F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2800" y="1710000"/>
            <a:ext cx="5626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3F8654F-9C23-4A2E-AF1D-7C6743D88CE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2363" y="2376488"/>
            <a:ext cx="5626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F22C1D-496B-4E53-BF19-ED9291DCCF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80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C06-0E64-440D-9CE8-5164D1651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0BAE0-3503-40B7-97FF-3BBA5C4D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D4FE-2A34-4C36-A765-CE00B991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B3E9-7CA2-4847-B7BD-96957DE302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D5E0E-637F-4A32-A98F-3FE4ED81219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57618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435609-FC5D-424F-A15C-A0856D1FFF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4874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582AC7-4667-407B-A5E8-45D634931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9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AEE3-9929-4A79-A968-8D4311B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155B-CCB9-45EF-83E7-A4F386C3D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6BAB9-04B4-4317-A1F0-FDDB9A12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044888-1B05-4294-ABC2-A93A4A32E0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8C48F8-FEC0-41E0-BBB9-68EC3003D7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9D2917-03D0-4000-AA1D-13CEEB10FB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7437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E23886-2490-491C-8436-F655BBCD8C9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57619" y="2376488"/>
            <a:ext cx="36720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1DA3C15-7E9D-4E22-895A-F50878BD33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4874" y="1710000"/>
            <a:ext cx="36720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1F52C9-6836-4FC9-99EA-1BF6FF01DF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54874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93581B-25F6-45F4-A388-25B9169855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1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880B-B2A1-4343-8F1B-D11FAEA2A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184D5-78E0-4646-8F38-C52C718F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02832-2B66-4562-9C71-D7D15073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49FA9-6D89-44C4-B6C9-EA8D7FB756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1D924-231B-4C18-8E90-2DFF9C04EF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72933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F0024D-3708-4302-8C69-256AD75938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550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415997-1B6E-4BEC-B682-F9280D0D5E3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9807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7B1331-D3E0-4904-82E5-02B601057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18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C45C-9BBB-4B14-BC71-8D9593AF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A3869-0626-4D7E-A07F-ED2B248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845BF-B227-4307-81B9-E7C8FC57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4FC7E-D91D-407A-BFBE-F405D6BBEA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916EF-EC2F-4137-B182-AA5508918E8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A3CD5-4B7B-41AC-BFD5-7AA2D853D0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691" y="1710000"/>
            <a:ext cx="2728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5F727AD-E63B-412E-B986-D86DFE5EED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72691" y="2376488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EE6CD4-960B-4926-8A35-E8FF363F87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5382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44BF1C-E9EC-43D2-A239-79E43B7C24C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85382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27027DC-FD56-4CD6-8B38-7C623A97D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8074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513656D-7804-45C7-9561-4FFDBE1F523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98074" y="2376488"/>
            <a:ext cx="2728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A444E5-6DCB-4387-82D7-374FBA34E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31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ED13-8109-40D7-B85E-48D72364D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0EB60-D174-4782-B63F-DCF2657E1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526FD-FB6E-4148-89B3-7D266E27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E99A7-B8B8-4860-8872-63A20BC498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6CF45-35B9-4F30-93CE-11D7DC6AE4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89691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90C909-262D-4930-924B-8C4285CF855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19019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8864E4-1D92-4544-8F52-1155810D792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48347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8E0E68-5345-4D62-8D07-AE58AE33067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677674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23F4F6-B0E8-4724-933C-35F21A7E42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74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0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C433-9252-44D6-8AA4-495DB593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AA46E-1017-4823-B4EC-B35766CE67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1B86A-68D0-4D2D-A5CB-00F231C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4B8469-FF2E-4467-8E43-A49A3388A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DDC14-9B67-4FE8-BC58-A70501A534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007D028-2ECB-46AF-8517-CCF9C089D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691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1DDE75-E486-4A48-BDBB-2C2A5B5E64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689419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A506B6-1DA9-4CD7-9F56-C6BF2FDC1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9019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41FFAE-2857-4B94-916D-0210AE0A17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18838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34C508-C3AF-422F-B1C7-A38F34513A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8347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9455C4-8047-4B5B-B5BC-4A0379405BC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348257" y="2376488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EAC907-A41C-4782-BCD8-2B8C0ADD42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7674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056BBA8E-FD61-47C5-A779-B66918B4D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77674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8EED4C4-55A2-440F-BFEB-B054C51690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27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F353-7CBB-4EBB-BB48-0DDB45E9B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94D1-DF29-4B89-9359-EE65C8A56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72A83-22C7-42BE-87D1-B99FEC13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B7932-7D06-4E7E-AF70-44D39F481C0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0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B353AB-4D08-4BBD-91C2-E6A30A5F49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0112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A6B5AF-EB3C-46C5-B212-2720482278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4224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800475F-DBE2-47A0-89B9-1175EDD8427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36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5CE08A-01D2-488B-843A-CA3415AB732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2448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BAB9BC-6F39-4494-87B4-04D45B7607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656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9F7FED-54BA-4C56-83A5-FA86011940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06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6FA1-AACD-4AC6-8977-227A1E8204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A02C0-437A-4731-B690-16D1AFCAA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C7B4E-73B3-4F33-A7FC-00F64BC9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764FD-7DA2-4FE5-A31B-6691075F46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0C4CA-E13F-460B-A188-81482902B7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05AA54-6669-4974-B1E8-3E58001D8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112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A0DDBF-A8B7-4F77-B8D5-E6CF8FB015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0112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793D7A9-75C8-4028-9CA8-F07E93F82E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224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B5E2A26-6C2A-419D-B4DC-291BA85B0C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4224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DE92C5F-EFFE-48BF-93E1-CC78EFCD29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336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DA85A52-F7FD-4298-9AE5-CB80F4E3C6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8336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E88849-5449-4627-813B-31B40F08F0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48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A7FC01F-A245-4C0F-BF24-3AAE6AC55C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2448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D92EA-38A4-44E5-ADF7-78EA3D6DD0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6560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317D903-C6B2-443C-A2F2-E7B672E08E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0656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6D01CC-3541-4F97-AF97-73FF63520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18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2903-71A8-4BD2-B059-6BA4C3AA3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EFCC3-809C-4472-825A-5268DA759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A7757-8EC5-4D12-B56F-AB9F88D69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5437D9-CE22-451C-B458-B3F648A642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69CDD-9FFC-4BEA-A4C1-F55F1EBC5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799" y="430717"/>
            <a:ext cx="5626800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17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AACB8-7B00-457D-8F89-FB4DD9039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56072-910B-4986-8C02-A52A754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F34447-13E0-43B9-BE1F-C60C0355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0" y="432000"/>
            <a:ext cx="5627561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D6BD01-6C23-44ED-8363-1C234E253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61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AABB0-FC25-4DDA-B141-9861B8EF6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361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71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8738-2E1C-4407-AE23-FC7C52247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B932A-F9A4-4379-8F69-FA63BDFA2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7A58-42BF-4A47-A878-643A5CD2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C6D4BB-14E1-42DC-832A-2D0CE78632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46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2F2EE-42BB-4EB6-8FC2-5E56E4F34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75A20-F354-407F-8F71-92C91474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89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28D142-84D0-B4F6-7341-8BBBBB7CAA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246788"/>
            <a:ext cx="2076450" cy="547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3/2025 toukokuu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D9B29-D4FD-40ED-BDB2-676C7FEDBF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518D0B-66AF-426F-A138-6C5DB2867290}"/>
              </a:ext>
            </a:extLst>
          </p:cNvPr>
          <p:cNvCxnSpPr>
            <a:cxnSpLocks/>
          </p:cNvCxnSpPr>
          <p:nvPr userDrawn="1">
            <p:custDataLst>
              <p:tags r:id="rId1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A83618F-03C8-579C-169A-6BDBD67EAA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0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3/2025 toukokuu</a:t>
            </a:r>
          </a:p>
        </p:txBody>
      </p:sp>
    </p:spTree>
    <p:extLst>
      <p:ext uri="{BB962C8B-B14F-4D97-AF65-F5344CB8AC3E}">
        <p14:creationId xmlns:p14="http://schemas.microsoft.com/office/powerpoint/2010/main" val="343066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, Subline,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F05DFE8-7FB7-D13C-1ED9-A427B82EA5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0367" y="1658938"/>
            <a:ext cx="11268076" cy="4751387"/>
          </a:xfrm>
        </p:spPr>
        <p:txBody>
          <a:bodyPr/>
          <a:lstStyle>
            <a:lvl1pPr>
              <a:defRPr b="0" i="0"/>
            </a:lvl1pPr>
            <a:lvl2pPr>
              <a:defRPr b="1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0A6D9D-E203-EF32-002F-26B350FD5D85}"/>
              </a:ext>
            </a:extLst>
          </p:cNvPr>
          <p:cNvCxnSpPr/>
          <p:nvPr userDrawn="1"/>
        </p:nvCxnSpPr>
        <p:spPr>
          <a:xfrm>
            <a:off x="460375" y="419101"/>
            <a:ext cx="112680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02267EA6-F381-52D5-9EF1-755B9BB030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09579" y="6546850"/>
            <a:ext cx="218871" cy="155574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AA5B18-D886-67E4-5052-1F342D42D60F}"/>
              </a:ext>
            </a:extLst>
          </p:cNvPr>
          <p:cNvCxnSpPr/>
          <p:nvPr userDrawn="1"/>
        </p:nvCxnSpPr>
        <p:spPr>
          <a:xfrm>
            <a:off x="11509579" y="6600132"/>
            <a:ext cx="0" cy="80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A8E41-9F44-29B2-EA4B-7C63EFB8D35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EEDCC-1D4E-88F8-10D0-7CD682728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US"/>
              <a:t>Content page headline 32pt Georgia, one line only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AC102-A1E0-7517-0A14-033587BAD40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2DFF374-8A49-E463-2029-B0AECC726F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0375" y="172762"/>
            <a:ext cx="11268075" cy="195814"/>
          </a:xfrm>
        </p:spPr>
        <p:txBody>
          <a:bodyPr tIns="36000" bIns="36000" anchor="ctr" anchorCtr="0">
            <a:noAutofit/>
          </a:bodyPr>
          <a:lstStyle>
            <a:lvl1pPr algn="l">
              <a:defRPr sz="800" cap="none" spc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633D01C5-FF3D-2F1D-047F-7C7D4BD19B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0374" y="1064176"/>
            <a:ext cx="7677151" cy="421722"/>
          </a:xfrm>
        </p:spPr>
        <p:txBody>
          <a:bodyPr tIns="0" rIns="0" bIns="0" anchor="t" anchorCtr="0">
            <a:noAutofit/>
          </a:bodyPr>
          <a:lstStyle>
            <a:lvl1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Century Gothic" panose="020B0502020202020204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3pPr>
            <a:lvl4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6pPr>
            <a:lvl7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7pPr>
            <a:lvl8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8pPr>
            <a:lvl9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9pPr>
          </a:lstStyle>
          <a:p>
            <a:pPr lvl="0"/>
            <a:r>
              <a:rPr lang="en-US"/>
              <a:t>Sub-title line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788647E-4B9D-FCD7-8E44-E1A69022B33D}"/>
              </a:ext>
            </a:extLst>
          </p:cNvPr>
          <p:cNvSpPr txBox="1">
            <a:spLocks/>
          </p:cNvSpPr>
          <p:nvPr userDrawn="1"/>
        </p:nvSpPr>
        <p:spPr>
          <a:xfrm>
            <a:off x="454985" y="6546849"/>
            <a:ext cx="454450" cy="15557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1pPr>
            <a:lvl2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2pPr>
            <a:lvl3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3pPr>
            <a:lvl4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4pPr>
            <a:lvl5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5pPr>
            <a:lvl6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6pPr>
            <a:lvl7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7pPr>
            <a:lvl8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8pPr>
            <a:lvl9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9pPr>
          </a:lstStyle>
          <a:p>
            <a:r>
              <a:rPr lang="en-US" b="1" spc="0"/>
              <a:t>Ve</a:t>
            </a:r>
            <a:r>
              <a:rPr lang="en-US" b="1" spc="0" baseline="0"/>
              <a:t>rian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9899D2-DD50-0D90-4E7C-09BCE3498982}"/>
              </a:ext>
            </a:extLst>
          </p:cNvPr>
          <p:cNvCxnSpPr>
            <a:cxnSpLocks/>
          </p:cNvCxnSpPr>
          <p:nvPr userDrawn="1"/>
        </p:nvCxnSpPr>
        <p:spPr>
          <a:xfrm flipV="1">
            <a:off x="914400" y="6575425"/>
            <a:ext cx="0" cy="12699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63919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73C7B-FCCC-4382-8B5E-EF6C045FA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4622A7A-8228-F102-2676-C04EEE04EB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6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67E2D2-7C31-4CEA-8775-7B4E031C0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C8632-FA72-48DB-A3AB-14A4D37C9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A4DCAD8-C24D-7FFB-B35E-64BEA5B063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900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B610D2C-1EA5-4E1E-1E87-EA0AA117AA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561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940724-CD0A-4966-9236-B1E83A63E8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37D9043-8B25-DD18-681D-8BEEBF8F5F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19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2258559"/>
            <a:ext cx="5643563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1713600"/>
            <a:ext cx="976676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F4666-D6B5-45BF-9029-D7C0FE8FC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9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2257200"/>
            <a:ext cx="5643927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1713332"/>
            <a:ext cx="976312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129136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6ED-8270-4BD9-9069-84F474882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CA3A6B-089A-48DA-907F-9446B1276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73D13-8BEF-4470-A16D-19EDE6E7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105BF4-D562-44BF-BA5C-F9CA4C0FE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1F0EAC-DF03-4553-8D22-C26B163DC9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363" y="1710000"/>
            <a:ext cx="11466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94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7F44-1A9D-43CE-8B94-70E892BCC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0CD56-CDEF-4F99-82E9-F8344BA7D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17232-4933-4B44-AB0A-14F73524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A8CE99-0AD9-4D9C-9C09-47545620E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11464925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F1398-AEAE-44BE-B05F-E03B17EB92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1466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1D583-D2F5-4206-82FD-3E7E687E5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910800"/>
            <a:ext cx="11466513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27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67F2-B31E-4932-857C-E542EC7E0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6C412-8D9A-4518-BD82-093D1D70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D1434-081E-42DD-A0E7-8AD211AD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24B38-2DD2-4BE4-A6BC-6AB461A6A6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28BB49-92B7-4BBE-AD91-816AF9386D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0965" y="1710000"/>
            <a:ext cx="5626800" cy="399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AE1AF-1132-4B0D-8DC6-F52576CE68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25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7A87-9762-46A5-A1BF-60907C2C3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E70F8-6350-4489-8BF1-B1E111BCA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CAD9-3BB6-43FD-8F71-48FD5880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0E6D9E-AC7D-4CD8-9A1B-DC502AAB0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5626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252CF9-0987-4CBA-8CC7-B6582ECA23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5626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AA4903-9221-4FF9-912C-268A8584F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2800" y="1710000"/>
            <a:ext cx="5626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3F8654F-9C23-4A2E-AF1D-7C6743D88CE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2363" y="2376488"/>
            <a:ext cx="5626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F22C1D-496B-4E53-BF19-ED9291DCCF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04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C06-0E64-440D-9CE8-5164D1651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0BAE0-3503-40B7-97FF-3BBA5C4D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D4FE-2A34-4C36-A765-CE00B991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B3E9-7CA2-4847-B7BD-96957DE302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D5E0E-637F-4A32-A98F-3FE4ED81219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57618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435609-FC5D-424F-A15C-A0856D1FFF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4874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582AC7-4667-407B-A5E8-45D634931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76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AEE3-9929-4A79-A968-8D4311B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155B-CCB9-45EF-83E7-A4F386C3D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6BAB9-04B4-4317-A1F0-FDDB9A12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044888-1B05-4294-ABC2-A93A4A32E0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8C48F8-FEC0-41E0-BBB9-68EC3003D7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9D2917-03D0-4000-AA1D-13CEEB10FB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7437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E23886-2490-491C-8436-F655BBCD8C9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57619" y="2376488"/>
            <a:ext cx="36720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1DA3C15-7E9D-4E22-895A-F50878BD33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4874" y="1710000"/>
            <a:ext cx="36720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1F52C9-6836-4FC9-99EA-1BF6FF01DF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54874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93581B-25F6-45F4-A388-25B9169855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23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880B-B2A1-4343-8F1B-D11FAEA2A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184D5-78E0-4646-8F38-C52C718F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02832-2B66-4562-9C71-D7D15073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49FA9-6D89-44C4-B6C9-EA8D7FB756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1D924-231B-4C18-8E90-2DFF9C04EF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72933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F0024D-3708-4302-8C69-256AD75938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550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415997-1B6E-4BEC-B682-F9280D0D5E3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9807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7B1331-D3E0-4904-82E5-02B601057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03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C45C-9BBB-4B14-BC71-8D9593AF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A3869-0626-4D7E-A07F-ED2B248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845BF-B227-4307-81B9-E7C8FC57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4FC7E-D91D-407A-BFBE-F405D6BBEA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916EF-EC2F-4137-B182-AA5508918E8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A3CD5-4B7B-41AC-BFD5-7AA2D853D0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691" y="1710000"/>
            <a:ext cx="2728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5F727AD-E63B-412E-B986-D86DFE5EED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72691" y="2376488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EE6CD4-960B-4926-8A35-E8FF363F87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5382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44BF1C-E9EC-43D2-A239-79E43B7C24C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85382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27027DC-FD56-4CD6-8B38-7C623A97D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8074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513656D-7804-45C7-9561-4FFDBE1F523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98074" y="2376488"/>
            <a:ext cx="2728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A444E5-6DCB-4387-82D7-374FBA34E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16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ED13-8109-40D7-B85E-48D72364D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0EB60-D174-4782-B63F-DCF2657E1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526FD-FB6E-4148-89B3-7D266E27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E99A7-B8B8-4860-8872-63A20BC498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6CF45-35B9-4F30-93CE-11D7DC6AE4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89691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90C909-262D-4930-924B-8C4285CF855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19019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8864E4-1D92-4544-8F52-1155810D792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48347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8E0E68-5345-4D62-8D07-AE58AE33067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677674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23F4F6-B0E8-4724-933C-35F21A7E42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74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50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C433-9252-44D6-8AA4-495DB593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AA46E-1017-4823-B4EC-B35766CE67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1B86A-68D0-4D2D-A5CB-00F231C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4B8469-FF2E-4467-8E43-A49A3388A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DDC14-9B67-4FE8-BC58-A70501A534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007D028-2ECB-46AF-8517-CCF9C089D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691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1DDE75-E486-4A48-BDBB-2C2A5B5E64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689419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A506B6-1DA9-4CD7-9F56-C6BF2FDC1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9019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41FFAE-2857-4B94-916D-0210AE0A17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18838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34C508-C3AF-422F-B1C7-A38F34513A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8347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9455C4-8047-4B5B-B5BC-4A0379405BC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348257" y="2376488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EAC907-A41C-4782-BCD8-2B8C0ADD42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7674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056BBA8E-FD61-47C5-A779-B66918B4D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77674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8EED4C4-55A2-440F-BFEB-B054C51690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08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F353-7CBB-4EBB-BB48-0DDB45E9B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94D1-DF29-4B89-9359-EE65C8A56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72A83-22C7-42BE-87D1-B99FEC13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B7932-7D06-4E7E-AF70-44D39F481C0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0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B353AB-4D08-4BBD-91C2-E6A30A5F49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0112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A6B5AF-EB3C-46C5-B212-2720482278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4224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800475F-DBE2-47A0-89B9-1175EDD8427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36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5CE08A-01D2-488B-843A-CA3415AB732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2448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BAB9BC-6F39-4494-87B4-04D45B7607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656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9F7FED-54BA-4C56-83A5-FA86011940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59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6FA1-AACD-4AC6-8977-227A1E8204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A02C0-437A-4731-B690-16D1AFCAA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C7B4E-73B3-4F33-A7FC-00F64BC9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764FD-7DA2-4FE5-A31B-6691075F46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0C4CA-E13F-460B-A188-81482902B7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05AA54-6669-4974-B1E8-3E58001D8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112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A0DDBF-A8B7-4F77-B8D5-E6CF8FB015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0112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793D7A9-75C8-4028-9CA8-F07E93F82E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224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B5E2A26-6C2A-419D-B4DC-291BA85B0C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4224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DE92C5F-EFFE-48BF-93E1-CC78EFCD29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336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DA85A52-F7FD-4298-9AE5-CB80F4E3C6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8336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E88849-5449-4627-813B-31B40F08F0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48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A7FC01F-A245-4C0F-BF24-3AAE6AC55C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2448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D92EA-38A4-44E5-ADF7-78EA3D6DD0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6560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317D903-C6B2-443C-A2F2-E7B672E08E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0656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6D01CC-3541-4F97-AF97-73FF63520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00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2903-71A8-4BD2-B059-6BA4C3AA3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EFCC3-809C-4472-825A-5268DA759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A7757-8EC5-4D12-B56F-AB9F88D69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5437D9-CE22-451C-B458-B3F648A642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69CDD-9FFC-4BEA-A4C1-F55F1EBC5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799" y="430717"/>
            <a:ext cx="5626800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80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AACB8-7B00-457D-8F89-FB4DD9039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56072-910B-4986-8C02-A52A754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F34447-13E0-43B9-BE1F-C60C0355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0" y="432000"/>
            <a:ext cx="5627561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D6BD01-6C23-44ED-8363-1C234E253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61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AABB0-FC25-4DDA-B141-9861B8EF6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361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10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8738-2E1C-4407-AE23-FC7C52247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B932A-F9A4-4379-8F69-FA63BDFA2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7A58-42BF-4A47-A878-643A5CD2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C6D4BB-14E1-42DC-832A-2D0CE78632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33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2F2EE-42BB-4EB6-8FC2-5E56E4F34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75A20-F354-407F-8F71-92C91474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44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28D142-84D0-B4F6-7341-8BBBBB7CAA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246788"/>
            <a:ext cx="2076450" cy="547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5/2025 lokakuu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D9B29-D4FD-40ED-BDB2-676C7FEDBF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518D0B-66AF-426F-A138-6C5DB2867290}"/>
              </a:ext>
            </a:extLst>
          </p:cNvPr>
          <p:cNvCxnSpPr>
            <a:cxnSpLocks/>
          </p:cNvCxnSpPr>
          <p:nvPr userDrawn="1">
            <p:custDataLst>
              <p:tags r:id="rId1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A83618F-03C8-579C-169A-6BDBD67EAA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57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5/2025 lokakuu</a:t>
            </a:r>
          </a:p>
        </p:txBody>
      </p:sp>
    </p:spTree>
    <p:extLst>
      <p:ext uri="{BB962C8B-B14F-4D97-AF65-F5344CB8AC3E}">
        <p14:creationId xmlns:p14="http://schemas.microsoft.com/office/powerpoint/2010/main" val="235123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, Subline,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F05DFE8-7FB7-D13C-1ED9-A427B82EA5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0367" y="1658938"/>
            <a:ext cx="11268076" cy="4751387"/>
          </a:xfrm>
        </p:spPr>
        <p:txBody>
          <a:bodyPr/>
          <a:lstStyle>
            <a:lvl1pPr>
              <a:defRPr b="0" i="0"/>
            </a:lvl1pPr>
            <a:lvl2pPr>
              <a:defRPr b="1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0A6D9D-E203-EF32-002F-26B350FD5D85}"/>
              </a:ext>
            </a:extLst>
          </p:cNvPr>
          <p:cNvCxnSpPr/>
          <p:nvPr userDrawn="1"/>
        </p:nvCxnSpPr>
        <p:spPr>
          <a:xfrm>
            <a:off x="460375" y="419101"/>
            <a:ext cx="112680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02267EA6-F381-52D5-9EF1-755B9BB030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09579" y="6546850"/>
            <a:ext cx="218871" cy="155574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AA5B18-D886-67E4-5052-1F342D42D60F}"/>
              </a:ext>
            </a:extLst>
          </p:cNvPr>
          <p:cNvCxnSpPr/>
          <p:nvPr userDrawn="1"/>
        </p:nvCxnSpPr>
        <p:spPr>
          <a:xfrm>
            <a:off x="11509579" y="6600132"/>
            <a:ext cx="0" cy="80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A8E41-9F44-29B2-EA4B-7C63EFB8D35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EEDCC-1D4E-88F8-10D0-7CD682728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US"/>
              <a:t>Content page headline 32pt Georgia, one line only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AC102-A1E0-7517-0A14-033587BAD40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2DFF374-8A49-E463-2029-B0AECC726F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0375" y="172762"/>
            <a:ext cx="11268075" cy="195814"/>
          </a:xfrm>
        </p:spPr>
        <p:txBody>
          <a:bodyPr tIns="36000" bIns="36000" anchor="ctr" anchorCtr="0">
            <a:noAutofit/>
          </a:bodyPr>
          <a:lstStyle>
            <a:lvl1pPr algn="l">
              <a:defRPr sz="800" cap="none" spc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633D01C5-FF3D-2F1D-047F-7C7D4BD19B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0374" y="1064176"/>
            <a:ext cx="7677151" cy="421722"/>
          </a:xfrm>
        </p:spPr>
        <p:txBody>
          <a:bodyPr tIns="0" rIns="0" bIns="0" anchor="t" anchorCtr="0">
            <a:noAutofit/>
          </a:bodyPr>
          <a:lstStyle>
            <a:lvl1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Century Gothic" panose="020B0502020202020204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3pPr>
            <a:lvl4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6pPr>
            <a:lvl7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7pPr>
            <a:lvl8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8pPr>
            <a:lvl9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9pPr>
          </a:lstStyle>
          <a:p>
            <a:pPr lvl="0"/>
            <a:r>
              <a:rPr lang="en-US"/>
              <a:t>Sub-title line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788647E-4B9D-FCD7-8E44-E1A69022B33D}"/>
              </a:ext>
            </a:extLst>
          </p:cNvPr>
          <p:cNvSpPr txBox="1">
            <a:spLocks/>
          </p:cNvSpPr>
          <p:nvPr userDrawn="1"/>
        </p:nvSpPr>
        <p:spPr>
          <a:xfrm>
            <a:off x="454985" y="6546849"/>
            <a:ext cx="454450" cy="15557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1pPr>
            <a:lvl2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2pPr>
            <a:lvl3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3pPr>
            <a:lvl4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4pPr>
            <a:lvl5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5pPr>
            <a:lvl6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6pPr>
            <a:lvl7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7pPr>
            <a:lvl8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8pPr>
            <a:lvl9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9pPr>
          </a:lstStyle>
          <a:p>
            <a:r>
              <a:rPr lang="en-US" b="1" spc="0"/>
              <a:t>Ve</a:t>
            </a:r>
            <a:r>
              <a:rPr lang="en-US" b="1" spc="0" baseline="0"/>
              <a:t>rian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9899D2-DD50-0D90-4E7C-09BCE3498982}"/>
              </a:ext>
            </a:extLst>
          </p:cNvPr>
          <p:cNvCxnSpPr>
            <a:cxnSpLocks/>
          </p:cNvCxnSpPr>
          <p:nvPr userDrawn="1"/>
        </p:nvCxnSpPr>
        <p:spPr>
          <a:xfrm flipV="1">
            <a:off x="914400" y="6575425"/>
            <a:ext cx="0" cy="12699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000217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1BBF-6B19-4C82-9DE3-E69FF4E32259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77806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03108170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6871"/>
      </p:ext>
    </p:extLst>
  </p:cSld>
  <p:clrMapOvr>
    <a:masterClrMapping/>
  </p:clrMapOvr>
  <p:hf sldNum="0" hdr="0" ftr="0" dt="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4746411"/>
      </p:ext>
    </p:extLst>
  </p:cSld>
  <p:clrMapOvr>
    <a:masterClrMapping/>
  </p:clrMapOvr>
  <p:hf sldNum="0" hdr="0" ftr="0" dt="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03139"/>
      </p:ext>
    </p:extLst>
  </p:cSld>
  <p:clrMapOvr>
    <a:masterClrMapping/>
  </p:clrMapOvr>
  <p:hf sldNum="0" hdr="0" ftr="0" dt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399981781"/>
      </p:ext>
    </p:extLst>
  </p:cSld>
  <p:clrMapOvr>
    <a:masterClrMapping/>
  </p:clrMapOvr>
  <p:hf sldNum="0" hdr="0" ftr="0" dt="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444236496"/>
      </p:ext>
    </p:extLst>
  </p:cSld>
  <p:clrMapOvr>
    <a:masterClrMapping/>
  </p:clrMapOvr>
  <p:hf sldNum="0" hdr="0" ftr="0" dt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873315151"/>
      </p:ext>
    </p:extLst>
  </p:cSld>
  <p:clrMapOvr>
    <a:masterClrMapping/>
  </p:clrMapOvr>
  <p:hf sldNum="0" hdr="0" ftr="0" dt="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52124946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04841"/>
      </p:ext>
    </p:extLst>
  </p:cSld>
  <p:clrMapOvr>
    <a:masterClrMapping/>
  </p:clrMapOvr>
  <p:hf sldNum="0" hdr="0" ftr="0" dt="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144265681"/>
      </p:ext>
    </p:extLst>
  </p:cSld>
  <p:clrMapOvr>
    <a:masterClrMapping/>
  </p:clrMapOvr>
  <p:hf sldNum="0" hdr="0" ftr="0" dt="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622478750"/>
      </p:ext>
    </p:extLst>
  </p:cSld>
  <p:clrMapOvr>
    <a:masterClrMapping/>
  </p:clrMapOvr>
  <p:hf sldNum="0" hdr="0" ftr="0" dt="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773237333"/>
      </p:ext>
    </p:extLst>
  </p:cSld>
  <p:clrMapOvr>
    <a:masterClrMapping/>
  </p:clrMapOvr>
  <p:hf sldNum="0" hdr="0" ftr="0" dt="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587588390"/>
      </p:ext>
    </p:extLst>
  </p:cSld>
  <p:clrMapOvr>
    <a:masterClrMapping/>
  </p:clrMapOvr>
  <p:hf sldNum="0" hdr="0" ftr="0" dt="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622224744"/>
      </p:ext>
    </p:extLst>
  </p:cSld>
  <p:clrMapOvr>
    <a:masterClrMapping/>
  </p:clrMapOvr>
  <p:hf sldNum="0" hdr="0" ftr="0" dt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789573520"/>
      </p:ext>
    </p:extLst>
  </p:cSld>
  <p:clrMapOvr>
    <a:masterClrMapping/>
  </p:clrMapOvr>
  <p:hf sldNum="0" hdr="0" ftr="0" dt="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291082585"/>
      </p:ext>
    </p:extLst>
  </p:cSld>
  <p:clrMapOvr>
    <a:masterClrMapping/>
  </p:clrMapOvr>
  <p:hf sldNum="0" hdr="0" ftr="0" dt="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21.4.2026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705152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2580967"/>
      </p:ext>
    </p:extLst>
  </p:cSld>
  <p:clrMapOvr>
    <a:masterClrMapping/>
  </p:clrMapOvr>
  <p:hf sldNum="0" hdr="0" ftr="0" dt="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9485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465043757"/>
      </p:ext>
    </p:extLst>
  </p:cSld>
  <p:clrMapOvr>
    <a:masterClrMapping/>
  </p:clrMapOvr>
  <p:hf sldNum="0" hdr="0" ftr="0" dt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42096"/>
      </p:ext>
    </p:extLst>
  </p:cSld>
  <p:clrMapOvr>
    <a:masterClrMapping/>
  </p:clrMapOvr>
  <p:hf sldNum="0" hdr="0" ftr="0" dt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73C7B-FCCC-4382-8B5E-EF6C045FA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4622A7A-8228-F102-2676-C04EEE04EB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435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67E2D2-7C31-4CEA-8775-7B4E031C0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C8632-FA72-48DB-A3AB-14A4D37C9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A4DCAD8-C24D-7FFB-B35E-64BEA5B063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02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B610D2C-1EA5-4E1E-1E87-EA0AA117AA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4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940724-CD0A-4966-9236-B1E83A63E8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37D9043-8B25-DD18-681D-8BEEBF8F5F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63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2258559"/>
            <a:ext cx="5643563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1713600"/>
            <a:ext cx="976676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F4666-D6B5-45BF-9029-D7C0FE8FC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07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2257200"/>
            <a:ext cx="5643927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1713332"/>
            <a:ext cx="976312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309366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6ED-8270-4BD9-9069-84F474882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CA3A6B-089A-48DA-907F-9446B1276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73D13-8BEF-4470-A16D-19EDE6E7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105BF4-D562-44BF-BA5C-F9CA4C0FE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1F0EAC-DF03-4553-8D22-C26B163DC9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363" y="1710000"/>
            <a:ext cx="11466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60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7F44-1A9D-43CE-8B94-70E892BCC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0CD56-CDEF-4F99-82E9-F8344BA7D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17232-4933-4B44-AB0A-14F73524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A8CE99-0AD9-4D9C-9C09-47545620E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11464925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F1398-AEAE-44BE-B05F-E03B17EB92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1466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1D583-D2F5-4206-82FD-3E7E687E5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910800"/>
            <a:ext cx="11466513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51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67F2-B31E-4932-857C-E542EC7E0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6C412-8D9A-4518-BD82-093D1D70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D1434-081E-42DD-A0E7-8AD211AD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24B38-2DD2-4BE4-A6BC-6AB461A6A6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28BB49-92B7-4BBE-AD91-816AF9386D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0965" y="1710000"/>
            <a:ext cx="5626800" cy="399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AE1AF-1132-4B0D-8DC6-F52576CE68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66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7A87-9762-46A5-A1BF-60907C2C3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E70F8-6350-4489-8BF1-B1E111BCA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CAD9-3BB6-43FD-8F71-48FD5880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0E6D9E-AC7D-4CD8-9A1B-DC502AAB0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5626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252CF9-0987-4CBA-8CC7-B6582ECA23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5626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AA4903-9221-4FF9-912C-268A8584F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2800" y="1710000"/>
            <a:ext cx="5626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3F8654F-9C23-4A2E-AF1D-7C6743D88CE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2363" y="2376488"/>
            <a:ext cx="5626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F22C1D-496B-4E53-BF19-ED9291DCCF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06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C06-0E64-440D-9CE8-5164D1651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0BAE0-3503-40B7-97FF-3BBA5C4D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D4FE-2A34-4C36-A765-CE00B991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B3E9-7CA2-4847-B7BD-96957DE302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D5E0E-637F-4A32-A98F-3FE4ED81219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57618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435609-FC5D-424F-A15C-A0856D1FFF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4874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582AC7-4667-407B-A5E8-45D634931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76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AEE3-9929-4A79-A968-8D4311B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155B-CCB9-45EF-83E7-A4F386C3D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6BAB9-04B4-4317-A1F0-FDDB9A12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044888-1B05-4294-ABC2-A93A4A32E0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8C48F8-FEC0-41E0-BBB9-68EC3003D7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9D2917-03D0-4000-AA1D-13CEEB10FB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7437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E23886-2490-491C-8436-F655BBCD8C9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57619" y="2376488"/>
            <a:ext cx="36720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1DA3C15-7E9D-4E22-895A-F50878BD33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4874" y="1710000"/>
            <a:ext cx="36720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1F52C9-6836-4FC9-99EA-1BF6FF01DF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54874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93581B-25F6-45F4-A388-25B9169855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58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880B-B2A1-4343-8F1B-D11FAEA2A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184D5-78E0-4646-8F38-C52C718F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02832-2B66-4562-9C71-D7D15073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49FA9-6D89-44C4-B6C9-EA8D7FB756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1D924-231B-4C18-8E90-2DFF9C04EF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72933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F0024D-3708-4302-8C69-256AD75938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550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415997-1B6E-4BEC-B682-F9280D0D5E3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9807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7B1331-D3E0-4904-82E5-02B601057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15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C45C-9BBB-4B14-BC71-8D9593AF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A3869-0626-4D7E-A07F-ED2B248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845BF-B227-4307-81B9-E7C8FC57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4FC7E-D91D-407A-BFBE-F405D6BBEA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916EF-EC2F-4137-B182-AA5508918E8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A3CD5-4B7B-41AC-BFD5-7AA2D853D0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691" y="1710000"/>
            <a:ext cx="2728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5F727AD-E63B-412E-B986-D86DFE5EED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72691" y="2376488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EE6CD4-960B-4926-8A35-E8FF363F87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5382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44BF1C-E9EC-43D2-A239-79E43B7C24C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85382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27027DC-FD56-4CD6-8B38-7C623A97D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8074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513656D-7804-45C7-9561-4FFDBE1F523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98074" y="2376488"/>
            <a:ext cx="2728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A444E5-6DCB-4387-82D7-374FBA34E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64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ED13-8109-40D7-B85E-48D72364D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0EB60-D174-4782-B63F-DCF2657E1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526FD-FB6E-4148-89B3-7D266E27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E99A7-B8B8-4860-8872-63A20BC498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6CF45-35B9-4F30-93CE-11D7DC6AE4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89691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90C909-262D-4930-924B-8C4285CF855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19019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8864E4-1D92-4544-8F52-1155810D792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48347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8E0E68-5345-4D62-8D07-AE58AE33067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677674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23F4F6-B0E8-4724-933C-35F21A7E42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74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27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C433-9252-44D6-8AA4-495DB593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AA46E-1017-4823-B4EC-B35766CE67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1B86A-68D0-4D2D-A5CB-00F231C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4B8469-FF2E-4467-8E43-A49A3388A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DDC14-9B67-4FE8-BC58-A70501A534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007D028-2ECB-46AF-8517-CCF9C089D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691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1DDE75-E486-4A48-BDBB-2C2A5B5E64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689419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A506B6-1DA9-4CD7-9F56-C6BF2FDC1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9019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41FFAE-2857-4B94-916D-0210AE0A17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18838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34C508-C3AF-422F-B1C7-A38F34513A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8347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9455C4-8047-4B5B-B5BC-4A0379405BC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348257" y="2376488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EAC907-A41C-4782-BCD8-2B8C0ADD42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7674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056BBA8E-FD61-47C5-A779-B66918B4D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77674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8EED4C4-55A2-440F-BFEB-B054C51690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9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F353-7CBB-4EBB-BB48-0DDB45E9B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94D1-DF29-4B89-9359-EE65C8A56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72A83-22C7-42BE-87D1-B99FEC13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B7932-7D06-4E7E-AF70-44D39F481C0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0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B353AB-4D08-4BBD-91C2-E6A30A5F49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0112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A6B5AF-EB3C-46C5-B212-2720482278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4224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800475F-DBE2-47A0-89B9-1175EDD8427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36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5CE08A-01D2-488B-843A-CA3415AB732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2448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BAB9BC-6F39-4494-87B4-04D45B7607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656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9F7FED-54BA-4C56-83A5-FA86011940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1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6FA1-AACD-4AC6-8977-227A1E8204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A02C0-437A-4731-B690-16D1AFCAA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C7B4E-73B3-4F33-A7FC-00F64BC9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764FD-7DA2-4FE5-A31B-6691075F46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0C4CA-E13F-460B-A188-81482902B7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05AA54-6669-4974-B1E8-3E58001D8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112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A0DDBF-A8B7-4F77-B8D5-E6CF8FB015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0112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793D7A9-75C8-4028-9CA8-F07E93F82E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224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B5E2A26-6C2A-419D-B4DC-291BA85B0C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4224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DE92C5F-EFFE-48BF-93E1-CC78EFCD29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336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DA85A52-F7FD-4298-9AE5-CB80F4E3C6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8336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E88849-5449-4627-813B-31B40F08F0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48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A7FC01F-A245-4C0F-BF24-3AAE6AC55C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2448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D92EA-38A4-44E5-ADF7-78EA3D6DD0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6560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317D903-C6B2-443C-A2F2-E7B672E08E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0656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6D01CC-3541-4F97-AF97-73FF63520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32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2903-71A8-4BD2-B059-6BA4C3AA3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EFCC3-809C-4472-825A-5268DA759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A7757-8EC5-4D12-B56F-AB9F88D69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5437D9-CE22-451C-B458-B3F648A642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69CDD-9FFC-4BEA-A4C1-F55F1EBC5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799" y="430717"/>
            <a:ext cx="5626800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07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AACB8-7B00-457D-8F89-FB4DD9039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56072-910B-4986-8C02-A52A754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F34447-13E0-43B9-BE1F-C60C0355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0" y="432000"/>
            <a:ext cx="5627561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D6BD01-6C23-44ED-8363-1C234E253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61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AABB0-FC25-4DDA-B141-9861B8EF6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361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86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8738-2E1C-4407-AE23-FC7C52247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B932A-F9A4-4379-8F69-FA63BDFA2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7A58-42BF-4A47-A878-643A5CD2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C6D4BB-14E1-42DC-832A-2D0CE78632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43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2F2EE-42BB-4EB6-8FC2-5E56E4F34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75A20-F354-407F-8F71-92C91474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80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28D142-84D0-B4F6-7341-8BBBBB7CAA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246788"/>
            <a:ext cx="2076450" cy="547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2/2026 huhtikuu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D9B29-D4FD-40ED-BDB2-676C7FEDBF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518D0B-66AF-426F-A138-6C5DB2867290}"/>
              </a:ext>
            </a:extLst>
          </p:cNvPr>
          <p:cNvCxnSpPr>
            <a:cxnSpLocks/>
          </p:cNvCxnSpPr>
          <p:nvPr userDrawn="1">
            <p:custDataLst>
              <p:tags r:id="rId1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A83618F-03C8-579C-169A-6BDBD67EAA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4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2/2026 huhtikuu</a:t>
            </a:r>
          </a:p>
        </p:txBody>
      </p:sp>
    </p:spTree>
    <p:extLst>
      <p:ext uri="{BB962C8B-B14F-4D97-AF65-F5344CB8AC3E}">
        <p14:creationId xmlns:p14="http://schemas.microsoft.com/office/powerpoint/2010/main" val="378949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no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2/2026 huhtikuu</a:t>
            </a:r>
          </a:p>
        </p:txBody>
      </p:sp>
    </p:spTree>
    <p:extLst>
      <p:ext uri="{BB962C8B-B14F-4D97-AF65-F5344CB8AC3E}">
        <p14:creationId xmlns:p14="http://schemas.microsoft.com/office/powerpoint/2010/main" val="156126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, Subline,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F05DFE8-7FB7-D13C-1ED9-A427B82EA5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0367" y="1658938"/>
            <a:ext cx="11268076" cy="4751387"/>
          </a:xfrm>
        </p:spPr>
        <p:txBody>
          <a:bodyPr/>
          <a:lstStyle>
            <a:lvl1pPr>
              <a:defRPr b="0" i="0"/>
            </a:lvl1pPr>
            <a:lvl2pPr>
              <a:defRPr b="1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0A6D9D-E203-EF32-002F-26B350FD5D85}"/>
              </a:ext>
            </a:extLst>
          </p:cNvPr>
          <p:cNvCxnSpPr/>
          <p:nvPr userDrawn="1"/>
        </p:nvCxnSpPr>
        <p:spPr>
          <a:xfrm>
            <a:off x="460375" y="419101"/>
            <a:ext cx="112680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02267EA6-F381-52D5-9EF1-755B9BB030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09579" y="6546850"/>
            <a:ext cx="218871" cy="155574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AA5B18-D886-67E4-5052-1F342D42D60F}"/>
              </a:ext>
            </a:extLst>
          </p:cNvPr>
          <p:cNvCxnSpPr/>
          <p:nvPr userDrawn="1"/>
        </p:nvCxnSpPr>
        <p:spPr>
          <a:xfrm>
            <a:off x="11509579" y="6600132"/>
            <a:ext cx="0" cy="80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A8E41-9F44-29B2-EA4B-7C63EFB8D35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i-FI"/>
              <a:t>Yrittäjägallup, kierros 2/2026 huhtikuu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EEDCC-1D4E-88F8-10D0-7CD682728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US"/>
              <a:t>Content page headline 32pt Georgia, one line only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AC102-A1E0-7517-0A14-033587BAD40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2DFF374-8A49-E463-2029-B0AECC726F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0375" y="172762"/>
            <a:ext cx="11268075" cy="195814"/>
          </a:xfrm>
        </p:spPr>
        <p:txBody>
          <a:bodyPr tIns="36000" bIns="36000" anchor="ctr" anchorCtr="0">
            <a:noAutofit/>
          </a:bodyPr>
          <a:lstStyle>
            <a:lvl1pPr algn="l">
              <a:defRPr sz="800" cap="none" spc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633D01C5-FF3D-2F1D-047F-7C7D4BD19B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0374" y="1064176"/>
            <a:ext cx="7677151" cy="421722"/>
          </a:xfrm>
        </p:spPr>
        <p:txBody>
          <a:bodyPr tIns="0" rIns="0" bIns="0" anchor="t" anchorCtr="0">
            <a:noAutofit/>
          </a:bodyPr>
          <a:lstStyle>
            <a:lvl1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Century Gothic" panose="020B0502020202020204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3pPr>
            <a:lvl4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6pPr>
            <a:lvl7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7pPr>
            <a:lvl8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8pPr>
            <a:lvl9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9pPr>
          </a:lstStyle>
          <a:p>
            <a:pPr lvl="0"/>
            <a:r>
              <a:rPr lang="en-US"/>
              <a:t>Sub-title line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788647E-4B9D-FCD7-8E44-E1A69022B33D}"/>
              </a:ext>
            </a:extLst>
          </p:cNvPr>
          <p:cNvSpPr txBox="1">
            <a:spLocks/>
          </p:cNvSpPr>
          <p:nvPr userDrawn="1"/>
        </p:nvSpPr>
        <p:spPr>
          <a:xfrm>
            <a:off x="454985" y="6546849"/>
            <a:ext cx="454450" cy="15557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1pPr>
            <a:lvl2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2pPr>
            <a:lvl3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3pPr>
            <a:lvl4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4pPr>
            <a:lvl5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5pPr>
            <a:lvl6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6pPr>
            <a:lvl7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7pPr>
            <a:lvl8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8pPr>
            <a:lvl9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9pPr>
          </a:lstStyle>
          <a:p>
            <a:r>
              <a:rPr lang="en-US" b="1" spc="0"/>
              <a:t>Ve</a:t>
            </a:r>
            <a:r>
              <a:rPr lang="en-US" b="1" spc="0" baseline="0"/>
              <a:t>rian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9899D2-DD50-0D90-4E7C-09BCE3498982}"/>
              </a:ext>
            </a:extLst>
          </p:cNvPr>
          <p:cNvCxnSpPr>
            <a:cxnSpLocks/>
          </p:cNvCxnSpPr>
          <p:nvPr userDrawn="1"/>
        </p:nvCxnSpPr>
        <p:spPr>
          <a:xfrm flipV="1">
            <a:off x="914400" y="6575425"/>
            <a:ext cx="0" cy="12699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46735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F0E4-E169-90C0-86C4-CBDE1C59BD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latin typeface="Bold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77CDC-8EE9-240B-C8CC-77A9CE2419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D8EFE-ACEF-C439-D848-28496652C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04/21/2026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AC836-1A14-3093-4E2E-09AA1407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4E91B-C9CD-C728-CB26-3D76D81E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23175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so kuva + aloituskalv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C4BA2D-57E2-B943-A21E-3A616EE12BEF}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24188C03-DD0B-5079-7E65-10DDD7601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solidFill>
                  <a:schemeClr val="bg1"/>
                </a:solidFill>
                <a:latin typeface="Bold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53C965D-2B82-1E8A-3D12-11EEF5E98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1094131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hdan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94847-ECA1-CD15-B604-F2930F72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F5B48C-D4EC-011C-A9A6-EBBB6F9E7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D05633-824F-2F99-8B44-78FF36EE6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B241838-9E4E-5D8A-0FC9-544D503076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763" y="783463"/>
            <a:ext cx="6642862" cy="5288153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latin typeface="Barlow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98184356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5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E5DC9-4019-A67C-DA73-EAC542C28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750" y="1825625"/>
            <a:ext cx="6634875" cy="4351338"/>
          </a:xfrm>
        </p:spPr>
        <p:txBody>
          <a:bodyPr/>
          <a:lstStyle>
            <a:lvl1pPr indent="-336600">
              <a:buSzPct val="100000"/>
              <a:buFont typeface="Arial" panose="020B0604020202020204" pitchFamily="34" charset="0"/>
              <a:buChar char="•"/>
              <a:defRPr sz="2200"/>
            </a:lvl1pPr>
            <a:lvl2pPr>
              <a:buSzPct val="84000"/>
              <a:buFont typeface="Arial" panose="020B0604020202020204" pitchFamily="34" charset="0"/>
              <a:buChar char="•"/>
              <a:defRPr sz="2200"/>
            </a:lvl2pPr>
            <a:lvl3pPr>
              <a:buSzPct val="84000"/>
              <a:buFont typeface="Arial" panose="020B0604020202020204" pitchFamily="34" charset="0"/>
              <a:buChar char="•"/>
              <a:defRPr/>
            </a:lvl3pPr>
            <a:lvl4pPr>
              <a:buSzPct val="84000"/>
              <a:buFont typeface="Arial" panose="020B0604020202020204" pitchFamily="34" charset="0"/>
              <a:buChar char="•"/>
              <a:defRPr/>
            </a:lvl4pPr>
            <a:lvl5pPr>
              <a:buSzPct val="84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04/21/2026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8183165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latin typeface="Bold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04/21/2026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7396612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ub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solidFill>
                  <a:schemeClr val="bg1"/>
                </a:solidFill>
                <a:latin typeface="Bold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231D6EB-5DC8-15FF-0842-25F671FB36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E53AEBC-1E7E-4610-8304-DC369DE92EE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75086-B7A8-52EE-CD6C-F79CC36FFC06}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64739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A9DA-754A-4D9B-AD70-FD45D128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>
                <a:latin typeface="Bold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B189-894C-8BD2-0766-D3A908C970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9763" y="2105247"/>
            <a:ext cx="5482787" cy="398757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7B0B6-15D0-7A6C-BF92-E3104CD76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331" y="2105247"/>
            <a:ext cx="5482786" cy="3987577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B4C425-73E3-F2F8-520F-A37D65FA3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04/21/2026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A8083-06B9-51C9-6889-6A987F20B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BF452-A76F-C8F7-30FF-CC0548B5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2718055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73CE-9434-8365-8480-770CA9BF6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51" y="783463"/>
            <a:ext cx="11422774" cy="925513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0AD22-C451-ACA4-D99E-00015DC9E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750" y="1892807"/>
            <a:ext cx="5454113" cy="728471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C85C1-D60E-8B15-020B-67E52A837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7750" y="2788920"/>
            <a:ext cx="5454114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BD771-7590-EFD9-7E5C-4FBC606FF1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0139" y="1892807"/>
            <a:ext cx="5480386" cy="728471"/>
          </a:xfrm>
        </p:spPr>
        <p:txBody>
          <a:bodyPr anchor="b"/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1EDBE-BCFF-DD5A-EDEA-248BBAF485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0139" y="2788920"/>
            <a:ext cx="5480386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C1A50E-DEE9-31B5-0293-59EFFCFF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04/21/2026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81EB8C-FF81-EE8A-F0F7-C622ECE7C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69939B-9427-FE8A-B7BE-E6F4B5B9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3783455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06D66-84FB-E545-2ABF-514964B1A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764" y="783464"/>
            <a:ext cx="10924518" cy="92551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482DC-FFC0-6319-9F5C-A6CA1F61C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6B492-1944-2E26-4037-AFED69B06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C7E9D-3026-BA2C-E0FD-549FB035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8474720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Blue-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04/21/2026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C9DBE86-A5BC-9D76-EECF-F7CBBE06E1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81955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04/21/2026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9143078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CBF3B7D-55F6-30B1-265F-79EAFF0F861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04/21/2026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530908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613F-1627-8A3F-2753-37D4F6A0A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764" y="783463"/>
            <a:ext cx="4769611" cy="1264794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D85B-D32D-F610-028A-6F257A892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765175"/>
            <a:ext cx="5259388" cy="53166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908A-6B68-6FD6-11C0-C881B106B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9764" y="2203703"/>
            <a:ext cx="4769611" cy="3878119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FE10-E9DD-418D-C50C-EE6A142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04/21/2026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F741-0A1A-E9B0-11F9-B5782CDA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05A7-EC1E-E691-C6B6-715EE08F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3678555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0C3E-266A-4944-83BD-8AF428DCD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50" y="774319"/>
            <a:ext cx="5698250" cy="1028702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C51D2-6452-F579-79EF-8F5A1EC5BD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032626" y="528809"/>
            <a:ext cx="5167465" cy="58201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C8215-67A8-2334-6070-986AA93F4C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7750" y="2407201"/>
            <a:ext cx="5698250" cy="3942478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15541-ECD9-1D0E-82C5-6F89C6B4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04/21/2026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C8A5-FC9C-F45A-70DD-766B52A5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1DDE5-2893-CB57-D687-947126180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452256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+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ED06D4F-B9C8-B00C-B146-D8B812C26E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1645712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so kuva + valkoinen otsikk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ED06D4F-B9C8-B00C-B146-D8B812C26E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 b="0" i="0">
                <a:solidFill>
                  <a:schemeClr val="bg1"/>
                </a:solidFill>
                <a:latin typeface="Bold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6928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69B7-A2F5-11E5-1241-85C60F813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764" y="783464"/>
            <a:ext cx="10924518" cy="925512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9DE0A-CFA9-4B1A-E485-01CBC20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2B66A-AD64-E93C-71F7-A02FF8BA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1DF9F-6D19-EA95-6BD8-380F97A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DC323-BF92-F48D-DB37-3CCD442730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318" y="1974850"/>
            <a:ext cx="5697537" cy="4117974"/>
          </a:xfrm>
        </p:spPr>
        <p:txBody>
          <a:bodyPr anchor="t">
            <a:norm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072144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_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69B7-A2F5-11E5-1241-85C60F813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764" y="783464"/>
            <a:ext cx="10924518" cy="925512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9DE0A-CFA9-4B1A-E485-01CBC20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2B66A-AD64-E93C-71F7-A02FF8BA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1DF9F-6D19-EA95-6BD8-380F97A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DC323-BF92-F48D-DB37-3CCD442730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318" y="1973676"/>
            <a:ext cx="3473765" cy="4117974"/>
          </a:xfrm>
        </p:spPr>
        <p:txBody>
          <a:bodyPr anchor="b" anchorCtr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0BA0E65-FD89-7DD2-E71E-4E0E0BBC3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14383" y="1973676"/>
            <a:ext cx="3473765" cy="4117974"/>
          </a:xfrm>
        </p:spPr>
        <p:txBody>
          <a:bodyPr anchor="b" anchorCtr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7A0CD2D-E2BE-EEC6-304B-8ECE37E379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639448" y="1973676"/>
            <a:ext cx="3473765" cy="4117974"/>
          </a:xfrm>
        </p:spPr>
        <p:txBody>
          <a:bodyPr anchor="b" anchorCtr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61699989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4D90-5A17-2EDB-80C7-6F5BB37E5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240" y="783464"/>
            <a:ext cx="5707145" cy="925512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A41DB-D8F2-2C9E-DA62-ECE68831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9830F-30B4-3D46-11E0-09DC5D5C8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86F2B-DFBB-31E8-4294-74165366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34B404F-6EF1-7A67-99C6-0164D8ABA0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2001838"/>
            <a:ext cx="5706235" cy="41148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>
              <a:buFontTx/>
              <a:buNone/>
              <a:defRPr sz="2200"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A80B91-F4FE-D5A0-5E6C-2BF61671BC9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8092" y="524782"/>
            <a:ext cx="5167467" cy="5820456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6187504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24C1-00AB-B8E8-AE64-7298D480A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765175"/>
            <a:ext cx="4787899" cy="1420239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B1BC7-9344-7E87-7C14-0263958B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70D4B-DA6A-F128-8B9C-31D7E7B2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0770A-3B22-5B35-0365-C9ABF5B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8897D2-E07C-25D9-6E37-13CE22B578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32625" y="765175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CC27EE-68DA-E14E-E8FF-396F3B3A9F0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1475" y="2541884"/>
            <a:ext cx="11452225" cy="3803353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0418124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D5CC-D807-D606-AA9E-82A709D57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764" y="783464"/>
            <a:ext cx="10924518" cy="925512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F6907-5914-62D9-D0B4-CB8DBA0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E7627B-9E59-F4F7-7652-FAE209F9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7C8BB-3EB4-BAD6-B318-532C6E2E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5C450C-3261-046E-61C4-B258DEFEBC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5237370"/>
            <a:ext cx="3002660" cy="566929"/>
          </a:xfrm>
        </p:spPr>
        <p:txBody>
          <a:bodyPr>
            <a:noAutofit/>
          </a:bodyPr>
          <a:lstStyle>
            <a:lvl1pPr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62C9F2-20BF-99C0-7E96-838E5341AB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0525" y="3438143"/>
            <a:ext cx="2983611" cy="566930"/>
          </a:xfrm>
        </p:spPr>
        <p:txBody>
          <a:bodyPr>
            <a:noAutofit/>
          </a:bodyPr>
          <a:lstStyle>
            <a:lvl1pPr marL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B55EEA-6145-5414-0D8E-817DA718A6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7750" y="4140407"/>
            <a:ext cx="3168410" cy="1096963"/>
          </a:xfrm>
        </p:spPr>
        <p:txBody>
          <a:bodyPr>
            <a:noAutofit/>
          </a:bodyPr>
          <a:lstStyle>
            <a:lvl1pPr algn="ctr">
              <a:buFontTx/>
              <a:buNone/>
              <a:defRPr sz="7200">
                <a:latin typeface="Bold" pitchFamily="2" charset="77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2000+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699704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3AC4FA-9BC1-D601-5BE4-2663A0522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2A4C2-93E1-62F1-3C4C-F9C3A4319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B1AA3F-029F-ABD0-68CF-36732D47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B8BCA86-6696-E5D5-519C-29E626BAC8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7123" y="2727818"/>
            <a:ext cx="4777753" cy="160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2550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hand holding a torch&#10;&#10;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1481" y="1928908"/>
            <a:ext cx="6057011" cy="3484340"/>
          </a:xfrm>
        </p:spPr>
        <p:txBody>
          <a:bodyPr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8640202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ogan_Fixe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hand holding a torch&#10;&#10;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186263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ity jäseneksi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039"/>
          <a:stretch>
            <a:fillRect/>
          </a:stretch>
        </p:blipFill>
        <p:spPr>
          <a:xfrm>
            <a:off x="2209800" y="1027641"/>
            <a:ext cx="2484120" cy="48027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4D5206-5EDC-D61E-DEC0-9B04D1A27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5" y="2377440"/>
            <a:ext cx="5118482" cy="2401824"/>
          </a:xfrm>
        </p:spPr>
        <p:txBody>
          <a:bodyPr anchor="ctr"/>
          <a:lstStyle>
            <a:lvl1pPr>
              <a:lnSpc>
                <a:spcPts val="5500"/>
              </a:lnSpc>
              <a:defRPr sz="60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2638022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ity jäseneksi_F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09800" y="1027641"/>
            <a:ext cx="7772400" cy="480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0968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i_tekstillä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056"/>
          <a:stretch>
            <a:fillRect/>
          </a:stretch>
        </p:blipFill>
        <p:spPr>
          <a:xfrm>
            <a:off x="10257591" y="1487297"/>
            <a:ext cx="1944683" cy="388340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4060816-2826-587E-10E1-C2C9EE4A8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764" y="783464"/>
            <a:ext cx="10924518" cy="925512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99E2304-6615-8A9A-4B4B-2A5AD502B7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7751" y="2119598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8031365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na yrittäjä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3307-76E4-7D7D-E61D-204FD178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F9DD-56AE-18AA-B79E-4EF90E1E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28C0A-E07A-D9F7-D11E-E2850B5A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C10717-5056-E619-DE8E-175C4E07B4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9351" y="4338594"/>
            <a:ext cx="8689975" cy="647700"/>
          </a:xfrm>
        </p:spPr>
        <p:txBody>
          <a:bodyPr/>
          <a:lstStyle>
            <a:lvl1pPr algn="ctr">
              <a:buNone/>
              <a:defRPr sz="4500">
                <a:latin typeface="Brittany Signature" pitchFamily="2" charset="0"/>
              </a:defRPr>
            </a:lvl1pPr>
          </a:lstStyle>
          <a:p>
            <a:pPr lvl="0"/>
            <a:r>
              <a:rPr lang="en-GB" err="1"/>
              <a:t>onneksi</a:t>
            </a:r>
            <a:r>
              <a:rPr lang="en-GB"/>
              <a:t> on 100 000 </a:t>
            </a:r>
            <a:r>
              <a:rPr lang="en-GB" err="1"/>
              <a:t>minunlaistani</a:t>
            </a:r>
            <a:endParaRPr lang="en-FI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3204DC8-3886-BCBD-AB5E-BE7367843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351" y="2437270"/>
            <a:ext cx="8689976" cy="1866129"/>
          </a:xfrm>
        </p:spPr>
        <p:txBody>
          <a:bodyPr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7446029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ina yrittäjä_F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3307-76E4-7D7D-E61D-204FD178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F9DD-56AE-18AA-B79E-4EF90E1E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28C0A-E07A-D9F7-D11E-E2850B5A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1B75B28-02C9-30AC-E88E-9F5EE1B9AB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09800" y="1826977"/>
            <a:ext cx="7772400" cy="350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28010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nnakkaiset tilast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C8ABB-574F-DD94-E702-219E58EC3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765176"/>
            <a:ext cx="5454114" cy="1099066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D99BC0-96FE-8323-58B6-CF044747A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32DE1B-108B-AB64-A6F0-309E2F322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00E1B-3E5E-EA65-E24D-073BEA9E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1D6215-2537-EA8E-3141-975C53908C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0139" y="765175"/>
            <a:ext cx="5480386" cy="1099067"/>
          </a:xfrm>
        </p:spPr>
        <p:txBody>
          <a:bodyPr>
            <a:normAutofit/>
          </a:bodyPr>
          <a:lstStyle>
            <a:lvl1pPr>
              <a:buFontTx/>
              <a:buNone/>
              <a:defRPr sz="18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8035DEC6-B0C0-F8B5-7E3B-6E3C8A8057F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1475" y="2133601"/>
            <a:ext cx="5454650" cy="4204550"/>
          </a:xfrm>
          <a:solidFill>
            <a:schemeClr val="bg1"/>
          </a:solidFill>
        </p:spPr>
        <p:txBody>
          <a:bodyPr/>
          <a:lstStyle/>
          <a:p>
            <a:r>
              <a:rPr lang="fi-FI"/>
              <a:t>Lisää kaavio napsauttamalla kuvaketta</a:t>
            </a:r>
            <a:endParaRPr lang="en-FI"/>
          </a:p>
        </p:txBody>
      </p:sp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38048DFB-2CFF-79C4-D9A7-B0B29CAFB6CC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6340475" y="2133598"/>
            <a:ext cx="5480050" cy="4204551"/>
          </a:xfrm>
          <a:solidFill>
            <a:schemeClr val="bg1"/>
          </a:solidFill>
        </p:spPr>
        <p:txBody>
          <a:bodyPr/>
          <a:lstStyle/>
          <a:p>
            <a:r>
              <a:rPr lang="fi-FI"/>
              <a:t>Lisää taulukko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6925866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7" y="772263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6520F8B5-45BF-3CD6-EE9F-837FB07AC84B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71475" y="2205037"/>
            <a:ext cx="11449050" cy="4140201"/>
          </a:xfrm>
          <a:solidFill>
            <a:schemeClr val="bg1"/>
          </a:solidFill>
        </p:spPr>
        <p:txBody>
          <a:bodyPr/>
          <a:lstStyle/>
          <a:p>
            <a:r>
              <a:rPr lang="fi-FI"/>
              <a:t>Lisää taulukko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942732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a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7" y="772263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8F8C8BA5-B98D-AB26-7491-E74F36B0D2D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1475" y="2201034"/>
            <a:ext cx="11452225" cy="4144204"/>
          </a:xfrm>
          <a:solidFill>
            <a:schemeClr val="bg1"/>
          </a:solidFill>
        </p:spPr>
        <p:txBody>
          <a:bodyPr/>
          <a:lstStyle/>
          <a:p>
            <a:r>
              <a:rPr lang="fi-FI"/>
              <a:t>Lisää kaavio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47754552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hand holding a phone&#10;&#10;AI-generated content may be incorrect.">
            <a:extLst>
              <a:ext uri="{FF2B5EF4-FFF2-40B4-BE49-F238E27FC236}">
                <a16:creationId xmlns:a16="http://schemas.microsoft.com/office/drawing/2014/main" id="{37992A29-5C15-E51B-7C36-7F45038F2C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Barlow" pitchFamily="2" charset="77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</a:extLst>
          </p:cNvPr>
          <p:cNvSpPr txBox="1"/>
          <p:nvPr userDrawn="1"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6F8EA2D-5D51-8174-62E9-7EF4517408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" y="1868487"/>
            <a:ext cx="7851775" cy="3121025"/>
          </a:xfrm>
        </p:spPr>
        <p:txBody>
          <a:bodyPr/>
          <a:lstStyle>
            <a:lvl1pPr algn="ctr">
              <a:lnSpc>
                <a:spcPts val="7500"/>
              </a:lnSpc>
              <a:buNone/>
              <a:defRPr sz="8000" spc="-150">
                <a:latin typeface="Bold" pitchFamily="2" charset="77"/>
              </a:defRPr>
            </a:lvl1pPr>
            <a:lvl2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2pPr>
            <a:lvl3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3pPr>
            <a:lvl4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4pPr>
            <a:lvl5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906920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kineuvonta_F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hand holding a phone&#10;&#10;AI-generated content may be incorrect.">
            <a:extLst>
              <a:ext uri="{FF2B5EF4-FFF2-40B4-BE49-F238E27FC236}">
                <a16:creationId xmlns:a16="http://schemas.microsoft.com/office/drawing/2014/main" id="{37992A29-5C15-E51B-7C36-7F45038F2C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Barlow" pitchFamily="2" charset="77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</a:extLst>
          </p:cNvPr>
          <p:cNvSpPr txBox="1"/>
          <p:nvPr userDrawn="1"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E1203E-D766-29B7-C731-B5E9C905D342}"/>
              </a:ext>
            </a:extLst>
          </p:cNvPr>
          <p:cNvSpPr txBox="1">
            <a:spLocks/>
          </p:cNvSpPr>
          <p:nvPr userDrawn="1"/>
        </p:nvSpPr>
        <p:spPr>
          <a:xfrm>
            <a:off x="371475" y="1868487"/>
            <a:ext cx="7563503" cy="28376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Bold" pitchFamily="2" charset="77"/>
                <a:ea typeface="+mj-ea"/>
                <a:cs typeface="+mj-cs"/>
              </a:defRPr>
            </a:lvl1pPr>
          </a:lstStyle>
          <a:p>
            <a:pPr lvl="0" algn="ctr">
              <a:lnSpc>
                <a:spcPts val="7500"/>
              </a:lnSpc>
            </a:pPr>
            <a:r>
              <a:rPr lang="en-GB" sz="8000"/>
              <a:t>MAKSUTŒN</a:t>
            </a:r>
          </a:p>
          <a:p>
            <a:pPr lvl="0" algn="ctr">
              <a:lnSpc>
                <a:spcPts val="7500"/>
              </a:lnSpc>
            </a:pPr>
            <a:r>
              <a:rPr lang="en-GB" sz="8000"/>
              <a:t>LAKINEUVONTA</a:t>
            </a:r>
          </a:p>
          <a:p>
            <a:pPr lvl="0" algn="ctr">
              <a:lnSpc>
                <a:spcPts val="7500"/>
              </a:lnSpc>
            </a:pPr>
            <a:r>
              <a:rPr lang="en-GB" sz="8000"/>
              <a:t>JÄSENILLE</a:t>
            </a:r>
          </a:p>
        </p:txBody>
      </p:sp>
    </p:spTree>
    <p:extLst>
      <p:ext uri="{BB962C8B-B14F-4D97-AF65-F5344CB8AC3E}">
        <p14:creationId xmlns:p14="http://schemas.microsoft.com/office/powerpoint/2010/main" val="150246933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vo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Neuvontaa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tukea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2398788"/>
            <a:ext cx="3544887" cy="1131221"/>
          </a:xfrm>
        </p:spPr>
        <p:txBody>
          <a:bodyPr lIns="0" anchor="t">
            <a:normAutofit/>
          </a:bodyPr>
          <a:lstStyle>
            <a:lvl1pPr marL="0" indent="0">
              <a:lnSpc>
                <a:spcPct val="9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Vinkit</a:t>
            </a:r>
            <a:r>
              <a:rPr lang="en-GB"/>
              <a:t> </a:t>
            </a:r>
            <a:r>
              <a:rPr lang="en-GB" err="1"/>
              <a:t>yrittäjän</a:t>
            </a:r>
            <a:br>
              <a:rPr lang="en-GB"/>
            </a:br>
            <a:r>
              <a:rPr lang="en-GB" err="1"/>
              <a:t>yleisimpiin</a:t>
            </a:r>
            <a:r>
              <a:rPr lang="en-GB"/>
              <a:t> </a:t>
            </a:r>
            <a:r>
              <a:rPr lang="en-GB" err="1"/>
              <a:t>haasteisiin</a:t>
            </a:r>
            <a:br>
              <a:rPr lang="en-GB"/>
            </a:br>
            <a:r>
              <a:rPr lang="en-GB" err="1"/>
              <a:t>verkosta</a:t>
            </a:r>
            <a:r>
              <a:rPr lang="en-GB"/>
              <a:t>: </a:t>
            </a:r>
            <a:r>
              <a:rPr lang="en-GB" err="1"/>
              <a:t>yrittajat.fi</a:t>
            </a:r>
            <a:r>
              <a:rPr lang="en-GB"/>
              <a:t>.</a:t>
            </a:r>
          </a:p>
          <a:p>
            <a:pPr lvl="0"/>
            <a:endParaRPr lang="en-GB" err="1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7" y="2398788"/>
            <a:ext cx="3544887" cy="43239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Aiheet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32D70C-62DA-2E62-0638-03E5C6EE2D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75638" y="2962940"/>
            <a:ext cx="3544887" cy="3129885"/>
          </a:xfrm>
        </p:spPr>
        <p:txBody>
          <a:bodyPr>
            <a:normAutofit/>
          </a:bodyPr>
          <a:lstStyle>
            <a:lvl1pPr marL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Maksukyvyttömyys</a:t>
            </a:r>
            <a:endParaRPr lang="en-GB"/>
          </a:p>
          <a:p>
            <a:pPr lvl="0"/>
            <a:r>
              <a:rPr lang="en-GB" err="1"/>
              <a:t>Koulutus</a:t>
            </a:r>
            <a:endParaRPr lang="en-GB"/>
          </a:p>
          <a:p>
            <a:pPr lvl="0"/>
            <a:r>
              <a:rPr lang="en-GB" err="1"/>
              <a:t>Omistajanvaihdokset</a:t>
            </a:r>
            <a:endParaRPr lang="en-GB"/>
          </a:p>
          <a:p>
            <a:pPr lvl="0"/>
            <a:r>
              <a:rPr lang="en-GB" err="1"/>
              <a:t>Ympäristöasiat</a:t>
            </a:r>
            <a:endParaRPr lang="en-GB"/>
          </a:p>
          <a:p>
            <a:pPr lvl="0"/>
            <a:r>
              <a:rPr lang="en-GB" err="1"/>
              <a:t>Markkina</a:t>
            </a:r>
            <a:r>
              <a:rPr lang="en-GB"/>
              <a:t>-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kilpailuoikeus</a:t>
            </a:r>
            <a:endParaRPr lang="en-GB"/>
          </a:p>
          <a:p>
            <a:pPr lvl="0"/>
            <a:r>
              <a:rPr lang="en-GB" err="1"/>
              <a:t>Yritysjuridiikka</a:t>
            </a:r>
            <a:endParaRPr lang="en-GB"/>
          </a:p>
          <a:p>
            <a:pPr lvl="0"/>
            <a:r>
              <a:rPr lang="en-GB" err="1"/>
              <a:t>Sopimusoikeus</a:t>
            </a:r>
            <a:endParaRPr lang="en-GB"/>
          </a:p>
          <a:p>
            <a:pPr lvl="0"/>
            <a:r>
              <a:rPr lang="en-GB" err="1"/>
              <a:t>Verotus</a:t>
            </a:r>
            <a:endParaRPr lang="en-GB"/>
          </a:p>
          <a:p>
            <a:pPr lvl="0"/>
            <a:r>
              <a:rPr lang="en-GB" err="1"/>
              <a:t>Sosiaaliturva</a:t>
            </a:r>
            <a:endParaRPr lang="en-GB"/>
          </a:p>
          <a:p>
            <a:pPr lvl="0"/>
            <a:r>
              <a:rPr lang="en-GB" err="1"/>
              <a:t>Työelämän</a:t>
            </a:r>
            <a:r>
              <a:rPr lang="en-GB"/>
              <a:t> </a:t>
            </a:r>
            <a:r>
              <a:rPr lang="en-GB" err="1"/>
              <a:t>juridiikka</a:t>
            </a:r>
            <a:endParaRPr lang="en-GB"/>
          </a:p>
          <a:p>
            <a:pPr lvl="0"/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6562B0-3F93-8F4D-E0D5-11D30EC5D5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22763" y="3785191"/>
            <a:ext cx="3544887" cy="2307633"/>
          </a:xfrm>
        </p:spPr>
        <p:txBody>
          <a:bodyPr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/>
            </a:lvl1pPr>
            <a:lvl2pPr>
              <a:lnSpc>
                <a:spcPct val="100000"/>
              </a:lnSpc>
              <a:buFontTx/>
              <a:buNone/>
              <a:defRPr sz="1600"/>
            </a:lvl2pPr>
            <a:lvl3pPr>
              <a:lnSpc>
                <a:spcPct val="100000"/>
              </a:lnSpc>
              <a:buFontTx/>
              <a:buNone/>
              <a:defRPr sz="1400"/>
            </a:lvl3pPr>
            <a:lvl4pPr>
              <a:lnSpc>
                <a:spcPct val="100000"/>
              </a:lnSpc>
              <a:buFontTx/>
              <a:buNone/>
              <a:defRPr sz="1200"/>
            </a:lvl4pPr>
            <a:lvl5pPr>
              <a:lnSpc>
                <a:spcPct val="100000"/>
              </a:lnSpc>
              <a:buFontTx/>
              <a:buNone/>
              <a:defRPr sz="1200"/>
            </a:lvl5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Kerro jäsennumerosi, </a:t>
            </a:r>
            <a:endParaRPr lang="fi-FI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 puhelusi yhdistetään asiantuntijalle.</a:t>
            </a:r>
            <a:endParaRPr lang="en-FI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C94DDA-3718-FB23-15F4-A4FBE10EEE64}"/>
              </a:ext>
            </a:extLst>
          </p:cNvPr>
          <p:cNvSpPr txBox="1"/>
          <p:nvPr userDrawn="1"/>
        </p:nvSpPr>
        <p:spPr>
          <a:xfrm>
            <a:off x="371475" y="2398788"/>
            <a:ext cx="3267740" cy="3728942"/>
          </a:xfrm>
          <a:prstGeom prst="rect">
            <a:avLst/>
          </a:prstGeom>
          <a:solidFill>
            <a:schemeClr val="bg2"/>
          </a:solidFill>
        </p:spPr>
        <p:txBody>
          <a:bodyPr wrap="square" lIns="216000" tIns="827999" rIns="216000" bIns="396000" rtlCol="0">
            <a:spAutoFit/>
          </a:bodyPr>
          <a:lstStyle/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4A06E7-0CF6-289B-7EDF-93ABB74400D6}"/>
              </a:ext>
            </a:extLst>
          </p:cNvPr>
          <p:cNvGrpSpPr/>
          <p:nvPr userDrawn="1"/>
        </p:nvGrpSpPr>
        <p:grpSpPr>
          <a:xfrm>
            <a:off x="1640293" y="2047160"/>
            <a:ext cx="730103" cy="730103"/>
            <a:chOff x="2842437" y="2047160"/>
            <a:chExt cx="730103" cy="73010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13A6B16-DC1D-9238-FB5C-84BB4018FC70}"/>
                </a:ext>
              </a:extLst>
            </p:cNvPr>
            <p:cNvSpPr/>
            <p:nvPr userDrawn="1"/>
          </p:nvSpPr>
          <p:spPr>
            <a:xfrm>
              <a:off x="2842437" y="2047160"/>
              <a:ext cx="730103" cy="7301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E4236D4-F61F-DC33-63B3-7688E8BAE2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51391" y="2156114"/>
              <a:ext cx="512195" cy="512195"/>
            </a:xfrm>
            <a:prstGeom prst="rect">
              <a:avLst/>
            </a:prstGeom>
          </p:spPr>
        </p:pic>
      </p:grp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44BCBB40-064D-A64F-7E85-BFEEDD90FD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261" y="3034224"/>
            <a:ext cx="2854165" cy="2458070"/>
          </a:xfrm>
        </p:spPr>
        <p:txBody>
          <a:bodyPr l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sz="2400" b="1" i="0" err="1">
                <a:latin typeface="Barlow Condensed" pitchFamily="2" charset="77"/>
              </a:rPr>
              <a:t>yrittajat.fi</a:t>
            </a:r>
            <a:r>
              <a:rPr lang="en-GB" sz="2400" b="1" i="0">
                <a:latin typeface="Barlow Condensed" pitchFamily="2" charset="77"/>
              </a:rPr>
              <a:t>/</a:t>
            </a:r>
            <a:r>
              <a:rPr lang="en-GB" sz="2400" b="1" i="0" err="1">
                <a:latin typeface="Barlow Condensed" pitchFamily="2" charset="77"/>
              </a:rPr>
              <a:t>neuvonta</a:t>
            </a:r>
            <a:r>
              <a:rPr lang="en-GB" sz="2400" b="1" i="0">
                <a:latin typeface="Barlow Condensed" pitchFamily="2" charset="77"/>
              </a:rPr>
              <a:t> </a:t>
            </a:r>
            <a:br>
              <a:rPr lang="en-GB" sz="2400" b="1" i="0">
                <a:latin typeface="Barlow Condensed" pitchFamily="2" charset="77"/>
              </a:rPr>
            </a:br>
            <a:r>
              <a:rPr lang="en-GB" sz="2400" b="1" i="0">
                <a:latin typeface="Barlow Condensed" pitchFamily="2" charset="77"/>
              </a:rPr>
              <a:t>tai 09 229 222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i="0" err="1">
                <a:latin typeface="Barlow Condensed" pitchFamily="2" charset="77"/>
              </a:rPr>
              <a:t>Yksinyrittäjien</a:t>
            </a:r>
            <a:r>
              <a:rPr lang="en-GB" sz="2400" b="1" i="0">
                <a:latin typeface="Barlow Condensed" pitchFamily="2" charset="77"/>
              </a:rPr>
              <a:t> </a:t>
            </a:r>
            <a:r>
              <a:rPr lang="en-GB" sz="2400" b="1" i="0" err="1">
                <a:latin typeface="Barlow Condensed" pitchFamily="2" charset="77"/>
              </a:rPr>
              <a:t>neuvontapuhelin</a:t>
            </a:r>
            <a:r>
              <a:rPr lang="en-GB" sz="2400" b="1" i="0">
                <a:latin typeface="Barlow Condensed" pitchFamily="2" charset="77"/>
              </a:rPr>
              <a:t>: 09 2292 2400</a:t>
            </a:r>
          </a:p>
          <a:p>
            <a:pPr lvl="0"/>
            <a:endParaRPr lang="en-GB" sz="2400" b="1" i="0">
              <a:latin typeface="Barlow Condense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3191495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Ajamme</a:t>
            </a:r>
            <a:r>
              <a:rPr lang="en-GB"/>
              <a:t> </a:t>
            </a:r>
            <a:r>
              <a:rPr lang="en-GB" err="1"/>
              <a:t>yrittäjien</a:t>
            </a:r>
            <a:r>
              <a:rPr lang="en-GB"/>
              <a:t> </a:t>
            </a:r>
            <a:r>
              <a:rPr lang="en-GB" err="1"/>
              <a:t>asiaa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2E908D-7A93-BFC9-9689-FC2F37D88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125434"/>
            <a:ext cx="3544887" cy="1967389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4125433"/>
            <a:ext cx="3544887" cy="1967391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8" y="4125433"/>
            <a:ext cx="3544887" cy="1967391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26163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8B377-9978-FF41-8654-0CA53027651E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496592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B731022B-7086-7544-AEE4-A907B08CD3A6}" type="datetime1">
              <a:rPr lang="fi-FI" smtClean="0"/>
              <a:pPr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12499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3D2F43-8545-D940-9CA2-3D61C53AE284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757F8134-F99E-4238-8E71-ACD464B985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5" b="-565"/>
          <a:stretch/>
        </p:blipFill>
        <p:spPr bwMode="black">
          <a:xfrm>
            <a:off x="9555888" y="-3099"/>
            <a:ext cx="2638800" cy="11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3101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FFE0E2E-B425-F646-A03F-9D71184B4CEA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8349994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0BCAC54-0DDF-8E41-87AE-FB45328C9C63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8132802-513E-418C-94BB-7673C35DB6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5" b="-565"/>
          <a:stretch/>
        </p:blipFill>
        <p:spPr bwMode="black">
          <a:xfrm>
            <a:off x="9555888" y="-3099"/>
            <a:ext cx="2638800" cy="11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56354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7" name="Suorakulmio 6"/>
          <p:cNvSpPr/>
          <p:nvPr/>
        </p:nvSpPr>
        <p:spPr>
          <a:xfrm>
            <a:off x="9128560" y="3431685"/>
            <a:ext cx="3060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026DA-4836-344E-8230-0167180FD980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177468970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03AE5-FB29-B040-B520-11678E6274EF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7836246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2D230-F6A6-444B-B51F-CE293BC7E239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55743707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A521B-4EFE-8145-8026-7DFD2384DDAB}" type="datetime1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4370884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B5D1A-3BA0-0046-BFD0-BF1048BF46D2}" type="datetime1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43523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B387A-B181-A74A-9812-BCD5D746D163}" type="datetime1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031481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89E2F-A2B4-AD4F-B4C1-1CB07EB78D70}" type="datetime1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89833464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79224308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80000" y="4320000"/>
            <a:ext cx="6016957" cy="1521919"/>
          </a:xfrm>
          <a:ln w="38100">
            <a:solidFill>
              <a:schemeClr val="bg1"/>
            </a:solidFill>
          </a:ln>
        </p:spPr>
        <p:txBody>
          <a:bodyPr wrap="square" lIns="144000" tIns="144000" rIns="144000" bIns="144000" anchor="ctr" anchorCtr="0">
            <a:sp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DE56239B-C1F6-4B84-80E7-3A1ED5AAB5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15900960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DE594E6D-886C-43F6-A7F7-1207FB0697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857867065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2109B-0A63-B745-9FBF-1FCFF8E66AE7}" type="datetime1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339879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4ECBD-E22B-FC44-998D-3AC2BBF85C1D}" type="datetime1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3557061473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_K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8AC0F-4202-0546-9C27-D9C40BA1B5A2}" type="datetime1">
              <a:rPr lang="fi-FI" smtClean="0"/>
              <a:t>21.4.2026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4">
            <a:extLst>
              <a:ext uri="{FF2B5EF4-FFF2-40B4-BE49-F238E27FC236}">
                <a16:creationId xmlns:a16="http://schemas.microsoft.com/office/drawing/2014/main" id="{BC3F54EE-FDCC-3440-897F-7725F5390C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9563" y="-27247"/>
            <a:ext cx="1997224" cy="208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121866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8AC0F-4202-0546-9C27-D9C40BA1B5A2}" type="datetime1">
              <a:rPr lang="fi-FI" smtClean="0"/>
              <a:t>21.4.2026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6542511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79BB-62F5-F745-9E47-B69CC4FEFDBE}" type="datetime1">
              <a:rPr lang="fi-FI" smtClean="0"/>
              <a:t>21.4.2026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921228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03153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5E681-9EA1-1041-8CA0-8F164C55D3C3}" type="datetime1">
              <a:rPr lang="fi-FI" smtClean="0"/>
              <a:t>21.4.2026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516080846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410602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581288"/>
          </a:xfrm>
        </p:spPr>
        <p:txBody>
          <a:bodyPr>
            <a:noAutofit/>
          </a:bodyPr>
          <a:lstStyle>
            <a:lvl1pPr>
              <a:buClr>
                <a:schemeClr val="accent1"/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2000"/>
            </a:lvl3pPr>
            <a:lvl4pPr>
              <a:buClr>
                <a:schemeClr val="accent1"/>
              </a:buClr>
              <a:defRPr sz="2000"/>
            </a:lvl4pPr>
            <a:lvl5pPr>
              <a:buClr>
                <a:schemeClr val="accent1"/>
              </a:buCl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8688288" y="6376244"/>
            <a:ext cx="1540896" cy="365125"/>
          </a:xfrm>
          <a:prstGeom prst="rect">
            <a:avLst/>
          </a:prstGeom>
        </p:spPr>
        <p:txBody>
          <a:bodyPr/>
          <a:lstStyle/>
          <a:p>
            <a:fld id="{BB760560-D0D6-454B-80F8-3A699E74674C}" type="datetime1">
              <a:rPr lang="fi-FI" smtClean="0"/>
              <a:t>21.4.2026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1123200" y="6376244"/>
            <a:ext cx="7373067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552450" y="6376988"/>
            <a:ext cx="576263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45900"/>
            <a:ext cx="10992000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ko 1"/>
          <p:cNvSpPr>
            <a:spLocks noGrp="1"/>
          </p:cNvSpPr>
          <p:nvPr>
            <p:ph type="title"/>
          </p:nvPr>
        </p:nvSpPr>
        <p:spPr>
          <a:xfrm>
            <a:off x="552000" y="284851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2800">
                <a:solidFill>
                  <a:schemeClr val="accent6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63885289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04AAA04-9982-9848-AC6A-C40CCDCDBF72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527051"/>
            <a:ext cx="11248354" cy="53043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800" y="6231600"/>
            <a:ext cx="1584000" cy="59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43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image" Target="../media/image6.png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image" Target="../media/image5.png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tags" Target="../tags/tag1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69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Relationship Id="rId27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image" Target="../media/image6.png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image" Target="../media/image5.png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tags" Target="../tags/tag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26" Type="http://schemas.openxmlformats.org/officeDocument/2006/relationships/theme" Target="../theme/theme5.xml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5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29" Type="http://schemas.openxmlformats.org/officeDocument/2006/relationships/image" Target="../media/image6.png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slideLayout" Target="../slideLayouts/slideLayout121.xml"/><Relationship Id="rId28" Type="http://schemas.openxmlformats.org/officeDocument/2006/relationships/image" Target="../media/image5.png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Relationship Id="rId27" Type="http://schemas.openxmlformats.org/officeDocument/2006/relationships/tags" Target="../tags/tag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1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26.xml"/><Relationship Id="rId21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20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24" Type="http://schemas.openxmlformats.org/officeDocument/2006/relationships/image" Target="../media/image9.png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133.xml"/><Relationship Id="rId19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Relationship Id="rId22" Type="http://schemas.openxmlformats.org/officeDocument/2006/relationships/slideLayout" Target="../slideLayouts/slideLayout14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slideLayout" Target="../slideLayouts/slideLayout158.xml"/><Relationship Id="rId18" Type="http://schemas.openxmlformats.org/officeDocument/2006/relationships/slideLayout" Target="../slideLayouts/slideLayout163.xml"/><Relationship Id="rId26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48.xml"/><Relationship Id="rId21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52.xml"/><Relationship Id="rId12" Type="http://schemas.openxmlformats.org/officeDocument/2006/relationships/slideLayout" Target="../slideLayouts/slideLayout157.xml"/><Relationship Id="rId17" Type="http://schemas.openxmlformats.org/officeDocument/2006/relationships/slideLayout" Target="../slideLayouts/slideLayout162.xml"/><Relationship Id="rId25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47.xml"/><Relationship Id="rId16" Type="http://schemas.openxmlformats.org/officeDocument/2006/relationships/slideLayout" Target="../slideLayouts/slideLayout161.xml"/><Relationship Id="rId20" Type="http://schemas.openxmlformats.org/officeDocument/2006/relationships/slideLayout" Target="../slideLayouts/slideLayout165.xml"/><Relationship Id="rId29" Type="http://schemas.openxmlformats.org/officeDocument/2006/relationships/image" Target="../media/image5.png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24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50.xml"/><Relationship Id="rId15" Type="http://schemas.openxmlformats.org/officeDocument/2006/relationships/slideLayout" Target="../slideLayouts/slideLayout160.xml"/><Relationship Id="rId23" Type="http://schemas.openxmlformats.org/officeDocument/2006/relationships/slideLayout" Target="../slideLayouts/slideLayout168.xml"/><Relationship Id="rId28" Type="http://schemas.openxmlformats.org/officeDocument/2006/relationships/tags" Target="../tags/tag6.xml"/><Relationship Id="rId10" Type="http://schemas.openxmlformats.org/officeDocument/2006/relationships/slideLayout" Target="../slideLayouts/slideLayout155.xml"/><Relationship Id="rId19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slideLayout" Target="../slideLayouts/slideLayout159.xml"/><Relationship Id="rId22" Type="http://schemas.openxmlformats.org/officeDocument/2006/relationships/slideLayout" Target="../slideLayouts/slideLayout167.xml"/><Relationship Id="rId27" Type="http://schemas.openxmlformats.org/officeDocument/2006/relationships/theme" Target="../theme/theme7.xml"/><Relationship Id="rId30" Type="http://schemas.openxmlformats.org/officeDocument/2006/relationships/image" Target="../media/image6.png"/></Relationships>
</file>

<file path=ppt/slideMasters/_rels/slideMaster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4.xml"/><Relationship Id="rId18" Type="http://schemas.openxmlformats.org/officeDocument/2006/relationships/slideLayout" Target="../slideLayouts/slideLayout189.xml"/><Relationship Id="rId26" Type="http://schemas.openxmlformats.org/officeDocument/2006/relationships/slideLayout" Target="../slideLayouts/slideLayout197.xml"/><Relationship Id="rId39" Type="http://schemas.openxmlformats.org/officeDocument/2006/relationships/image" Target="../media/image15.svg"/><Relationship Id="rId21" Type="http://schemas.openxmlformats.org/officeDocument/2006/relationships/slideLayout" Target="../slideLayouts/slideLayout192.xml"/><Relationship Id="rId34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5" Type="http://schemas.openxmlformats.org/officeDocument/2006/relationships/slideLayout" Target="../slideLayouts/slideLayout196.xml"/><Relationship Id="rId33" Type="http://schemas.openxmlformats.org/officeDocument/2006/relationships/slideLayout" Target="../slideLayouts/slideLayout204.xml"/><Relationship Id="rId38" Type="http://schemas.openxmlformats.org/officeDocument/2006/relationships/image" Target="../media/image14.svg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20" Type="http://schemas.openxmlformats.org/officeDocument/2006/relationships/slideLayout" Target="../slideLayouts/slideLayout191.xml"/><Relationship Id="rId29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24" Type="http://schemas.openxmlformats.org/officeDocument/2006/relationships/slideLayout" Target="../slideLayouts/slideLayout195.xml"/><Relationship Id="rId32" Type="http://schemas.openxmlformats.org/officeDocument/2006/relationships/slideLayout" Target="../slideLayouts/slideLayout203.xml"/><Relationship Id="rId37" Type="http://schemas.openxmlformats.org/officeDocument/2006/relationships/theme" Target="../theme/theme8.xml"/><Relationship Id="rId40" Type="http://schemas.openxmlformats.org/officeDocument/2006/relationships/image" Target="../media/image16.emf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23" Type="http://schemas.openxmlformats.org/officeDocument/2006/relationships/slideLayout" Target="../slideLayouts/slideLayout194.xml"/><Relationship Id="rId28" Type="http://schemas.openxmlformats.org/officeDocument/2006/relationships/slideLayout" Target="../slideLayouts/slideLayout199.xml"/><Relationship Id="rId36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181.xml"/><Relationship Id="rId19" Type="http://schemas.openxmlformats.org/officeDocument/2006/relationships/slideLayout" Target="../slideLayouts/slideLayout190.xml"/><Relationship Id="rId31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Relationship Id="rId22" Type="http://schemas.openxmlformats.org/officeDocument/2006/relationships/slideLayout" Target="../slideLayouts/slideLayout193.xml"/><Relationship Id="rId27" Type="http://schemas.openxmlformats.org/officeDocument/2006/relationships/slideLayout" Target="../slideLayouts/slideLayout198.xml"/><Relationship Id="rId30" Type="http://schemas.openxmlformats.org/officeDocument/2006/relationships/slideLayout" Target="../slideLayouts/slideLayout201.xml"/><Relationship Id="rId35" Type="http://schemas.openxmlformats.org/officeDocument/2006/relationships/slideLayout" Target="../slideLayouts/slideLayout206.xml"/><Relationship Id="rId8" Type="http://schemas.openxmlformats.org/officeDocument/2006/relationships/slideLayout" Target="../slideLayouts/slideLayout179.xml"/><Relationship Id="rId3" Type="http://schemas.openxmlformats.org/officeDocument/2006/relationships/slideLayout" Target="../slideLayouts/slideLayout17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slideLayout" Target="../slideLayouts/slideLayout220.xml"/><Relationship Id="rId18" Type="http://schemas.openxmlformats.org/officeDocument/2006/relationships/slideLayout" Target="../slideLayouts/slideLayout225.xml"/><Relationship Id="rId26" Type="http://schemas.openxmlformats.org/officeDocument/2006/relationships/theme" Target="../theme/theme9.xml"/><Relationship Id="rId3" Type="http://schemas.openxmlformats.org/officeDocument/2006/relationships/slideLayout" Target="../slideLayouts/slideLayout210.xml"/><Relationship Id="rId21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slideLayout" Target="../slideLayouts/slideLayout224.xml"/><Relationship Id="rId25" Type="http://schemas.openxmlformats.org/officeDocument/2006/relationships/slideLayout" Target="../slideLayouts/slideLayout232.xml"/><Relationship Id="rId2" Type="http://schemas.openxmlformats.org/officeDocument/2006/relationships/slideLayout" Target="../slideLayouts/slideLayout209.xml"/><Relationship Id="rId16" Type="http://schemas.openxmlformats.org/officeDocument/2006/relationships/slideLayout" Target="../slideLayouts/slideLayout223.xml"/><Relationship Id="rId20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24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12.xml"/><Relationship Id="rId15" Type="http://schemas.openxmlformats.org/officeDocument/2006/relationships/slideLayout" Target="../slideLayouts/slideLayout222.xml"/><Relationship Id="rId23" Type="http://schemas.openxmlformats.org/officeDocument/2006/relationships/slideLayout" Target="../slideLayouts/slideLayout230.xml"/><Relationship Id="rId10" Type="http://schemas.openxmlformats.org/officeDocument/2006/relationships/slideLayout" Target="../slideLayouts/slideLayout217.xml"/><Relationship Id="rId19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slideLayout" Target="../slideLayouts/slideLayout221.xml"/><Relationship Id="rId22" Type="http://schemas.openxmlformats.org/officeDocument/2006/relationships/slideLayout" Target="../slideLayouts/slideLayout229.xml"/><Relationship Id="rId27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FF9C760-D67C-8A4A-93E9-1632314E487E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33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4" r:id="rId1"/>
    <p:sldLayoutId id="2147484475" r:id="rId2"/>
    <p:sldLayoutId id="2147484476" r:id="rId3"/>
    <p:sldLayoutId id="2147484477" r:id="rId4"/>
    <p:sldLayoutId id="2147484478" r:id="rId5"/>
    <p:sldLayoutId id="2147484479" r:id="rId6"/>
    <p:sldLayoutId id="2147484480" r:id="rId7"/>
    <p:sldLayoutId id="2147484481" r:id="rId8"/>
    <p:sldLayoutId id="2147484482" r:id="rId9"/>
    <p:sldLayoutId id="2147484483" r:id="rId10"/>
    <p:sldLayoutId id="2147484484" r:id="rId11"/>
    <p:sldLayoutId id="2147484485" r:id="rId12"/>
    <p:sldLayoutId id="2147484486" r:id="rId13"/>
    <p:sldLayoutId id="2147484487" r:id="rId14"/>
    <p:sldLayoutId id="2147484488" r:id="rId15"/>
    <p:sldLayoutId id="2147484489" r:id="rId16"/>
    <p:sldLayoutId id="2147484490" r:id="rId17"/>
    <p:sldLayoutId id="2147484491" r:id="rId18"/>
    <p:sldLayoutId id="2147484492" r:id="rId19"/>
    <p:sldLayoutId id="2147484493" r:id="rId20"/>
    <p:sldLayoutId id="2147484494" r:id="rId21"/>
    <p:sldLayoutId id="2147484495" r:id="rId22"/>
    <p:sldLayoutId id="2147484496" r:id="rId23"/>
    <p:sldLayoutId id="2147484497" r:id="rId24"/>
    <p:sldLayoutId id="2147484498" r:id="rId25"/>
    <p:sldLayoutId id="2147484499" r:id="rId26"/>
  </p:sldLayoutIdLst>
  <p:txStyles>
    <p:titleStyle>
      <a:lvl1pPr algn="l" defTabSz="914377" rtl="0" eaLnBrk="1" latinLnBrk="0" hangingPunct="1">
        <a:spcBef>
          <a:spcPct val="0"/>
        </a:spcBef>
        <a:buNone/>
        <a:defRPr sz="2800" b="1" kern="1200">
          <a:solidFill>
            <a:schemeClr val="accent6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40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10000"/>
            <a:ext cx="11466875" cy="399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0000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913023"/>
            <a:chOff x="-1143000" y="-600255"/>
            <a:chExt cx="13680281" cy="6913023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4382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15.93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Middle </a:t>
              </a:r>
              <a:br>
                <a:rPr lang="en-GB" sz="800">
                  <a:solidFill>
                    <a:schemeClr val="tx1"/>
                  </a:solidFill>
                </a:rPr>
              </a:br>
              <a:r>
                <a:rPr lang="en-GB" sz="80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36111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Title Top</a:t>
              </a:r>
            </a:p>
          </p:txBody>
        </p:sp>
        <p:sp>
          <p:nvSpPr>
            <p:cNvPr id="33" name="TextBox 32" hidden="1">
              <a:extLst>
                <a:ext uri="{FF2B5EF4-FFF2-40B4-BE49-F238E27FC236}">
                  <a16:creationId xmlns:a16="http://schemas.microsoft.com/office/drawing/2014/main" id="{A925CEB6-6DDA-49BF-824C-CFA9D8A07E3F}"/>
                </a:ext>
              </a:extLst>
            </p:cNvPr>
            <p:cNvSpPr txBox="1"/>
            <p:nvPr userDrawn="1"/>
          </p:nvSpPr>
          <p:spPr>
            <a:xfrm>
              <a:off x="-747711" y="606654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7.54 cm</a:t>
              </a:r>
            </a:p>
          </p:txBody>
        </p:sp>
        <p:sp>
          <p:nvSpPr>
            <p:cNvPr id="34" name="TextBox 33" hidden="1">
              <a:extLst>
                <a:ext uri="{FF2B5EF4-FFF2-40B4-BE49-F238E27FC236}">
                  <a16:creationId xmlns:a16="http://schemas.microsoft.com/office/drawing/2014/main" id="{E1658A23-15A2-4406-AF7E-89707B5575E7}"/>
                </a:ext>
              </a:extLst>
            </p:cNvPr>
            <p:cNvSpPr txBox="1"/>
            <p:nvPr userDrawn="1"/>
          </p:nvSpPr>
          <p:spPr>
            <a:xfrm>
              <a:off x="-1143000" y="618965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Image Bottom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5639F-9E76-41B0-BB57-8F8A1F600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6390000"/>
            <a:ext cx="7495200" cy="19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/>
              <a:t>Yrittäjägallup, kierros 4/2024 elokuu</a:t>
            </a:r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5F70E-6BF1-451B-AC5F-64819FD40883}"/>
              </a:ext>
            </a:extLst>
          </p:cNvPr>
          <p:cNvCxnSpPr>
            <a:cxnSpLocks/>
          </p:cNvCxnSpPr>
          <p:nvPr userDrawn="1">
            <p:custDataLst>
              <p:tags r:id="rId24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D0303A66-DA01-4C66-A021-963AE788F9B9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90187-44E1-85D9-2FD7-9CD0D451169D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6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53" r:id="rId1"/>
    <p:sldLayoutId id="2147485554" r:id="rId2"/>
    <p:sldLayoutId id="2147485555" r:id="rId3"/>
    <p:sldLayoutId id="2147485556" r:id="rId4"/>
    <p:sldLayoutId id="2147485557" r:id="rId5"/>
    <p:sldLayoutId id="2147485558" r:id="rId6"/>
    <p:sldLayoutId id="2147485559" r:id="rId7"/>
    <p:sldLayoutId id="2147485560" r:id="rId8"/>
    <p:sldLayoutId id="2147485561" r:id="rId9"/>
    <p:sldLayoutId id="2147485562" r:id="rId10"/>
    <p:sldLayoutId id="2147485563" r:id="rId11"/>
    <p:sldLayoutId id="2147485564" r:id="rId12"/>
    <p:sldLayoutId id="2147485565" r:id="rId13"/>
    <p:sldLayoutId id="2147485566" r:id="rId14"/>
    <p:sldLayoutId id="2147485567" r:id="rId15"/>
    <p:sldLayoutId id="2147485568" r:id="rId16"/>
    <p:sldLayoutId id="2147485569" r:id="rId17"/>
    <p:sldLayoutId id="2147485570" r:id="rId18"/>
    <p:sldLayoutId id="2147485571" r:id="rId19"/>
    <p:sldLayoutId id="2147485572" r:id="rId20"/>
    <p:sldLayoutId id="2147485573" r:id="rId21"/>
    <p:sldLayoutId id="2147485574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3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  <p15:guide id="39" orient="horz" pos="387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24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09" r:id="rId1"/>
    <p:sldLayoutId id="2147485710" r:id="rId2"/>
    <p:sldLayoutId id="2147485711" r:id="rId3"/>
    <p:sldLayoutId id="2147485712" r:id="rId4"/>
    <p:sldLayoutId id="2147485713" r:id="rId5"/>
    <p:sldLayoutId id="2147485714" r:id="rId6"/>
    <p:sldLayoutId id="2147485715" r:id="rId7"/>
    <p:sldLayoutId id="2147485716" r:id="rId8"/>
    <p:sldLayoutId id="2147485717" r:id="rId9"/>
    <p:sldLayoutId id="2147485718" r:id="rId10"/>
    <p:sldLayoutId id="2147485719" r:id="rId11"/>
    <p:sldLayoutId id="2147485720" r:id="rId12"/>
    <p:sldLayoutId id="2147485721" r:id="rId13"/>
    <p:sldLayoutId id="2147485722" r:id="rId14"/>
    <p:sldLayoutId id="2147485723" r:id="rId15"/>
    <p:sldLayoutId id="2147485724" r:id="rId16"/>
    <p:sldLayoutId id="2147485725" r:id="rId17"/>
    <p:sldLayoutId id="2147485726" r:id="rId18"/>
    <p:sldLayoutId id="2147485727" r:id="rId19"/>
    <p:sldLayoutId id="2147485728" r:id="rId20"/>
    <p:sldLayoutId id="2147485729" r:id="rId21"/>
    <p:sldLayoutId id="2147485730" r:id="rId22"/>
    <p:sldLayoutId id="2147485731" r:id="rId23"/>
    <p:sldLayoutId id="2147485732" r:id="rId24"/>
    <p:sldLayoutId id="2147485733" r:id="rId25"/>
  </p:sldLayoutIdLst>
  <p:hf sldNum="0" hdr="0" dt="0"/>
  <p:txStyles>
    <p:titleStyle>
      <a:lvl1pPr algn="l" defTabSz="914377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  <p15:guide id="2" orient="horz" pos="423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40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10000"/>
            <a:ext cx="11466875" cy="399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0000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913023"/>
            <a:chOff x="-1143000" y="-600255"/>
            <a:chExt cx="13680281" cy="6913023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4382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15.93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Middle </a:t>
              </a:r>
              <a:br>
                <a:rPr lang="en-GB" sz="800">
                  <a:solidFill>
                    <a:schemeClr val="tx1"/>
                  </a:solidFill>
                </a:rPr>
              </a:br>
              <a:r>
                <a:rPr lang="en-GB" sz="80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36111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Title Top</a:t>
              </a:r>
            </a:p>
          </p:txBody>
        </p:sp>
        <p:sp>
          <p:nvSpPr>
            <p:cNvPr id="33" name="TextBox 32" hidden="1">
              <a:extLst>
                <a:ext uri="{FF2B5EF4-FFF2-40B4-BE49-F238E27FC236}">
                  <a16:creationId xmlns:a16="http://schemas.microsoft.com/office/drawing/2014/main" id="{A925CEB6-6DDA-49BF-824C-CFA9D8A07E3F}"/>
                </a:ext>
              </a:extLst>
            </p:cNvPr>
            <p:cNvSpPr txBox="1"/>
            <p:nvPr userDrawn="1"/>
          </p:nvSpPr>
          <p:spPr>
            <a:xfrm>
              <a:off x="-747711" y="606654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7.54 cm</a:t>
              </a:r>
            </a:p>
          </p:txBody>
        </p:sp>
        <p:sp>
          <p:nvSpPr>
            <p:cNvPr id="34" name="TextBox 33" hidden="1">
              <a:extLst>
                <a:ext uri="{FF2B5EF4-FFF2-40B4-BE49-F238E27FC236}">
                  <a16:creationId xmlns:a16="http://schemas.microsoft.com/office/drawing/2014/main" id="{E1658A23-15A2-4406-AF7E-89707B5575E7}"/>
                </a:ext>
              </a:extLst>
            </p:cNvPr>
            <p:cNvSpPr txBox="1"/>
            <p:nvPr userDrawn="1"/>
          </p:nvSpPr>
          <p:spPr>
            <a:xfrm>
              <a:off x="-1143000" y="618965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Image Bottom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5639F-9E76-41B0-BB57-8F8A1F600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6390000"/>
            <a:ext cx="7495200" cy="19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/>
              <a:t>Yrittäjägallup, kierros 3/2025 toukokuu</a:t>
            </a:r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5F70E-6BF1-451B-AC5F-64819FD40883}"/>
              </a:ext>
            </a:extLst>
          </p:cNvPr>
          <p:cNvCxnSpPr>
            <a:cxnSpLocks/>
          </p:cNvCxnSpPr>
          <p:nvPr userDrawn="1">
            <p:custDataLst>
              <p:tags r:id="rId27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D0303A66-DA01-4C66-A021-963AE788F9B9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90187-44E1-85D9-2FD7-9CD0D451169D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9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87" r:id="rId1"/>
    <p:sldLayoutId id="2147485788" r:id="rId2"/>
    <p:sldLayoutId id="2147485789" r:id="rId3"/>
    <p:sldLayoutId id="2147485790" r:id="rId4"/>
    <p:sldLayoutId id="2147485791" r:id="rId5"/>
    <p:sldLayoutId id="2147485792" r:id="rId6"/>
    <p:sldLayoutId id="2147485793" r:id="rId7"/>
    <p:sldLayoutId id="2147485794" r:id="rId8"/>
    <p:sldLayoutId id="2147485795" r:id="rId9"/>
    <p:sldLayoutId id="2147485796" r:id="rId10"/>
    <p:sldLayoutId id="2147485797" r:id="rId11"/>
    <p:sldLayoutId id="2147485798" r:id="rId12"/>
    <p:sldLayoutId id="2147485799" r:id="rId13"/>
    <p:sldLayoutId id="2147485800" r:id="rId14"/>
    <p:sldLayoutId id="2147485801" r:id="rId15"/>
    <p:sldLayoutId id="2147485802" r:id="rId16"/>
    <p:sldLayoutId id="2147485803" r:id="rId17"/>
    <p:sldLayoutId id="2147485804" r:id="rId18"/>
    <p:sldLayoutId id="2147485805" r:id="rId19"/>
    <p:sldLayoutId id="2147485806" r:id="rId20"/>
    <p:sldLayoutId id="2147485807" r:id="rId21"/>
    <p:sldLayoutId id="2147485808" r:id="rId22"/>
    <p:sldLayoutId id="2147485809" r:id="rId23"/>
    <p:sldLayoutId id="2147485810" r:id="rId24"/>
    <p:sldLayoutId id="2147485812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3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  <p15:guide id="39" orient="horz" pos="387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40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10000"/>
            <a:ext cx="11466875" cy="399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0000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913023"/>
            <a:chOff x="-1143000" y="-600255"/>
            <a:chExt cx="13680281" cy="6913023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4382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15.93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Middle </a:t>
              </a:r>
              <a:br>
                <a:rPr lang="en-GB" sz="800">
                  <a:solidFill>
                    <a:schemeClr val="tx1"/>
                  </a:solidFill>
                </a:rPr>
              </a:br>
              <a:r>
                <a:rPr lang="en-GB" sz="80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36111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Title Top</a:t>
              </a:r>
            </a:p>
          </p:txBody>
        </p:sp>
        <p:sp>
          <p:nvSpPr>
            <p:cNvPr id="33" name="TextBox 32" hidden="1">
              <a:extLst>
                <a:ext uri="{FF2B5EF4-FFF2-40B4-BE49-F238E27FC236}">
                  <a16:creationId xmlns:a16="http://schemas.microsoft.com/office/drawing/2014/main" id="{A925CEB6-6DDA-49BF-824C-CFA9D8A07E3F}"/>
                </a:ext>
              </a:extLst>
            </p:cNvPr>
            <p:cNvSpPr txBox="1"/>
            <p:nvPr userDrawn="1"/>
          </p:nvSpPr>
          <p:spPr>
            <a:xfrm>
              <a:off x="-747711" y="606654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7.54 cm</a:t>
              </a:r>
            </a:p>
          </p:txBody>
        </p:sp>
        <p:sp>
          <p:nvSpPr>
            <p:cNvPr id="34" name="TextBox 33" hidden="1">
              <a:extLst>
                <a:ext uri="{FF2B5EF4-FFF2-40B4-BE49-F238E27FC236}">
                  <a16:creationId xmlns:a16="http://schemas.microsoft.com/office/drawing/2014/main" id="{E1658A23-15A2-4406-AF7E-89707B5575E7}"/>
                </a:ext>
              </a:extLst>
            </p:cNvPr>
            <p:cNvSpPr txBox="1"/>
            <p:nvPr userDrawn="1"/>
          </p:nvSpPr>
          <p:spPr>
            <a:xfrm>
              <a:off x="-1143000" y="618965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Image Bottom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5639F-9E76-41B0-BB57-8F8A1F600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6390000"/>
            <a:ext cx="7495200" cy="19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/>
              <a:t>Yrittäjägallup, kierros 5/2025 lokakuu</a:t>
            </a:r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5F70E-6BF1-451B-AC5F-64819FD40883}"/>
              </a:ext>
            </a:extLst>
          </p:cNvPr>
          <p:cNvCxnSpPr>
            <a:cxnSpLocks/>
          </p:cNvCxnSpPr>
          <p:nvPr userDrawn="1">
            <p:custDataLst>
              <p:tags r:id="rId27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D0303A66-DA01-4C66-A021-963AE788F9B9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90187-44E1-85D9-2FD7-9CD0D451169D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9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74" r:id="rId1"/>
    <p:sldLayoutId id="2147485875" r:id="rId2"/>
    <p:sldLayoutId id="2147485876" r:id="rId3"/>
    <p:sldLayoutId id="2147485877" r:id="rId4"/>
    <p:sldLayoutId id="2147485878" r:id="rId5"/>
    <p:sldLayoutId id="2147485879" r:id="rId6"/>
    <p:sldLayoutId id="2147485880" r:id="rId7"/>
    <p:sldLayoutId id="2147485881" r:id="rId8"/>
    <p:sldLayoutId id="2147485882" r:id="rId9"/>
    <p:sldLayoutId id="2147485883" r:id="rId10"/>
    <p:sldLayoutId id="2147485884" r:id="rId11"/>
    <p:sldLayoutId id="2147485885" r:id="rId12"/>
    <p:sldLayoutId id="2147485886" r:id="rId13"/>
    <p:sldLayoutId id="2147485887" r:id="rId14"/>
    <p:sldLayoutId id="2147485888" r:id="rId15"/>
    <p:sldLayoutId id="2147485889" r:id="rId16"/>
    <p:sldLayoutId id="2147485890" r:id="rId17"/>
    <p:sldLayoutId id="2147485891" r:id="rId18"/>
    <p:sldLayoutId id="2147485892" r:id="rId19"/>
    <p:sldLayoutId id="2147485893" r:id="rId20"/>
    <p:sldLayoutId id="2147485894" r:id="rId21"/>
    <p:sldLayoutId id="2147485895" r:id="rId22"/>
    <p:sldLayoutId id="2147485896" r:id="rId23"/>
    <p:sldLayoutId id="2147485897" r:id="rId24"/>
    <p:sldLayoutId id="2147485899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3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  <p15:guide id="39" orient="horz" pos="387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CE8FED5-D933-44C8-9564-D710DB44FAAC}" type="datetime1">
              <a:rPr lang="fi-FI" smtClean="0"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9706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17" r:id="rId1"/>
    <p:sldLayoutId id="2147486018" r:id="rId2"/>
    <p:sldLayoutId id="2147486019" r:id="rId3"/>
    <p:sldLayoutId id="2147486020" r:id="rId4"/>
    <p:sldLayoutId id="2147486021" r:id="rId5"/>
    <p:sldLayoutId id="2147486022" r:id="rId6"/>
    <p:sldLayoutId id="2147486023" r:id="rId7"/>
    <p:sldLayoutId id="2147486024" r:id="rId8"/>
    <p:sldLayoutId id="2147486025" r:id="rId9"/>
    <p:sldLayoutId id="2147486026" r:id="rId10"/>
    <p:sldLayoutId id="2147486027" r:id="rId11"/>
    <p:sldLayoutId id="2147486028" r:id="rId12"/>
    <p:sldLayoutId id="2147486029" r:id="rId13"/>
    <p:sldLayoutId id="2147486030" r:id="rId14"/>
    <p:sldLayoutId id="2147486031" r:id="rId15"/>
    <p:sldLayoutId id="2147486032" r:id="rId16"/>
    <p:sldLayoutId id="2147486033" r:id="rId17"/>
    <p:sldLayoutId id="2147486034" r:id="rId18"/>
    <p:sldLayoutId id="2147486035" r:id="rId19"/>
    <p:sldLayoutId id="2147486036" r:id="rId20"/>
    <p:sldLayoutId id="2147486037" r:id="rId21"/>
    <p:sldLayoutId id="2147486038" r:id="rId22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40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10000"/>
            <a:ext cx="11466875" cy="399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0000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913023"/>
            <a:chOff x="-1143000" y="-600255"/>
            <a:chExt cx="13680281" cy="6913023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4382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15.93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Middle </a:t>
              </a:r>
              <a:br>
                <a:rPr lang="en-GB" sz="800">
                  <a:solidFill>
                    <a:schemeClr val="tx1"/>
                  </a:solidFill>
                </a:rPr>
              </a:br>
              <a:r>
                <a:rPr lang="en-GB" sz="80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36111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Title Top</a:t>
              </a:r>
            </a:p>
          </p:txBody>
        </p:sp>
        <p:sp>
          <p:nvSpPr>
            <p:cNvPr id="33" name="TextBox 32" hidden="1">
              <a:extLst>
                <a:ext uri="{FF2B5EF4-FFF2-40B4-BE49-F238E27FC236}">
                  <a16:creationId xmlns:a16="http://schemas.microsoft.com/office/drawing/2014/main" id="{A925CEB6-6DDA-49BF-824C-CFA9D8A07E3F}"/>
                </a:ext>
              </a:extLst>
            </p:cNvPr>
            <p:cNvSpPr txBox="1"/>
            <p:nvPr userDrawn="1"/>
          </p:nvSpPr>
          <p:spPr>
            <a:xfrm>
              <a:off x="-747711" y="606654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7.54 cm</a:t>
              </a:r>
            </a:p>
          </p:txBody>
        </p:sp>
        <p:sp>
          <p:nvSpPr>
            <p:cNvPr id="34" name="TextBox 33" hidden="1">
              <a:extLst>
                <a:ext uri="{FF2B5EF4-FFF2-40B4-BE49-F238E27FC236}">
                  <a16:creationId xmlns:a16="http://schemas.microsoft.com/office/drawing/2014/main" id="{E1658A23-15A2-4406-AF7E-89707B5575E7}"/>
                </a:ext>
              </a:extLst>
            </p:cNvPr>
            <p:cNvSpPr txBox="1"/>
            <p:nvPr userDrawn="1"/>
          </p:nvSpPr>
          <p:spPr>
            <a:xfrm>
              <a:off x="-1143000" y="618965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Image Bottom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5639F-9E76-41B0-BB57-8F8A1F600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6390000"/>
            <a:ext cx="7495200" cy="19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/>
              <a:t>Yrittäjägallup, kierros 2/2026 huhtikuu</a:t>
            </a:r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5F70E-6BF1-451B-AC5F-64819FD40883}"/>
              </a:ext>
            </a:extLst>
          </p:cNvPr>
          <p:cNvCxnSpPr>
            <a:cxnSpLocks/>
          </p:cNvCxnSpPr>
          <p:nvPr userDrawn="1">
            <p:custDataLst>
              <p:tags r:id="rId28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D0303A66-DA01-4C66-A021-963AE788F9B9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90187-44E1-85D9-2FD7-9CD0D451169D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33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40" r:id="rId1"/>
    <p:sldLayoutId id="2147486041" r:id="rId2"/>
    <p:sldLayoutId id="2147486042" r:id="rId3"/>
    <p:sldLayoutId id="2147486043" r:id="rId4"/>
    <p:sldLayoutId id="2147486044" r:id="rId5"/>
    <p:sldLayoutId id="2147486045" r:id="rId6"/>
    <p:sldLayoutId id="2147486046" r:id="rId7"/>
    <p:sldLayoutId id="2147486047" r:id="rId8"/>
    <p:sldLayoutId id="2147486048" r:id="rId9"/>
    <p:sldLayoutId id="2147486049" r:id="rId10"/>
    <p:sldLayoutId id="2147486050" r:id="rId11"/>
    <p:sldLayoutId id="2147486051" r:id="rId12"/>
    <p:sldLayoutId id="2147486052" r:id="rId13"/>
    <p:sldLayoutId id="2147486053" r:id="rId14"/>
    <p:sldLayoutId id="2147486054" r:id="rId15"/>
    <p:sldLayoutId id="2147486055" r:id="rId16"/>
    <p:sldLayoutId id="2147486056" r:id="rId17"/>
    <p:sldLayoutId id="2147486057" r:id="rId18"/>
    <p:sldLayoutId id="2147486058" r:id="rId19"/>
    <p:sldLayoutId id="2147486059" r:id="rId20"/>
    <p:sldLayoutId id="2147486060" r:id="rId21"/>
    <p:sldLayoutId id="2147486061" r:id="rId22"/>
    <p:sldLayoutId id="2147486062" r:id="rId23"/>
    <p:sldLayoutId id="2147486063" r:id="rId24"/>
    <p:sldLayoutId id="2147486064" r:id="rId25"/>
    <p:sldLayoutId id="2147486065" r:id="rId2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3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  <p15:guide id="39" orient="horz" pos="387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49A88-34AA-3F61-2516-5889E371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765176"/>
            <a:ext cx="10924518" cy="92551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23746-8C0C-AA29-AB7C-FFE09FFB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6" y="1825625"/>
            <a:ext cx="1092451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037F2-8E3D-C9D0-7B2F-0E0684F00D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Barlow" pitchFamily="2" charset="77"/>
              </a:defRPr>
            </a:lvl1pPr>
          </a:lstStyle>
          <a:p>
            <a:fld id="{2F317C50-6BCC-F648-8804-0B50C966BDA5}" type="datetimeFigureOut">
              <a:rPr lang="en-FI" smtClean="0"/>
              <a:pPr/>
              <a:t>04/21/2026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B9A89-08CC-DD74-6269-240C10FAC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Barlow" pitchFamily="2" charset="77"/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114D9-A28E-2D27-711F-F4528D42D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Barlow" pitchFamily="2" charset="77"/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45B58F-16D2-41C5-4CEA-14D97BD333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785D7A0-4F00-D4F8-7277-775AD43F43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B8C4D5-4B24-9190-01CD-8926B991C139}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853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65" r:id="rId3"/>
    <p:sldLayoutId id="2147483650" r:id="rId4"/>
    <p:sldLayoutId id="2147483651" r:id="rId5"/>
    <p:sldLayoutId id="2147483661" r:id="rId6"/>
    <p:sldLayoutId id="2147483652" r:id="rId7"/>
    <p:sldLayoutId id="2147483653" r:id="rId8"/>
    <p:sldLayoutId id="2147483654" r:id="rId9"/>
    <p:sldLayoutId id="2147483655" r:id="rId10"/>
    <p:sldLayoutId id="2147483685" r:id="rId11"/>
    <p:sldLayoutId id="2147483660" r:id="rId12"/>
    <p:sldLayoutId id="2147483656" r:id="rId13"/>
    <p:sldLayoutId id="2147483657" r:id="rId14"/>
    <p:sldLayoutId id="2147483663" r:id="rId15"/>
    <p:sldLayoutId id="2147483676" r:id="rId16"/>
    <p:sldLayoutId id="2147483664" r:id="rId17"/>
    <p:sldLayoutId id="2147483683" r:id="rId18"/>
    <p:sldLayoutId id="2147483666" r:id="rId19"/>
    <p:sldLayoutId id="2147483667" r:id="rId20"/>
    <p:sldLayoutId id="2147483668" r:id="rId21"/>
    <p:sldLayoutId id="2147483662" r:id="rId22"/>
    <p:sldLayoutId id="2147483669" r:id="rId23"/>
    <p:sldLayoutId id="2147483743" r:id="rId24"/>
    <p:sldLayoutId id="2147483670" r:id="rId25"/>
    <p:sldLayoutId id="2147483744" r:id="rId26"/>
    <p:sldLayoutId id="2147483681" r:id="rId27"/>
    <p:sldLayoutId id="2147483671" r:id="rId28"/>
    <p:sldLayoutId id="2147483745" r:id="rId29"/>
    <p:sldLayoutId id="2147483672" r:id="rId30"/>
    <p:sldLayoutId id="2147483673" r:id="rId31"/>
    <p:sldLayoutId id="2147483677" r:id="rId32"/>
    <p:sldLayoutId id="2147483674" r:id="rId33"/>
    <p:sldLayoutId id="2147483742" r:id="rId34"/>
    <p:sldLayoutId id="2147483680" r:id="rId35"/>
    <p:sldLayoutId id="2147483679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Bold" pitchFamily="2" charset="77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40"/>
        </a:buBlip>
        <a:defRPr sz="2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446">
          <p15:clr>
            <a:srgbClr val="F26B43"/>
          </p15:clr>
        </p15:guide>
        <p15:guide id="3" pos="234">
          <p15:clr>
            <a:srgbClr val="F26B43"/>
          </p15:clr>
        </p15:guide>
        <p15:guide id="4" orient="horz" pos="482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pos="4430">
          <p15:clr>
            <a:srgbClr val="F26B43"/>
          </p15:clr>
        </p15:guide>
        <p15:guide id="7" pos="325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FBE2B-3A12-2845-8C75-107BA77BEEBD}" type="datetime1">
              <a:rPr lang="fi-FI" smtClean="0"/>
              <a:pPr/>
              <a:t>21.4.2026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Kuntabarometri 2020, Valtakunnallinen raportti, pp.kk.vvvv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311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67" r:id="rId1"/>
    <p:sldLayoutId id="2147486068" r:id="rId2"/>
    <p:sldLayoutId id="2147486069" r:id="rId3"/>
    <p:sldLayoutId id="2147486070" r:id="rId4"/>
    <p:sldLayoutId id="2147486071" r:id="rId5"/>
    <p:sldLayoutId id="2147486072" r:id="rId6"/>
    <p:sldLayoutId id="2147486073" r:id="rId7"/>
    <p:sldLayoutId id="2147486074" r:id="rId8"/>
    <p:sldLayoutId id="2147486075" r:id="rId9"/>
    <p:sldLayoutId id="2147486076" r:id="rId10"/>
    <p:sldLayoutId id="2147486077" r:id="rId11"/>
    <p:sldLayoutId id="2147486078" r:id="rId12"/>
    <p:sldLayoutId id="2147486079" r:id="rId13"/>
    <p:sldLayoutId id="2147486080" r:id="rId14"/>
    <p:sldLayoutId id="2147486081" r:id="rId15"/>
    <p:sldLayoutId id="2147486082" r:id="rId16"/>
    <p:sldLayoutId id="2147486083" r:id="rId17"/>
    <p:sldLayoutId id="2147486084" r:id="rId18"/>
    <p:sldLayoutId id="2147486085" r:id="rId19"/>
    <p:sldLayoutId id="2147486086" r:id="rId20"/>
    <p:sldLayoutId id="2147486087" r:id="rId21"/>
    <p:sldLayoutId id="2147486088" r:id="rId22"/>
    <p:sldLayoutId id="2147486089" r:id="rId23"/>
    <p:sldLayoutId id="2147486090" r:id="rId24"/>
    <p:sldLayoutId id="2147486091" r:id="rId25"/>
  </p:sldLayoutIdLst>
  <p:hf hdr="0" dt="0"/>
  <p:txStyles>
    <p:titleStyle>
      <a:lvl1pPr algn="l" defTabSz="914377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  <p15:guide id="2" orient="horz" pos="423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32.xml"/><Relationship Id="rId5" Type="http://schemas.openxmlformats.org/officeDocument/2006/relationships/image" Target="../media/image41.e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32.xml"/><Relationship Id="rId5" Type="http://schemas.openxmlformats.org/officeDocument/2006/relationships/image" Target="../media/image43.emf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32.xml"/><Relationship Id="rId5" Type="http://schemas.openxmlformats.org/officeDocument/2006/relationships/image" Target="../media/image45.e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32.xml"/><Relationship Id="rId5" Type="http://schemas.openxmlformats.org/officeDocument/2006/relationships/image" Target="../media/image47.e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yytiainenan\Desktop\SIIRTO_POWERIIN.xlsx!04-26_Q23_PIE!%5bSIIRTO_POWERIIN.xlsx%5d04-26_Q23_PIE%20Chart%20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0.xml"/><Relationship Id="rId6" Type="http://schemas.openxmlformats.org/officeDocument/2006/relationships/image" Target="../media/image49.emf"/><Relationship Id="rId5" Type="http://schemas.openxmlformats.org/officeDocument/2006/relationships/oleObject" Target="file:///C:\Users\Hyytiainenan\Desktop\SIIRTO_POWERIIN.xlsx!04-26_Q23_STACKBAR_T1!%5bSIIRTO_POWERIIN.xlsx%5d04-26_Q23_STACKBAR_T1%20Chart%201" TargetMode="External"/><Relationship Id="rId4" Type="http://schemas.openxmlformats.org/officeDocument/2006/relationships/image" Target="../media/image4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yytiainenan\Desktop\SIIRTO_POWERIIN.xlsx!04-26_Q23_STACKBAR_T2!%5bSIIRTO_POWERIIN.xlsx%5d04-26_Q23_STACKBAR_T2%20Chart%20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0.xml"/><Relationship Id="rId4" Type="http://schemas.openxmlformats.org/officeDocument/2006/relationships/image" Target="../media/image5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yytiainenan\Desktop\SIIRTO_POWERIIN.xlsx!04-26_Q24_BAR_0!%5bSIIRTO_POWERIIN.xlsx%5d04-26_Q24_BAR_0%20Chart%20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0.xml"/><Relationship Id="rId4" Type="http://schemas.openxmlformats.org/officeDocument/2006/relationships/image" Target="../media/image5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yytiainenan\Desktop\SIIRTO_POWERIIN.xlsx!04-26_Q25_STACKBAR_T2!%5bSIIRTO_POWERIIN.xlsx%5d04-26_Q25_STACKBAR_T2%20Chart%20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0.xml"/><Relationship Id="rId4" Type="http://schemas.openxmlformats.org/officeDocument/2006/relationships/image" Target="../media/image5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yytiainenan\Desktop\SIIRTO_POWERIIN.xlsx!04-26_Q26_STACKBAR_T2!%5bSIIRTO_POWERIIN.xlsx%5d04-26_Q26_STACKBAR_T2%20Chart%20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0.xml"/><Relationship Id="rId4" Type="http://schemas.openxmlformats.org/officeDocument/2006/relationships/image" Target="../media/image5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yytiainenan\Desktop\SIIRTO_POWERIIN.xlsx!04-26_Q28_PIE!%5bSIIRTO_POWERIIN.xlsx%5d04-26_Q28_PIE%20Chart%201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0.xml"/><Relationship Id="rId6" Type="http://schemas.openxmlformats.org/officeDocument/2006/relationships/image" Target="../media/image55.emf"/><Relationship Id="rId5" Type="http://schemas.openxmlformats.org/officeDocument/2006/relationships/oleObject" Target="file:///C:\Users\Hyytiainenan\Desktop\SIIRTO_POWERIIN.xlsx!04-26_Q28_STACKBAR_T1!%5bSIIRTO_POWERIIN.xlsx%5d04-26_Q28_STACKBAR_T1%20Chart%201" TargetMode="External"/><Relationship Id="rId4" Type="http://schemas.openxmlformats.org/officeDocument/2006/relationships/image" Target="../media/image5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yytiainenan\Desktop\SIIRTO_POWERIIN.xlsx!04-26_Q28_STACKBAR_T2!%5bSIIRTO_POWERIIN.xlsx%5d04-26_Q28_STACKBAR_T2%20Chart%20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0.xml"/><Relationship Id="rId4" Type="http://schemas.openxmlformats.org/officeDocument/2006/relationships/image" Target="../media/image5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yytiainenan\Desktop\SIIRTO_POWERIIN.xlsx!04-26_Q29_STACKBAR_T2!%5bSIIRTO_POWERIIN.xlsx%5d04-26_Q29_STACKBAR_T2%20Chart%20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0.xml"/><Relationship Id="rId4" Type="http://schemas.openxmlformats.org/officeDocument/2006/relationships/image" Target="../media/image5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132.xml"/><Relationship Id="rId5" Type="http://schemas.openxmlformats.org/officeDocument/2006/relationships/image" Target="../media/image59.emf"/><Relationship Id="rId4" Type="http://schemas.openxmlformats.org/officeDocument/2006/relationships/oleObject" Target="../embeddings/oleObject1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132.xml"/><Relationship Id="rId5" Type="http://schemas.openxmlformats.org/officeDocument/2006/relationships/image" Target="../media/image61.emf"/><Relationship Id="rId4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132.xml"/><Relationship Id="rId5" Type="http://schemas.openxmlformats.org/officeDocument/2006/relationships/image" Target="../media/image63.emf"/><Relationship Id="rId4" Type="http://schemas.openxmlformats.org/officeDocument/2006/relationships/oleObject" Target="../embeddings/oleObject14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3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9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uora yhdysviiva 3">
            <a:extLst>
              <a:ext uri="{FF2B5EF4-FFF2-40B4-BE49-F238E27FC236}">
                <a16:creationId xmlns:a16="http://schemas.microsoft.com/office/drawing/2014/main" id="{AFF538B8-BA55-25A2-0BB8-A3F2A6FD18FE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tsikko 1"/>
          <p:cNvSpPr>
            <a:spLocks noGrp="1"/>
          </p:cNvSpPr>
          <p:nvPr>
            <p:ph type="ctrTitle" idx="4294967295"/>
          </p:nvPr>
        </p:nvSpPr>
        <p:spPr>
          <a:xfrm>
            <a:off x="433754" y="776288"/>
            <a:ext cx="10361246" cy="1200150"/>
          </a:xfrm>
        </p:spPr>
        <p:txBody>
          <a:bodyPr/>
          <a:lstStyle/>
          <a:p>
            <a:r>
              <a:rPr lang="fi-FI" sz="3200">
                <a:solidFill>
                  <a:schemeClr val="tx1"/>
                </a:solidFill>
              </a:rPr>
              <a:t>Luottamushenkilöinfo</a:t>
            </a:r>
            <a:endParaRPr lang="fi-FI" sz="4000">
              <a:solidFill>
                <a:schemeClr val="tx1"/>
              </a:solidFill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4294967295"/>
          </p:nvPr>
        </p:nvSpPr>
        <p:spPr>
          <a:xfrm>
            <a:off x="435993" y="2000473"/>
            <a:ext cx="10361247" cy="1344612"/>
          </a:xfrm>
        </p:spPr>
        <p:txBody>
          <a:bodyPr vert="horz" lIns="0" tIns="45720" rIns="0" bIns="45720" rtlCol="0" anchor="t">
            <a:noAutofit/>
          </a:bodyPr>
          <a:lstStyle/>
          <a:p>
            <a:pPr marL="0" indent="0">
              <a:buNone/>
            </a:pPr>
            <a:r>
              <a:rPr lang="fi-FI"/>
              <a:t>22.4.2026</a:t>
            </a:r>
          </a:p>
        </p:txBody>
      </p:sp>
      <p:pic>
        <p:nvPicPr>
          <p:cNvPr id="6" name="Kuva 5" descr="Kuva, joka sisältää kohteen henkilö, pöytä, sisä, mies&#10;&#10;Kuvaus luotu automaattisesti">
            <a:extLst>
              <a:ext uri="{FF2B5EF4-FFF2-40B4-BE49-F238E27FC236}">
                <a16:creationId xmlns:a16="http://schemas.microsoft.com/office/drawing/2014/main" id="{B7740088-54AD-4A41-AF73-BD9105547A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9365" y="3511295"/>
            <a:ext cx="4836673" cy="3346705"/>
          </a:xfrm>
          <a:custGeom>
            <a:avLst/>
            <a:gdLst>
              <a:gd name="connsiteX0" fmla="*/ 1549963 w 4836673"/>
              <a:gd name="connsiteY0" fmla="*/ 0 h 3346705"/>
              <a:gd name="connsiteX1" fmla="*/ 4836673 w 4836673"/>
              <a:gd name="connsiteY1" fmla="*/ 0 h 3346705"/>
              <a:gd name="connsiteX2" fmla="*/ 3286710 w 4836673"/>
              <a:gd name="connsiteY2" fmla="*/ 3346705 h 3346705"/>
              <a:gd name="connsiteX3" fmla="*/ 3281133 w 4836673"/>
              <a:gd name="connsiteY3" fmla="*/ 3346705 h 3346705"/>
              <a:gd name="connsiteX4" fmla="*/ 2214905 w 4836673"/>
              <a:gd name="connsiteY4" fmla="*/ 3346705 h 3346705"/>
              <a:gd name="connsiteX5" fmla="*/ 0 w 4836673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6673" h="3346705">
                <a:moveTo>
                  <a:pt x="1549963" y="0"/>
                </a:moveTo>
                <a:lnTo>
                  <a:pt x="4836673" y="0"/>
                </a:lnTo>
                <a:lnTo>
                  <a:pt x="3286710" y="3346705"/>
                </a:lnTo>
                <a:lnTo>
                  <a:pt x="3281133" y="3346705"/>
                </a:lnTo>
                <a:lnTo>
                  <a:pt x="2214905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Kuva 4" descr="Kuva, joka sisältää kohteen henkilö, vaatetus, mies, seisominen&#10;&#10;Kuvaus luotu automaattisesti">
            <a:extLst>
              <a:ext uri="{FF2B5EF4-FFF2-40B4-BE49-F238E27FC236}">
                <a16:creationId xmlns:a16="http://schemas.microsoft.com/office/drawing/2014/main" id="{2085B703-D790-2B45-BD76-9848376984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" b="-4"/>
          <a:stretch/>
        </p:blipFill>
        <p:spPr>
          <a:xfrm>
            <a:off x="7967349" y="3523018"/>
            <a:ext cx="4224651" cy="3346705"/>
          </a:xfrm>
          <a:custGeom>
            <a:avLst/>
            <a:gdLst>
              <a:gd name="connsiteX0" fmla="*/ 1549963 w 4224651"/>
              <a:gd name="connsiteY0" fmla="*/ 0 h 3346705"/>
              <a:gd name="connsiteX1" fmla="*/ 1555540 w 4224651"/>
              <a:gd name="connsiteY1" fmla="*/ 0 h 3346705"/>
              <a:gd name="connsiteX2" fmla="*/ 2621768 w 4224651"/>
              <a:gd name="connsiteY2" fmla="*/ 0 h 3346705"/>
              <a:gd name="connsiteX3" fmla="*/ 4224651 w 4224651"/>
              <a:gd name="connsiteY3" fmla="*/ 0 h 3346705"/>
              <a:gd name="connsiteX4" fmla="*/ 4224651 w 4224651"/>
              <a:gd name="connsiteY4" fmla="*/ 3346705 h 3346705"/>
              <a:gd name="connsiteX5" fmla="*/ 0 w 4224651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2465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224651" y="0"/>
                </a:lnTo>
                <a:lnTo>
                  <a:pt x="422465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Kuva 6" descr="Kuva, joka sisältää kohteen henkilö, sisä, mies, pitäminen&#10;&#10;Kuvaus luotu automaattisesti">
            <a:extLst>
              <a:ext uri="{FF2B5EF4-FFF2-40B4-BE49-F238E27FC236}">
                <a16:creationId xmlns:a16="http://schemas.microsoft.com/office/drawing/2014/main" id="{AC240E30-3409-D048-A7FD-E4343B2862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2654" y="3527292"/>
            <a:ext cx="5859777" cy="3346695"/>
          </a:xfrm>
          <a:custGeom>
            <a:avLst/>
            <a:gdLst>
              <a:gd name="connsiteX0" fmla="*/ 0 w 5859797"/>
              <a:gd name="connsiteY0" fmla="*/ 0 h 3346705"/>
              <a:gd name="connsiteX1" fmla="*/ 5859797 w 5859797"/>
              <a:gd name="connsiteY1" fmla="*/ 0 h 3346705"/>
              <a:gd name="connsiteX2" fmla="*/ 4309834 w 5859797"/>
              <a:gd name="connsiteY2" fmla="*/ 3346705 h 3346705"/>
              <a:gd name="connsiteX3" fmla="*/ 4304257 w 5859797"/>
              <a:gd name="connsiteY3" fmla="*/ 3346705 h 3346705"/>
              <a:gd name="connsiteX4" fmla="*/ 3238029 w 5859797"/>
              <a:gd name="connsiteY4" fmla="*/ 3346705 h 3346705"/>
              <a:gd name="connsiteX5" fmla="*/ 0 w 5859797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3D7C1644-D120-894D-A19C-84ED8019D0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3694" y="5461490"/>
            <a:ext cx="2346257" cy="91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8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A068D5C0-1BCB-3163-D444-EB5E3E4B74C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tsikko 1">
            <a:extLst>
              <a:ext uri="{FF2B5EF4-FFF2-40B4-BE49-F238E27FC236}">
                <a16:creationId xmlns:a16="http://schemas.microsoft.com/office/drawing/2014/main" id="{A2475ECC-1D06-F90A-D759-CE785795A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000"/>
              <a:t>Agenda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33D105E-39A7-B690-6984-072846A31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99" y="1415999"/>
            <a:ext cx="11327921" cy="5064313"/>
          </a:xfrm>
        </p:spPr>
        <p:txBody>
          <a:bodyPr vert="horz" lIns="0" tIns="45720" rIns="0" bIns="45720" rtlCol="0" anchor="t">
            <a:noAutofit/>
          </a:bodyPr>
          <a:lstStyle/>
          <a:p>
            <a:pPr marL="239395" indent="-239395"/>
            <a:r>
              <a:rPr lang="fi-FI"/>
              <a:t>YEL-tilanteesta, Petri Salminen</a:t>
            </a:r>
          </a:p>
          <a:p>
            <a:r>
              <a:rPr lang="fi-FI"/>
              <a:t>Talouskatsaus, Päivi </a:t>
            </a:r>
            <a:r>
              <a:rPr lang="fi-FI" err="1"/>
              <a:t>Puonti</a:t>
            </a:r>
            <a:endParaRPr lang="fi-FI"/>
          </a:p>
          <a:p>
            <a:r>
              <a:rPr lang="fi-FI"/>
              <a:t>Kuntabarometri, Janika Tikkala ja Frida </a:t>
            </a:r>
            <a:r>
              <a:rPr lang="fi-FI" err="1"/>
              <a:t>Sigfrids</a:t>
            </a:r>
            <a:endParaRPr lang="fi-FI"/>
          </a:p>
          <a:p>
            <a:pPr marL="0" indent="0">
              <a:buNone/>
            </a:pPr>
            <a:endParaRPr lang="en-US"/>
          </a:p>
          <a:p>
            <a:pPr marL="365991" lvl="1" indent="0">
              <a:buNone/>
            </a:pPr>
            <a:endParaRPr lang="en-US"/>
          </a:p>
          <a:p>
            <a:pPr lvl="1"/>
            <a:endParaRPr lang="fi-FI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321030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95DCC-7C9C-48B4-D79D-6720CB278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05056299-47D6-E019-C643-1765B3A33D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3000"/>
              <a:t>YEL-tilanteesta</a:t>
            </a:r>
          </a:p>
        </p:txBody>
      </p:sp>
      <p:sp>
        <p:nvSpPr>
          <p:cNvPr id="4" name="Alaotsikko 3">
            <a:extLst>
              <a:ext uri="{FF2B5EF4-FFF2-40B4-BE49-F238E27FC236}">
                <a16:creationId xmlns:a16="http://schemas.microsoft.com/office/drawing/2014/main" id="{DF72E70F-2B99-0AB3-2E73-920DA1FD9C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Petri Salminen</a:t>
            </a:r>
          </a:p>
        </p:txBody>
      </p:sp>
    </p:spTree>
    <p:extLst>
      <p:ext uri="{BB962C8B-B14F-4D97-AF65-F5344CB8AC3E}">
        <p14:creationId xmlns:p14="http://schemas.microsoft.com/office/powerpoint/2010/main" val="1681412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D2128311-F7FD-B5A5-79C5-1E348D717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7294307" cy="4619040"/>
          </a:xfrm>
        </p:spPr>
        <p:txBody>
          <a:bodyPr/>
          <a:lstStyle/>
          <a:p>
            <a:r>
              <a:rPr lang="fi-FI"/>
              <a:t>Hallituksen valmisteluryhmässä päästiin perjantaina alustavaan YEL-sopuun </a:t>
            </a:r>
            <a:r>
              <a:rPr lang="fi-FI" err="1"/>
              <a:t>SGL:n</a:t>
            </a:r>
            <a:r>
              <a:rPr lang="fi-FI"/>
              <a:t> johdolla.</a:t>
            </a:r>
          </a:p>
          <a:p>
            <a:r>
              <a:rPr lang="fi-FI"/>
              <a:t>HS ”</a:t>
            </a:r>
            <a:r>
              <a:rPr lang="fi-FI" err="1"/>
              <a:t>skuuppasi</a:t>
            </a:r>
            <a:r>
              <a:rPr lang="fi-FI"/>
              <a:t>” mallin sunnuntaina iltapäivällä.</a:t>
            </a:r>
          </a:p>
          <a:p>
            <a:r>
              <a:rPr lang="fi-FI"/>
              <a:t>Uutisen tiedot ovat oikein, mutta joitain olennaisia asioita puuttuu jutusta.</a:t>
            </a:r>
          </a:p>
          <a:p>
            <a:r>
              <a:rPr lang="fi-FI"/>
              <a:t>Hallitus tekee lopullisen linjauksensa kehysriihessä.</a:t>
            </a:r>
          </a:p>
          <a:p>
            <a:r>
              <a:rPr lang="fi-FI"/>
              <a:t>Sen jälkeen jatkuu lain valmistelu. Esityksen viimeistelyssä on vielä monta vaikeaa kohtaa.</a:t>
            </a:r>
          </a:p>
          <a:p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13824866-917D-6419-0C05-FD2897D1B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Hallituksessa alustava YEL-sopu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4E667FD-5183-40BB-CDFA-87D0DD88A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892" y="199117"/>
            <a:ext cx="4026107" cy="575974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22584AA1-159A-04CD-96BA-9CA240FD7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235" y="4819828"/>
            <a:ext cx="4997470" cy="1665823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BF049390-9C4B-E4CB-7556-3038764D4877}"/>
              </a:ext>
            </a:extLst>
          </p:cNvPr>
          <p:cNvSpPr txBox="1"/>
          <p:nvPr/>
        </p:nvSpPr>
        <p:spPr>
          <a:xfrm>
            <a:off x="9827730" y="6035040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/>
              <a:t>HS ja K-lehti, 19.4.</a:t>
            </a:r>
          </a:p>
        </p:txBody>
      </p:sp>
    </p:spTree>
    <p:extLst>
      <p:ext uri="{BB962C8B-B14F-4D97-AF65-F5344CB8AC3E}">
        <p14:creationId xmlns:p14="http://schemas.microsoft.com/office/powerpoint/2010/main" val="914563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D6143758-2D40-2578-DDF7-BBA85F9BF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1" y="1416000"/>
            <a:ext cx="7243032" cy="4309682"/>
          </a:xfrm>
        </p:spPr>
        <p:txBody>
          <a:bodyPr/>
          <a:lstStyle/>
          <a:p>
            <a:r>
              <a:rPr lang="fi-FI"/>
              <a:t>Esityksessä on hyvää ja huonoa, ehkä enemmän hyvää kuin huonoa. Esitys on kompromissi, jossa on otettu huomioon eri tahojen odotuksia.</a:t>
            </a:r>
          </a:p>
          <a:p>
            <a:r>
              <a:rPr lang="fi-FI"/>
              <a:t>Se perustuu "valinnanvapausmalliin", jota tarjosimme vaihtoehtona </a:t>
            </a:r>
            <a:r>
              <a:rPr lang="fi-FI" err="1"/>
              <a:t>STM:lle</a:t>
            </a:r>
            <a:r>
              <a:rPr lang="fi-FI"/>
              <a:t>.</a:t>
            </a:r>
          </a:p>
          <a:p>
            <a:r>
              <a:rPr lang="fi-FI"/>
              <a:t>Esityksessä on huomioitu useita </a:t>
            </a:r>
            <a:r>
              <a:rPr lang="fi-FI" err="1"/>
              <a:t>SY:n</a:t>
            </a:r>
            <a:r>
              <a:rPr lang="fi-FI"/>
              <a:t> viestejä:</a:t>
            </a:r>
          </a:p>
          <a:p>
            <a:pPr lvl="1"/>
            <a:r>
              <a:rPr lang="fi-FI" sz="2000"/>
              <a:t>Pakollisen vakuuttamisen alarajaa ei laskettu.</a:t>
            </a:r>
          </a:p>
          <a:p>
            <a:pPr lvl="1"/>
            <a:r>
              <a:rPr lang="fi-FI" sz="2000"/>
              <a:t>Pienituloisten yrittäjien maksuja lasketaan.</a:t>
            </a:r>
          </a:p>
          <a:p>
            <a:pPr lvl="1"/>
            <a:r>
              <a:rPr lang="fi-FI" sz="2000"/>
              <a:t>Osinkoja ei otettu osaksi yrittäjän todellisia tuloja.</a:t>
            </a:r>
          </a:p>
          <a:p>
            <a:pPr lvl="1"/>
            <a:r>
              <a:rPr lang="fi-FI" sz="2000"/>
              <a:t>Yrittäjälle jää mahdollisuuksia vaikuttaa YEL-maksuunsa.</a:t>
            </a:r>
          </a:p>
          <a:p>
            <a:pPr lvl="1"/>
            <a:r>
              <a:rPr lang="fi-FI" sz="2000"/>
              <a:t>Yrittäjän valinnanvapaus YEL-asioissa lisääntyy.</a:t>
            </a:r>
          </a:p>
          <a:p>
            <a:pPr lvl="1"/>
            <a:r>
              <a:rPr lang="fi-FI" sz="2000"/>
              <a:t>Nyky-yrittäjiä ei laiteta maksamaan YEL-järjestelmän alijäämää, joka hieman kasvaa.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BC9E664-1593-2958-9BBC-1C492EEC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Hallituksen mallissa on hyvää ja huonoa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97A980A-4938-60D7-2F23-944CC8A15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219" y="1702645"/>
            <a:ext cx="4289473" cy="212811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958B7C66-4648-7765-C2B3-106F9359C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6130" y="203238"/>
            <a:ext cx="3498562" cy="137976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5EFBF11D-98DC-58DE-E27F-99BAE5AF8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0120" y="3950397"/>
            <a:ext cx="4494572" cy="95115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91F57B36-249F-7FFB-25DD-9610F72C9C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0044" y="5021193"/>
            <a:ext cx="3854648" cy="1416123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B19C7535-3FD2-8E3D-A9A8-DC6F4DF24790}"/>
              </a:ext>
            </a:extLst>
          </p:cNvPr>
          <p:cNvSpPr txBox="1"/>
          <p:nvPr/>
        </p:nvSpPr>
        <p:spPr>
          <a:xfrm>
            <a:off x="9534411" y="6437316"/>
            <a:ext cx="2525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/>
              <a:t>Yrittajat.fi, K-lehti ja HS, 19.4.</a:t>
            </a:r>
          </a:p>
        </p:txBody>
      </p:sp>
    </p:spTree>
    <p:extLst>
      <p:ext uri="{BB962C8B-B14F-4D97-AF65-F5344CB8AC3E}">
        <p14:creationId xmlns:p14="http://schemas.microsoft.com/office/powerpoint/2010/main" val="2821338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D885F632-EC51-3B4B-5671-6C6E45D03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Esitykseen on jäämässä useita </a:t>
            </a:r>
            <a:r>
              <a:rPr lang="fi-FI" err="1"/>
              <a:t>SY:n</a:t>
            </a:r>
            <a:r>
              <a:rPr lang="fi-FI"/>
              <a:t> arvostelemia asioita:</a:t>
            </a:r>
          </a:p>
          <a:p>
            <a:pPr lvl="1"/>
            <a:r>
              <a:rPr lang="fi-FI"/>
              <a:t>Korotuskatto loppuu 2028 jälkeen.</a:t>
            </a:r>
          </a:p>
          <a:p>
            <a:pPr lvl="1"/>
            <a:r>
              <a:rPr lang="fi-FI"/>
              <a:t>Keski- ja suurituloisten yrittäjien eläkemaksut nousevat, osalla merkittävästi.</a:t>
            </a:r>
          </a:p>
          <a:p>
            <a:pPr lvl="1"/>
            <a:r>
              <a:rPr lang="fi-FI"/>
              <a:t>Vähimmäissäännös (50 % todellisista tuloista) tuo todelliset tulot kaikille.</a:t>
            </a:r>
          </a:p>
          <a:p>
            <a:pPr lvl="1"/>
            <a:r>
              <a:rPr lang="fi-FI"/>
              <a:t>Aloittavan yrittäjän alennus poistuu, vaikka todellisten tulojen malli ja maksujouston lisäys auttavat aloittavia yrittäjiä.</a:t>
            </a:r>
          </a:p>
          <a:p>
            <a:r>
              <a:rPr lang="fi-FI"/>
              <a:t>Voimme mielestäni puolustaa mallia, mutta samalla moittien sen huonoja puolia.</a:t>
            </a:r>
          </a:p>
          <a:p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31C88DB6-1B3A-EF48-7DEC-30B94A3EE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Esitykseen on jäämässä ongelmallisia asioita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13C24AC-9809-F317-77BC-53FA19380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972" y="4368368"/>
            <a:ext cx="5836510" cy="231156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CD38CCC7-ACFF-EBCE-392D-7B75DC55A7D9}"/>
              </a:ext>
            </a:extLst>
          </p:cNvPr>
          <p:cNvSpPr txBox="1"/>
          <p:nvPr/>
        </p:nvSpPr>
        <p:spPr>
          <a:xfrm>
            <a:off x="8562775" y="6396000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/>
              <a:t>Karjalainen, 20.4.</a:t>
            </a:r>
          </a:p>
        </p:txBody>
      </p:sp>
    </p:spTree>
    <p:extLst>
      <p:ext uri="{BB962C8B-B14F-4D97-AF65-F5344CB8AC3E}">
        <p14:creationId xmlns:p14="http://schemas.microsoft.com/office/powerpoint/2010/main" val="3435372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2B972363-B2D4-85F1-3E20-9F75436C8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On valittava työtulo- tai todellisten tulojen malli vähintään kolmeksi vuodeksi. </a:t>
            </a:r>
          </a:p>
          <a:p>
            <a:r>
              <a:rPr lang="fi-FI"/>
              <a:t>Maksujousto nostetaan 25 %:iin ja korvaa aloittavan yrittäjän alennuksen. </a:t>
            </a:r>
          </a:p>
          <a:p>
            <a:r>
              <a:rPr lang="fi-FI"/>
              <a:t>Vähimmäissäännös nousee portaittain siten, että se on 2028 30 % ja 2032 50 %. </a:t>
            </a:r>
          </a:p>
          <a:p>
            <a:r>
              <a:rPr lang="fi-FI"/>
              <a:t>Yrittäjä voi jatkossa myös maksaa korkeampaa </a:t>
            </a:r>
            <a:r>
              <a:rPr lang="fi-FI" err="1"/>
              <a:t>YEL:ä</a:t>
            </a:r>
            <a:r>
              <a:rPr lang="fi-FI"/>
              <a:t> kuin työtuloarvionsa. </a:t>
            </a:r>
          </a:p>
          <a:p>
            <a:r>
              <a:rPr lang="fi-FI"/>
              <a:t>Lakiin kirjataan laajempi eläkeyhtiöiden neuvottelu- ja perusteluvelvoite. </a:t>
            </a:r>
          </a:p>
          <a:p>
            <a:r>
              <a:rPr lang="fi-FI"/>
              <a:t>Työtulon soveltamisohjeet (työtulolaskuri) päivitetään </a:t>
            </a:r>
            <a:r>
              <a:rPr lang="fi-FI" err="1"/>
              <a:t>ETK:n</a:t>
            </a:r>
            <a:r>
              <a:rPr lang="fi-FI"/>
              <a:t>, eläkeyhtiöiden ja yrittäjäjärjestöjen kesken. 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932A81FA-30C7-6EA9-0C8C-9B00C33A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Joitakin julkaisemattomia lisätietoja YEL:stä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F033695-92DE-A679-4F3F-84C430A4A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0863" y="4252855"/>
            <a:ext cx="6569301" cy="237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6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6C091590-8E5A-C5A2-2720-DD677B9B2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7825225" cy="4619040"/>
          </a:xfrm>
        </p:spPr>
        <p:txBody>
          <a:bodyPr/>
          <a:lstStyle/>
          <a:p>
            <a:r>
              <a:rPr lang="fi-FI"/>
              <a:t>Pääsimme kertomaan kantamme kohtuullisen nopeasti.</a:t>
            </a:r>
          </a:p>
          <a:p>
            <a:r>
              <a:rPr lang="fi-FI"/>
              <a:t>Saimme viestiämme hyvin perinteiseen mediaan.</a:t>
            </a:r>
          </a:p>
          <a:p>
            <a:r>
              <a:rPr lang="fi-FI"/>
              <a:t>Some-keskustelu oli sunnuntaina rauhallista.</a:t>
            </a:r>
          </a:p>
          <a:p>
            <a:r>
              <a:rPr lang="fi-FI"/>
              <a:t>Tiedotamme uudelleen, kun hallitus tekee päätöksensä.</a:t>
            </a:r>
          </a:p>
          <a:p>
            <a:r>
              <a:rPr lang="fi-FI"/>
              <a:t>Kerromme kantaamme myös sosiaalisessa mediassa.</a:t>
            </a:r>
          </a:p>
          <a:p>
            <a:r>
              <a:rPr lang="fi-FI"/>
              <a:t>Kannustamme luottamushenkilöitämme keskusteluun.</a:t>
            </a:r>
          </a:p>
          <a:p>
            <a:r>
              <a:rPr lang="fi-FI"/>
              <a:t>Pidämme esillä nykyisen työtulolaskurin korjaustarvetta.</a:t>
            </a:r>
          </a:p>
          <a:p>
            <a:r>
              <a:rPr lang="fi-FI"/>
              <a:t>Pidämme yllä painetta siihen, että jatkovalmistelussa huomioidaan näkemyksemme.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76A93EBA-A29F-9EF3-5838-29E522A14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Viestinnässä on tärkeä olla aktiivinen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6E0DC11-5D06-60FD-9679-B9D0F846C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627" y="154239"/>
            <a:ext cx="3416476" cy="387369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BF6077FF-5FDF-D2FC-5A23-9F899F8E0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6309" y="3644803"/>
            <a:ext cx="3663794" cy="313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455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BA0FF-945C-0184-A1F9-146DAB237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5F772DC1-EB25-4AD9-2364-CBA781AB55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3000"/>
              <a:t>Talouskatsaus</a:t>
            </a:r>
          </a:p>
        </p:txBody>
      </p:sp>
      <p:sp>
        <p:nvSpPr>
          <p:cNvPr id="4" name="Alaotsikko 3">
            <a:extLst>
              <a:ext uri="{FF2B5EF4-FFF2-40B4-BE49-F238E27FC236}">
                <a16:creationId xmlns:a16="http://schemas.microsoft.com/office/drawing/2014/main" id="{4F4E1240-2D0E-46C9-8F15-5CD6EAF945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Päivi </a:t>
            </a:r>
            <a:r>
              <a:rPr lang="fi-FI" err="1"/>
              <a:t>Puonti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6608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7B39EC2D-27A1-02D8-84FC-2BE9A2594BF8}"/>
              </a:ext>
            </a:extLst>
          </p:cNvPr>
          <p:cNvSpPr txBox="1"/>
          <p:nvPr/>
        </p:nvSpPr>
        <p:spPr>
          <a:xfrm>
            <a:off x="7104112" y="6237313"/>
            <a:ext cx="4752528" cy="5218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AFE394C1-FA7A-BA6C-C448-602E21C409CE}"/>
              </a:ext>
            </a:extLst>
          </p:cNvPr>
          <p:cNvSpPr txBox="1"/>
          <p:nvPr/>
        </p:nvSpPr>
        <p:spPr>
          <a:xfrm>
            <a:off x="2564892" y="5728265"/>
            <a:ext cx="12268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924FC99-2AD4-E6BF-5E98-87DB66000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301" y="126728"/>
            <a:ext cx="8641366" cy="1169930"/>
          </a:xfrm>
        </p:spPr>
        <p:txBody>
          <a:bodyPr>
            <a:normAutofit/>
          </a:bodyPr>
          <a:lstStyle/>
          <a:p>
            <a:r>
              <a:rPr lang="fi-FI"/>
              <a:t>Suomen talouskasvu ja kotitalouksien kulutus ovat pysähdyksissä…</a:t>
            </a:r>
          </a:p>
        </p:txBody>
      </p:sp>
      <p:graphicFrame>
        <p:nvGraphicFramePr>
          <p:cNvPr id="13" name="Sisällön paikkamerkki 6">
            <a:extLst>
              <a:ext uri="{FF2B5EF4-FFF2-40B4-BE49-F238E27FC236}">
                <a16:creationId xmlns:a16="http://schemas.microsoft.com/office/drawing/2014/main" id="{A1AD16AB-3600-9272-7CE0-916F87A04EB0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838200" y="1840379"/>
          <a:ext cx="5181600" cy="4305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0108378" imgH="8399001" progId="Mbnd.mbnd">
                  <p:embed/>
                </p:oleObj>
              </mc:Choice>
              <mc:Fallback>
                <p:oleObj name="Macrobond document" r:id="rId2" imgW="10108378" imgH="8399001" progId="Mbnd.mbnd">
                  <p:embed/>
                  <p:pic>
                    <p:nvPicPr>
                      <p:cNvPr id="13" name="Sisällön paikkamerkki 6">
                        <a:extLst>
                          <a:ext uri="{FF2B5EF4-FFF2-40B4-BE49-F238E27FC236}">
                            <a16:creationId xmlns:a16="http://schemas.microsoft.com/office/drawing/2014/main" id="{A1AD16AB-3600-9272-7CE0-916F87A04EB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38200" y="1840379"/>
                        <a:ext cx="5181600" cy="43059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Sisällön paikkamerkki 18">
            <a:extLst>
              <a:ext uri="{FF2B5EF4-FFF2-40B4-BE49-F238E27FC236}">
                <a16:creationId xmlns:a16="http://schemas.microsoft.com/office/drawing/2014/main" id="{5ED0FBC4-631F-295B-3010-559A2FD84CA6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6394835" y="1840379"/>
          <a:ext cx="5319001" cy="4212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4" imgW="10604778" imgH="8399001" progId="Mbnd.mbnd">
                  <p:embed/>
                </p:oleObj>
              </mc:Choice>
              <mc:Fallback>
                <p:oleObj name="Macrobond document" r:id="rId4" imgW="10604778" imgH="8399001" progId="Mbnd.mbnd">
                  <p:embed/>
                  <p:pic>
                    <p:nvPicPr>
                      <p:cNvPr id="19" name="Sisällön paikkamerkki 18">
                        <a:extLst>
                          <a:ext uri="{FF2B5EF4-FFF2-40B4-BE49-F238E27FC236}">
                            <a16:creationId xmlns:a16="http://schemas.microsoft.com/office/drawing/2014/main" id="{5ED0FBC4-631F-295B-3010-559A2FD84C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94835" y="1840379"/>
                        <a:ext cx="5319001" cy="4212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8158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AC20B-6682-BAE1-134F-9FBB4389D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78741B9E-7708-6323-F997-0EC999F35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20" y="260648"/>
            <a:ext cx="9138790" cy="1116000"/>
          </a:xfrm>
        </p:spPr>
        <p:txBody>
          <a:bodyPr>
            <a:normAutofit/>
          </a:bodyPr>
          <a:lstStyle/>
          <a:p>
            <a:r>
              <a:rPr lang="fi-FI"/>
              <a:t>… vaikka palkansaajien ostovoima vahvistuu ja palkkasumma kasvaa</a:t>
            </a:r>
          </a:p>
        </p:txBody>
      </p:sp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44DAE315-9D74-EE59-5301-831EF5420C05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284782" y="2568271"/>
          <a:ext cx="5525898" cy="3551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2714117" imgH="8171087" progId="Mbnd.mbnd">
                  <p:embed/>
                </p:oleObj>
              </mc:Choice>
              <mc:Fallback>
                <p:oleObj name="Macrobond document" r:id="rId2" imgW="12714117" imgH="8171087" progId="Mbnd.mbnd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44DAE315-9D74-EE59-5301-831EF5420C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4782" y="2568271"/>
                        <a:ext cx="5525898" cy="3551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Sisällön paikkamerkki 7">
            <a:extLst>
              <a:ext uri="{FF2B5EF4-FFF2-40B4-BE49-F238E27FC236}">
                <a16:creationId xmlns:a16="http://schemas.microsoft.com/office/drawing/2014/main" id="{3140FB81-04EF-0D95-8B4F-EB725FD855D8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6516493" y="2008505"/>
          <a:ext cx="5129117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4" imgW="9631098" imgH="8171087" progId="Mbnd.mbnd">
                  <p:embed/>
                </p:oleObj>
              </mc:Choice>
              <mc:Fallback>
                <p:oleObj name="Macrobond document" r:id="rId4" imgW="9631098" imgH="8171087" progId="Mbnd.mbnd">
                  <p:embed/>
                  <p:pic>
                    <p:nvPicPr>
                      <p:cNvPr id="8" name="Sisällön paikkamerkki 7">
                        <a:extLst>
                          <a:ext uri="{FF2B5EF4-FFF2-40B4-BE49-F238E27FC236}">
                            <a16:creationId xmlns:a16="http://schemas.microsoft.com/office/drawing/2014/main" id="{3140FB81-04EF-0D95-8B4F-EB725FD855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16493" y="2008505"/>
                        <a:ext cx="5129117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0459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CF23904E-FE1E-7A39-BE3F-DC6CEE902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260648"/>
            <a:ext cx="9138790" cy="1116000"/>
          </a:xfrm>
        </p:spPr>
        <p:txBody>
          <a:bodyPr>
            <a:normAutofit/>
          </a:bodyPr>
          <a:lstStyle/>
          <a:p>
            <a:r>
              <a:rPr lang="fi-FI"/>
              <a:t>Yritykset näkevät Suomen talouden suunnan hieman kuluttajia valoisampana</a:t>
            </a:r>
          </a:p>
        </p:txBody>
      </p:sp>
      <p:graphicFrame>
        <p:nvGraphicFramePr>
          <p:cNvPr id="8" name="Sisällön paikkamerkki 7">
            <a:extLst>
              <a:ext uri="{FF2B5EF4-FFF2-40B4-BE49-F238E27FC236}">
                <a16:creationId xmlns:a16="http://schemas.microsoft.com/office/drawing/2014/main" id="{5894BA0F-EA2F-F48A-AD6F-0F22579C1215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631466" y="1871035"/>
          <a:ext cx="5181600" cy="4305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10108378" imgH="8399001" progId="Mbnd.mbnd">
                  <p:embed/>
                </p:oleObj>
              </mc:Choice>
              <mc:Fallback>
                <p:oleObj name="Macrobond document" r:id="rId2" imgW="10108378" imgH="8399001" progId="Mbnd.mbnd">
                  <p:embed/>
                  <p:pic>
                    <p:nvPicPr>
                      <p:cNvPr id="8" name="Sisällön paikkamerkki 7">
                        <a:extLst>
                          <a:ext uri="{FF2B5EF4-FFF2-40B4-BE49-F238E27FC236}">
                            <a16:creationId xmlns:a16="http://schemas.microsoft.com/office/drawing/2014/main" id="{5894BA0F-EA2F-F48A-AD6F-0F22579C12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31466" y="1871035"/>
                        <a:ext cx="5181600" cy="43059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73350133-2E2F-26EC-4E7C-9596293D3C84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6378936" y="1871035"/>
          <a:ext cx="5181600" cy="4305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4" imgW="10108378" imgH="8399001" progId="Mbnd.mbnd">
                  <p:embed/>
                </p:oleObj>
              </mc:Choice>
              <mc:Fallback>
                <p:oleObj name="Macrobond document" r:id="rId4" imgW="10108378" imgH="8399001" progId="Mbnd.mbnd">
                  <p:embed/>
                  <p:pic>
                    <p:nvPicPr>
                      <p:cNvPr id="10" name="Sisällön paikkamerkki 9">
                        <a:extLst>
                          <a:ext uri="{FF2B5EF4-FFF2-40B4-BE49-F238E27FC236}">
                            <a16:creationId xmlns:a16="http://schemas.microsoft.com/office/drawing/2014/main" id="{73350133-2E2F-26EC-4E7C-9596293D3C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78936" y="1871035"/>
                        <a:ext cx="5181600" cy="43059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2476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CCBE38-8FAE-C8A5-090A-8DC66FC1C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178" y="188640"/>
            <a:ext cx="8569358" cy="927360"/>
          </a:xfrm>
        </p:spPr>
        <p:txBody>
          <a:bodyPr/>
          <a:lstStyle/>
          <a:p>
            <a:r>
              <a:rPr lang="fi-FI"/>
              <a:t>Työmarkkinoille osallistuminen huipussaan 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C15BF8B0-3EBF-D9A2-311F-33E19B7F9F70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6525314" y="1883425"/>
          <a:ext cx="5242644" cy="444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9907798" imgH="8399001" progId="Mbnd.mbnd">
                  <p:embed/>
                </p:oleObj>
              </mc:Choice>
              <mc:Fallback>
                <p:oleObj name="Macrobond document" r:id="rId2" imgW="9907798" imgH="8399001" progId="Mbnd.mbnd">
                  <p:embed/>
                  <p:pic>
                    <p:nvPicPr>
                      <p:cNvPr id="6" name="Sisällön paikkamerkki 5">
                        <a:extLst>
                          <a:ext uri="{FF2B5EF4-FFF2-40B4-BE49-F238E27FC236}">
                            <a16:creationId xmlns:a16="http://schemas.microsoft.com/office/drawing/2014/main" id="{C15BF8B0-3EBF-D9A2-311F-33E19B7F9F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525314" y="1883425"/>
                        <a:ext cx="5242644" cy="4444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Sisällön paikkamerkki 7">
            <a:extLst>
              <a:ext uri="{FF2B5EF4-FFF2-40B4-BE49-F238E27FC236}">
                <a16:creationId xmlns:a16="http://schemas.microsoft.com/office/drawing/2014/main" id="{F27ACCA8-4277-BF1E-7E76-BBD9A7A29DA0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728178" y="1976700"/>
          <a:ext cx="5242644" cy="444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4" imgW="9907798" imgH="8399001" progId="Mbnd.mbnd">
                  <p:embed/>
                </p:oleObj>
              </mc:Choice>
              <mc:Fallback>
                <p:oleObj name="Macrobond document" r:id="rId4" imgW="9907798" imgH="8399001" progId="Mbnd.mbnd">
                  <p:embed/>
                  <p:pic>
                    <p:nvPicPr>
                      <p:cNvPr id="8" name="Sisällön paikkamerkki 7">
                        <a:extLst>
                          <a:ext uri="{FF2B5EF4-FFF2-40B4-BE49-F238E27FC236}">
                            <a16:creationId xmlns:a16="http://schemas.microsoft.com/office/drawing/2014/main" id="{F27ACCA8-4277-BF1E-7E76-BBD9A7A29D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28178" y="1976700"/>
                        <a:ext cx="5242644" cy="4444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0281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E74A8-BF0C-7DB2-D71F-295EAC585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B208AA5F-B580-854C-3F21-87E7214CF8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i-FI" sz="12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Yrittäjägallup, kierros 2/2026 huhtikuu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02091-E989-CDBA-0B0C-21159BBEF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4BEE3-566C-4068-A777-C3A4762E861B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D3573021-7307-107B-D7CD-56E76C409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430717"/>
            <a:ext cx="11466875" cy="404119"/>
          </a:xfrm>
        </p:spPr>
        <p:txBody>
          <a:bodyPr/>
          <a:lstStyle/>
          <a:p>
            <a:r>
              <a:rPr lang="fi-FI"/>
              <a:t>Onko Lähi-idän sota vaikuttanut yrityksen toimintaan?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A97B691-80B6-272E-A604-73D8571691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0000" y="1242000"/>
          <a:ext cx="4410900" cy="4697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219635" imgH="3429000" progId="Excel.Sheet.12">
                  <p:link/>
                </p:oleObj>
              </mc:Choice>
              <mc:Fallback>
                <p:oleObj name="Worksheet" r:id="rId3" imgW="3219635" imgH="3429000" progId="Excel.Sheet.12">
                  <p:link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A97B691-80B6-272E-A604-73D8571691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0000" y="1242000"/>
                        <a:ext cx="4410900" cy="46977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65CE9442-B321-036F-0338-FBC4F6B96E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40000" y="1242000"/>
          <a:ext cx="6907707" cy="47069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5042122" imgH="3435700" progId="Excel.Sheet.12">
                  <p:link/>
                </p:oleObj>
              </mc:Choice>
              <mc:Fallback>
                <p:oleObj name="Worksheet" r:id="rId5" imgW="5042122" imgH="3435700" progId="Excel.Sheet.12">
                  <p:link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65CE9442-B321-036F-0338-FBC4F6B96E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40000" y="1242000"/>
                        <a:ext cx="6907707" cy="47069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02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2C7F6-4C06-57A4-2BEF-93DDE29D5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3D564C35-CE85-32B9-D0A3-7715710BA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i-FI" sz="12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Yrittäjägallup, kierros 2/2026 huhtikuu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871111-87B8-248B-1E2D-472F054F0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4BEE3-566C-4068-A777-C3A4762E861B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BA6C336A-2FF8-D037-470B-47DF8E822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430717"/>
            <a:ext cx="11466875" cy="404119"/>
          </a:xfrm>
        </p:spPr>
        <p:txBody>
          <a:bodyPr/>
          <a:lstStyle/>
          <a:p>
            <a:r>
              <a:rPr lang="fi-FI"/>
              <a:t>Onko Lähi-idän sota vaikuttanut yrityksen toimintaan?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BE13ABB-7237-6189-B346-BBEB7D73DE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80000" y="1242000"/>
          <a:ext cx="8552065" cy="47069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242383" imgH="3435700" progId="Excel.Sheet.12">
                  <p:link/>
                </p:oleObj>
              </mc:Choice>
              <mc:Fallback>
                <p:oleObj name="Worksheet" r:id="rId3" imgW="6242383" imgH="3435700" progId="Excel.Sheet.12">
                  <p:link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ABE13ABB-7237-6189-B346-BBEB7D73DE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0000" y="1242000"/>
                        <a:ext cx="8552065" cy="47069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924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77279-BCDF-3B12-3587-858AE37F9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FEA06A21-03D1-7AA2-72FB-683419F3C7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i-FI" sz="12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Yrittäjägallup, kierros 2/2026 huhtikuu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E7CB9D-FC08-CCE3-2D72-AD23C8311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4BEE3-566C-4068-A777-C3A4762E861B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D0C99F5A-1771-8DE6-DB74-56BC14EAB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430717"/>
            <a:ext cx="11466875" cy="404119"/>
          </a:xfrm>
        </p:spPr>
        <p:txBody>
          <a:bodyPr/>
          <a:lstStyle/>
          <a:p>
            <a:r>
              <a:rPr lang="fi-FI"/>
              <a:t>Miten Lähi-idän sota on vaikuttanut yrityksen toimintaan?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467A736-DB05-B7D9-6BA0-8B1B8EFD39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80000" y="979200"/>
          <a:ext cx="9052886" cy="517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007223" imgH="3435700" progId="Excel.Sheet.12">
                  <p:link/>
                </p:oleObj>
              </mc:Choice>
              <mc:Fallback>
                <p:oleObj name="Worksheet" r:id="rId3" imgW="6007223" imgH="3435700" progId="Excel.Sheet.12">
                  <p:link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5467A736-DB05-B7D9-6BA0-8B1B8EFD39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0000" y="979200"/>
                        <a:ext cx="9052886" cy="517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858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9572D-8C42-5A5A-60E8-59F03CB92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6570E0E2-72CF-24B8-3249-E655C0FDF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i-FI" sz="12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Yrittäjägallup, kierros 2/2026 huhtikuu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D1B42C-1A81-AF59-E608-2D0DDFEA48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4BEE3-566C-4068-A777-C3A4762E861B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811828E3-0C88-9D05-4F62-0FDE06CDD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430717"/>
            <a:ext cx="11466875" cy="404119"/>
          </a:xfrm>
        </p:spPr>
        <p:txBody>
          <a:bodyPr/>
          <a:lstStyle/>
          <a:p>
            <a:r>
              <a:rPr lang="fi-FI"/>
              <a:t>Miten kohonneita kustannuksia pystytty siirtämään hintoihin?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40F2D55-C3B2-1B36-028B-5F5E12BD26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80000" y="1242000"/>
          <a:ext cx="8552065" cy="471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242383" imgH="3442007" progId="Excel.Sheet.12">
                  <p:link/>
                </p:oleObj>
              </mc:Choice>
              <mc:Fallback>
                <p:oleObj name="Worksheet" r:id="rId3" imgW="6242383" imgH="3442007" progId="Excel.Sheet.12">
                  <p:link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440F2D55-C3B2-1B36-028B-5F5E12BD26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0000" y="1242000"/>
                        <a:ext cx="8552065" cy="4715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322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4B242-686F-8920-E29A-5240FBFAB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0150AFB3-63B3-27CB-7B8B-E19B89ED2B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i-FI" sz="12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Yrittäjägallup, kierros 2/2026 huhtikuu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F51F28-09B8-44E9-BEAD-D9333A2F2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4BEE3-566C-4068-A777-C3A4762E861B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935D6310-4721-4F28-F2C2-CD33A43DE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430717"/>
            <a:ext cx="11466875" cy="404119"/>
          </a:xfrm>
        </p:spPr>
        <p:txBody>
          <a:bodyPr/>
          <a:lstStyle/>
          <a:p>
            <a:r>
              <a:rPr lang="fi-FI"/>
              <a:t>Onko sopimuksissa klausuuli sopimusten tarkastelusta?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0C943D5-C278-724A-4EBC-06F51BE9A7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80000" y="1242000"/>
          <a:ext cx="8552065" cy="471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242383" imgH="3442007" progId="Excel.Sheet.12">
                  <p:link/>
                </p:oleObj>
              </mc:Choice>
              <mc:Fallback>
                <p:oleObj name="Worksheet" r:id="rId3" imgW="6242383" imgH="3442007" progId="Excel.Sheet.12">
                  <p:link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50C943D5-C278-724A-4EBC-06F51BE9A7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0000" y="1242000"/>
                        <a:ext cx="8552065" cy="4715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346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DB1A8-A888-44CD-C060-81C32E24D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305E112F-39B9-04FC-7755-F1F868EF09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i-FI" sz="12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Yrittäjägallup, kierros 2/2026 huhtikuu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A4AE27-E317-0D2C-C740-1A4D7D74AD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4BEE3-566C-4068-A777-C3A4762E861B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DB6FB1E5-88BE-0B1C-120B-024AD82DD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430717"/>
            <a:ext cx="11466875" cy="404119"/>
          </a:xfrm>
        </p:spPr>
        <p:txBody>
          <a:bodyPr/>
          <a:lstStyle/>
          <a:p>
            <a:r>
              <a:rPr lang="fi-FI"/>
              <a:t>Onko yrityksellesi välttämätöntä, että kustannuksia alennetaan?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4A2CD86-816E-9B8A-8A24-984688AA12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0000" y="1242000"/>
          <a:ext cx="4410900" cy="4697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219635" imgH="3429000" progId="Excel.Sheet.12">
                  <p:link/>
                </p:oleObj>
              </mc:Choice>
              <mc:Fallback>
                <p:oleObj name="Worksheet" r:id="rId3" imgW="3219635" imgH="3429000" progId="Excel.Sheet.12">
                  <p:link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14A2CD86-816E-9B8A-8A24-984688AA12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0000" y="1242000"/>
                        <a:ext cx="4410900" cy="46977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2ABF4C5-2C5B-4141-A9B0-E34F6EEC5D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40000" y="1242000"/>
          <a:ext cx="6907707" cy="471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5042122" imgH="3442007" progId="Excel.Sheet.12">
                  <p:link/>
                </p:oleObj>
              </mc:Choice>
              <mc:Fallback>
                <p:oleObj name="Worksheet" r:id="rId5" imgW="5042122" imgH="3442007" progId="Excel.Sheet.12">
                  <p:link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E2ABF4C5-2C5B-4141-A9B0-E34F6EEC5D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40000" y="1242000"/>
                        <a:ext cx="6907707" cy="4715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996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78AB4-352D-AF1A-FFD0-F942BB097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188BF7F6-9C7F-4E94-6988-45491DE330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i-FI" sz="12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Yrittäjägallup, kierros 2/2026 huhtikuu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D3AAD3-86AE-F434-BF19-3E1BA486E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4BEE3-566C-4068-A777-C3A4762E861B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030C5E35-DFFD-6CE2-5897-06FDEE204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430717"/>
            <a:ext cx="11466875" cy="404119"/>
          </a:xfrm>
        </p:spPr>
        <p:txBody>
          <a:bodyPr/>
          <a:lstStyle/>
          <a:p>
            <a:r>
              <a:rPr lang="fi-FI"/>
              <a:t>Onko yrityksellesi välttämätöntä, että kustannuksia alennetaan?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B0600CE-7999-8EB6-108E-EB9DD7177B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80000" y="1242000"/>
          <a:ext cx="8552065" cy="471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242383" imgH="3442007" progId="Excel.Sheet.12">
                  <p:link/>
                </p:oleObj>
              </mc:Choice>
              <mc:Fallback>
                <p:oleObj name="Worksheet" r:id="rId3" imgW="6242383" imgH="3442007" progId="Excel.Sheet.12">
                  <p:link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0B0600CE-7999-8EB6-108E-EB9DD7177B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0000" y="1242000"/>
                        <a:ext cx="8552065" cy="4715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516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2B440-8B19-0E62-A4F8-2FFAAC0A4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565C5A56-23F0-47A2-E40E-6AFFDE33F7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i-FI" sz="12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Yrittäjägallup, kierros 2/2026 huhtikuu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6DDC91-F442-7860-934A-E230E06F2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4BEE3-566C-4068-A777-C3A4762E861B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4915BB79-F852-E539-C2D1-DCC8DA501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430717"/>
            <a:ext cx="11466875" cy="404119"/>
          </a:xfrm>
        </p:spPr>
        <p:txBody>
          <a:bodyPr/>
          <a:lstStyle/>
          <a:p>
            <a:r>
              <a:rPr lang="fi-FI"/>
              <a:t>Pitäisikö ottaa käyttöön osittainen veronpalautus määräajaksi?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5811A7A-E46D-9B32-7858-54E692BA27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80000" y="1242000"/>
          <a:ext cx="8552065" cy="471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242383" imgH="3442007" progId="Excel.Sheet.12">
                  <p:link/>
                </p:oleObj>
              </mc:Choice>
              <mc:Fallback>
                <p:oleObj name="Worksheet" r:id="rId3" imgW="6242383" imgH="3442007" progId="Excel.Sheet.12">
                  <p:link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75811A7A-E46D-9B32-7858-54E692BA27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0000" y="1242000"/>
                        <a:ext cx="8552065" cy="4715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91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384A9285-88F1-8EAE-3311-84F32BB93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Inflaatiossa kiihtymisen merkkejä</a:t>
            </a:r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156DEE0C-C4C7-2E85-1A39-E5CAE985A92B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6251310" y="1416050"/>
          <a:ext cx="5310718" cy="453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5383559" imgH="4597809" progId="Mbnd.mbnd">
                  <p:embed/>
                </p:oleObj>
              </mc:Choice>
              <mc:Fallback>
                <p:oleObj name="Macrobond document" r:id="rId2" imgW="5383559" imgH="4597809" progId="Mbnd.mbnd">
                  <p:embed/>
                  <p:pic>
                    <p:nvPicPr>
                      <p:cNvPr id="10" name="Sisällön paikkamerkki 9">
                        <a:extLst>
                          <a:ext uri="{FF2B5EF4-FFF2-40B4-BE49-F238E27FC236}">
                            <a16:creationId xmlns:a16="http://schemas.microsoft.com/office/drawing/2014/main" id="{156DEE0C-C4C7-2E85-1A39-E5CAE985A9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251310" y="1416050"/>
                        <a:ext cx="5310718" cy="4535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Sisällön paikkamerkki 11">
            <a:extLst>
              <a:ext uri="{FF2B5EF4-FFF2-40B4-BE49-F238E27FC236}">
                <a16:creationId xmlns:a16="http://schemas.microsoft.com/office/drawing/2014/main" id="{7831CD2B-E920-0BBF-F63F-DE580DEBFBEE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514085" y="1416050"/>
          <a:ext cx="5310718" cy="453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4" imgW="5383559" imgH="4597809" progId="Mbnd.mbnd">
                  <p:embed/>
                </p:oleObj>
              </mc:Choice>
              <mc:Fallback>
                <p:oleObj name="Macrobond document" r:id="rId4" imgW="5383559" imgH="4597809" progId="Mbnd.mbnd">
                  <p:embed/>
                  <p:pic>
                    <p:nvPicPr>
                      <p:cNvPr id="12" name="Sisällön paikkamerkki 11">
                        <a:extLst>
                          <a:ext uri="{FF2B5EF4-FFF2-40B4-BE49-F238E27FC236}">
                            <a16:creationId xmlns:a16="http://schemas.microsoft.com/office/drawing/2014/main" id="{7831CD2B-E920-0BBF-F63F-DE580DEBFB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4085" y="1416050"/>
                        <a:ext cx="5310718" cy="4535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844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0AF377-000C-A3AB-13C1-90A757105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776" y="356537"/>
            <a:ext cx="8641366" cy="1152128"/>
          </a:xfrm>
        </p:spPr>
        <p:txBody>
          <a:bodyPr>
            <a:normAutofit/>
          </a:bodyPr>
          <a:lstStyle/>
          <a:p>
            <a:r>
              <a:rPr lang="fi-FI"/>
              <a:t>Markkinat ennakoivat korkojen nousua - juuri kun yrityslainojen kustannukset saatu laskuun</a:t>
            </a:r>
          </a:p>
        </p:txBody>
      </p:sp>
      <p:graphicFrame>
        <p:nvGraphicFramePr>
          <p:cNvPr id="9" name="Sisällön paikkamerkki 8">
            <a:extLst>
              <a:ext uri="{FF2B5EF4-FFF2-40B4-BE49-F238E27FC236}">
                <a16:creationId xmlns:a16="http://schemas.microsoft.com/office/drawing/2014/main" id="{DE5D6B5D-6C16-25EF-3B68-CA18B562FBEB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550776" y="1889235"/>
          <a:ext cx="4786389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9239678" imgH="8399001" progId="Mbnd.mbnd">
                  <p:embed/>
                </p:oleObj>
              </mc:Choice>
              <mc:Fallback>
                <p:oleObj name="Macrobond document" r:id="rId2" imgW="9239678" imgH="8399001" progId="Mbnd.mbnd">
                  <p:embed/>
                  <p:pic>
                    <p:nvPicPr>
                      <p:cNvPr id="9" name="Sisällön paikkamerkki 8">
                        <a:extLst>
                          <a:ext uri="{FF2B5EF4-FFF2-40B4-BE49-F238E27FC236}">
                            <a16:creationId xmlns:a16="http://schemas.microsoft.com/office/drawing/2014/main" id="{DE5D6B5D-6C16-25EF-3B68-CA18B562FB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0776" y="1889235"/>
                        <a:ext cx="4786389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Sisällön paikkamerkki 17">
            <a:extLst>
              <a:ext uri="{FF2B5EF4-FFF2-40B4-BE49-F238E27FC236}">
                <a16:creationId xmlns:a16="http://schemas.microsoft.com/office/drawing/2014/main" id="{D032C2FE-B53B-71EB-6D66-D7B8D0713469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6373242" y="1889235"/>
          <a:ext cx="4890834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4" imgW="9440258" imgH="8399001" progId="Mbnd.mbnd">
                  <p:embed/>
                </p:oleObj>
              </mc:Choice>
              <mc:Fallback>
                <p:oleObj name="Macrobond document" r:id="rId4" imgW="9440258" imgH="8399001" progId="Mbnd.mbnd">
                  <p:embed/>
                  <p:pic>
                    <p:nvPicPr>
                      <p:cNvPr id="18" name="Sisällön paikkamerkki 17">
                        <a:extLst>
                          <a:ext uri="{FF2B5EF4-FFF2-40B4-BE49-F238E27FC236}">
                            <a16:creationId xmlns:a16="http://schemas.microsoft.com/office/drawing/2014/main" id="{D032C2FE-B53B-71EB-6D66-D7B8D07134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73242" y="1889235"/>
                        <a:ext cx="4890834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4061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FC8D2A-B556-6328-5448-FE17D87DB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105878"/>
            <a:ext cx="9138790" cy="1116000"/>
          </a:xfrm>
        </p:spPr>
        <p:txBody>
          <a:bodyPr/>
          <a:lstStyle/>
          <a:p>
            <a:r>
              <a:rPr lang="fi-FI"/>
              <a:t>Valtio maksaa ylikulutuksestaan aiempaa korkeampaa hintaa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8AB30536-3231-3A43-489D-511724B01701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775212" y="1913090"/>
          <a:ext cx="5148510" cy="4489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9631098" imgH="8399001" progId="Mbnd.mbnd">
                  <p:embed/>
                </p:oleObj>
              </mc:Choice>
              <mc:Fallback>
                <p:oleObj name="Macrobond document" r:id="rId2" imgW="9631098" imgH="8399001" progId="Mbnd.mbnd">
                  <p:embed/>
                  <p:pic>
                    <p:nvPicPr>
                      <p:cNvPr id="6" name="Sisällön paikkamerkki 5">
                        <a:extLst>
                          <a:ext uri="{FF2B5EF4-FFF2-40B4-BE49-F238E27FC236}">
                            <a16:creationId xmlns:a16="http://schemas.microsoft.com/office/drawing/2014/main" id="{8AB30536-3231-3A43-489D-511724B017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75212" y="1913090"/>
                        <a:ext cx="5148510" cy="4489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Sisällön paikkamerkki 7">
            <a:extLst>
              <a:ext uri="{FF2B5EF4-FFF2-40B4-BE49-F238E27FC236}">
                <a16:creationId xmlns:a16="http://schemas.microsoft.com/office/drawing/2014/main" id="{0B09A971-6AD2-5EB9-49B6-11C155A08AC0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6734755" y="1850770"/>
          <a:ext cx="4340467" cy="44515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4" imgW="8189879" imgH="8399001" progId="Mbnd.mbnd">
                  <p:embed/>
                </p:oleObj>
              </mc:Choice>
              <mc:Fallback>
                <p:oleObj name="Macrobond document" r:id="rId4" imgW="8189879" imgH="8399001" progId="Mbnd.mbnd">
                  <p:embed/>
                  <p:pic>
                    <p:nvPicPr>
                      <p:cNvPr id="8" name="Sisällön paikkamerkki 7">
                        <a:extLst>
                          <a:ext uri="{FF2B5EF4-FFF2-40B4-BE49-F238E27FC236}">
                            <a16:creationId xmlns:a16="http://schemas.microsoft.com/office/drawing/2014/main" id="{0B09A971-6AD2-5EB9-49B6-11C155A08A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34755" y="1850770"/>
                        <a:ext cx="4340467" cy="44515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15256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17538-2119-E082-FAF6-BB005A5BF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F6A85AF3-B259-7C99-3E00-EBBEF533D9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3000"/>
              <a:t>Yrittäjien kuntabarometri</a:t>
            </a:r>
          </a:p>
        </p:txBody>
      </p:sp>
      <p:sp>
        <p:nvSpPr>
          <p:cNvPr id="4" name="Alaotsikko 3">
            <a:extLst>
              <a:ext uri="{FF2B5EF4-FFF2-40B4-BE49-F238E27FC236}">
                <a16:creationId xmlns:a16="http://schemas.microsoft.com/office/drawing/2014/main" id="{FC2EF08C-4AB3-EE70-7441-42C4ED6B10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fi-FI"/>
              <a:t>Frida Sigfrids ja Janika Tikkala</a:t>
            </a:r>
            <a:endParaRPr lang="fi-FI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0702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F9DDFCAD-5B19-487E-9BAF-25EBACFC1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Kuntabarometri 2026 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93B7780E-D274-5DC4-3960-76F985B9EB6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14338" y="1295400"/>
            <a:ext cx="11247437" cy="4800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800" dirty="0"/>
              <a:t>Yrittäjien kuntabarometri -kyselyllä kartoitetaan joka toinen vuosi kuntien ja yrittäjien yhteistyötä sekä elinkeinopolitiikan tilaa valtakunnallisesti, alueellisesti ja kuntakohtaisesti. Kysely toteutetaan tänä vuonna 12. kerran ja toteuttajaksi on valikoitu Taloustutkimus.</a:t>
            </a:r>
          </a:p>
          <a:p>
            <a:pPr marL="342905">
              <a:spcBef>
                <a:spcPts val="1200"/>
              </a:spcBef>
              <a:buSzPct val="125000"/>
              <a:defRPr/>
            </a:pPr>
            <a:r>
              <a:rPr lang="fi-FI" sz="1800" dirty="0">
                <a:solidFill>
                  <a:prstClr val="black"/>
                </a:solidFill>
              </a:rPr>
              <a:t>Tiedonkeruu helmi-maaliskuussa.</a:t>
            </a:r>
          </a:p>
          <a:p>
            <a:pPr marL="342905">
              <a:spcBef>
                <a:spcPts val="1200"/>
              </a:spcBef>
              <a:buSzPct val="125000"/>
              <a:defRPr/>
            </a:pPr>
            <a:r>
              <a:rPr lang="fi-FI" sz="1800" dirty="0">
                <a:solidFill>
                  <a:prstClr val="black"/>
                </a:solidFill>
              </a:rPr>
              <a:t>Vastaajia saatiin ennätysmäärä.</a:t>
            </a:r>
          </a:p>
          <a:p>
            <a:pPr marL="342905">
              <a:spcBef>
                <a:spcPts val="1200"/>
              </a:spcBef>
              <a:buSzPct val="125000"/>
              <a:defRPr/>
            </a:pPr>
            <a:r>
              <a:rPr lang="fi-FI" sz="1800" dirty="0"/>
              <a:t>Tulosten vertailtavuuden vuoksi kysymyksiä ei ole haluttu muuttaa liikaa mutta muutamia muutoksia on tehty.</a:t>
            </a:r>
          </a:p>
          <a:p>
            <a:pPr marL="342905">
              <a:spcBef>
                <a:spcPts val="1200"/>
              </a:spcBef>
              <a:buSzPct val="125000"/>
              <a:defRPr/>
            </a:pPr>
            <a:r>
              <a:rPr lang="fi-FI" sz="1800" dirty="0"/>
              <a:t>Tulosten käsittelyyn ja jakoon käytämme myös tällä kertaa Dashboardia.</a:t>
            </a:r>
          </a:p>
          <a:p>
            <a:pPr marL="800105" lvl="1">
              <a:spcBef>
                <a:spcPts val="1200"/>
              </a:spcBef>
              <a:buSzPct val="125000"/>
              <a:defRPr/>
            </a:pPr>
            <a:r>
              <a:rPr lang="fi-FI" sz="1800" dirty="0"/>
              <a:t>Sieltä on mahdollista ladata esimerkiksi kuntakohtaisia ja aluekohtaisia raportteja sekä valikoida raporttisisältöjä eri muuttujien mukaan. </a:t>
            </a:r>
            <a:r>
              <a:rPr lang="fi-FI" sz="1800" dirty="0">
                <a:solidFill>
                  <a:prstClr val="black"/>
                </a:solidFill>
              </a:rPr>
              <a:t>Tuloksia on myös mahdollista verrata vuosiin 2022 sekä 2024.</a:t>
            </a:r>
          </a:p>
          <a:p>
            <a:pPr marL="800105" lvl="1">
              <a:spcBef>
                <a:spcPts val="1200"/>
              </a:spcBef>
              <a:buSzPct val="125000"/>
              <a:defRPr/>
            </a:pPr>
            <a:r>
              <a:rPr lang="fi-FI" sz="1800" dirty="0"/>
              <a:t>Kuntakohtaisen raportin saavat ne kunnat, joissa vastauksia on 10 tai enemmän. </a:t>
            </a:r>
          </a:p>
          <a:p>
            <a:pPr marL="342900">
              <a:spcBef>
                <a:spcPts val="1200"/>
              </a:spcBef>
              <a:buSzPct val="125000"/>
              <a:defRPr/>
            </a:pPr>
            <a:r>
              <a:rPr lang="fi-FI" sz="2400" b="1">
                <a:solidFill>
                  <a:prstClr val="black"/>
                </a:solidFill>
              </a:rPr>
              <a:t>Tulokset julkistetaan keskiviikkona 20.5. kello 16 Kunnallisjohdon </a:t>
            </a:r>
            <a:r>
              <a:rPr lang="fi-FI" sz="2400" b="1" dirty="0">
                <a:solidFill>
                  <a:prstClr val="black"/>
                </a:solidFill>
              </a:rPr>
              <a:t>seminaarissa.</a:t>
            </a:r>
            <a:endParaRPr lang="fi-FI" sz="2400" b="1" dirty="0">
              <a:solidFill>
                <a:prstClr val="black"/>
              </a:solidFill>
              <a:cs typeface="Arial"/>
            </a:endParaRPr>
          </a:p>
          <a:p>
            <a:pPr marL="571505" lvl="1" indent="0">
              <a:spcBef>
                <a:spcPts val="1200"/>
              </a:spcBef>
              <a:buSzPct val="125000"/>
              <a:buNone/>
              <a:defRPr/>
            </a:pPr>
            <a:endParaRPr lang="fi-FI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911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B99303FD-6E2C-48F1-8A36-FF528AF90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1"/>
            <a:ext cx="9138790" cy="889152"/>
          </a:xfrm>
        </p:spPr>
        <p:txBody>
          <a:bodyPr/>
          <a:lstStyle/>
          <a:p>
            <a:r>
              <a:rPr lang="fi-FI" sz="3200" b="0">
                <a:solidFill>
                  <a:schemeClr val="tx2"/>
                </a:solidFill>
              </a:rPr>
              <a:t>Vastaajamäärän kehitys</a:t>
            </a:r>
          </a:p>
        </p:txBody>
      </p:sp>
      <p:graphicFrame>
        <p:nvGraphicFramePr>
          <p:cNvPr id="12" name="Sisällön paikkamerkki 11">
            <a:extLst>
              <a:ext uri="{FF2B5EF4-FFF2-40B4-BE49-F238E27FC236}">
                <a16:creationId xmlns:a16="http://schemas.microsoft.com/office/drawing/2014/main" id="{AD154459-9C6F-4416-9327-C7AF5262CDD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14338" y="1515011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7" name="Suora yhdysviiva 16">
            <a:extLst>
              <a:ext uri="{FF2B5EF4-FFF2-40B4-BE49-F238E27FC236}">
                <a16:creationId xmlns:a16="http://schemas.microsoft.com/office/drawing/2014/main" id="{D7314068-65D2-47F8-BF23-5CBB48C8A48B}"/>
              </a:ext>
            </a:extLst>
          </p:cNvPr>
          <p:cNvCxnSpPr>
            <a:cxnSpLocks/>
          </p:cNvCxnSpPr>
          <p:nvPr/>
        </p:nvCxnSpPr>
        <p:spPr>
          <a:xfrm>
            <a:off x="4768632" y="1682171"/>
            <a:ext cx="0" cy="3962400"/>
          </a:xfrm>
          <a:prstGeom prst="line">
            <a:avLst/>
          </a:prstGeom>
          <a:ln w="7620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Suora yhdysviiva 19">
            <a:extLst>
              <a:ext uri="{FF2B5EF4-FFF2-40B4-BE49-F238E27FC236}">
                <a16:creationId xmlns:a16="http://schemas.microsoft.com/office/drawing/2014/main" id="{0A041B84-2B8F-4551-8F8D-F02B451BC9B9}"/>
              </a:ext>
            </a:extLst>
          </p:cNvPr>
          <p:cNvCxnSpPr>
            <a:cxnSpLocks/>
          </p:cNvCxnSpPr>
          <p:nvPr/>
        </p:nvCxnSpPr>
        <p:spPr>
          <a:xfrm>
            <a:off x="5655022" y="1682171"/>
            <a:ext cx="0" cy="3962400"/>
          </a:xfrm>
          <a:prstGeom prst="line">
            <a:avLst/>
          </a:prstGeom>
          <a:ln w="7620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Puhekupla: Suorakulmio, kulmat pyöristettu 22">
            <a:extLst>
              <a:ext uri="{FF2B5EF4-FFF2-40B4-BE49-F238E27FC236}">
                <a16:creationId xmlns:a16="http://schemas.microsoft.com/office/drawing/2014/main" id="{C35A68C8-391A-4FD5-89E2-081BBE5FB8A4}"/>
              </a:ext>
            </a:extLst>
          </p:cNvPr>
          <p:cNvSpPr/>
          <p:nvPr/>
        </p:nvSpPr>
        <p:spPr>
          <a:xfrm>
            <a:off x="2012463" y="2282092"/>
            <a:ext cx="2188299" cy="892478"/>
          </a:xfrm>
          <a:prstGeom prst="wedgeRoundRectCallout">
            <a:avLst>
              <a:gd name="adj1" fmla="val -20330"/>
              <a:gd name="adj2" fmla="val 102538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/>
              <a:t>Paikallisyhdistysten hallitusten jäsenet</a:t>
            </a:r>
          </a:p>
        </p:txBody>
      </p:sp>
      <p:sp>
        <p:nvSpPr>
          <p:cNvPr id="25" name="Puhekupla: Suorakulmio, kulmat pyöristettu 24">
            <a:extLst>
              <a:ext uri="{FF2B5EF4-FFF2-40B4-BE49-F238E27FC236}">
                <a16:creationId xmlns:a16="http://schemas.microsoft.com/office/drawing/2014/main" id="{853BD548-61ED-4C23-98E9-19173F23C1F4}"/>
              </a:ext>
            </a:extLst>
          </p:cNvPr>
          <p:cNvSpPr/>
          <p:nvPr/>
        </p:nvSpPr>
        <p:spPr>
          <a:xfrm>
            <a:off x="2986356" y="1070050"/>
            <a:ext cx="2188300" cy="970573"/>
          </a:xfrm>
          <a:prstGeom prst="wedgeRoundRectCallout">
            <a:avLst>
              <a:gd name="adj1" fmla="val 53190"/>
              <a:gd name="adj2" fmla="val 230038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/>
              <a:t>Paikallisyhdistysten hallitusten jäsenet ja yrittäjävaltuutetut</a:t>
            </a:r>
          </a:p>
        </p:txBody>
      </p:sp>
      <p:cxnSp>
        <p:nvCxnSpPr>
          <p:cNvPr id="26" name="Suora yhdysviiva 25">
            <a:extLst>
              <a:ext uri="{FF2B5EF4-FFF2-40B4-BE49-F238E27FC236}">
                <a16:creationId xmlns:a16="http://schemas.microsoft.com/office/drawing/2014/main" id="{FD1CBB5E-5E95-4539-9041-E98F95589984}"/>
              </a:ext>
            </a:extLst>
          </p:cNvPr>
          <p:cNvCxnSpPr>
            <a:cxnSpLocks/>
          </p:cNvCxnSpPr>
          <p:nvPr/>
        </p:nvCxnSpPr>
        <p:spPr>
          <a:xfrm>
            <a:off x="6495824" y="1682171"/>
            <a:ext cx="0" cy="3962400"/>
          </a:xfrm>
          <a:prstGeom prst="line">
            <a:avLst/>
          </a:prstGeom>
          <a:ln w="7620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Puhekupla: Suorakulmio, kulmat pyöristettu 21">
            <a:extLst>
              <a:ext uri="{FF2B5EF4-FFF2-40B4-BE49-F238E27FC236}">
                <a16:creationId xmlns:a16="http://schemas.microsoft.com/office/drawing/2014/main" id="{F47A7AE5-1830-4EF3-804F-468B29AE603C}"/>
              </a:ext>
            </a:extLst>
          </p:cNvPr>
          <p:cNvSpPr/>
          <p:nvPr/>
        </p:nvSpPr>
        <p:spPr>
          <a:xfrm>
            <a:off x="5244637" y="201484"/>
            <a:ext cx="2641475" cy="1317284"/>
          </a:xfrm>
          <a:prstGeom prst="wedgeRoundRectCallout">
            <a:avLst>
              <a:gd name="adj1" fmla="val -16592"/>
              <a:gd name="adj2" fmla="val 128238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/>
              <a:t>Paikallisyhdistysten hallitusten jäsenet ja yrittäjävaltuutetut sekä 18 000 yrittäjää 23 suuresta kaupungista</a:t>
            </a:r>
          </a:p>
        </p:txBody>
      </p:sp>
      <p:sp>
        <p:nvSpPr>
          <p:cNvPr id="27" name="Puhekupla: Suorakulmio, kulmat pyöristettu 26">
            <a:extLst>
              <a:ext uri="{FF2B5EF4-FFF2-40B4-BE49-F238E27FC236}">
                <a16:creationId xmlns:a16="http://schemas.microsoft.com/office/drawing/2014/main" id="{B3C01628-A40E-409B-B487-6D4D745A508C}"/>
              </a:ext>
            </a:extLst>
          </p:cNvPr>
          <p:cNvSpPr/>
          <p:nvPr/>
        </p:nvSpPr>
        <p:spPr>
          <a:xfrm>
            <a:off x="6824276" y="2133298"/>
            <a:ext cx="1061836" cy="605751"/>
          </a:xfrm>
          <a:prstGeom prst="wedgeRoundRectCallout">
            <a:avLst>
              <a:gd name="adj1" fmla="val 17349"/>
              <a:gd name="adj2" fmla="val 101666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/>
              <a:t>Kaikki jäsenet</a:t>
            </a: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672F69EF-C890-4670-819B-83B8A236E99A}"/>
              </a:ext>
            </a:extLst>
          </p:cNvPr>
          <p:cNvCxnSpPr>
            <a:cxnSpLocks/>
          </p:cNvCxnSpPr>
          <p:nvPr/>
        </p:nvCxnSpPr>
        <p:spPr>
          <a:xfrm>
            <a:off x="8214563" y="1682171"/>
            <a:ext cx="0" cy="3962400"/>
          </a:xfrm>
          <a:prstGeom prst="line">
            <a:avLst/>
          </a:prstGeom>
          <a:ln w="7620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Puhekupla: Suorakulmio, kulmat pyöristettu 12">
            <a:extLst>
              <a:ext uri="{FF2B5EF4-FFF2-40B4-BE49-F238E27FC236}">
                <a16:creationId xmlns:a16="http://schemas.microsoft.com/office/drawing/2014/main" id="{D5C6DA2F-D896-4B5C-A94C-969E8AAE16FD}"/>
              </a:ext>
            </a:extLst>
          </p:cNvPr>
          <p:cNvSpPr/>
          <p:nvPr/>
        </p:nvSpPr>
        <p:spPr>
          <a:xfrm>
            <a:off x="9127873" y="933113"/>
            <a:ext cx="1542198" cy="802472"/>
          </a:xfrm>
          <a:prstGeom prst="wedgeRoundRectCallout">
            <a:avLst>
              <a:gd name="adj1" fmla="val -21547"/>
              <a:gd name="adj2" fmla="val 89386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/>
              <a:t>Kaikki yrittäjät, avoin vastauslinkki</a:t>
            </a:r>
          </a:p>
        </p:txBody>
      </p: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07BA7953-9421-4B83-8014-1D1FD517FF2D}"/>
              </a:ext>
            </a:extLst>
          </p:cNvPr>
          <p:cNvCxnSpPr>
            <a:cxnSpLocks/>
          </p:cNvCxnSpPr>
          <p:nvPr/>
        </p:nvCxnSpPr>
        <p:spPr>
          <a:xfrm>
            <a:off x="8214563" y="5859726"/>
            <a:ext cx="0" cy="887489"/>
          </a:xfrm>
          <a:prstGeom prst="line">
            <a:avLst/>
          </a:prstGeom>
          <a:ln w="7620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ekstiruutu 5">
            <a:extLst>
              <a:ext uri="{FF2B5EF4-FFF2-40B4-BE49-F238E27FC236}">
                <a16:creationId xmlns:a16="http://schemas.microsoft.com/office/drawing/2014/main" id="{8AC68C50-6E9C-4C77-9A20-C4AE7619699B}"/>
              </a:ext>
            </a:extLst>
          </p:cNvPr>
          <p:cNvSpPr txBox="1"/>
          <p:nvPr/>
        </p:nvSpPr>
        <p:spPr>
          <a:xfrm>
            <a:off x="2956511" y="6259403"/>
            <a:ext cx="3429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/>
              <a:t>Elinkeinopoliittinen mittaristo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31909709-06BF-4619-9C6F-E4198FE3167B}"/>
              </a:ext>
            </a:extLst>
          </p:cNvPr>
          <p:cNvSpPr txBox="1"/>
          <p:nvPr/>
        </p:nvSpPr>
        <p:spPr>
          <a:xfrm>
            <a:off x="9174796" y="6259403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/>
              <a:t>Kuntabarometri</a:t>
            </a:r>
          </a:p>
        </p:txBody>
      </p:sp>
    </p:spTree>
    <p:extLst>
      <p:ext uri="{BB962C8B-B14F-4D97-AF65-F5344CB8AC3E}">
        <p14:creationId xmlns:p14="http://schemas.microsoft.com/office/powerpoint/2010/main" val="172818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2" grpId="0" animBg="1"/>
      <p:bldP spid="27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1" name="Dian numeron paikkamerkki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28</a:t>
            </a:fld>
            <a:endParaRPr lang="fi-FI"/>
          </a:p>
        </p:txBody>
      </p:sp>
      <p:sp>
        <p:nvSpPr>
          <p:cNvPr id="6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br>
              <a:rPr lang="fi-FI" dirty="0"/>
            </a:br>
            <a:br>
              <a:rPr lang="fi-FI" dirty="0"/>
            </a:br>
            <a:r>
              <a:rPr lang="fi-FI" sz="3200" b="0" dirty="0">
                <a:latin typeface="+mn-lt"/>
                <a:ea typeface="+mn-ea"/>
                <a:cs typeface="+mn-cs"/>
              </a:rPr>
              <a:t>Vastaajien</a:t>
            </a:r>
            <a:r>
              <a:rPr lang="fi-FI" sz="3200" b="0" dirty="0"/>
              <a:t> taustatiedot, % (N=11 986)</a:t>
            </a:r>
            <a:endParaRPr lang="fi-FI" sz="3200" b="0" dirty="0">
              <a:solidFill>
                <a:srgbClr val="FF0000"/>
              </a:solidFill>
            </a:endParaRP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B931BD95-E379-B742-8A84-244E41519D26}"/>
              </a:ext>
            </a:extLst>
          </p:cNvPr>
          <p:cNvSpPr txBox="1">
            <a:spLocks/>
          </p:cNvSpPr>
          <p:nvPr/>
        </p:nvSpPr>
        <p:spPr>
          <a:xfrm>
            <a:off x="552000" y="1494077"/>
            <a:ext cx="3743800" cy="43204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800"/>
              <a:t>Oletko Yrittäjäjärjestön jäsen</a:t>
            </a:r>
            <a:endParaRPr lang="x-none" sz="1800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9FAB1031-C977-5747-BDCB-93B793B8B166}"/>
              </a:ext>
            </a:extLst>
          </p:cNvPr>
          <p:cNvSpPr txBox="1">
            <a:spLocks/>
          </p:cNvSpPr>
          <p:nvPr/>
        </p:nvSpPr>
        <p:spPr>
          <a:xfrm>
            <a:off x="4583832" y="1494077"/>
            <a:ext cx="3671792" cy="43204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800"/>
              <a:t>Oletko luottamushenkilö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23E92F-BAE8-2F41-92B2-38D8864785B8}"/>
              </a:ext>
            </a:extLst>
          </p:cNvPr>
          <p:cNvSpPr/>
          <p:nvPr/>
        </p:nvSpPr>
        <p:spPr>
          <a:xfrm>
            <a:off x="8616280" y="1494077"/>
            <a:ext cx="1826141" cy="369332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lang="fi-FI" b="1"/>
              <a:t>Yrityksen koko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DC81F46-FDAB-9748-8155-5A59381CFE6D}"/>
              </a:ext>
            </a:extLst>
          </p:cNvPr>
          <p:cNvGraphicFramePr/>
          <p:nvPr/>
        </p:nvGraphicFramePr>
        <p:xfrm>
          <a:off x="8688288" y="1801391"/>
          <a:ext cx="3816424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9FBB211C-AA43-7545-BAFA-33CB4D677965}"/>
              </a:ext>
            </a:extLst>
          </p:cNvPr>
          <p:cNvGraphicFramePr/>
          <p:nvPr/>
        </p:nvGraphicFramePr>
        <p:xfrm>
          <a:off x="263352" y="1772816"/>
          <a:ext cx="374441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77D2BAC3-A78B-D747-B3F7-18D7DED75E5B}"/>
              </a:ext>
            </a:extLst>
          </p:cNvPr>
          <p:cNvGraphicFramePr/>
          <p:nvPr/>
        </p:nvGraphicFramePr>
        <p:xfrm>
          <a:off x="4007768" y="1772816"/>
          <a:ext cx="439248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">
            <a:extLst>
              <a:ext uri="{FF2B5EF4-FFF2-40B4-BE49-F238E27FC236}">
                <a16:creationId xmlns:a16="http://schemas.microsoft.com/office/drawing/2014/main" id="{0F198713-07B5-0345-9E49-AC45CE2ECAC7}"/>
              </a:ext>
            </a:extLst>
          </p:cNvPr>
          <p:cNvSpPr txBox="1"/>
          <p:nvPr/>
        </p:nvSpPr>
        <p:spPr>
          <a:xfrm>
            <a:off x="1732087" y="3558158"/>
            <a:ext cx="1008112" cy="9361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5000">
                <a:latin typeface="+mj-lt"/>
              </a:rPr>
              <a:t>%</a:t>
            </a: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725C84F7-E8CE-4C49-98F0-9F0CD36CA83C}"/>
              </a:ext>
            </a:extLst>
          </p:cNvPr>
          <p:cNvSpPr txBox="1"/>
          <p:nvPr/>
        </p:nvSpPr>
        <p:spPr>
          <a:xfrm>
            <a:off x="9120336" y="5949280"/>
            <a:ext cx="576064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i-FI" sz="2600">
                <a:latin typeface="+mj-lt"/>
              </a:rPr>
              <a:t>%</a:t>
            </a: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400A5D0A-2F06-9440-8829-E67C5B0DE3B6}"/>
              </a:ext>
            </a:extLst>
          </p:cNvPr>
          <p:cNvSpPr txBox="1"/>
          <p:nvPr/>
        </p:nvSpPr>
        <p:spPr>
          <a:xfrm>
            <a:off x="5060400" y="5949280"/>
            <a:ext cx="576064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i-FI" sz="2600">
                <a:latin typeface="+mj-lt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9683081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1A7281E7-BEF5-A1C9-166B-D21F3C5FD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00" y="1918652"/>
            <a:ext cx="7656235" cy="3770695"/>
          </a:xfrm>
          <a:prstGeom prst="rect">
            <a:avLst/>
          </a:prstGeom>
          <a:noFill/>
        </p:spPr>
      </p:pic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DF7AA9E3-6D38-2314-EBFF-96307B070D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Alle 10 000 </a:t>
            </a:r>
            <a:r>
              <a:rPr lang="en-US" dirty="0" err="1"/>
              <a:t>asukkaan</a:t>
            </a:r>
            <a:r>
              <a:rPr lang="en-US" dirty="0"/>
              <a:t> </a:t>
            </a:r>
            <a:r>
              <a:rPr lang="en-US" dirty="0" err="1"/>
              <a:t>kunnat</a:t>
            </a:r>
            <a:r>
              <a:rPr lang="en-US" dirty="0"/>
              <a:t>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10 000 – 50 000 </a:t>
            </a:r>
            <a:r>
              <a:rPr lang="en-US" dirty="0" err="1"/>
              <a:t>asukkaan</a:t>
            </a:r>
            <a:r>
              <a:rPr lang="en-US" dirty="0"/>
              <a:t> </a:t>
            </a:r>
            <a:r>
              <a:rPr lang="en-US" dirty="0" err="1"/>
              <a:t>kunnat</a:t>
            </a:r>
            <a:r>
              <a:rPr lang="en-US" dirty="0"/>
              <a:t>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 err="1"/>
              <a:t>Yli</a:t>
            </a:r>
            <a:r>
              <a:rPr lang="en-US" dirty="0"/>
              <a:t> 50 000 </a:t>
            </a:r>
            <a:r>
              <a:rPr lang="en-US" dirty="0" err="1"/>
              <a:t>asukkaan</a:t>
            </a:r>
            <a:r>
              <a:rPr lang="en-US" dirty="0"/>
              <a:t> </a:t>
            </a:r>
            <a:r>
              <a:rPr lang="en-US" dirty="0" err="1"/>
              <a:t>kaupungit</a:t>
            </a:r>
            <a:endParaRPr lang="en-US" dirty="0"/>
          </a:p>
          <a:p>
            <a:endParaRPr lang="fi-FI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04D79B13-EFFF-9913-932F-BE6B2FF3D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8000" y="6515944"/>
            <a:ext cx="7752000" cy="324000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5B6D20A-83E8-9974-419F-D0618EC7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4000" y="6515944"/>
            <a:ext cx="576000" cy="324000"/>
          </a:xfrm>
        </p:spPr>
        <p:txBody>
          <a:bodyPr anchor="ctr">
            <a:normAutofit/>
          </a:bodyPr>
          <a:lstStyle/>
          <a:p>
            <a:pPr marL="0" marR="0" lvl="0" indent="0" defTabSz="914377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A6950FC-F01D-432E-92A0-E4475BC39D8F}" type="slidenum">
              <a:rPr kumimoji="0" lang="fi-FI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377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i-FI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6B15DB19-C342-61F3-D221-5F113E822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</p:spPr>
        <p:txBody>
          <a:bodyPr anchor="b">
            <a:normAutofit/>
          </a:bodyPr>
          <a:lstStyle/>
          <a:p>
            <a:r>
              <a:rPr lang="fi-FI" dirty="0"/>
              <a:t>Kunnat palkitaan kolmessa kuntakokoluokassa</a:t>
            </a:r>
          </a:p>
        </p:txBody>
      </p:sp>
    </p:spTree>
    <p:extLst>
      <p:ext uri="{BB962C8B-B14F-4D97-AF65-F5344CB8AC3E}">
        <p14:creationId xmlns:p14="http://schemas.microsoft.com/office/powerpoint/2010/main" val="13733361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 descr="Kuva, joka sisältää kohteen sisä-, Jätesäiliö, hylätty, vaate&#10;&#10;Kuvaus luotu automaattisesti">
            <a:extLst>
              <a:ext uri="{FF2B5EF4-FFF2-40B4-BE49-F238E27FC236}">
                <a16:creationId xmlns:a16="http://schemas.microsoft.com/office/drawing/2014/main" id="{CD26876F-EF8B-97FB-07F5-D7EDDFA452E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0" r="32090"/>
          <a:stretch/>
        </p:blipFill>
        <p:spPr>
          <a:xfrm>
            <a:off x="413" y="0"/>
            <a:ext cx="4367175" cy="6858000"/>
          </a:xfrm>
          <a:noFill/>
        </p:spPr>
      </p:pic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98D3807B-885D-154E-7B3A-77B0229ED5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6000" y="1588655"/>
            <a:ext cx="7008000" cy="4704569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fi-FI" dirty="0"/>
              <a:t>Kunnan päätöksenteon yrityslähtöisyys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Kunnan hankintapolitiikka 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Yrityspalvelut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Elinkeinopolitiikan asema kunnassa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Infrastruktuuri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Koulutus ja osaaminen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Työllisyyspolitiikan asema kunnassa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Kokonaisarvosana elinkeinopolitiikalle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Kunnan puoleensavetävyys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Kunnan oman toiminnan aviomuus ja markkinoille meno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Yritysvaikutusten arviointi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Ulkomaisen työvoiman saatavuus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Kuntaliitokset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8E41CEFC-1858-1835-C7BE-79B45A8A5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6000" y="436984"/>
            <a:ext cx="7008000" cy="960000"/>
          </a:xfrm>
        </p:spPr>
        <p:txBody>
          <a:bodyPr anchor="b">
            <a:normAutofit/>
          </a:bodyPr>
          <a:lstStyle/>
          <a:p>
            <a:r>
              <a:rPr lang="en-US" dirty="0" err="1"/>
              <a:t>Kuntabarometrin</a:t>
            </a:r>
            <a:r>
              <a:rPr lang="en-US" dirty="0"/>
              <a:t> </a:t>
            </a:r>
            <a:r>
              <a:rPr lang="en-US" dirty="0" err="1"/>
              <a:t>kysymysten</a:t>
            </a:r>
            <a:r>
              <a:rPr lang="en-US" dirty="0"/>
              <a:t> </a:t>
            </a:r>
            <a:r>
              <a:rPr lang="en-US" dirty="0" err="1"/>
              <a:t>otsikot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657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ED545-5E1A-7945-C0AE-5789396A8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9800FA9B-91AC-EF5F-EB95-258DFB05E8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3200" dirty="0"/>
              <a:t>Miten tulosten julkistaminen voi näkyä mediassa?</a:t>
            </a:r>
            <a:endParaRPr lang="fi-FI" sz="3000" dirty="0"/>
          </a:p>
        </p:txBody>
      </p:sp>
      <p:sp>
        <p:nvSpPr>
          <p:cNvPr id="4" name="Alaotsikko 3">
            <a:extLst>
              <a:ext uri="{FF2B5EF4-FFF2-40B4-BE49-F238E27FC236}">
                <a16:creationId xmlns:a16="http://schemas.microsoft.com/office/drawing/2014/main" id="{92B05A7E-7C3A-1005-E78C-00A48105CD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endParaRPr lang="fi-FI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18011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C5BB01C-26A6-D776-7D2C-FBED30A45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50FC-F01D-432E-92A0-E4475BC39D8F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9D2480FA-96C3-31D4-ECF3-6616A7B76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cs typeface="Arial"/>
              </a:rPr>
              <a:t>Kuntabarometri kiinnostaa alue- ja paikallismediaa</a:t>
            </a:r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B450A856-65D7-9D35-446D-3158D7D56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327" y="1443392"/>
            <a:ext cx="4786581" cy="3592100"/>
          </a:xfrm>
          <a:prstGeom prst="rect">
            <a:avLst/>
          </a:prstGeom>
        </p:spPr>
      </p:pic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B7814907-27ED-91CC-3185-E044CFFEED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937133" y="1623719"/>
            <a:ext cx="3222366" cy="445899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D44000C-E1B1-4B03-C5D9-C1C85FDED3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000" y="1443392"/>
            <a:ext cx="3620005" cy="4639322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E39D5821-6902-BD8C-8A62-977EBB1635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0418" y="3878417"/>
            <a:ext cx="2766101" cy="2790234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33E1E3AC-71A9-5BF8-93CA-C47653833C2A}"/>
              </a:ext>
            </a:extLst>
          </p:cNvPr>
          <p:cNvSpPr txBox="1"/>
          <p:nvPr/>
        </p:nvSpPr>
        <p:spPr>
          <a:xfrm>
            <a:off x="5591299" y="6315421"/>
            <a:ext cx="1734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16.5.2024 Pieksämäen Lehti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24248139-C9D6-8E42-58EA-68B9E28868F4}"/>
              </a:ext>
            </a:extLst>
          </p:cNvPr>
          <p:cNvSpPr txBox="1"/>
          <p:nvPr/>
        </p:nvSpPr>
        <p:spPr>
          <a:xfrm>
            <a:off x="10713998" y="5187892"/>
            <a:ext cx="16110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29.5.2024 </a:t>
            </a:r>
            <a:r>
              <a:rPr kumimoji="0" lang="fi-FI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Pyhtäänlehti</a:t>
            </a:r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D8FFA2DF-9970-1F95-D1F4-B65BC73B2A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96" y="4395695"/>
            <a:ext cx="5122703" cy="1984257"/>
          </a:xfrm>
          <a:prstGeom prst="rect">
            <a:avLst/>
          </a:prstGeom>
        </p:spPr>
      </p:pic>
      <p:sp>
        <p:nvSpPr>
          <p:cNvPr id="18" name="Tekstiruutu 17">
            <a:extLst>
              <a:ext uri="{FF2B5EF4-FFF2-40B4-BE49-F238E27FC236}">
                <a16:creationId xmlns:a16="http://schemas.microsoft.com/office/drawing/2014/main" id="{0EA8E7AB-08F6-6322-BB31-AA3DD02BA106}"/>
              </a:ext>
            </a:extLst>
          </p:cNvPr>
          <p:cNvSpPr txBox="1"/>
          <p:nvPr/>
        </p:nvSpPr>
        <p:spPr>
          <a:xfrm>
            <a:off x="468596" y="6310520"/>
            <a:ext cx="1734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22.5.2024 Raahen Seutu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070E121A-A4F9-4D49-3D61-9EFAD72A6C38}"/>
              </a:ext>
            </a:extLst>
          </p:cNvPr>
          <p:cNvSpPr txBox="1"/>
          <p:nvPr/>
        </p:nvSpPr>
        <p:spPr>
          <a:xfrm>
            <a:off x="2548229" y="2731951"/>
            <a:ext cx="1347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16.5.2024 Kymen Sanomat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9FBC9081-0C96-0024-9A9C-AFBFA88BD444}"/>
              </a:ext>
            </a:extLst>
          </p:cNvPr>
          <p:cNvSpPr txBox="1"/>
          <p:nvPr/>
        </p:nvSpPr>
        <p:spPr>
          <a:xfrm>
            <a:off x="10415016" y="6082714"/>
            <a:ext cx="16110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Lähde: Retriever</a:t>
            </a:r>
          </a:p>
        </p:txBody>
      </p:sp>
    </p:spTree>
    <p:extLst>
      <p:ext uri="{BB962C8B-B14F-4D97-AF65-F5344CB8AC3E}">
        <p14:creationId xmlns:p14="http://schemas.microsoft.com/office/powerpoint/2010/main" val="6717627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62C349B7-2322-4880-82DB-729B78D2E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/>
              <a:t>Tapaaminen median kanssa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5416356-8873-4C8A-8F0B-A13EFE42F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2800"/>
              <a:t>Kuntabarometri kiinnostaa lukijoita. Ehdota tapaamista median edustajan kanssa. Soita tai mailaa paikallislehteen, olisivatko kiinnostuneita haastattelemaan tuloksista.</a:t>
            </a:r>
          </a:p>
          <a:p>
            <a:pPr marL="0" indent="0">
              <a:buNone/>
            </a:pPr>
            <a:endParaRPr lang="fi-FI" sz="2800"/>
          </a:p>
          <a:p>
            <a:pPr marL="457200" indent="-457200">
              <a:buFont typeface="+mj-lt"/>
              <a:buAutoNum type="arabicPeriod"/>
            </a:pPr>
            <a:r>
              <a:rPr lang="fi-FI"/>
              <a:t>Paikalla kunnan ja yrittäjien edustaja(t) TAI</a:t>
            </a:r>
          </a:p>
          <a:p>
            <a:pPr marL="457200" indent="-457200">
              <a:buFont typeface="+mj-lt"/>
              <a:buAutoNum type="arabicPeriod"/>
            </a:pPr>
            <a:r>
              <a:rPr lang="fi-FI"/>
              <a:t>Paikalla yrittäjäyhdistyksen edustaja(t)</a:t>
            </a:r>
          </a:p>
          <a:p>
            <a:pPr marL="457200" indent="-457200">
              <a:buFont typeface="+mj-lt"/>
              <a:buAutoNum type="arabicPeriod"/>
            </a:pPr>
            <a:r>
              <a:rPr lang="fi-FI"/>
              <a:t>Haastattelupaikaksi kannattaa tarjota jotain jäsenyritystä</a:t>
            </a:r>
          </a:p>
          <a:p>
            <a:pPr marL="457200" indent="-457200">
              <a:buFont typeface="+mj-lt"/>
              <a:buAutoNum type="arabicPeriod"/>
            </a:pPr>
            <a:r>
              <a:rPr lang="fi-FI"/>
              <a:t>Toimittakaa Kuntabarometrin tulos toimittajalle jutunteon pohjaksi ja muutaman kohdan lista yrittäjiä paikallisesti puhuttavista asioista ja kehittämisehdotuksista.</a:t>
            </a:r>
          </a:p>
        </p:txBody>
      </p:sp>
    </p:spTree>
    <p:extLst>
      <p:ext uri="{BB962C8B-B14F-4D97-AF65-F5344CB8AC3E}">
        <p14:creationId xmlns:p14="http://schemas.microsoft.com/office/powerpoint/2010/main" val="34805185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62C0139D-687C-7511-137B-9F926ED5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261764"/>
            <a:ext cx="11248354" cy="4680000"/>
          </a:xfrm>
        </p:spPr>
        <p:txBody>
          <a:bodyPr/>
          <a:lstStyle/>
          <a:p>
            <a:pPr marL="0" indent="0">
              <a:buNone/>
            </a:pPr>
            <a:r>
              <a:rPr lang="fi-FI" sz="2000" b="1"/>
              <a:t>Kriittisiä</a:t>
            </a:r>
          </a:p>
          <a:p>
            <a:r>
              <a:rPr lang="fi-FI" sz="2000"/>
              <a:t>Kuntabarometrin mukaan kunnan hankintakäytännöt ajavat paikallisia yrityksiä sivuun.</a:t>
            </a:r>
          </a:p>
          <a:p>
            <a:r>
              <a:rPr lang="fi-FI" sz="2000"/>
              <a:t>Yritykset kaipaavat kunnasta ennustettavuutta – ilman sitä investoinnit jäävät tekemättä.</a:t>
            </a:r>
          </a:p>
          <a:p>
            <a:r>
              <a:rPr lang="fi-FI" sz="2000"/>
              <a:t>Kuntabarometri osoittaa, että byrokratia jarruttaa yritystoimintaa myös meidän kunnassamme.</a:t>
            </a:r>
          </a:p>
          <a:p>
            <a:r>
              <a:rPr lang="fi-FI" sz="2000"/>
              <a:t>Hyvät aikomukset eivät riitä – yritysilmapiiri ratkaisee, syntyykö työpaikkoja.</a:t>
            </a:r>
          </a:p>
          <a:p>
            <a:r>
              <a:rPr lang="fi-FI" sz="2000"/>
              <a:t>Kuntabarometri muistuttaa: yritysmyönteisyys ei synny sattumalta vaan päätöksillä.</a:t>
            </a:r>
          </a:p>
          <a:p>
            <a:r>
              <a:rPr lang="fi-FI" sz="2000"/>
              <a:t>Yrittäjät kokevat jäävänsä sivuun, vaikka kunnan päätökset vaikuttavat työllisyyteen ja palveluihin.</a:t>
            </a:r>
          </a:p>
          <a:p>
            <a:pPr marL="0" indent="0">
              <a:buNone/>
            </a:pPr>
            <a:r>
              <a:rPr lang="fi-FI" sz="2000" b="1"/>
              <a:t>Positiivisia</a:t>
            </a:r>
          </a:p>
          <a:p>
            <a:r>
              <a:rPr lang="fi-FI" sz="2000"/>
              <a:t>Kuntabarometri osoittaa, että yhteistyö yrittäjien ja kunnan välillä on ottanut askeleen eteenpäin.</a:t>
            </a:r>
          </a:p>
          <a:p>
            <a:r>
              <a:rPr lang="fi-FI" sz="2000"/>
              <a:t>Kuntabarometrin mukaan yritystoimintaa ei nähdä kulueränä vaan investointina kunnan tulevaisuuteen.</a:t>
            </a:r>
          </a:p>
          <a:p>
            <a:r>
              <a:rPr lang="fi-FI" sz="2000"/>
              <a:t>Yritysmyönteinen asenne ei synny itsestään – Kuntabarometri kertoo, että suunta on oikea.</a:t>
            </a:r>
          </a:p>
          <a:p>
            <a:r>
              <a:rPr lang="fi-FI" sz="2000"/>
              <a:t>Kuntabarometri antaa tunnustusta kunnan yrityspalveluille – perusta kasvulle on olemassa.</a:t>
            </a:r>
          </a:p>
          <a:p>
            <a:r>
              <a:rPr lang="fi-FI" sz="2000"/>
              <a:t>Kuntabarometri ei ole pelkkä mittari – se on työkalu parempaan yhteistyöhön.</a:t>
            </a:r>
          </a:p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7D713BD-D837-9047-A4C7-C3F8CC428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50FC-F01D-432E-92A0-E4475BC39D8F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2398A6DF-727E-A749-F9A3-91DB1F3C9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176586"/>
            <a:ext cx="9919822" cy="1116000"/>
          </a:xfrm>
        </p:spPr>
        <p:txBody>
          <a:bodyPr/>
          <a:lstStyle/>
          <a:p>
            <a:r>
              <a:rPr lang="fi-FI" dirty="0"/>
              <a:t>Kriittisiä ja positiivisia ydinviestejä haastatteluun tai mielipidekirjoitukseksi tuloksesta riippuen </a:t>
            </a:r>
          </a:p>
        </p:txBody>
      </p:sp>
    </p:spTree>
    <p:extLst>
      <p:ext uri="{BB962C8B-B14F-4D97-AF65-F5344CB8AC3E}">
        <p14:creationId xmlns:p14="http://schemas.microsoft.com/office/powerpoint/2010/main" val="11588700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7AFA9-A27B-A319-8D25-47E75211A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D790FEFE-93B6-5C9D-63D6-B8DF6A4F06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3000" dirty="0"/>
              <a:t>Mitä kannattaa huomioida edunvalvonnassa?</a:t>
            </a:r>
          </a:p>
        </p:txBody>
      </p:sp>
      <p:sp>
        <p:nvSpPr>
          <p:cNvPr id="4" name="Alaotsikko 3">
            <a:extLst>
              <a:ext uri="{FF2B5EF4-FFF2-40B4-BE49-F238E27FC236}">
                <a16:creationId xmlns:a16="http://schemas.microsoft.com/office/drawing/2014/main" id="{58D59E3A-BBAF-C941-F679-C2F70650F7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endParaRPr lang="fi-FI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35376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49ED129-FC3D-0675-CEE7-4FF48C68E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Käykää läpi edellisen kerran toteutuksen tulokset (2024)</a:t>
            </a:r>
          </a:p>
          <a:p>
            <a:pPr lvl="1"/>
            <a:r>
              <a:rPr lang="fi-FI" dirty="0"/>
              <a:t>Missä oltiin onnistuttu?</a:t>
            </a:r>
          </a:p>
          <a:p>
            <a:pPr lvl="1"/>
            <a:r>
              <a:rPr lang="fi-FI" dirty="0"/>
              <a:t>Missä oli tulosten mukaan parantamisen varaa?</a:t>
            </a:r>
          </a:p>
          <a:p>
            <a:pPr lvl="2"/>
            <a:r>
              <a:rPr lang="fi-FI" dirty="0"/>
              <a:t>Näin ollen uusien tulosten vertailu edelliskertaan on helpompaa.</a:t>
            </a:r>
          </a:p>
          <a:p>
            <a:r>
              <a:rPr lang="fi-FI" dirty="0"/>
              <a:t>Onko kunnassa tehty muutoksia Kuntabarometrin tulosten perusteella?</a:t>
            </a:r>
          </a:p>
          <a:p>
            <a:pPr lvl="1"/>
            <a:r>
              <a:rPr lang="fi-FI" dirty="0"/>
              <a:t>Miltä mahdolliset muutokset ovat teille näyttäytyneet?</a:t>
            </a:r>
          </a:p>
          <a:p>
            <a:pPr lvl="1"/>
            <a:r>
              <a:rPr lang="fi-FI" dirty="0"/>
              <a:t>Kun tulokset julkaistaan, on helpompi arvioida, ovatko tehdyt muutokset tepsineet vai eivät.</a:t>
            </a:r>
          </a:p>
          <a:p>
            <a:r>
              <a:rPr lang="fi-FI" dirty="0"/>
              <a:t>Kannattaa myös sopia kuntien kanssa ajankohta tulosten läpikäymiseksi yhdessä esimerkiksi keskeisten viranhaltijoiden ja päättäjien kanssa.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E8A8A5CA-D8D6-BB99-A8E4-2CF856357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Ehdotuksia paikallisyhdistyksille</a:t>
            </a:r>
          </a:p>
        </p:txBody>
      </p:sp>
    </p:spTree>
    <p:extLst>
      <p:ext uri="{BB962C8B-B14F-4D97-AF65-F5344CB8AC3E}">
        <p14:creationId xmlns:p14="http://schemas.microsoft.com/office/powerpoint/2010/main" val="42666741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62C349B7-2322-4880-82DB-729B78D2E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/>
              <a:t>Kun tulokset ovat julkisia kysykää: 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5416356-8873-4C8A-8F0B-A13EFE42F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i-FI" dirty="0"/>
              <a:t>Mitä hyvää / mitä kehitettävää löydätte?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Miten voitte yhdessä parantaa kunnan yrittäjämyönteisyyttä?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Miten kunnan strategiaan kirjatut tavoitteet toteutuvat kuntabarometrin tuloksissa? 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Millaisia jatkotoimenpiteitä sovitaan tulosten läpi käymisen osalta? 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Asetetaanko tavoitteita tulosten pohjalta?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 Kannattaa keskittyä ratkaisuehdotuksin kunnalle sekä päättäjän että viranhaltijan näkökulmasta. </a:t>
            </a:r>
            <a:r>
              <a:rPr lang="fi-FI" b="1" dirty="0">
                <a:sym typeface="Wingdings" panose="05000000000000000000" pitchFamily="2" charset="2"/>
              </a:rPr>
              <a:t>Mitä he voisivat asialle tehdä?</a:t>
            </a:r>
            <a:endParaRPr lang="fi-FI" b="1" dirty="0"/>
          </a:p>
        </p:txBody>
      </p:sp>
    </p:spTree>
    <p:extLst>
      <p:ext uri="{BB962C8B-B14F-4D97-AF65-F5344CB8AC3E}">
        <p14:creationId xmlns:p14="http://schemas.microsoft.com/office/powerpoint/2010/main" val="34577525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607DC0F4-BDB1-05E2-365E-18DD65CDB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Kuntabarometrin tulokset avaavat myös ovia muille yhteisille keskusteluille kuten:</a:t>
            </a:r>
          </a:p>
          <a:p>
            <a:pPr lvl="1"/>
            <a:r>
              <a:rPr lang="fi-FI" dirty="0"/>
              <a:t>Elinvoimalupaukselle</a:t>
            </a:r>
          </a:p>
          <a:p>
            <a:pPr lvl="1"/>
            <a:r>
              <a:rPr lang="fi-FI" dirty="0"/>
              <a:t>Yritysvaikutusten käyttöönottoon jne.</a:t>
            </a:r>
          </a:p>
          <a:p>
            <a:r>
              <a:rPr lang="fi-FI" dirty="0"/>
              <a:t>Jos nämä eivät vielä ole kunnassanne käytössä myös niitä kannattaa valmistella ajoissa mikäli ne halutaan ottaa käyttöön.</a:t>
            </a:r>
          </a:p>
          <a:p>
            <a:r>
              <a:rPr lang="fi-FI" dirty="0"/>
              <a:t>Tässä on myös hyvä tilaisuus ehdottaa säännöllisiä tapaamisia kunnan ja paikallisyhdistyksen välillä. Jatkuva vuoropuhelu on tulosten parantumisen kannalta avaintekijä.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D79F1D1-9CB1-1F47-E5B6-59F789340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Muita huomioita</a:t>
            </a:r>
          </a:p>
        </p:txBody>
      </p:sp>
    </p:spTree>
    <p:extLst>
      <p:ext uri="{BB962C8B-B14F-4D97-AF65-F5344CB8AC3E}">
        <p14:creationId xmlns:p14="http://schemas.microsoft.com/office/powerpoint/2010/main" val="13328001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F5D93E-24B4-A425-79B8-F9E24D72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Uusi visuaalinen ilme KÄYTÄNNÖSSÄ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A8DBC54-88F2-18A6-FC17-6D136154A4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7751" y="2119598"/>
            <a:ext cx="5779765" cy="1420241"/>
          </a:xfrm>
        </p:spPr>
        <p:txBody>
          <a:bodyPr>
            <a:normAutofit fontScale="25000" lnSpcReduction="20000"/>
          </a:bodyPr>
          <a:lstStyle/>
          <a:p>
            <a:r>
              <a:rPr lang="fi-FI" sz="9600" b="1">
                <a:cs typeface="Arial"/>
              </a:rPr>
              <a:t>Tervetuloa torstaina 23.4. klo 15-16</a:t>
            </a:r>
          </a:p>
          <a:p>
            <a:r>
              <a:rPr lang="fi-FI" sz="9600" b="1">
                <a:cs typeface="Arial"/>
              </a:rPr>
              <a:t>uuden ilmeemme läpikäyntiin. </a:t>
            </a:r>
          </a:p>
          <a:p>
            <a:r>
              <a:rPr lang="fi-FI" sz="9600">
                <a:cs typeface="Arial"/>
              </a:rPr>
              <a:t>Tutustumme brändiohjeistukseen, mistä ilmeen elementit löytyvät ja miten niitä  hyödynnetään paikallisyhdistyksen viestinnässä, somessa, ulkoisessa mediassa ja muissa materiaaleissa.</a:t>
            </a:r>
          </a:p>
          <a:p>
            <a:endParaRPr lang="fi-FI" sz="9600">
              <a:cs typeface="Arial"/>
            </a:endParaRPr>
          </a:p>
          <a:p>
            <a:endParaRPr lang="fi-FI" sz="9600">
              <a:cs typeface="Arial"/>
            </a:endParaRPr>
          </a:p>
          <a:p>
            <a:r>
              <a:rPr lang="fi-FI" sz="9600">
                <a:cs typeface="Arial"/>
              </a:rPr>
              <a:t> 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15222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D142B-A29D-8670-C81F-4DC280DB6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9463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heme/theme1.xml><?xml version="1.0" encoding="utf-8"?>
<a:theme xmlns:a="http://schemas.openxmlformats.org/drawingml/2006/main" name="SuomenYrittajat169">
  <a:themeElements>
    <a:clrScheme name="Suomen Yrittäjä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BCE4F6"/>
      </a:accent2>
      <a:accent3>
        <a:srgbClr val="F19048"/>
      </a:accent3>
      <a:accent4>
        <a:srgbClr val="FED139"/>
      </a:accent4>
      <a:accent5>
        <a:srgbClr val="93C26B"/>
      </a:accent5>
      <a:accent6>
        <a:srgbClr val="000000"/>
      </a:accent6>
      <a:hlink>
        <a:srgbClr val="00A3DA"/>
      </a:hlink>
      <a:folHlink>
        <a:srgbClr val="F190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Mika_Nuppu_keskiviikko" id="{DE49DEAF-1D97-6149-B074-6E7861C28858}" vid="{2DB806A3-AC4B-E44D-83F9-3BAA47595AD3}"/>
    </a:ext>
  </a:extLst>
</a:theme>
</file>

<file path=ppt/theme/theme2.xml><?xml version="1.0" encoding="utf-8"?>
<a:theme xmlns:a="http://schemas.openxmlformats.org/drawingml/2006/main" name="Kantar template master">
  <a:themeElements>
    <a:clrScheme name="Kantar colour theme">
      <a:dk1>
        <a:srgbClr val="333333"/>
      </a:dk1>
      <a:lt1>
        <a:srgbClr val="FFFFFF"/>
      </a:lt1>
      <a:dk2>
        <a:srgbClr val="0060FF"/>
      </a:dk2>
      <a:lt2>
        <a:srgbClr val="802AB7"/>
      </a:lt2>
      <a:accent1>
        <a:srgbClr val="AEAE9F"/>
      </a:accent1>
      <a:accent2>
        <a:srgbClr val="00E5BA"/>
      </a:accent2>
      <a:accent3>
        <a:srgbClr val="00B600"/>
      </a:accent3>
      <a:accent4>
        <a:srgbClr val="FEDB00"/>
      </a:accent4>
      <a:accent5>
        <a:srgbClr val="FF5000"/>
      </a:accent5>
      <a:accent6>
        <a:srgbClr val="FA0028"/>
      </a:accent6>
      <a:hlink>
        <a:srgbClr val="0060FF"/>
      </a:hlink>
      <a:folHlink>
        <a:srgbClr val="802AB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Significance red">
      <a:srgbClr val="E10000"/>
    </a:custClr>
    <a:custClr name="Significance red light">
      <a:srgbClr val="ED6666"/>
    </a:custClr>
    <a:custClr name="Significance green">
      <a:srgbClr val="00D200"/>
    </a:custClr>
    <a:custClr name="Significance green light">
      <a:srgbClr val="66E466"/>
    </a:custClr>
    <a:custClr name="Custom light blue">
      <a:srgbClr val="00B6FF"/>
    </a:custClr>
    <a:custClr name="Custom light green">
      <a:srgbClr val="9EE900"/>
    </a:custClr>
    <a:custClr name="Custom magenta">
      <a:srgbClr val="C700D3"/>
    </a:custClr>
  </a:custClrLst>
  <a:extLst>
    <a:ext uri="{05A4C25C-085E-4340-85A3-A5531E510DB2}">
      <thm15:themeFamily xmlns:thm15="http://schemas.microsoft.com/office/thememl/2012/main" name="1 Kantar presentation template.potx" id="{5756FDC0-B220-476A-82E6-F74F9E6134B6}" vid="{5762A8C4-841E-4707-98B6-9A8BB1634101}"/>
    </a:ext>
  </a:extLst>
</a:theme>
</file>

<file path=ppt/theme/theme3.xml><?xml version="1.0" encoding="utf-8"?>
<a:theme xmlns:a="http://schemas.openxmlformats.org/drawingml/2006/main" name="2_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97F16153-339C-41DF-83F7-FD4B655EE058}" vid="{C677037B-4765-4BBA-9D23-4A9090FDD3C9}"/>
    </a:ext>
  </a:extLst>
</a:theme>
</file>

<file path=ppt/theme/theme4.xml><?xml version="1.0" encoding="utf-8"?>
<a:theme xmlns:a="http://schemas.openxmlformats.org/drawingml/2006/main" name="3_Kantar template master">
  <a:themeElements>
    <a:clrScheme name="Kantar colour theme">
      <a:dk1>
        <a:srgbClr val="333333"/>
      </a:dk1>
      <a:lt1>
        <a:srgbClr val="FFFFFF"/>
      </a:lt1>
      <a:dk2>
        <a:srgbClr val="0060FF"/>
      </a:dk2>
      <a:lt2>
        <a:srgbClr val="802AB7"/>
      </a:lt2>
      <a:accent1>
        <a:srgbClr val="AEAE9F"/>
      </a:accent1>
      <a:accent2>
        <a:srgbClr val="00E5BA"/>
      </a:accent2>
      <a:accent3>
        <a:srgbClr val="00B600"/>
      </a:accent3>
      <a:accent4>
        <a:srgbClr val="FEDB00"/>
      </a:accent4>
      <a:accent5>
        <a:srgbClr val="FF5000"/>
      </a:accent5>
      <a:accent6>
        <a:srgbClr val="FA0028"/>
      </a:accent6>
      <a:hlink>
        <a:srgbClr val="0060FF"/>
      </a:hlink>
      <a:folHlink>
        <a:srgbClr val="802AB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Significance red">
      <a:srgbClr val="E10000"/>
    </a:custClr>
    <a:custClr name="Significance red light">
      <a:srgbClr val="ED6666"/>
    </a:custClr>
    <a:custClr name="Significance green">
      <a:srgbClr val="00D200"/>
    </a:custClr>
    <a:custClr name="Significance green light">
      <a:srgbClr val="66E466"/>
    </a:custClr>
    <a:custClr name="Custom light blue">
      <a:srgbClr val="00B6FF"/>
    </a:custClr>
    <a:custClr name="Custom light green">
      <a:srgbClr val="9EE900"/>
    </a:custClr>
    <a:custClr name="Custom magenta">
      <a:srgbClr val="C700D3"/>
    </a:custClr>
  </a:custClrLst>
  <a:extLst>
    <a:ext uri="{05A4C25C-085E-4340-85A3-A5531E510DB2}">
      <thm15:themeFamily xmlns:thm15="http://schemas.microsoft.com/office/thememl/2012/main" name="1 Kantar presentation template.potx" id="{5756FDC0-B220-476A-82E6-F74F9E6134B6}" vid="{5762A8C4-841E-4707-98B6-9A8BB1634101}"/>
    </a:ext>
  </a:extLst>
</a:theme>
</file>

<file path=ppt/theme/theme5.xml><?xml version="1.0" encoding="utf-8"?>
<a:theme xmlns:a="http://schemas.openxmlformats.org/drawingml/2006/main" name="5_Kantar template master">
  <a:themeElements>
    <a:clrScheme name="Kantar colour theme">
      <a:dk1>
        <a:srgbClr val="333333"/>
      </a:dk1>
      <a:lt1>
        <a:srgbClr val="FFFFFF"/>
      </a:lt1>
      <a:dk2>
        <a:srgbClr val="0060FF"/>
      </a:dk2>
      <a:lt2>
        <a:srgbClr val="802AB7"/>
      </a:lt2>
      <a:accent1>
        <a:srgbClr val="AEAE9F"/>
      </a:accent1>
      <a:accent2>
        <a:srgbClr val="00E5BA"/>
      </a:accent2>
      <a:accent3>
        <a:srgbClr val="00B600"/>
      </a:accent3>
      <a:accent4>
        <a:srgbClr val="FEDB00"/>
      </a:accent4>
      <a:accent5>
        <a:srgbClr val="FF5000"/>
      </a:accent5>
      <a:accent6>
        <a:srgbClr val="FA0028"/>
      </a:accent6>
      <a:hlink>
        <a:srgbClr val="0060FF"/>
      </a:hlink>
      <a:folHlink>
        <a:srgbClr val="802AB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Significance red">
      <a:srgbClr val="E10000"/>
    </a:custClr>
    <a:custClr name="Significance red light">
      <a:srgbClr val="ED6666"/>
    </a:custClr>
    <a:custClr name="Significance green">
      <a:srgbClr val="00D200"/>
    </a:custClr>
    <a:custClr name="Significance green light">
      <a:srgbClr val="66E466"/>
    </a:custClr>
    <a:custClr name="Custom light blue">
      <a:srgbClr val="00B6FF"/>
    </a:custClr>
    <a:custClr name="Custom light green">
      <a:srgbClr val="9EE900"/>
    </a:custClr>
    <a:custClr name="Custom magenta">
      <a:srgbClr val="C700D3"/>
    </a:custClr>
  </a:custClrLst>
  <a:extLst>
    <a:ext uri="{05A4C25C-085E-4340-85A3-A5531E510DB2}">
      <thm15:themeFamily xmlns:thm15="http://schemas.microsoft.com/office/thememl/2012/main" name="1 Kantar presentation template.potx" id="{5756FDC0-B220-476A-82E6-F74F9E6134B6}" vid="{5762A8C4-841E-4707-98B6-9A8BB1634101}"/>
    </a:ext>
  </a:extLst>
</a:theme>
</file>

<file path=ppt/theme/theme6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7.xml><?xml version="1.0" encoding="utf-8"?>
<a:theme xmlns:a="http://schemas.openxmlformats.org/drawingml/2006/main" name="2_Kantar template master">
  <a:themeElements>
    <a:clrScheme name="Kantar colour theme">
      <a:dk1>
        <a:srgbClr val="333333"/>
      </a:dk1>
      <a:lt1>
        <a:srgbClr val="FFFFFF"/>
      </a:lt1>
      <a:dk2>
        <a:srgbClr val="0060FF"/>
      </a:dk2>
      <a:lt2>
        <a:srgbClr val="802AB7"/>
      </a:lt2>
      <a:accent1>
        <a:srgbClr val="AEAE9F"/>
      </a:accent1>
      <a:accent2>
        <a:srgbClr val="00E5BA"/>
      </a:accent2>
      <a:accent3>
        <a:srgbClr val="00B600"/>
      </a:accent3>
      <a:accent4>
        <a:srgbClr val="FEDB00"/>
      </a:accent4>
      <a:accent5>
        <a:srgbClr val="FF5000"/>
      </a:accent5>
      <a:accent6>
        <a:srgbClr val="FA0028"/>
      </a:accent6>
      <a:hlink>
        <a:srgbClr val="0060FF"/>
      </a:hlink>
      <a:folHlink>
        <a:srgbClr val="802AB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Significance red">
      <a:srgbClr val="E10000"/>
    </a:custClr>
    <a:custClr name="Significance red light">
      <a:srgbClr val="ED6666"/>
    </a:custClr>
    <a:custClr name="Significance green">
      <a:srgbClr val="00D200"/>
    </a:custClr>
    <a:custClr name="Significance green light">
      <a:srgbClr val="66E466"/>
    </a:custClr>
    <a:custClr name="Custom light blue">
      <a:srgbClr val="00B6FF"/>
    </a:custClr>
    <a:custClr name="Custom light green">
      <a:srgbClr val="9EE900"/>
    </a:custClr>
    <a:custClr name="Custom magenta">
      <a:srgbClr val="C700D3"/>
    </a:custClr>
  </a:custClrLst>
  <a:extLst>
    <a:ext uri="{05A4C25C-085E-4340-85A3-A5531E510DB2}">
      <thm15:themeFamily xmlns:thm15="http://schemas.microsoft.com/office/thememl/2012/main" name="1 Kantar presentation template.potx" id="{5756FDC0-B220-476A-82E6-F74F9E6134B6}" vid="{5762A8C4-841E-4707-98B6-9A8BB1634101}"/>
    </a:ext>
  </a:extLst>
</a:theme>
</file>

<file path=ppt/theme/theme8.xml><?xml version="1.0" encoding="utf-8"?>
<a:theme xmlns:a="http://schemas.openxmlformats.org/drawingml/2006/main" name="Office-teema">
  <a:themeElements>
    <a:clrScheme name="Yrittäjät">
      <a:dk1>
        <a:srgbClr val="1C1C1C"/>
      </a:dk1>
      <a:lt1>
        <a:srgbClr val="FFFFFF"/>
      </a:lt1>
      <a:dk2>
        <a:srgbClr val="FF692F"/>
      </a:dk2>
      <a:lt2>
        <a:srgbClr val="83CCEB"/>
      </a:lt2>
      <a:accent1>
        <a:srgbClr val="83CCEB"/>
      </a:accent1>
      <a:accent2>
        <a:srgbClr val="3C3709"/>
      </a:accent2>
      <a:accent3>
        <a:srgbClr val="FF692F"/>
      </a:accent3>
      <a:accent4>
        <a:srgbClr val="3C00FF"/>
      </a:accent4>
      <a:accent5>
        <a:srgbClr val="FFFFFF"/>
      </a:accent5>
      <a:accent6>
        <a:srgbClr val="1C1C1C"/>
      </a:accent6>
      <a:hlink>
        <a:srgbClr val="3C00FF"/>
      </a:hlink>
      <a:folHlink>
        <a:srgbClr val="34343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69B52C76-379B-2A46-B174-CA5D2C5F9B82}" vid="{2C4498AB-F432-2B48-BFED-55A5339438E0}"/>
    </a:ext>
  </a:extLst>
</a:theme>
</file>

<file path=ppt/theme/theme9.xml><?xml version="1.0" encoding="utf-8"?>
<a:theme xmlns:a="http://schemas.openxmlformats.org/drawingml/2006/main" name="1_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97F16153-339C-41DF-83F7-FD4B655EE058}" vid="{C677037B-4765-4BBA-9D23-4A9090FDD3C9}"/>
    </a:ext>
  </a:extLst>
</a:theme>
</file>

<file path=ppt/theme/theme10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7F78068B2F7A744844D272FA059C7CB" ma:contentTypeVersion="14" ma:contentTypeDescription="Luo uusi asiakirja." ma:contentTypeScope="" ma:versionID="0c38568ce5ec1d2524cd851d86acee93">
  <xsd:schema xmlns:xsd="http://www.w3.org/2001/XMLSchema" xmlns:xs="http://www.w3.org/2001/XMLSchema" xmlns:p="http://schemas.microsoft.com/office/2006/metadata/properties" xmlns:ns2="dd30f130-e884-49e6-9444-2ce42116d443" xmlns:ns3="898b8d2f-19cd-42f1-9c42-12622fa0c740" targetNamespace="http://schemas.microsoft.com/office/2006/metadata/properties" ma:root="true" ma:fieldsID="fccaa062eab5e78022cd65ac5d86a050" ns2:_="" ns3:_="">
    <xsd:import namespace="dd30f130-e884-49e6-9444-2ce42116d443"/>
    <xsd:import namespace="898b8d2f-19cd-42f1-9c42-12622fa0c7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0f130-e884-49e6-9444-2ce42116d4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8b8d2f-19cd-42f1-9c42-12622fa0c74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23103ec7-42ba-48cf-8033-9e9d2792b65e}" ma:internalName="TaxCatchAll" ma:showField="CatchAllData" ma:web="898b8d2f-19cd-42f1-9c42-12622fa0c7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d30f130-e884-49e6-9444-2ce42116d443">
      <Terms xmlns="http://schemas.microsoft.com/office/infopath/2007/PartnerControls"/>
    </lcf76f155ced4ddcb4097134ff3c332f>
    <TaxCatchAll xmlns="898b8d2f-19cd-42f1-9c42-12622fa0c740" xsi:nil="true"/>
  </documentManagement>
</p:properties>
</file>

<file path=customXml/itemProps1.xml><?xml version="1.0" encoding="utf-8"?>
<ds:datastoreItem xmlns:ds="http://schemas.openxmlformats.org/officeDocument/2006/customXml" ds:itemID="{EB0F24A3-5C12-4DE8-95FB-F9DCF9C9A8AE}">
  <ds:schemaRefs>
    <ds:schemaRef ds:uri="898b8d2f-19cd-42f1-9c42-12622fa0c740"/>
    <ds:schemaRef ds:uri="dd30f130-e884-49e6-9444-2ce42116d4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DAAD11F-646D-42DD-A9FB-64D42950B3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0C8AF8-0F5E-4495-835C-47BAC94F68E1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dcmitype/"/>
    <ds:schemaRef ds:uri="898b8d2f-19cd-42f1-9c42-12622fa0c740"/>
    <ds:schemaRef ds:uri="http://schemas.openxmlformats.org/package/2006/metadata/core-properties"/>
    <ds:schemaRef ds:uri="http://schemas.microsoft.com/office/infopath/2007/PartnerControls"/>
    <ds:schemaRef ds:uri="dd30f130-e884-49e6-9444-2ce42116d443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SY_PowerPoint</Template>
  <TotalTime>0</TotalTime>
  <Words>1259</Words>
  <Application>Microsoft Office PowerPoint</Application>
  <PresentationFormat>Laajakuva</PresentationFormat>
  <Paragraphs>205</Paragraphs>
  <Slides>40</Slides>
  <Notes>12</Notes>
  <HiddenSlides>0</HiddenSlides>
  <MMClips>0</MMClips>
  <ScaleCrop>false</ScaleCrop>
  <HeadingPairs>
    <vt:vector size="4" baseType="variant">
      <vt:variant>
        <vt:lpstr>Teema</vt:lpstr>
      </vt:variant>
      <vt:variant>
        <vt:i4>9</vt:i4>
      </vt:variant>
      <vt:variant>
        <vt:lpstr>Dian otsikot</vt:lpstr>
      </vt:variant>
      <vt:variant>
        <vt:i4>40</vt:i4>
      </vt:variant>
    </vt:vector>
  </HeadingPairs>
  <TitlesOfParts>
    <vt:vector size="49" baseType="lpstr">
      <vt:lpstr>SuomenYrittajat169</vt:lpstr>
      <vt:lpstr>Kantar template master</vt:lpstr>
      <vt:lpstr>2_Suomen Yrittajat</vt:lpstr>
      <vt:lpstr>3_Kantar template master</vt:lpstr>
      <vt:lpstr>5_Kantar template master</vt:lpstr>
      <vt:lpstr>Suomen Yrittajat</vt:lpstr>
      <vt:lpstr>2_Kantar template master</vt:lpstr>
      <vt:lpstr>Office-teema</vt:lpstr>
      <vt:lpstr>1_Suomen Yrittajat</vt:lpstr>
      <vt:lpstr>Luottamushenkilöinfo</vt:lpstr>
      <vt:lpstr>Agenda</vt:lpstr>
      <vt:lpstr>YEL-tilanteesta</vt:lpstr>
      <vt:lpstr>Hallituksessa alustava YEL-sopu</vt:lpstr>
      <vt:lpstr>Hallituksen mallissa on hyvää ja huonoa</vt:lpstr>
      <vt:lpstr>Esitykseen on jäämässä ongelmallisia asioita</vt:lpstr>
      <vt:lpstr>Joitakin julkaisemattomia lisätietoja YEL:stä</vt:lpstr>
      <vt:lpstr>Viestinnässä on tärkeä olla aktiivinen</vt:lpstr>
      <vt:lpstr>Talouskatsaus</vt:lpstr>
      <vt:lpstr>Suomen talouskasvu ja kotitalouksien kulutus ovat pysähdyksissä…</vt:lpstr>
      <vt:lpstr>… vaikka palkansaajien ostovoima vahvistuu ja palkkasumma kasvaa</vt:lpstr>
      <vt:lpstr>Yritykset näkevät Suomen talouden suunnan hieman kuluttajia valoisampana</vt:lpstr>
      <vt:lpstr>Työmarkkinoille osallistuminen huipussaan </vt:lpstr>
      <vt:lpstr>Onko Lähi-idän sota vaikuttanut yrityksen toimintaan?</vt:lpstr>
      <vt:lpstr>Onko Lähi-idän sota vaikuttanut yrityksen toimintaan?</vt:lpstr>
      <vt:lpstr>Miten Lähi-idän sota on vaikuttanut yrityksen toimintaan?</vt:lpstr>
      <vt:lpstr>Miten kohonneita kustannuksia pystytty siirtämään hintoihin?</vt:lpstr>
      <vt:lpstr>Onko sopimuksissa klausuuli sopimusten tarkastelusta?</vt:lpstr>
      <vt:lpstr>Onko yrityksellesi välttämätöntä, että kustannuksia alennetaan?</vt:lpstr>
      <vt:lpstr>Onko yrityksellesi välttämätöntä, että kustannuksia alennetaan?</vt:lpstr>
      <vt:lpstr>Pitäisikö ottaa käyttöön osittainen veronpalautus määräajaksi?</vt:lpstr>
      <vt:lpstr>Inflaatiossa kiihtymisen merkkejä</vt:lpstr>
      <vt:lpstr>Markkinat ennakoivat korkojen nousua - juuri kun yrityslainojen kustannukset saatu laskuun</vt:lpstr>
      <vt:lpstr>Valtio maksaa ylikulutuksestaan aiempaa korkeampaa hintaa</vt:lpstr>
      <vt:lpstr>Yrittäjien kuntabarometri</vt:lpstr>
      <vt:lpstr>Kuntabarometri 2026 </vt:lpstr>
      <vt:lpstr>Vastaajamäärän kehitys</vt:lpstr>
      <vt:lpstr>  Vastaajien taustatiedot, % (N=11 986)</vt:lpstr>
      <vt:lpstr>Kunnat palkitaan kolmessa kuntakokoluokassa</vt:lpstr>
      <vt:lpstr>Kuntabarometrin kysymysten otsikot</vt:lpstr>
      <vt:lpstr>Miten tulosten julkistaminen voi näkyä mediassa?</vt:lpstr>
      <vt:lpstr>Kuntabarometri kiinnostaa alue- ja paikallismediaa</vt:lpstr>
      <vt:lpstr>Tapaaminen median kanssa</vt:lpstr>
      <vt:lpstr>Kriittisiä ja positiivisia ydinviestejä haastatteluun tai mielipidekirjoitukseksi tuloksesta riippuen </vt:lpstr>
      <vt:lpstr>Mitä kannattaa huomioida edunvalvonnassa?</vt:lpstr>
      <vt:lpstr>Ehdotuksia paikallisyhdistyksille</vt:lpstr>
      <vt:lpstr>Kun tulokset ovat julkisia kysykää: </vt:lpstr>
      <vt:lpstr>Muita huomioita</vt:lpstr>
      <vt:lpstr>Uusi visuaalinen ilme KÄYTÄNNÖSSÄ </vt:lpstr>
      <vt:lpstr>PowerPoint-esitys</vt:lpstr>
    </vt:vector>
  </TitlesOfParts>
  <Company>Suomen Yrittäjät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Joryn esityslista</dc:title>
  <dc:creator>Mari Kokko</dc:creator>
  <cp:lastModifiedBy>Janika Tikkala</cp:lastModifiedBy>
  <cp:revision>13</cp:revision>
  <cp:lastPrinted>2022-05-23T06:30:45Z</cp:lastPrinted>
  <dcterms:created xsi:type="dcterms:W3CDTF">2021-05-04T07:07:24Z</dcterms:created>
  <dcterms:modified xsi:type="dcterms:W3CDTF">2026-04-21T18:16:52Z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0x010100B7F78068B2F7A744844D272FA059C7CB</vt:lpwstr>
  </property>
  <property fmtid="{D5CDD505-2E9C-101B-9397-08002B2CF9AE}" pid="3" name="MediaServiceImageTags">
    <vt:lpwstr/>
  </property>
</Properties>
</file>