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8" r:id="rId4"/>
    <p:sldMasterId id="2147484657" r:id="rId5"/>
  </p:sldMasterIdLst>
  <p:notesMasterIdLst>
    <p:notesMasterId r:id="rId13"/>
  </p:notesMasterIdLst>
  <p:sldIdLst>
    <p:sldId id="671" r:id="rId6"/>
    <p:sldId id="2147480292" r:id="rId7"/>
    <p:sldId id="2147480286" r:id="rId8"/>
    <p:sldId id="2147480291" r:id="rId9"/>
    <p:sldId id="2147480289" r:id="rId10"/>
    <p:sldId id="2147480290" r:id="rId11"/>
    <p:sldId id="686" r:id="rId12"/>
  </p:sldIdLst>
  <p:sldSz cx="12192000" cy="6858000"/>
  <p:notesSz cx="6794500" cy="99314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EBB798-58B0-43B6-BAB3-81F92F539EED}" v="13" dt="2026-03-04T19:14:37.526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2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tte Rytkönen-Sandberg" userId="282115f7-001b-4792-b2da-fa0fc4e9705e" providerId="ADAL" clId="{85F29ED1-2B88-46D7-847F-08F6BC7EEBBC}"/>
    <pc:docChg chg="undo custSel addSld delSld modSld sldOrd">
      <pc:chgData name="Atte Rytkönen-Sandberg" userId="282115f7-001b-4792-b2da-fa0fc4e9705e" providerId="ADAL" clId="{85F29ED1-2B88-46D7-847F-08F6BC7EEBBC}" dt="2026-03-04T19:35:06.769" v="3171" actId="404"/>
      <pc:docMkLst>
        <pc:docMk/>
      </pc:docMkLst>
      <pc:sldChg chg="modSp mod">
        <pc:chgData name="Atte Rytkönen-Sandberg" userId="282115f7-001b-4792-b2da-fa0fc4e9705e" providerId="ADAL" clId="{85F29ED1-2B88-46D7-847F-08F6BC7EEBBC}" dt="2026-03-04T19:33:04.130" v="3145" actId="20577"/>
        <pc:sldMkLst>
          <pc:docMk/>
          <pc:sldMk cId="103784072" sldId="671"/>
        </pc:sldMkLst>
        <pc:spChg chg="mod">
          <ac:chgData name="Atte Rytkönen-Sandberg" userId="282115f7-001b-4792-b2da-fa0fc4e9705e" providerId="ADAL" clId="{85F29ED1-2B88-46D7-847F-08F6BC7EEBBC}" dt="2026-03-04T17:37:51.692" v="30" actId="20577"/>
          <ac:spMkLst>
            <pc:docMk/>
            <pc:sldMk cId="103784072" sldId="671"/>
            <ac:spMk id="2" creationId="{00000000-0000-0000-0000-000000000000}"/>
          </ac:spMkLst>
        </pc:spChg>
        <pc:spChg chg="mod">
          <ac:chgData name="Atte Rytkönen-Sandberg" userId="282115f7-001b-4792-b2da-fa0fc4e9705e" providerId="ADAL" clId="{85F29ED1-2B88-46D7-847F-08F6BC7EEBBC}" dt="2026-03-04T19:33:04.130" v="3145" actId="20577"/>
          <ac:spMkLst>
            <pc:docMk/>
            <pc:sldMk cId="103784072" sldId="671"/>
            <ac:spMk id="3" creationId="{00000000-0000-0000-0000-000000000000}"/>
          </ac:spMkLst>
        </pc:spChg>
      </pc:sldChg>
      <pc:sldChg chg="del">
        <pc:chgData name="Atte Rytkönen-Sandberg" userId="282115f7-001b-4792-b2da-fa0fc4e9705e" providerId="ADAL" clId="{85F29ED1-2B88-46D7-847F-08F6BC7EEBBC}" dt="2026-03-04T18:05:13.951" v="479" actId="47"/>
        <pc:sldMkLst>
          <pc:docMk/>
          <pc:sldMk cId="3167701036" sldId="2147472794"/>
        </pc:sldMkLst>
      </pc:sldChg>
      <pc:sldChg chg="del">
        <pc:chgData name="Atte Rytkönen-Sandberg" userId="282115f7-001b-4792-b2da-fa0fc4e9705e" providerId="ADAL" clId="{85F29ED1-2B88-46D7-847F-08F6BC7EEBBC}" dt="2026-03-04T18:05:19.344" v="480" actId="47"/>
        <pc:sldMkLst>
          <pc:docMk/>
          <pc:sldMk cId="3231382427" sldId="2147472795"/>
        </pc:sldMkLst>
      </pc:sldChg>
      <pc:sldChg chg="modSp del mod">
        <pc:chgData name="Atte Rytkönen-Sandberg" userId="282115f7-001b-4792-b2da-fa0fc4e9705e" providerId="ADAL" clId="{85F29ED1-2B88-46D7-847F-08F6BC7EEBBC}" dt="2026-03-04T18:06:16.411" v="487" actId="47"/>
        <pc:sldMkLst>
          <pc:docMk/>
          <pc:sldMk cId="2205369716" sldId="2147472799"/>
        </pc:sldMkLst>
        <pc:spChg chg="mod">
          <ac:chgData name="Atte Rytkönen-Sandberg" userId="282115f7-001b-4792-b2da-fa0fc4e9705e" providerId="ADAL" clId="{85F29ED1-2B88-46D7-847F-08F6BC7EEBBC}" dt="2026-03-04T17:49:16.505" v="278" actId="20577"/>
          <ac:spMkLst>
            <pc:docMk/>
            <pc:sldMk cId="2205369716" sldId="2147472799"/>
            <ac:spMk id="2" creationId="{B8A2B46E-711A-FF49-DBB3-166EDDE0CBE5}"/>
          </ac:spMkLst>
        </pc:spChg>
        <pc:spChg chg="mod">
          <ac:chgData name="Atte Rytkönen-Sandberg" userId="282115f7-001b-4792-b2da-fa0fc4e9705e" providerId="ADAL" clId="{85F29ED1-2B88-46D7-847F-08F6BC7EEBBC}" dt="2026-03-04T17:49:09.598" v="264" actId="20577"/>
          <ac:spMkLst>
            <pc:docMk/>
            <pc:sldMk cId="2205369716" sldId="2147472799"/>
            <ac:spMk id="3" creationId="{7A66DA39-ACAE-45C9-AC43-92A782C94F5B}"/>
          </ac:spMkLst>
        </pc:spChg>
      </pc:sldChg>
      <pc:sldChg chg="del ord">
        <pc:chgData name="Atte Rytkönen-Sandberg" userId="282115f7-001b-4792-b2da-fa0fc4e9705e" providerId="ADAL" clId="{85F29ED1-2B88-46D7-847F-08F6BC7EEBBC}" dt="2026-03-04T18:11:28.671" v="864" actId="47"/>
        <pc:sldMkLst>
          <pc:docMk/>
          <pc:sldMk cId="1345158842" sldId="2147480153"/>
        </pc:sldMkLst>
      </pc:sldChg>
      <pc:sldChg chg="del">
        <pc:chgData name="Atte Rytkönen-Sandberg" userId="282115f7-001b-4792-b2da-fa0fc4e9705e" providerId="ADAL" clId="{85F29ED1-2B88-46D7-847F-08F6BC7EEBBC}" dt="2026-03-04T18:05:40.297" v="483" actId="47"/>
        <pc:sldMkLst>
          <pc:docMk/>
          <pc:sldMk cId="2345917187" sldId="2147480157"/>
        </pc:sldMkLst>
      </pc:sldChg>
      <pc:sldChg chg="del">
        <pc:chgData name="Atte Rytkönen-Sandberg" userId="282115f7-001b-4792-b2da-fa0fc4e9705e" providerId="ADAL" clId="{85F29ED1-2B88-46D7-847F-08F6BC7EEBBC}" dt="2026-03-04T18:05:46.665" v="485" actId="47"/>
        <pc:sldMkLst>
          <pc:docMk/>
          <pc:sldMk cId="1589318557" sldId="2147480159"/>
        </pc:sldMkLst>
      </pc:sldChg>
      <pc:sldChg chg="del">
        <pc:chgData name="Atte Rytkönen-Sandberg" userId="282115f7-001b-4792-b2da-fa0fc4e9705e" providerId="ADAL" clId="{85F29ED1-2B88-46D7-847F-08F6BC7EEBBC}" dt="2026-03-04T18:05:42.945" v="484" actId="47"/>
        <pc:sldMkLst>
          <pc:docMk/>
          <pc:sldMk cId="939135935" sldId="2147480169"/>
        </pc:sldMkLst>
      </pc:sldChg>
      <pc:sldChg chg="del">
        <pc:chgData name="Atte Rytkönen-Sandberg" userId="282115f7-001b-4792-b2da-fa0fc4e9705e" providerId="ADAL" clId="{85F29ED1-2B88-46D7-847F-08F6BC7EEBBC}" dt="2026-03-04T18:05:24.207" v="482" actId="47"/>
        <pc:sldMkLst>
          <pc:docMk/>
          <pc:sldMk cId="3798163264" sldId="2147480171"/>
        </pc:sldMkLst>
      </pc:sldChg>
      <pc:sldChg chg="del">
        <pc:chgData name="Atte Rytkönen-Sandberg" userId="282115f7-001b-4792-b2da-fa0fc4e9705e" providerId="ADAL" clId="{85F29ED1-2B88-46D7-847F-08F6BC7EEBBC}" dt="2026-03-04T18:05:48.981" v="486" actId="47"/>
        <pc:sldMkLst>
          <pc:docMk/>
          <pc:sldMk cId="4211046996" sldId="2147480172"/>
        </pc:sldMkLst>
      </pc:sldChg>
      <pc:sldChg chg="del">
        <pc:chgData name="Atte Rytkönen-Sandberg" userId="282115f7-001b-4792-b2da-fa0fc4e9705e" providerId="ADAL" clId="{85F29ED1-2B88-46D7-847F-08F6BC7EEBBC}" dt="2026-03-04T18:11:39.501" v="865" actId="47"/>
        <pc:sldMkLst>
          <pc:docMk/>
          <pc:sldMk cId="531069573" sldId="2147480176"/>
        </pc:sldMkLst>
      </pc:sldChg>
      <pc:sldChg chg="del">
        <pc:chgData name="Atte Rytkönen-Sandberg" userId="282115f7-001b-4792-b2da-fa0fc4e9705e" providerId="ADAL" clId="{85F29ED1-2B88-46D7-847F-08F6BC7EEBBC}" dt="2026-03-04T18:05:21.587" v="481" actId="47"/>
        <pc:sldMkLst>
          <pc:docMk/>
          <pc:sldMk cId="1443039825" sldId="2147480210"/>
        </pc:sldMkLst>
      </pc:sldChg>
      <pc:sldChg chg="del ord">
        <pc:chgData name="Atte Rytkönen-Sandberg" userId="282115f7-001b-4792-b2da-fa0fc4e9705e" providerId="ADAL" clId="{85F29ED1-2B88-46D7-847F-08F6BC7EEBBC}" dt="2026-03-04T18:04:46.160" v="476" actId="47"/>
        <pc:sldMkLst>
          <pc:docMk/>
          <pc:sldMk cId="3120460111" sldId="2147480211"/>
        </pc:sldMkLst>
      </pc:sldChg>
      <pc:sldChg chg="del">
        <pc:chgData name="Atte Rytkönen-Sandberg" userId="282115f7-001b-4792-b2da-fa0fc4e9705e" providerId="ADAL" clId="{85F29ED1-2B88-46D7-847F-08F6BC7EEBBC}" dt="2026-03-04T18:04:49.323" v="477" actId="47"/>
        <pc:sldMkLst>
          <pc:docMk/>
          <pc:sldMk cId="1024328190" sldId="2147480212"/>
        </pc:sldMkLst>
      </pc:sldChg>
      <pc:sldChg chg="del">
        <pc:chgData name="Atte Rytkönen-Sandberg" userId="282115f7-001b-4792-b2da-fa0fc4e9705e" providerId="ADAL" clId="{85F29ED1-2B88-46D7-847F-08F6BC7EEBBC}" dt="2026-03-04T18:04:53.180" v="478" actId="47"/>
        <pc:sldMkLst>
          <pc:docMk/>
          <pc:sldMk cId="1158878176" sldId="2147480213"/>
        </pc:sldMkLst>
      </pc:sldChg>
      <pc:sldChg chg="modSp add mod modNotesTx">
        <pc:chgData name="Atte Rytkönen-Sandberg" userId="282115f7-001b-4792-b2da-fa0fc4e9705e" providerId="ADAL" clId="{85F29ED1-2B88-46D7-847F-08F6BC7EEBBC}" dt="2026-03-04T19:34:30.212" v="3165" actId="404"/>
        <pc:sldMkLst>
          <pc:docMk/>
          <pc:sldMk cId="2615516543" sldId="2147480286"/>
        </pc:sldMkLst>
        <pc:spChg chg="mod">
          <ac:chgData name="Atte Rytkönen-Sandberg" userId="282115f7-001b-4792-b2da-fa0fc4e9705e" providerId="ADAL" clId="{85F29ED1-2B88-46D7-847F-08F6BC7EEBBC}" dt="2026-03-04T19:34:30.212" v="3165" actId="404"/>
          <ac:spMkLst>
            <pc:docMk/>
            <pc:sldMk cId="2615516543" sldId="2147480286"/>
            <ac:spMk id="2" creationId="{517CDD5B-3FDF-1684-F59D-B0E5ED2088FC}"/>
          </ac:spMkLst>
        </pc:spChg>
        <pc:spChg chg="mod">
          <ac:chgData name="Atte Rytkönen-Sandberg" userId="282115f7-001b-4792-b2da-fa0fc4e9705e" providerId="ADAL" clId="{85F29ED1-2B88-46D7-847F-08F6BC7EEBBC}" dt="2026-03-04T17:58:26.162" v="445" actId="20577"/>
          <ac:spMkLst>
            <pc:docMk/>
            <pc:sldMk cId="2615516543" sldId="2147480286"/>
            <ac:spMk id="3" creationId="{D8D8A363-B56B-C115-6876-A05FA66C7B8B}"/>
          </ac:spMkLst>
        </pc:spChg>
      </pc:sldChg>
      <pc:sldChg chg="modSp add mod modNotesTx">
        <pc:chgData name="Atte Rytkönen-Sandberg" userId="282115f7-001b-4792-b2da-fa0fc4e9705e" providerId="ADAL" clId="{85F29ED1-2B88-46D7-847F-08F6BC7EEBBC}" dt="2026-03-04T19:14:38.306" v="2253" actId="20577"/>
        <pc:sldMkLst>
          <pc:docMk/>
          <pc:sldMk cId="3363562839" sldId="2147480289"/>
        </pc:sldMkLst>
        <pc:spChg chg="mod">
          <ac:chgData name="Atte Rytkönen-Sandberg" userId="282115f7-001b-4792-b2da-fa0fc4e9705e" providerId="ADAL" clId="{85F29ED1-2B88-46D7-847F-08F6BC7EEBBC}" dt="2026-03-04T19:14:38.306" v="2253" actId="20577"/>
          <ac:spMkLst>
            <pc:docMk/>
            <pc:sldMk cId="3363562839" sldId="2147480289"/>
            <ac:spMk id="2" creationId="{F94022B6-4EDA-EEF1-DE2F-5B250135D303}"/>
          </ac:spMkLst>
        </pc:spChg>
        <pc:spChg chg="mod">
          <ac:chgData name="Atte Rytkönen-Sandberg" userId="282115f7-001b-4792-b2da-fa0fc4e9705e" providerId="ADAL" clId="{85F29ED1-2B88-46D7-847F-08F6BC7EEBBC}" dt="2026-03-04T17:49:57.630" v="294" actId="20577"/>
          <ac:spMkLst>
            <pc:docMk/>
            <pc:sldMk cId="3363562839" sldId="2147480289"/>
            <ac:spMk id="3" creationId="{428BE97B-49C6-4956-B070-6BA40376E330}"/>
          </ac:spMkLst>
        </pc:spChg>
      </pc:sldChg>
      <pc:sldChg chg="modSp add mod">
        <pc:chgData name="Atte Rytkönen-Sandberg" userId="282115f7-001b-4792-b2da-fa0fc4e9705e" providerId="ADAL" clId="{85F29ED1-2B88-46D7-847F-08F6BC7EEBBC}" dt="2026-03-04T19:35:06.769" v="3171" actId="404"/>
        <pc:sldMkLst>
          <pc:docMk/>
          <pc:sldMk cId="1538898586" sldId="2147480290"/>
        </pc:sldMkLst>
        <pc:spChg chg="mod">
          <ac:chgData name="Atte Rytkönen-Sandberg" userId="282115f7-001b-4792-b2da-fa0fc4e9705e" providerId="ADAL" clId="{85F29ED1-2B88-46D7-847F-08F6BC7EEBBC}" dt="2026-03-04T19:35:06.769" v="3171" actId="404"/>
          <ac:spMkLst>
            <pc:docMk/>
            <pc:sldMk cId="1538898586" sldId="2147480290"/>
            <ac:spMk id="2" creationId="{9A186852-2B73-C9D1-50A7-C3E086A6790C}"/>
          </ac:spMkLst>
        </pc:spChg>
        <pc:spChg chg="mod">
          <ac:chgData name="Atte Rytkönen-Sandberg" userId="282115f7-001b-4792-b2da-fa0fc4e9705e" providerId="ADAL" clId="{85F29ED1-2B88-46D7-847F-08F6BC7EEBBC}" dt="2026-03-04T19:03:25.499" v="1397" actId="20577"/>
          <ac:spMkLst>
            <pc:docMk/>
            <pc:sldMk cId="1538898586" sldId="2147480290"/>
            <ac:spMk id="3" creationId="{D749F902-EDB6-4FD0-FFBF-11E2A02FEBCB}"/>
          </ac:spMkLst>
        </pc:spChg>
      </pc:sldChg>
      <pc:sldChg chg="addSp delSp modSp add mod modClrScheme chgLayout modNotesTx">
        <pc:chgData name="Atte Rytkönen-Sandberg" userId="282115f7-001b-4792-b2da-fa0fc4e9705e" providerId="ADAL" clId="{85F29ED1-2B88-46D7-847F-08F6BC7EEBBC}" dt="2026-03-04T18:23:51.893" v="1327" actId="27636"/>
        <pc:sldMkLst>
          <pc:docMk/>
          <pc:sldMk cId="2478026154" sldId="2147480291"/>
        </pc:sldMkLst>
        <pc:spChg chg="mod">
          <ac:chgData name="Atte Rytkönen-Sandberg" userId="282115f7-001b-4792-b2da-fa0fc4e9705e" providerId="ADAL" clId="{85F29ED1-2B88-46D7-847F-08F6BC7EEBBC}" dt="2026-03-04T18:23:51.893" v="1327" actId="27636"/>
          <ac:spMkLst>
            <pc:docMk/>
            <pc:sldMk cId="2478026154" sldId="2147480291"/>
            <ac:spMk id="2" creationId="{BE6A8D79-EDA4-2F6A-906A-8FA13EBDB3C4}"/>
          </ac:spMkLst>
        </pc:spChg>
        <pc:spChg chg="mod">
          <ac:chgData name="Atte Rytkönen-Sandberg" userId="282115f7-001b-4792-b2da-fa0fc4e9705e" providerId="ADAL" clId="{85F29ED1-2B88-46D7-847F-08F6BC7EEBBC}" dt="2026-03-04T17:46:00.017" v="257" actId="26606"/>
          <ac:spMkLst>
            <pc:docMk/>
            <pc:sldMk cId="2478026154" sldId="2147480291"/>
            <ac:spMk id="3" creationId="{C4056426-4B52-D781-A9F5-F60289C2801F}"/>
          </ac:spMkLst>
        </pc:spChg>
        <pc:spChg chg="add del mod">
          <ac:chgData name="Atte Rytkönen-Sandberg" userId="282115f7-001b-4792-b2da-fa0fc4e9705e" providerId="ADAL" clId="{85F29ED1-2B88-46D7-847F-08F6BC7EEBBC}" dt="2026-03-04T17:46:19.116" v="258" actId="931"/>
          <ac:spMkLst>
            <pc:docMk/>
            <pc:sldMk cId="2478026154" sldId="2147480291"/>
            <ac:spMk id="8" creationId="{2911C577-8047-19DF-C192-11BCA1434CA1}"/>
          </ac:spMkLst>
        </pc:spChg>
        <pc:picChg chg="add mod ord">
          <ac:chgData name="Atte Rytkönen-Sandberg" userId="282115f7-001b-4792-b2da-fa0fc4e9705e" providerId="ADAL" clId="{85F29ED1-2B88-46D7-847F-08F6BC7EEBBC}" dt="2026-03-04T17:46:27.367" v="260" actId="1076"/>
          <ac:picMkLst>
            <pc:docMk/>
            <pc:sldMk cId="2478026154" sldId="2147480291"/>
            <ac:picMk id="5" creationId="{A9A8CC4C-BBEB-933D-DA1B-B015C4CB8A10}"/>
          </ac:picMkLst>
        </pc:picChg>
      </pc:sldChg>
      <pc:sldChg chg="modSp add mod ord modNotesTx">
        <pc:chgData name="Atte Rytkönen-Sandberg" userId="282115f7-001b-4792-b2da-fa0fc4e9705e" providerId="ADAL" clId="{85F29ED1-2B88-46D7-847F-08F6BC7EEBBC}" dt="2026-03-04T19:34:40.435" v="3167" actId="404"/>
        <pc:sldMkLst>
          <pc:docMk/>
          <pc:sldMk cId="789535631" sldId="2147480292"/>
        </pc:sldMkLst>
        <pc:spChg chg="mod">
          <ac:chgData name="Atte Rytkönen-Sandberg" userId="282115f7-001b-4792-b2da-fa0fc4e9705e" providerId="ADAL" clId="{85F29ED1-2B88-46D7-847F-08F6BC7EEBBC}" dt="2026-03-04T19:33:18.687" v="3159" actId="20577"/>
          <ac:spMkLst>
            <pc:docMk/>
            <pc:sldMk cId="789535631" sldId="2147480292"/>
            <ac:spMk id="2" creationId="{9178F26D-F377-80C8-0E59-924157957A24}"/>
          </ac:spMkLst>
        </pc:spChg>
        <pc:spChg chg="mod">
          <ac:chgData name="Atte Rytkönen-Sandberg" userId="282115f7-001b-4792-b2da-fa0fc4e9705e" providerId="ADAL" clId="{85F29ED1-2B88-46D7-847F-08F6BC7EEBBC}" dt="2026-03-04T19:34:40.435" v="3167" actId="404"/>
          <ac:spMkLst>
            <pc:docMk/>
            <pc:sldMk cId="789535631" sldId="2147480292"/>
            <ac:spMk id="3" creationId="{48314398-4E82-58F0-5016-F3014E91ECD7}"/>
          </ac:spMkLst>
        </pc:spChg>
      </pc:sldChg>
      <pc:sldChg chg="modSp new del mod">
        <pc:chgData name="Atte Rytkönen-Sandberg" userId="282115f7-001b-4792-b2da-fa0fc4e9705e" providerId="ADAL" clId="{85F29ED1-2B88-46D7-847F-08F6BC7EEBBC}" dt="2026-03-04T19:23:40.618" v="3140" actId="47"/>
        <pc:sldMkLst>
          <pc:docMk/>
          <pc:sldMk cId="2584141693" sldId="2147480293"/>
        </pc:sldMkLst>
        <pc:spChg chg="mod">
          <ac:chgData name="Atte Rytkönen-Sandberg" userId="282115f7-001b-4792-b2da-fa0fc4e9705e" providerId="ADAL" clId="{85F29ED1-2B88-46D7-847F-08F6BC7EEBBC}" dt="2026-03-04T19:22:53.535" v="2965" actId="20577"/>
          <ac:spMkLst>
            <pc:docMk/>
            <pc:sldMk cId="2584141693" sldId="2147480293"/>
            <ac:spMk id="2" creationId="{92AA92B1-D8EE-EE35-0051-DA709263B054}"/>
          </ac:spMkLst>
        </pc:spChg>
        <pc:spChg chg="mod">
          <ac:chgData name="Atte Rytkönen-Sandberg" userId="282115f7-001b-4792-b2da-fa0fc4e9705e" providerId="ADAL" clId="{85F29ED1-2B88-46D7-847F-08F6BC7EEBBC}" dt="2026-03-04T19:23:29.662" v="3139" actId="20577"/>
          <ac:spMkLst>
            <pc:docMk/>
            <pc:sldMk cId="2584141693" sldId="2147480293"/>
            <ac:spMk id="3" creationId="{71C127B9-FAF3-1AD9-EC3F-134ABE26DB3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4283" cy="496571"/>
          </a:xfrm>
          <a:prstGeom prst="rect">
            <a:avLst/>
          </a:prstGeom>
        </p:spPr>
        <p:txBody>
          <a:bodyPr vert="horz" lIns="91439" tIns="45719" rIns="91439" bIns="45719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48646" y="2"/>
            <a:ext cx="2944283" cy="496571"/>
          </a:xfrm>
          <a:prstGeom prst="rect">
            <a:avLst/>
          </a:prstGeom>
        </p:spPr>
        <p:txBody>
          <a:bodyPr vert="horz" lIns="91439" tIns="45719" rIns="91439" bIns="45719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9" tIns="45719" rIns="91439" bIns="45719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450" y="4717417"/>
            <a:ext cx="5435600" cy="4469131"/>
          </a:xfrm>
          <a:prstGeom prst="rect">
            <a:avLst/>
          </a:prstGeom>
        </p:spPr>
        <p:txBody>
          <a:bodyPr vert="horz" lIns="91439" tIns="45719" rIns="91439" bIns="45719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4" y="9433108"/>
            <a:ext cx="2944283" cy="496571"/>
          </a:xfrm>
          <a:prstGeom prst="rect">
            <a:avLst/>
          </a:prstGeom>
        </p:spPr>
        <p:txBody>
          <a:bodyPr vert="horz" lIns="91439" tIns="45719" rIns="91439" bIns="45719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48646" y="9433108"/>
            <a:ext cx="2944283" cy="496571"/>
          </a:xfrm>
          <a:prstGeom prst="rect">
            <a:avLst/>
          </a:prstGeom>
        </p:spPr>
        <p:txBody>
          <a:bodyPr vert="horz" lIns="91439" tIns="45719" rIns="91439" bIns="45719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76673">
              <a:defRPr/>
            </a:pP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022">
              <a:defRPr/>
            </a:pPr>
            <a:fld id="{49EB2E1E-1AC8-E24E-9330-0FAF407D0980}" type="slidenum">
              <a:rPr lang="fi-FI" sz="1300">
                <a:solidFill>
                  <a:prstClr val="black"/>
                </a:solidFill>
                <a:latin typeface="Calibri"/>
              </a:rPr>
              <a:pPr defTabSz="966022">
                <a:defRPr/>
              </a:pPr>
              <a:t>1</a:t>
            </a:fld>
            <a:endParaRPr lang="fi-FI" sz="13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130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F2746-22DB-D8F8-0120-92BF59FCC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1A4A1573-B6C2-BDAD-33ED-429050625D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A4B6BAF6-641B-523A-D4A9-8CBD12E21A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Yrittäjägallupin (5/2025) 53% vastanneista yrittäjistä kannattaa pakollisen vakuuttamisvelvollisuuden alarajan nostamista.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83% kannattaa sitä, että alarajan yläpuolella yrittäjän vapautta valita turvansa taso tulee lisätä.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Yrittäjien eläkemaksuista menee vuodessa noin 60 miljoonaa euroa YEL-järjestelmän toimeenpanoon.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Hallitusohjelmassa kirjaus selvityksestä, jota ei kuitenkaan ole vielä käynnistetty.</a:t>
            </a:r>
            <a:endParaRPr lang="fi-FI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dirty="0"/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E446EFC-3E15-DEAF-DD16-DCC322A3D9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900C33-90AE-4963-9AD8-3B07939F57E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341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23191" lvl="1" indent="-457200">
              <a:buFont typeface="+mj-lt"/>
              <a:buAutoNum type="arabicPeriod"/>
            </a:pPr>
            <a:r>
              <a:rPr lang="fi-FI" dirty="0"/>
              <a:t>Eläkeyhtiön neuvotteluvelvollisuus ja yrittäjän näkemyksen huomiointi</a:t>
            </a:r>
          </a:p>
          <a:p>
            <a:pPr marL="823191" lvl="1" indent="-457200">
              <a:buFont typeface="+mj-lt"/>
              <a:buAutoNum type="arabicPeriod"/>
            </a:pPr>
            <a:r>
              <a:rPr lang="fi-FI" dirty="0"/>
              <a:t>Todellisten tulojen huomiointi</a:t>
            </a:r>
          </a:p>
          <a:p>
            <a:pPr marL="823191" lvl="1" indent="-457200">
              <a:buFont typeface="+mj-lt"/>
              <a:buAutoNum type="arabicPeriod"/>
            </a:pPr>
            <a:r>
              <a:rPr lang="fi-FI" dirty="0"/>
              <a:t>YEL-työtulotarkistusten korotusrajan jatkaminen</a:t>
            </a:r>
          </a:p>
          <a:p>
            <a:pPr marL="823191" lvl="1" indent="-457200">
              <a:buFont typeface="+mj-lt"/>
              <a:buAutoNum type="arabicPeriod"/>
            </a:pPr>
            <a:r>
              <a:rPr lang="fi-FI" dirty="0"/>
              <a:t>Nykyisen YEL-maksujouston kehittäminen</a:t>
            </a:r>
          </a:p>
          <a:p>
            <a:pPr marL="823191" lvl="1" indent="-457200">
              <a:buFont typeface="+mj-lt"/>
              <a:buAutoNum type="arabicPeriod"/>
            </a:pPr>
            <a:r>
              <a:rPr lang="fi-FI" dirty="0"/>
              <a:t>Aloittavan yrittäjän alennus</a:t>
            </a:r>
          </a:p>
          <a:p>
            <a:pPr marL="823191" lvl="1" indent="-457200">
              <a:buFont typeface="+mj-lt"/>
              <a:buAutoNum type="arabicPeriod"/>
            </a:pPr>
            <a:r>
              <a:rPr lang="fi-FI" dirty="0"/>
              <a:t>YEL-maksun tauotus sairauspäivärahan perusteella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5889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Tuoreimman käytettävissä olevan tiedon mukaan </a:t>
            </a:r>
            <a:r>
              <a:rPr lang="fi-FI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yel</a:t>
            </a:r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-vakuutettujen ansiotulot ovat olleet keskimäärin vajaat 39 000 euroa vuodessa. Vastaavasti keskimääräinen </a:t>
            </a:r>
            <a:r>
              <a:rPr lang="fi-FI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yel</a:t>
            </a:r>
            <a:r>
              <a:rPr lang="fi-FI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-työtulo on ollut noin 25 000 euroa.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900C33-90AE-4963-9AD8-3B07939F57E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699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Kokonaisarvio, jossa huomioidaan:</a:t>
            </a:r>
          </a:p>
          <a:p>
            <a:pPr marL="171450" indent="-171450">
              <a:buFontTx/>
              <a:buChar char="-"/>
            </a:pP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yksityisen sektorin kyseisen toimialan kokoaikaista työtä tekevien mediaanipalkka</a:t>
            </a:r>
          </a:p>
          <a:p>
            <a:pPr marL="171450" indent="-171450">
              <a:buFontTx/>
              <a:buChar char="-"/>
            </a:pP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yrittäjän työpanoksen määrä</a:t>
            </a:r>
          </a:p>
          <a:p>
            <a:pPr marL="171450" indent="-171450">
              <a:buFontTx/>
              <a:buChar char="-"/>
            </a:pP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muut yrittäjätoiminnan laajuutta, yrittäjän ammattitaitoa ja yrittäjän työpanoksen arvoa kuvaavat tiedot sekä</a:t>
            </a:r>
          </a:p>
          <a:p>
            <a:pPr marL="171450" indent="-171450">
              <a:buFontTx/>
              <a:buChar char="-"/>
            </a:pPr>
            <a:r>
              <a:rPr lang="fi-FI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yrittäjän yritystoiminnastaan saamat ja 1 momentin mukaiseen työpanokseen perustuvat työansiot.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8919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Jouston osalta uudistuksessa on perusteltua tarkastella jouston suuruutta (tällä hetkellä 10 % tai 20 %) sekä YEL 117 §:ssä määriteltyjen maksujouston estävien tekijöiden listan supistamista. 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4870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1BBF-6B19-4C82-9DE3-E69FF4E32259}" type="datetime1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348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5312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0832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02173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4424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222637972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0411859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862509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4.3.2026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3776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30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708906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8205522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9734854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56405624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2557328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949101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7193572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4.3.2026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9085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344968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600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99879702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8936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041E7-7513-686E-086F-964E9F6A5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9434C-028E-5EB6-E9F1-F49352C6A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31496-82BA-A1F5-E201-218D06509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45E39-7158-2B4E-ABB6-20DF28BAE572}" type="datetimeFigureOut">
              <a:rPr lang="en-FI" smtClean="0"/>
              <a:t>03/04/2026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9CE27-C126-904A-0DB0-262E7AACA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3F88F-3B1F-7FC8-8453-4AFD3F315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C4BBF-ECC9-8E41-A2EA-300017CCD692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00218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F444A000-B758-C94D-9683-4F5F09F286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9432" y="5856000"/>
            <a:ext cx="8058567" cy="240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1D742ABF-2963-F949-847F-ED0B9AF677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4.3.2026</a:t>
            </a:fld>
            <a:endParaRPr lang="fi-FI"/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2E032AAA-386D-2B42-B0FE-6A6B9E7D5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0725A685-BD34-FF41-A284-1D4E2D86F6C0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88CB238B-3E8E-034D-82F2-94421457A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928780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erussivu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PY ppt-pohjan kuvat2 25.jpg" descr="LPY ppt-pohjan kuvat2 25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760" y="0"/>
            <a:ext cx="12179181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LPY_50_tunnus_2019170.png" descr="LPY_50_tunnus_2019170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47434" y="230774"/>
            <a:ext cx="1179833" cy="1177756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Otsikkoteksti"/>
          <p:cNvSpPr txBox="1">
            <a:spLocks noGrp="1"/>
          </p:cNvSpPr>
          <p:nvPr>
            <p:ph type="title"/>
          </p:nvPr>
        </p:nvSpPr>
        <p:spPr>
          <a:xfrm>
            <a:off x="734217" y="331788"/>
            <a:ext cx="9476583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900">
                <a:solidFill>
                  <a:srgbClr val="6E267B"/>
                </a:solidFill>
                <a:latin typeface="+mn-lt"/>
              </a:defRPr>
            </a:lvl1pPr>
          </a:lstStyle>
          <a:p>
            <a:r>
              <a:t>Otsikkoteksti</a:t>
            </a:r>
          </a:p>
        </p:txBody>
      </p:sp>
      <p:sp>
        <p:nvSpPr>
          <p:cNvPr id="21" name="Leipätekstin taso yksi…"/>
          <p:cNvSpPr txBox="1">
            <a:spLocks noGrp="1"/>
          </p:cNvSpPr>
          <p:nvPr>
            <p:ph type="body" idx="1"/>
          </p:nvPr>
        </p:nvSpPr>
        <p:spPr>
          <a:xfrm>
            <a:off x="737044" y="1634220"/>
            <a:ext cx="9473756" cy="453004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6E267B"/>
              </a:buClr>
              <a:buSzPct val="110000"/>
              <a:buFont typeface="Arial"/>
              <a:buChar char="•"/>
              <a:defRPr/>
            </a:lvl1pPr>
            <a:lvl2pPr marL="555171" indent="-326571">
              <a:buClr>
                <a:srgbClr val="6E267B"/>
              </a:buClr>
              <a:buSzPct val="110000"/>
              <a:buFont typeface="Arial"/>
              <a:buChar char="•"/>
              <a:defRPr/>
            </a:lvl2pPr>
            <a:lvl3pPr marL="762000" indent="-304800">
              <a:buClr>
                <a:srgbClr val="6E267B"/>
              </a:buClr>
              <a:buSzPct val="110000"/>
              <a:buFont typeface="Arial"/>
              <a:buChar char="•"/>
              <a:defRPr/>
            </a:lvl3pPr>
            <a:lvl4pPr marL="1051560" indent="-365760">
              <a:buClr>
                <a:srgbClr val="6E267B"/>
              </a:buClr>
              <a:buSzPct val="110000"/>
              <a:buFont typeface="Arial"/>
              <a:buChar char="•"/>
              <a:defRPr/>
            </a:lvl4pPr>
            <a:lvl5pPr marL="1280160" indent="-365760">
              <a:buClr>
                <a:srgbClr val="6E267B"/>
              </a:buClr>
              <a:buSzPct val="110000"/>
              <a:buFont typeface="Arial"/>
              <a:buChar char="•"/>
              <a:defRPr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22" name="Dian numero"/>
          <p:cNvSpPr txBox="1">
            <a:spLocks noGrp="1"/>
          </p:cNvSpPr>
          <p:nvPr>
            <p:ph type="sldNum" sz="quarter" idx="2"/>
          </p:nvPr>
        </p:nvSpPr>
        <p:spPr>
          <a:xfrm>
            <a:off x="11147952" y="6350835"/>
            <a:ext cx="30342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6E267B"/>
                </a:solidFill>
                <a:latin typeface="+mn-lt"/>
              </a:defRPr>
            </a:lvl1pPr>
          </a:lstStyle>
          <a:p>
            <a:fld id="{86CB4B4D-7CA3-9044-876B-883B54F8677D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10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734217" y="6350835"/>
            <a:ext cx="43568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rgbClr val="6E267B"/>
                </a:solidFill>
                <a:latin typeface="+mn-lt"/>
              </a:defRPr>
            </a:lvl1pPr>
          </a:lstStyle>
          <a:p>
            <a:r>
              <a:rPr lang="fi-FI"/>
              <a:t>Ismo Partanen</a:t>
            </a:r>
          </a:p>
        </p:txBody>
      </p:sp>
      <p:sp>
        <p:nvSpPr>
          <p:cNvPr id="11" name="Päivämäärän paikkamerkki 5"/>
          <p:cNvSpPr>
            <a:spLocks noGrp="1"/>
          </p:cNvSpPr>
          <p:nvPr>
            <p:ph type="dt" sz="half" idx="10"/>
          </p:nvPr>
        </p:nvSpPr>
        <p:spPr>
          <a:xfrm>
            <a:off x="5604182" y="6350835"/>
            <a:ext cx="9836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rgbClr val="6E267B"/>
                </a:solidFill>
                <a:latin typeface="+mn-lt"/>
              </a:defRPr>
            </a:lvl1pPr>
          </a:lstStyle>
          <a:p>
            <a:r>
              <a:rPr lang="fi-FI"/>
              <a:t>27.4.2022</a:t>
            </a:r>
          </a:p>
        </p:txBody>
      </p:sp>
    </p:spTree>
    <p:extLst>
      <p:ext uri="{BB962C8B-B14F-4D97-AF65-F5344CB8AC3E}">
        <p14:creationId xmlns:p14="http://schemas.microsoft.com/office/powerpoint/2010/main" val="3391893824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747094" y="943224"/>
            <a:ext cx="6914681" cy="1080001"/>
          </a:xfrm>
        </p:spPr>
        <p:txBody>
          <a:bodyPr/>
          <a:lstStyle>
            <a:lvl1pPr>
              <a:defRPr sz="3600" baseline="0"/>
            </a:lvl1pPr>
          </a:lstStyle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794226B-08B9-A946-AAC4-30B95F4BA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47094" y="2312402"/>
            <a:ext cx="6914681" cy="3486514"/>
          </a:xfrm>
        </p:spPr>
        <p:txBody>
          <a:bodyPr/>
          <a:lstStyle>
            <a:lvl1pPr>
              <a:defRPr sz="2400" baseline="0"/>
            </a:lvl1pPr>
            <a:lvl2pPr>
              <a:defRPr sz="2200" baseline="0"/>
            </a:lvl2pPr>
            <a:lvl3pPr>
              <a:defRPr sz="2200" baseline="0"/>
            </a:lvl3pPr>
            <a:lvl4pPr>
              <a:defRPr sz="2200" baseline="0"/>
            </a:lvl4pPr>
            <a:lvl5pPr>
              <a:defRPr sz="22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4AA0D4C0-0A38-3245-9304-6AAD4AD488B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308340" cy="6858000"/>
          </a:xfrm>
        </p:spPr>
        <p:txBody>
          <a:bodyPr/>
          <a:lstStyle/>
          <a:p>
            <a:endParaRPr lang="x-none"/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09A0B248-934C-0D47-A1B4-2DF4A5CF57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7094" y="6035040"/>
            <a:ext cx="6914681" cy="324000"/>
          </a:xfrm>
        </p:spPr>
        <p:txBody>
          <a:bodyPr/>
          <a:lstStyle>
            <a:lvl1pPr>
              <a:buFontTx/>
              <a:buNone/>
              <a:defRPr sz="1100" baseline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äivämäärän paikkamerkki 3">
            <a:extLst>
              <a:ext uri="{FF2B5EF4-FFF2-40B4-BE49-F238E27FC236}">
                <a16:creationId xmlns:a16="http://schemas.microsoft.com/office/drawing/2014/main" id="{14C2AF28-D0C8-7742-9F63-6E42C1223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4.3.2026</a:t>
            </a:fld>
            <a:endParaRPr lang="fi-FI"/>
          </a:p>
        </p:txBody>
      </p:sp>
      <p:sp>
        <p:nvSpPr>
          <p:cNvPr id="23" name="Dian numeron paikkamerkki 5">
            <a:extLst>
              <a:ext uri="{FF2B5EF4-FFF2-40B4-BE49-F238E27FC236}">
                <a16:creationId xmlns:a16="http://schemas.microsoft.com/office/drawing/2014/main" id="{2156259D-58ED-CF44-B0A0-0F50F3244092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C03AD923-2B65-3941-BD67-9294AFBB09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47094" y="6415200"/>
            <a:ext cx="5364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423B2959-EB15-8046-AE86-8AEE0C49D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37895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02068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Content and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400" y="1392000"/>
            <a:ext cx="5232000" cy="1056000"/>
          </a:xfrm>
        </p:spPr>
        <p:txBody>
          <a:bodyPr/>
          <a:lstStyle/>
          <a:p>
            <a:r>
              <a:rPr lang="fi-FI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400" y="2688000"/>
            <a:ext cx="5232000" cy="3552000"/>
          </a:xfrm>
        </p:spPr>
        <p:txBody>
          <a:bodyPr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31.5.2016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CB034-A392-5042-8FC7-461F3780B1D8}" type="slidenum"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369600" y="1392000"/>
            <a:ext cx="5232000" cy="4848000"/>
          </a:xfrm>
        </p:spPr>
        <p:txBody>
          <a:bodyPr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924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no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3/2023 elokuu</a:t>
            </a:r>
          </a:p>
        </p:txBody>
      </p:sp>
    </p:spTree>
    <p:extLst>
      <p:ext uri="{BB962C8B-B14F-4D97-AF65-F5344CB8AC3E}">
        <p14:creationId xmlns:p14="http://schemas.microsoft.com/office/powerpoint/2010/main" val="99457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2C6BD5-4B64-F70B-A540-E0796B01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D5A570-6A39-DDEF-BE83-BF85A4446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E76CE56-AF2B-15B0-2ECB-2F38D2EDC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DD0BE9D-F12B-6541-009B-4722D2DF2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3C65C-EE53-4884-86D9-4A5972BC83E1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82831B-C97E-40E1-DD09-E072C6144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4624D6E-C946-6749-1000-CA671ACBC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C0A5C-67B7-4F6C-8861-07FB86CCAC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16167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>
  <p:cSld name="1_Kaksi sisältökohdetta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414000" y="1416000"/>
            <a:ext cx="5510474" cy="4535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68300" algn="l">
              <a:spcBef>
                <a:spcPts val="440"/>
              </a:spcBef>
              <a:spcAft>
                <a:spcPts val="0"/>
              </a:spcAft>
              <a:buSzPts val="2200"/>
              <a:buChar char="•"/>
              <a:defRPr sz="2200"/>
            </a:lvl2pPr>
            <a:lvl3pPr marL="1371600" lvl="2" indent="-368300" algn="l">
              <a:spcBef>
                <a:spcPts val="440"/>
              </a:spcBef>
              <a:spcAft>
                <a:spcPts val="0"/>
              </a:spcAft>
              <a:buSzPts val="2200"/>
              <a:buChar char="•"/>
              <a:defRPr sz="2200"/>
            </a:lvl3pPr>
            <a:lvl4pPr marL="1828800" lvl="3" indent="-368300" algn="l">
              <a:spcBef>
                <a:spcPts val="440"/>
              </a:spcBef>
              <a:spcAft>
                <a:spcPts val="0"/>
              </a:spcAft>
              <a:buSzPts val="2200"/>
              <a:buChar char="•"/>
              <a:defRPr sz="2200"/>
            </a:lvl4pPr>
            <a:lvl5pPr marL="2286000" lvl="4" indent="-368300" algn="l">
              <a:spcBef>
                <a:spcPts val="440"/>
              </a:spcBef>
              <a:spcAft>
                <a:spcPts val="0"/>
              </a:spcAft>
              <a:buSzPts val="2200"/>
              <a:buChar char="•"/>
              <a:defRPr sz="22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body" idx="2"/>
          </p:nvPr>
        </p:nvSpPr>
        <p:spPr>
          <a:xfrm>
            <a:off x="6151880" y="1416000"/>
            <a:ext cx="5510474" cy="4535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68300" algn="l">
              <a:spcBef>
                <a:spcPts val="440"/>
              </a:spcBef>
              <a:spcAft>
                <a:spcPts val="0"/>
              </a:spcAft>
              <a:buSzPts val="2200"/>
              <a:buChar char="•"/>
              <a:defRPr sz="2200"/>
            </a:lvl2pPr>
            <a:lvl3pPr marL="1371600" lvl="2" indent="-368300" algn="l">
              <a:spcBef>
                <a:spcPts val="440"/>
              </a:spcBef>
              <a:spcAft>
                <a:spcPts val="0"/>
              </a:spcAft>
              <a:buSzPts val="2200"/>
              <a:buChar char="•"/>
              <a:defRPr sz="2200"/>
            </a:lvl3pPr>
            <a:lvl4pPr marL="1828800" lvl="3" indent="-368300" algn="l">
              <a:spcBef>
                <a:spcPts val="440"/>
              </a:spcBef>
              <a:spcAft>
                <a:spcPts val="0"/>
              </a:spcAft>
              <a:buSzPts val="2200"/>
              <a:buChar char="•"/>
              <a:defRPr sz="2200"/>
            </a:lvl4pPr>
            <a:lvl5pPr marL="2286000" lvl="4" indent="-368300" algn="l">
              <a:spcBef>
                <a:spcPts val="440"/>
              </a:spcBef>
              <a:spcAft>
                <a:spcPts val="0"/>
              </a:spcAft>
              <a:buSzPts val="2200"/>
              <a:buChar char="•"/>
              <a:defRPr sz="22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dt" idx="10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ftr" idx="11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414000" y="6515944"/>
            <a:ext cx="5760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72440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288692198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80658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657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2160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1587698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45262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/>
          <p:cNvSpPr>
            <a:spLocks noGrp="1"/>
          </p:cNvSpPr>
          <p:nvPr>
            <p:ph type="pic" sz="quarter" idx="13" hasCustomPrompt="1"/>
          </p:nvPr>
        </p:nvSpPr>
        <p:spPr>
          <a:xfrm>
            <a:off x="-259203" y="7563418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83C85CAC-69E9-EF44-A466-5BC6F0B73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B169244E-81C3-0349-87A8-7967AEF46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D90AADE6-F9B1-B648-8E92-9C6ADF8ECD90}"/>
              </a:ext>
            </a:extLst>
          </p:cNvPr>
          <p:cNvSpPr/>
          <p:nvPr userDrawn="1"/>
        </p:nvSpPr>
        <p:spPr>
          <a:xfrm>
            <a:off x="9139203" y="3431685"/>
            <a:ext cx="3052797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993E9A64-33C3-A644-A898-58B9C44D71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5" name="Kuvan paikkamerkki 8">
            <a:extLst>
              <a:ext uri="{FF2B5EF4-FFF2-40B4-BE49-F238E27FC236}">
                <a16:creationId xmlns:a16="http://schemas.microsoft.com/office/drawing/2014/main" id="{0A3B1EA1-63A1-154A-9278-43DE52F1835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431685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0FA29A3F-9B96-5F45-886A-24CF777EDE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80000" y="6515944"/>
            <a:ext cx="1248000" cy="324000"/>
          </a:xfrm>
        </p:spPr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2D399DEA-0B6A-4043-A51C-44819999C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8000" y="6515944"/>
            <a:ext cx="7752000" cy="324000"/>
          </a:xfrm>
        </p:spPr>
        <p:txBody>
          <a:bodyPr/>
          <a:lstStyle/>
          <a:p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008554B5-ABE2-A34C-A6C5-6EAD4C350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19" name="Kolmio 18">
            <a:extLst>
              <a:ext uri="{FF2B5EF4-FFF2-40B4-BE49-F238E27FC236}">
                <a16:creationId xmlns:a16="http://schemas.microsoft.com/office/drawing/2014/main" id="{BC63CF86-E9F1-FC4D-92C5-0DE63A6B6846}"/>
              </a:ext>
            </a:extLst>
          </p:cNvPr>
          <p:cNvSpPr/>
          <p:nvPr userDrawn="1"/>
        </p:nvSpPr>
        <p:spPr>
          <a:xfrm rot="16200000">
            <a:off x="8388893" y="4091882"/>
            <a:ext cx="883212" cy="66691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17550550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1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1391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5912919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7426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4427636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6749373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0"/>
            <a:ext cx="10741468" cy="2291379"/>
          </a:xfrm>
        </p:spPr>
        <p:txBody>
          <a:bodyPr anchor="t" anchorCtr="0"/>
          <a:lstStyle>
            <a:lvl1pPr>
              <a:defRPr sz="2800" b="0"/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9183899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50144474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5712718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4305631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35626534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91017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01777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6420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2259924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545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881191"/>
            <a:ext cx="10992000" cy="4805314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EFF7-5DA1-B642-A01A-1298BC74CE2E}" type="datetime1">
              <a:rPr lang="fi-FI" smtClean="0"/>
              <a:t>4.3.2026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133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1339985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52000" y="297224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3733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21200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EFF7-5DA1-B642-A01A-1298BC74CE2E}" type="datetime1">
              <a:rPr lang="fi-FI" smtClean="0"/>
              <a:t>4.3.2026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28647"/>
            <a:ext cx="10992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133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51346998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F444A000-B758-C94D-9683-4F5F09F286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9432" y="5856000"/>
            <a:ext cx="8058567" cy="240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1D742ABF-2963-F949-847F-ED0B9AF677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4.3.2026</a:t>
            </a:fld>
            <a:endParaRPr lang="fi-FI"/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2E032AAA-386D-2B42-B0FE-6A6B9E7D5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0725A685-BD34-FF41-A284-1D4E2D86F6C0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88CB238B-3E8E-034D-82F2-94421457A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799965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4196969656"/>
      </p:ext>
    </p:extLst>
  </p:cSld>
  <p:clrMapOvr>
    <a:masterClrMapping/>
  </p:clrMapOvr>
  <p:hf sldNum="0"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29876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image" Target="../media/image8.png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CE8FED5-D933-44C8-9564-D710DB44FAAC}" type="datetime1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4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  <p:sldLayoutId id="2147484460" r:id="rId12"/>
    <p:sldLayoutId id="2147484461" r:id="rId13"/>
    <p:sldLayoutId id="2147484462" r:id="rId14"/>
    <p:sldLayoutId id="2147484463" r:id="rId15"/>
    <p:sldLayoutId id="2147484464" r:id="rId16"/>
    <p:sldLayoutId id="2147484465" r:id="rId17"/>
    <p:sldLayoutId id="2147484466" r:id="rId18"/>
    <p:sldLayoutId id="2147484467" r:id="rId19"/>
    <p:sldLayoutId id="2147484468" r:id="rId20"/>
    <p:sldLayoutId id="2147484469" r:id="rId21"/>
    <p:sldLayoutId id="2147484470" r:id="rId22"/>
    <p:sldLayoutId id="2147484547" r:id="rId23"/>
    <p:sldLayoutId id="2147484471" r:id="rId24"/>
    <p:sldLayoutId id="2147484473" r:id="rId25"/>
    <p:sldLayoutId id="2147484472" r:id="rId26"/>
    <p:sldLayoutId id="2147484546" r:id="rId27"/>
    <p:sldLayoutId id="2147484474" r:id="rId28"/>
    <p:sldLayoutId id="2147484693" r:id="rId29"/>
    <p:sldLayoutId id="2147484841" r:id="rId30"/>
    <p:sldLayoutId id="2147484844" r:id="rId31"/>
    <p:sldLayoutId id="2147484846" r:id="rId32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4.3.2026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FF9C760-D67C-8A4A-93E9-1632314E487E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33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8" r:id="rId1"/>
    <p:sldLayoutId id="2147484475" r:id="rId2"/>
    <p:sldLayoutId id="2147484476" r:id="rId3"/>
    <p:sldLayoutId id="2147484477" r:id="rId4"/>
    <p:sldLayoutId id="2147484478" r:id="rId5"/>
    <p:sldLayoutId id="2147484479" r:id="rId6"/>
    <p:sldLayoutId id="2147484480" r:id="rId7"/>
    <p:sldLayoutId id="2147484481" r:id="rId8"/>
    <p:sldLayoutId id="2147484482" r:id="rId9"/>
    <p:sldLayoutId id="2147484483" r:id="rId10"/>
    <p:sldLayoutId id="2147484484" r:id="rId11"/>
    <p:sldLayoutId id="2147484485" r:id="rId12"/>
    <p:sldLayoutId id="2147484486" r:id="rId13"/>
    <p:sldLayoutId id="2147484487" r:id="rId14"/>
    <p:sldLayoutId id="2147484488" r:id="rId15"/>
    <p:sldLayoutId id="2147484489" r:id="rId16"/>
    <p:sldLayoutId id="2147484490" r:id="rId17"/>
    <p:sldLayoutId id="2147484491" r:id="rId18"/>
    <p:sldLayoutId id="2147484492" r:id="rId19"/>
    <p:sldLayoutId id="2147484493" r:id="rId20"/>
    <p:sldLayoutId id="2147484494" r:id="rId21"/>
    <p:sldLayoutId id="2147484495" r:id="rId22"/>
    <p:sldLayoutId id="2147484496" r:id="rId23"/>
    <p:sldLayoutId id="2147484544" r:id="rId24"/>
    <p:sldLayoutId id="2147484838" r:id="rId25"/>
    <p:sldLayoutId id="2147484845" r:id="rId26"/>
  </p:sldLayoutIdLst>
  <p:txStyles>
    <p:titleStyle>
      <a:lvl1pPr algn="l" defTabSz="914377" rtl="0" eaLnBrk="1" latinLnBrk="0" hangingPunct="1">
        <a:spcBef>
          <a:spcPct val="0"/>
        </a:spcBef>
        <a:buNone/>
        <a:defRPr sz="2800" b="1" kern="1200">
          <a:solidFill>
            <a:schemeClr val="accent6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3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idx="4294967295"/>
          </p:nvPr>
        </p:nvSpPr>
        <p:spPr>
          <a:xfrm>
            <a:off x="433754" y="776288"/>
            <a:ext cx="10361246" cy="1200150"/>
          </a:xfrm>
        </p:spPr>
        <p:txBody>
          <a:bodyPr/>
          <a:lstStyle/>
          <a:p>
            <a:r>
              <a:rPr lang="fi-FI" sz="3200" dirty="0">
                <a:solidFill>
                  <a:schemeClr val="tx1"/>
                </a:solidFill>
              </a:rPr>
              <a:t>Ajankohtaista YEL-uudistuksesta</a:t>
            </a:r>
            <a:endParaRPr lang="fi-FI" sz="4000" dirty="0">
              <a:solidFill>
                <a:schemeClr val="tx1"/>
              </a:solidFill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4294967295"/>
          </p:nvPr>
        </p:nvSpPr>
        <p:spPr>
          <a:xfrm>
            <a:off x="433752" y="2024063"/>
            <a:ext cx="10361247" cy="1344612"/>
          </a:xfrm>
        </p:spPr>
        <p:txBody>
          <a:bodyPr vert="horz" lIns="0" tIns="45720" rIns="0" bIns="45720" rtlCol="0" anchor="t">
            <a:noAutofit/>
          </a:bodyPr>
          <a:lstStyle/>
          <a:p>
            <a:pPr marL="0" indent="0">
              <a:buNone/>
            </a:pPr>
            <a:r>
              <a:rPr lang="fi-FI" dirty="0"/>
              <a:t>5.3.2026, luottamushenkilöinfo</a:t>
            </a:r>
          </a:p>
          <a:p>
            <a:pPr marL="0" indent="0">
              <a:buNone/>
            </a:pPr>
            <a:r>
              <a:rPr lang="fi-FI" dirty="0"/>
              <a:t>Atte Rytkönen-Sandberg</a:t>
            </a:r>
          </a:p>
          <a:p>
            <a:pPr marL="0" indent="0">
              <a:buNone/>
            </a:pPr>
            <a:r>
              <a:rPr lang="fi-FI" dirty="0"/>
              <a:t>johtaja</a:t>
            </a:r>
          </a:p>
        </p:txBody>
      </p:sp>
      <p:pic>
        <p:nvPicPr>
          <p:cNvPr id="6" name="Kuva 5" descr="Kuva, joka sisältää kohteen henkilö, pöytä, sisä, mies&#10;&#10;Kuvaus luotu automaattisesti">
            <a:extLst>
              <a:ext uri="{FF2B5EF4-FFF2-40B4-BE49-F238E27FC236}">
                <a16:creationId xmlns:a16="http://schemas.microsoft.com/office/drawing/2014/main" id="{B7740088-54AD-4A41-AF73-BD9105547A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9365" y="3511295"/>
            <a:ext cx="4836673" cy="3346705"/>
          </a:xfrm>
          <a:custGeom>
            <a:avLst/>
            <a:gdLst>
              <a:gd name="connsiteX0" fmla="*/ 1549963 w 4836673"/>
              <a:gd name="connsiteY0" fmla="*/ 0 h 3346705"/>
              <a:gd name="connsiteX1" fmla="*/ 4836673 w 4836673"/>
              <a:gd name="connsiteY1" fmla="*/ 0 h 3346705"/>
              <a:gd name="connsiteX2" fmla="*/ 3286710 w 4836673"/>
              <a:gd name="connsiteY2" fmla="*/ 3346705 h 3346705"/>
              <a:gd name="connsiteX3" fmla="*/ 3281133 w 4836673"/>
              <a:gd name="connsiteY3" fmla="*/ 3346705 h 3346705"/>
              <a:gd name="connsiteX4" fmla="*/ 2214905 w 4836673"/>
              <a:gd name="connsiteY4" fmla="*/ 3346705 h 3346705"/>
              <a:gd name="connsiteX5" fmla="*/ 0 w 4836673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6673" h="3346705">
                <a:moveTo>
                  <a:pt x="1549963" y="0"/>
                </a:moveTo>
                <a:lnTo>
                  <a:pt x="4836673" y="0"/>
                </a:lnTo>
                <a:lnTo>
                  <a:pt x="3286710" y="3346705"/>
                </a:lnTo>
                <a:lnTo>
                  <a:pt x="3281133" y="3346705"/>
                </a:lnTo>
                <a:lnTo>
                  <a:pt x="2214905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Kuva 4" descr="Kuva, joka sisältää kohteen henkilö, vaatetus, mies, seisominen&#10;&#10;Kuvaus luotu automaattisesti">
            <a:extLst>
              <a:ext uri="{FF2B5EF4-FFF2-40B4-BE49-F238E27FC236}">
                <a16:creationId xmlns:a16="http://schemas.microsoft.com/office/drawing/2014/main" id="{2085B703-D790-2B45-BD76-9848376984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" b="-4"/>
          <a:stretch/>
        </p:blipFill>
        <p:spPr>
          <a:xfrm>
            <a:off x="7967349" y="3523018"/>
            <a:ext cx="4224651" cy="3346705"/>
          </a:xfrm>
          <a:custGeom>
            <a:avLst/>
            <a:gdLst>
              <a:gd name="connsiteX0" fmla="*/ 1549963 w 4224651"/>
              <a:gd name="connsiteY0" fmla="*/ 0 h 3346705"/>
              <a:gd name="connsiteX1" fmla="*/ 1555540 w 4224651"/>
              <a:gd name="connsiteY1" fmla="*/ 0 h 3346705"/>
              <a:gd name="connsiteX2" fmla="*/ 2621768 w 4224651"/>
              <a:gd name="connsiteY2" fmla="*/ 0 h 3346705"/>
              <a:gd name="connsiteX3" fmla="*/ 4224651 w 4224651"/>
              <a:gd name="connsiteY3" fmla="*/ 0 h 3346705"/>
              <a:gd name="connsiteX4" fmla="*/ 4224651 w 4224651"/>
              <a:gd name="connsiteY4" fmla="*/ 3346705 h 3346705"/>
              <a:gd name="connsiteX5" fmla="*/ 0 w 4224651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2465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224651" y="0"/>
                </a:lnTo>
                <a:lnTo>
                  <a:pt x="422465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Kuva 6" descr="Kuva, joka sisältää kohteen henkilö, sisä, mies, pitäminen&#10;&#10;Kuvaus luotu automaattisesti">
            <a:extLst>
              <a:ext uri="{FF2B5EF4-FFF2-40B4-BE49-F238E27FC236}">
                <a16:creationId xmlns:a16="http://schemas.microsoft.com/office/drawing/2014/main" id="{AC240E30-3409-D048-A7FD-E4343B2862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-11723" y="3512915"/>
            <a:ext cx="5859777" cy="3346695"/>
          </a:xfrm>
          <a:custGeom>
            <a:avLst/>
            <a:gdLst>
              <a:gd name="connsiteX0" fmla="*/ 0 w 5859797"/>
              <a:gd name="connsiteY0" fmla="*/ 0 h 3346705"/>
              <a:gd name="connsiteX1" fmla="*/ 5859797 w 5859797"/>
              <a:gd name="connsiteY1" fmla="*/ 0 h 3346705"/>
              <a:gd name="connsiteX2" fmla="*/ 4309834 w 5859797"/>
              <a:gd name="connsiteY2" fmla="*/ 3346705 h 3346705"/>
              <a:gd name="connsiteX3" fmla="*/ 4304257 w 5859797"/>
              <a:gd name="connsiteY3" fmla="*/ 3346705 h 3346705"/>
              <a:gd name="connsiteX4" fmla="*/ 3238029 w 5859797"/>
              <a:gd name="connsiteY4" fmla="*/ 3346705 h 3346705"/>
              <a:gd name="connsiteX5" fmla="*/ 0 w 5859797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3D7C1644-D120-894D-A19C-84ED8019D0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3694" y="5461490"/>
            <a:ext cx="2346257" cy="91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8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07C12-4C9E-9AB2-74C2-6CC34EF0A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78F26D-F377-80C8-0E59-924157957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000" dirty="0"/>
              <a:t>Suomen Yrittäjien pitkäaikaiset tavoitteet ja näkemykset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314398-4E82-58F0-5016-F3014E91E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3191" lvl="1" indent="-457200">
              <a:buFont typeface="+mj-lt"/>
              <a:buAutoNum type="arabicPeriod"/>
            </a:pPr>
            <a:r>
              <a:rPr lang="fi-FI" sz="2200" dirty="0"/>
              <a:t>Yrittäjän eläkelain mukaisen pakollisen vakuuttamisen alaraja tulee nostaa nykyiseltä tasolta vähintään yrittäjän ansiosidonnaisen työttömyysturvan alarajalle.</a:t>
            </a:r>
          </a:p>
          <a:p>
            <a:pPr marL="1134881" lvl="2" indent="-342900"/>
            <a:r>
              <a:rPr lang="fi-FI" sz="2000" dirty="0"/>
              <a:t>Perusturvan varassa olevia yrittäjiä ei velvoitettaisi maksamaan korkeita eläkevakuutusmaksuja ja pakollisen järjestelmän piirissä olevien etuudet ylittäisivät vähimmäisturvan.</a:t>
            </a:r>
          </a:p>
          <a:p>
            <a:pPr marL="823191" lvl="1" indent="-457200">
              <a:buFont typeface="+mj-lt"/>
              <a:buAutoNum type="arabicPeriod"/>
            </a:pPr>
            <a:r>
              <a:rPr lang="fi-FI" sz="2200" dirty="0"/>
              <a:t>Pakollisen vakuuttamisen alarajan yläpuolella yrittäjän vapautta määrittää eläketurvansa sekä -maksujensa taso tulee lisätä. </a:t>
            </a:r>
          </a:p>
          <a:p>
            <a:pPr marL="823191" lvl="1" indent="-457200">
              <a:buFont typeface="+mj-lt"/>
              <a:buAutoNum type="arabicPeriod"/>
            </a:pPr>
            <a:r>
              <a:rPr lang="fi-FI" sz="2200" dirty="0"/>
              <a:t>Eläkejärjestelmää pitää tehostaa.</a:t>
            </a:r>
          </a:p>
          <a:p>
            <a:pPr marL="823191" lvl="1" indent="-457200">
              <a:buFont typeface="+mj-lt"/>
              <a:buAutoNum type="arabicPeriod"/>
            </a:pPr>
            <a:r>
              <a:rPr lang="fi-FI" sz="2200" dirty="0"/>
              <a:t>Rahastoinnin sisällyttäminen YEL-järjestelmään on selvitettävä. </a:t>
            </a:r>
          </a:p>
        </p:txBody>
      </p:sp>
    </p:spTree>
    <p:extLst>
      <p:ext uri="{BB962C8B-B14F-4D97-AF65-F5344CB8AC3E}">
        <p14:creationId xmlns:p14="http://schemas.microsoft.com/office/powerpoint/2010/main" val="789535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517CDD5B-3FDF-1684-F59D-B0E5ED2088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200" dirty="0"/>
              <a:t>Aika käy vähiin – poliittisia päätöksiä ei ole vielä tehty. Poliittinen keskustelu hallituksen sisällä on kuitenkin alkanut.</a:t>
            </a:r>
          </a:p>
          <a:p>
            <a:pPr lvl="1"/>
            <a:r>
              <a:rPr lang="fi-FI" sz="2000" dirty="0"/>
              <a:t>Ministeri Grahn-Laasonen: ” Viimeinen takaraja on hallituksen kehysriihi.”</a:t>
            </a:r>
          </a:p>
          <a:p>
            <a:pPr marL="365991" lvl="1" indent="0">
              <a:buNone/>
            </a:pPr>
            <a:endParaRPr lang="fi-FI" sz="2200" dirty="0"/>
          </a:p>
          <a:p>
            <a:r>
              <a:rPr lang="fi-FI" sz="2200" dirty="0"/>
              <a:t>Valmistelua ohjaavat vahvasti paine eläkejärjestelmälle mahdollisista muutoksista aiheutuvista kustannuksista sekä </a:t>
            </a:r>
            <a:r>
              <a:rPr lang="fi-FI" sz="2200" dirty="0" err="1"/>
              <a:t>ETK:n</a:t>
            </a:r>
            <a:r>
              <a:rPr lang="fi-FI" sz="2200" dirty="0"/>
              <a:t> (osittain puutteelliset) laskelmat.</a:t>
            </a:r>
          </a:p>
          <a:p>
            <a:endParaRPr lang="fi-FI" sz="2200" dirty="0"/>
          </a:p>
          <a:p>
            <a:r>
              <a:rPr lang="fi-FI" sz="2200" dirty="0" err="1"/>
              <a:t>STM:ssä</a:t>
            </a:r>
            <a:r>
              <a:rPr lang="fi-FI" sz="2200" dirty="0"/>
              <a:t> valmistelussa ehdotuksia ”YEL-korjaussarjaksi”</a:t>
            </a:r>
          </a:p>
          <a:p>
            <a:pPr lvl="1"/>
            <a:r>
              <a:rPr lang="fi-FI" sz="2000" dirty="0"/>
              <a:t>SY on tehnyt tiivistä yhteistyötä hallituksen kanssa asian valmistelussa. </a:t>
            </a:r>
          </a:p>
          <a:p>
            <a:endParaRPr lang="fi-FI" sz="2200" dirty="0"/>
          </a:p>
          <a:p>
            <a:r>
              <a:rPr lang="fi-FI" sz="2200" dirty="0"/>
              <a:t>Muutoksiin sisältyy mahdollisuuksia ja riskejä – yksityiskohdat lopulta ratkaisevat. </a:t>
            </a:r>
          </a:p>
          <a:p>
            <a:pPr lvl="1"/>
            <a:r>
              <a:rPr lang="fi-FI" sz="2000" dirty="0"/>
              <a:t>Keskeistä – miten lainsäädäntöä muutosten jälkeen sovelletaan.</a:t>
            </a:r>
          </a:p>
          <a:p>
            <a:pPr lvl="1"/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D8D8A363-B56B-C115-6876-A05FA66C7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YEL-uudistuksen aika käy vähiin – mitä tällä hetkellä tapahtuu</a:t>
            </a:r>
          </a:p>
        </p:txBody>
      </p:sp>
    </p:spTree>
    <p:extLst>
      <p:ext uri="{BB962C8B-B14F-4D97-AF65-F5344CB8AC3E}">
        <p14:creationId xmlns:p14="http://schemas.microsoft.com/office/powerpoint/2010/main" val="2615516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BE6A8D79-EDA4-2F6A-906A-8FA13EBDB3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fi-FI" sz="1700" dirty="0"/>
              <a:t>Hallitus asetti selvityshenkilö Jukka Rantalan selvittämään kehittämistarpeita ja vaihtoehtoja marraskuussa 2024. Selvitys julkistettiin 5.12.2025.</a:t>
            </a:r>
          </a:p>
          <a:p>
            <a:pPr>
              <a:lnSpc>
                <a:spcPct val="90000"/>
              </a:lnSpc>
            </a:pPr>
            <a:r>
              <a:rPr lang="fi-FI" sz="1700" dirty="0"/>
              <a:t>Rantala ehdotti merkittäviä muutoksia nykyiseen YEL-järjestelmään.</a:t>
            </a:r>
          </a:p>
          <a:p>
            <a:pPr lvl="1">
              <a:lnSpc>
                <a:spcPct val="90000"/>
              </a:lnSpc>
            </a:pPr>
            <a:r>
              <a:rPr lang="fi-FI" sz="1700" dirty="0"/>
              <a:t>Yrittäjän työtulo olisi sama kuin yrittäjätoiminnan verotettava ansiotulo.</a:t>
            </a:r>
          </a:p>
          <a:p>
            <a:pPr marL="365991" lvl="1" indent="0">
              <a:lnSpc>
                <a:spcPct val="90000"/>
              </a:lnSpc>
              <a:buNone/>
            </a:pPr>
            <a:endParaRPr lang="fi-FI" sz="1700" dirty="0"/>
          </a:p>
          <a:p>
            <a:pPr>
              <a:lnSpc>
                <a:spcPct val="90000"/>
              </a:lnSpc>
            </a:pPr>
            <a:r>
              <a:rPr lang="fi-FI" sz="1700" dirty="0"/>
              <a:t>Helmikuussa käynnistettiin kansalaisaloite, jonka mukaan yrittäjän eläkemaksun tulisi perustua ”tosiasiallisesti saatuun yrittäjätuloon”.</a:t>
            </a:r>
          </a:p>
          <a:p>
            <a:pPr lvl="1">
              <a:lnSpc>
                <a:spcPct val="90000"/>
              </a:lnSpc>
            </a:pPr>
            <a:r>
              <a:rPr lang="fi-FI" sz="1700" dirty="0"/>
              <a:t>Epäselvää, mitä tarkoitetaan ”yrittäjätulolla”, mutta malli lähtökohtaisesti nostaisi eläkemaksuja suurella osalla yrittäjistä.</a:t>
            </a:r>
          </a:p>
          <a:p>
            <a:pPr lvl="1">
              <a:lnSpc>
                <a:spcPct val="90000"/>
              </a:lnSpc>
            </a:pPr>
            <a:r>
              <a:rPr lang="fi-FI" sz="1700" dirty="0"/>
              <a:t>Asettaisi eri yritysmuodossa toimivat yrittäjät keskenään epäyhdenvertaiseen asemaan.</a:t>
            </a:r>
          </a:p>
          <a:p>
            <a:pPr lvl="1">
              <a:lnSpc>
                <a:spcPct val="90000"/>
              </a:lnSpc>
            </a:pPr>
            <a:r>
              <a:rPr lang="fi-FI" sz="1700" dirty="0"/>
              <a:t>Jos eläkemaksun perusteena olisivat myös – edes osittain – yritystoiminnasta saatavat osingot, tarkoittaisi suurta periaatteellista muutosta periaatteeseen, jonka mukaan eläkejärjestelmässä vakuutetaan ”työtä”.</a:t>
            </a:r>
          </a:p>
          <a:p>
            <a:pPr lvl="1">
              <a:lnSpc>
                <a:spcPct val="90000"/>
              </a:lnSpc>
            </a:pPr>
            <a:r>
              <a:rPr lang="fi-FI" sz="1700" dirty="0"/>
              <a:t>Johtaisi todennäköisesti johtaisi ns. YEL-suunnitteluun ja käyttäytymisvaikutuksiin, joita ei ole aloitteessa (tai Rantalan selvityksessä) millään tavalla arvioitu. Muutoksen vaikutukset esimerkiksi verokertymiin voisivat olla huomattavat.</a:t>
            </a:r>
          </a:p>
          <a:p>
            <a:pPr lvl="1">
              <a:lnSpc>
                <a:spcPct val="90000"/>
              </a:lnSpc>
            </a:pPr>
            <a:endParaRPr lang="fi-FI" sz="1700" dirty="0"/>
          </a:p>
          <a:p>
            <a:pPr>
              <a:lnSpc>
                <a:spcPct val="90000"/>
              </a:lnSpc>
            </a:pPr>
            <a:endParaRPr lang="fi-FI" sz="1700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A9A8CC4C-BBEB-933D-DA1B-B015C4CB8A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520" y="1785258"/>
            <a:ext cx="3568834" cy="3726032"/>
          </a:xfrm>
          <a:prstGeom prst="rect">
            <a:avLst/>
          </a:prstGeo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C4056426-4B52-D781-A9F5-F60289C28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</p:spPr>
        <p:txBody>
          <a:bodyPr anchor="b">
            <a:normAutofit/>
          </a:bodyPr>
          <a:lstStyle/>
          <a:p>
            <a:r>
              <a:rPr lang="fi-FI" dirty="0"/>
              <a:t>”Todellisten tulojen” vakuuttamisesta</a:t>
            </a:r>
          </a:p>
        </p:txBody>
      </p:sp>
    </p:spTree>
    <p:extLst>
      <p:ext uri="{BB962C8B-B14F-4D97-AF65-F5344CB8AC3E}">
        <p14:creationId xmlns:p14="http://schemas.microsoft.com/office/powerpoint/2010/main" val="2478026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F94022B6-4EDA-EEF1-DE2F-5B250135D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200" dirty="0"/>
              <a:t>Olemme tehneet oman luonnoksemme mallista, joka ottaa huomioon yrittäjäkunnan erilaisuuden, kannustaa yrittäjyyteen sekä lisää yrittäjän vapautta ja vastuuta.</a:t>
            </a:r>
          </a:p>
          <a:p>
            <a:r>
              <a:rPr lang="fi-FI" sz="2200" dirty="0"/>
              <a:t>Keskeistä eläkeyhtiöiden käyttämän työtulolaskurin - joka on antanut yrittäjille liian usein mielivaltaisia ja ylisuuria työtuloehdotuksia - hautaaminen. </a:t>
            </a:r>
          </a:p>
          <a:p>
            <a:r>
              <a:rPr lang="fi-FI" sz="2200" dirty="0"/>
              <a:t>YEL-maksun lähtökohtana työtulo, joka perustuu yrittäjän työpanoksen arvoon (kuten nykyisin). </a:t>
            </a:r>
          </a:p>
          <a:p>
            <a:pPr lvl="1"/>
            <a:r>
              <a:rPr lang="fi-FI" sz="2000" dirty="0"/>
              <a:t>”</a:t>
            </a:r>
            <a:r>
              <a:rPr lang="fi-FI" sz="2000" i="1" dirty="0"/>
              <a:t>Palkka, joka kohtuudella olisi maksettava, jos hänen tässä laissa tarkoitettua yrittäjätoimintaansa suorittamaan olisi palkattava vastaavan ammattitaidon omaava henkilö</a:t>
            </a:r>
            <a:r>
              <a:rPr lang="fi-FI" sz="2000" dirty="0"/>
              <a:t>”. </a:t>
            </a:r>
          </a:p>
          <a:p>
            <a:pPr lvl="1"/>
            <a:r>
              <a:rPr lang="fi-FI" sz="2000" dirty="0"/>
              <a:t>Huomioi yrittäjyyden kirjon ja erilaiset yhtiömuodot.</a:t>
            </a:r>
          </a:p>
          <a:p>
            <a:pPr lvl="1"/>
            <a:r>
              <a:rPr lang="fi-FI" sz="2000" dirty="0"/>
              <a:t>Lähtökohtana yrittäjän oma ilmoitus työpanoksestaan sekä työpanoksen arvosta. Korostaisi myös yrittäjän vastuuta työtulon määrittämisessä.</a:t>
            </a:r>
          </a:p>
          <a:p>
            <a:pPr lvl="1"/>
            <a:r>
              <a:rPr lang="fi-FI" sz="2000" dirty="0"/>
              <a:t>Työtulon määrittämisessä yhtenä kriteerinä, osana kokonaisarviota olisi myös yrittäjän työpanokseen perustuvat ansiot.</a:t>
            </a:r>
          </a:p>
          <a:p>
            <a:pPr lvl="1"/>
            <a:r>
              <a:rPr lang="fi-FI" sz="2000" dirty="0"/>
              <a:t>Velvoittaisi eläkelaitosta nykyistä vahvemmin perustelemaan oman näkemyksensä.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28BE97B-49C6-4956-B070-6BA40376E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SY haluaa nyt tehtävältä YEL-uudistukselta?</a:t>
            </a:r>
          </a:p>
        </p:txBody>
      </p:sp>
    </p:spTree>
    <p:extLst>
      <p:ext uri="{BB962C8B-B14F-4D97-AF65-F5344CB8AC3E}">
        <p14:creationId xmlns:p14="http://schemas.microsoft.com/office/powerpoint/2010/main" val="3363562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9A186852-2B73-C9D1-50A7-C3E086A67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200" dirty="0"/>
              <a:t>Valmistelun yhteydessä ollut esillä myös muita muutoksia, joiden tavoitteena on parantaa järjestelmän toimivuutta ja joustavuutta.</a:t>
            </a:r>
          </a:p>
          <a:p>
            <a:pPr lvl="1"/>
            <a:r>
              <a:rPr lang="fi-FI" sz="2000" dirty="0"/>
              <a:t>YEL-työtulotarkistusten korotusrajan jatkaminen.</a:t>
            </a:r>
          </a:p>
          <a:p>
            <a:pPr lvl="1"/>
            <a:r>
              <a:rPr lang="fi-FI" sz="2000" dirty="0"/>
              <a:t>Yrittäjän eläkelain mukaisen maksujouston käyttömahdollisuuksien laajentaminen.</a:t>
            </a:r>
          </a:p>
          <a:p>
            <a:pPr lvl="1"/>
            <a:r>
              <a:rPr lang="fi-FI" sz="2000" dirty="0"/>
              <a:t>Aloittavan yrittäjän alennuksen uudistaminen ja kohdentaminen vahvemmin nimenomaisesti yritystoiminnan alkuvaiheeseen.</a:t>
            </a:r>
          </a:p>
          <a:p>
            <a:endParaRPr lang="fi-FI" sz="2200" dirty="0"/>
          </a:p>
          <a:p>
            <a:r>
              <a:rPr lang="fi-FI" sz="2200" dirty="0"/>
              <a:t>Päätöksiä YEL-järjestelmän rahastoinnin osalta ei tulla tekemään tällä vaalikaudella – asiaa on jatkoselvitettävä.</a:t>
            </a:r>
          </a:p>
          <a:p>
            <a:r>
              <a:rPr lang="fi-FI" sz="2200" dirty="0"/>
              <a:t>Eläkejärjestelmän tehostaminen – hallitusohjelman mukainen selvitys yrittäjien eläkkeiden keskittämisestä on tehtävä vielä tällä vaalikaudella.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D749F902-EDB6-4FD0-FFBF-11E2A02FE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Muita huomioita uudistukseen</a:t>
            </a:r>
          </a:p>
        </p:txBody>
      </p:sp>
    </p:spTree>
    <p:extLst>
      <p:ext uri="{BB962C8B-B14F-4D97-AF65-F5344CB8AC3E}">
        <p14:creationId xmlns:p14="http://schemas.microsoft.com/office/powerpoint/2010/main" val="1538898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2217870"/>
      </p:ext>
    </p:extLst>
  </p:cSld>
  <p:clrMapOvr>
    <a:masterClrMapping/>
  </p:clrMapOvr>
</p:sld>
</file>

<file path=ppt/theme/theme1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2.xml><?xml version="1.0" encoding="utf-8"?>
<a:theme xmlns:a="http://schemas.openxmlformats.org/drawingml/2006/main" name="SuomenYrittajat169">
  <a:themeElements>
    <a:clrScheme name="Suomen Yrittäjä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BCE4F6"/>
      </a:accent2>
      <a:accent3>
        <a:srgbClr val="F19048"/>
      </a:accent3>
      <a:accent4>
        <a:srgbClr val="FED139"/>
      </a:accent4>
      <a:accent5>
        <a:srgbClr val="93C26B"/>
      </a:accent5>
      <a:accent6>
        <a:srgbClr val="000000"/>
      </a:accent6>
      <a:hlink>
        <a:srgbClr val="00A3DA"/>
      </a:hlink>
      <a:folHlink>
        <a:srgbClr val="F190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Mika_Nuppu_keskiviikko" id="{DE49DEAF-1D97-6149-B074-6E7861C28858}" vid="{2DB806A3-AC4B-E44D-83F9-3BAA47595AD3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510237e-75e5-4e76-8f0d-d4878e64a9d2">
      <Terms xmlns="http://schemas.microsoft.com/office/infopath/2007/PartnerControls"/>
    </lcf76f155ced4ddcb4097134ff3c332f>
    <TaxCatchAll xmlns="088370e4-ad14-49d3-ade9-f7573457171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3FC345A37DB6B54880C0C296880FE117" ma:contentTypeVersion="15" ma:contentTypeDescription="Luo uusi asiakirja." ma:contentTypeScope="" ma:versionID="a05002c05b4052188f891fefa07e53ea">
  <xsd:schema xmlns:xsd="http://www.w3.org/2001/XMLSchema" xmlns:xs="http://www.w3.org/2001/XMLSchema" xmlns:p="http://schemas.microsoft.com/office/2006/metadata/properties" xmlns:ns2="f510237e-75e5-4e76-8f0d-d4878e64a9d2" xmlns:ns3="088370e4-ad14-49d3-ade9-f75734571711" targetNamespace="http://schemas.microsoft.com/office/2006/metadata/properties" ma:root="true" ma:fieldsID="b848abdb0019d7ac6e9bc5100b4a0c69" ns2:_="" ns3:_="">
    <xsd:import namespace="f510237e-75e5-4e76-8f0d-d4878e64a9d2"/>
    <xsd:import namespace="088370e4-ad14-49d3-ade9-f757345717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10237e-75e5-4e76-8f0d-d4878e64a9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8370e4-ad14-49d3-ade9-f7573457171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e4130d03-2e43-4871-8110-3e3df00aaca1}" ma:internalName="TaxCatchAll" ma:showField="CatchAllData" ma:web="088370e4-ad14-49d3-ade9-f757345717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0C8AF8-0F5E-4495-835C-47BAC94F68E1}">
  <ds:schemaRefs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f510237e-75e5-4e76-8f0d-d4878e64a9d2"/>
    <ds:schemaRef ds:uri="http://www.w3.org/XML/1998/namespace"/>
    <ds:schemaRef ds:uri="http://schemas.microsoft.com/office/infopath/2007/PartnerControls"/>
    <ds:schemaRef ds:uri="088370e4-ad14-49d3-ade9-f75734571711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DAAD11F-646D-42DD-A9FB-64D42950B3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06E7BB-DF86-4EA6-9C85-B8BD2679E8C5}">
  <ds:schemaRefs>
    <ds:schemaRef ds:uri="088370e4-ad14-49d3-ade9-f75734571711"/>
    <ds:schemaRef ds:uri="f510237e-75e5-4e76-8f0d-d4878e64a9d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fba51dda-ed9a-4824-a2d9-e572a7032bc7}" enabled="0" method="" siteId="{fba51dda-ed9a-4824-a2d9-e572a7032bc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SY_PowerPoint</Template>
  <TotalTime>1124</TotalTime>
  <Words>668</Words>
  <Application>Microsoft Office PowerPoint</Application>
  <PresentationFormat>Laajakuva</PresentationFormat>
  <Paragraphs>72</Paragraphs>
  <Slides>7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Calibri</vt:lpstr>
      <vt:lpstr>Suomen Yrittajat</vt:lpstr>
      <vt:lpstr>SuomenYrittajat169</vt:lpstr>
      <vt:lpstr>Ajankohtaista YEL-uudistuksesta</vt:lpstr>
      <vt:lpstr>Suomen Yrittäjien pitkäaikaiset tavoitteet ja näkemykset</vt:lpstr>
      <vt:lpstr>YEL-uudistuksen aika käy vähiin – mitä tällä hetkellä tapahtuu</vt:lpstr>
      <vt:lpstr>”Todellisten tulojen” vakuuttamisesta</vt:lpstr>
      <vt:lpstr>Mitä SY haluaa nyt tehtävältä YEL-uudistukselta?</vt:lpstr>
      <vt:lpstr>Muita huomioita uudistukseen</vt:lpstr>
      <vt:lpstr>PowerPoint-esitys</vt:lpstr>
    </vt:vector>
  </TitlesOfParts>
  <Company>Suomen Yrittäjät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Joryn esityslista</dc:title>
  <dc:creator>Mari Kokko</dc:creator>
  <cp:lastModifiedBy>Atte Rytkönen-Sandberg</cp:lastModifiedBy>
  <cp:revision>4</cp:revision>
  <cp:lastPrinted>2025-12-01T07:55:59Z</cp:lastPrinted>
  <dcterms:created xsi:type="dcterms:W3CDTF">2021-05-04T07:07:24Z</dcterms:created>
  <dcterms:modified xsi:type="dcterms:W3CDTF">2026-03-04T19:35:07Z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0x0101003FC345A37DB6B54880C0C296880FE117</vt:lpwstr>
  </property>
  <property fmtid="{D5CDD505-2E9C-101B-9397-08002B2CF9AE}" pid="3" name="MediaServiceImageTags">
    <vt:lpwstr/>
  </property>
</Properties>
</file>