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48" r:id="rId4"/>
  </p:sldMasterIdLst>
  <p:notesMasterIdLst>
    <p:notesMasterId r:id="rId36"/>
  </p:notesMasterIdLst>
  <p:sldIdLst>
    <p:sldId id="258" r:id="rId5"/>
    <p:sldId id="308" r:id="rId6"/>
    <p:sldId id="322" r:id="rId7"/>
    <p:sldId id="323" r:id="rId8"/>
    <p:sldId id="324" r:id="rId9"/>
    <p:sldId id="325" r:id="rId10"/>
    <p:sldId id="327" r:id="rId11"/>
    <p:sldId id="345" r:id="rId12"/>
    <p:sldId id="346" r:id="rId13"/>
    <p:sldId id="391" r:id="rId14"/>
    <p:sldId id="431" r:id="rId15"/>
    <p:sldId id="432" r:id="rId16"/>
    <p:sldId id="433" r:id="rId17"/>
    <p:sldId id="434" r:id="rId18"/>
    <p:sldId id="435" r:id="rId19"/>
    <p:sldId id="354" r:id="rId20"/>
    <p:sldId id="367" r:id="rId21"/>
    <p:sldId id="369" r:id="rId22"/>
    <p:sldId id="393" r:id="rId23"/>
    <p:sldId id="394" r:id="rId24"/>
    <p:sldId id="395" r:id="rId25"/>
    <p:sldId id="396" r:id="rId26"/>
    <p:sldId id="399" r:id="rId27"/>
    <p:sldId id="401" r:id="rId28"/>
    <p:sldId id="402" r:id="rId29"/>
    <p:sldId id="403" r:id="rId30"/>
    <p:sldId id="404" r:id="rId31"/>
    <p:sldId id="405" r:id="rId32"/>
    <p:sldId id="406" r:id="rId33"/>
    <p:sldId id="407" r:id="rId34"/>
    <p:sldId id="261" r:id="rId35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50D3FF"/>
    <a:srgbClr val="0090C1"/>
    <a:srgbClr val="AED798"/>
    <a:srgbClr val="919191"/>
    <a:srgbClr val="E9573F"/>
    <a:srgbClr val="66C8E9"/>
    <a:srgbClr val="F29A8C"/>
    <a:srgbClr val="78BD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59" autoAdjust="0"/>
    <p:restoredTop sz="94635" autoAdjust="0"/>
  </p:normalViewPr>
  <p:slideViewPr>
    <p:cSldViewPr showGuides="1">
      <p:cViewPr varScale="1">
        <p:scale>
          <a:sx n="94" d="100"/>
          <a:sy n="94" d="100"/>
        </p:scale>
        <p:origin x="102" y="13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-106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725780811891283"/>
          <c:y val="3.317000016858053E-2"/>
          <c:w val="0.60020206487546468"/>
          <c:h val="0.8321398544081554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Saldoluku</c:v>
                </c:pt>
              </c:strCache>
            </c:strRef>
          </c:tx>
          <c:spPr>
            <a:solidFill>
              <a:srgbClr val="F19048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BC48-464D-ACF4-9FDB485DD042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11-1E08-453B-832B-F010C9C6E9B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3-BC48-464D-ACF4-9FDB485DD04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5-BC48-464D-ACF4-9FDB485DD04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7-BC48-464D-ACF4-9FDB485DD04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9-BC48-464D-ACF4-9FDB485DD042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B-BC48-464D-ACF4-9FDB485DD042}"/>
              </c:ext>
            </c:extLst>
          </c:dPt>
          <c:dPt>
            <c:idx val="7"/>
            <c:invertIfNegative val="0"/>
            <c:bubble3D val="0"/>
            <c:spPr>
              <a:solidFill>
                <a:srgbClr val="F29A8C"/>
              </a:solidFill>
            </c:spPr>
            <c:extLst>
              <c:ext xmlns:c16="http://schemas.microsoft.com/office/drawing/2014/chart" uri="{C3380CC4-5D6E-409C-BE32-E72D297353CC}">
                <c16:uniqueId val="{0000000D-BC48-464D-ACF4-9FDB485DD042}"/>
              </c:ext>
            </c:extLst>
          </c:dPt>
          <c:dPt>
            <c:idx val="8"/>
            <c:invertIfNegative val="0"/>
            <c:bubble3D val="0"/>
            <c:spPr>
              <a:solidFill>
                <a:srgbClr val="AED798"/>
              </a:solidFill>
            </c:spPr>
            <c:extLst>
              <c:ext xmlns:c16="http://schemas.microsoft.com/office/drawing/2014/chart" uri="{C3380CC4-5D6E-409C-BE32-E72D297353CC}">
                <c16:uniqueId val="{0000000F-BC48-464D-ACF4-9FDB485DD042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n=4385</c:v>
                </c:pt>
                <c:pt idx="1">
                  <c:v>Pohjois-Savo, n=192</c:v>
                </c:pt>
                <c:pt idx="2">
                  <c:v>Koillis-Savo, n=5</c:v>
                </c:pt>
                <c:pt idx="3">
                  <c:v>Kuopion seutu, n=97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n=43</c:v>
                </c:pt>
              </c:strCache>
            </c:strRef>
          </c:cat>
          <c:val>
            <c:numRef>
              <c:f>Taul1!$B$2:$B$8</c:f>
              <c:numCache>
                <c:formatCode>General</c:formatCode>
                <c:ptCount val="7"/>
                <c:pt idx="0">
                  <c:v>0.61721999999999999</c:v>
                </c:pt>
                <c:pt idx="1">
                  <c:v>2.9655499999999999</c:v>
                </c:pt>
                <c:pt idx="2">
                  <c:v>-45.79027</c:v>
                </c:pt>
                <c:pt idx="3">
                  <c:v>2.76173</c:v>
                </c:pt>
                <c:pt idx="4">
                  <c:v>-28.00365</c:v>
                </c:pt>
                <c:pt idx="5">
                  <c:v>19.743289999999998</c:v>
                </c:pt>
                <c:pt idx="6">
                  <c:v>13.18985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C48-464D-ACF4-9FDB485DD0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58816000"/>
        <c:axId val="58817536"/>
      </c:barChart>
      <c:catAx>
        <c:axId val="5881600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crossAx val="58817536"/>
        <c:crosses val="autoZero"/>
        <c:auto val="1"/>
        <c:lblAlgn val="ctr"/>
        <c:lblOffset val="100"/>
        <c:noMultiLvlLbl val="0"/>
      </c:catAx>
      <c:valAx>
        <c:axId val="58817536"/>
        <c:scaling>
          <c:orientation val="minMax"/>
        </c:scaling>
        <c:delete val="0"/>
        <c:axPos val="t"/>
        <c:majorGridlines/>
        <c:numFmt formatCode="General" sourceLinked="1"/>
        <c:majorTickMark val="none"/>
        <c:minorTickMark val="none"/>
        <c:tickLblPos val="high"/>
        <c:crossAx val="58816000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725780811891283"/>
          <c:y val="3.317000016858053E-2"/>
          <c:w val="0.60020206487546468"/>
          <c:h val="0.8321398544081554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Saldoluku</c:v>
                </c:pt>
              </c:strCache>
            </c:strRef>
          </c:tx>
          <c:spPr>
            <a:solidFill>
              <a:srgbClr val="F19048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556F-4267-BD40-17CF8B7D887E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556F-4267-BD40-17CF8B7D887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5-556F-4267-BD40-17CF8B7D887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7-556F-4267-BD40-17CF8B7D887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9-556F-4267-BD40-17CF8B7D887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B-556F-4267-BD40-17CF8B7D887E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D-556F-4267-BD40-17CF8B7D887E}"/>
              </c:ext>
            </c:extLst>
          </c:dPt>
          <c:dPt>
            <c:idx val="7"/>
            <c:invertIfNegative val="0"/>
            <c:bubble3D val="0"/>
            <c:spPr>
              <a:solidFill>
                <a:srgbClr val="F29A8C"/>
              </a:solidFill>
            </c:spPr>
            <c:extLst>
              <c:ext xmlns:c16="http://schemas.microsoft.com/office/drawing/2014/chart" uri="{C3380CC4-5D6E-409C-BE32-E72D297353CC}">
                <c16:uniqueId val="{0000000F-556F-4267-BD40-17CF8B7D887E}"/>
              </c:ext>
            </c:extLst>
          </c:dPt>
          <c:dPt>
            <c:idx val="8"/>
            <c:invertIfNegative val="0"/>
            <c:bubble3D val="0"/>
            <c:spPr>
              <a:solidFill>
                <a:srgbClr val="AED798"/>
              </a:solidFill>
            </c:spPr>
            <c:extLst>
              <c:ext xmlns:c16="http://schemas.microsoft.com/office/drawing/2014/chart" uri="{C3380CC4-5D6E-409C-BE32-E72D297353CC}">
                <c16:uniqueId val="{00000011-556F-4267-BD40-17CF8B7D887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n=4342</c:v>
                </c:pt>
                <c:pt idx="1">
                  <c:v>Pohjois-Savo, n=190</c:v>
                </c:pt>
                <c:pt idx="2">
                  <c:v>Koillis-Savo, n=5</c:v>
                </c:pt>
                <c:pt idx="3">
                  <c:v>Kuopion seutu, n=97</c:v>
                </c:pt>
                <c:pt idx="4">
                  <c:v>Sisä-Savo, n=18</c:v>
                </c:pt>
                <c:pt idx="5">
                  <c:v>Varkauden seutu, n=28</c:v>
                </c:pt>
                <c:pt idx="6">
                  <c:v>Ylä-Savo, n=42</c:v>
                </c:pt>
              </c:strCache>
            </c:strRef>
          </c:cat>
          <c:val>
            <c:numRef>
              <c:f>Taul1!$B$2:$B$8</c:f>
              <c:numCache>
                <c:formatCode>General</c:formatCode>
                <c:ptCount val="7"/>
                <c:pt idx="0">
                  <c:v>13.772550000000001</c:v>
                </c:pt>
                <c:pt idx="1">
                  <c:v>10.113899999999999</c:v>
                </c:pt>
                <c:pt idx="2">
                  <c:v>-27.313939999999999</c:v>
                </c:pt>
                <c:pt idx="3">
                  <c:v>11.86946</c:v>
                </c:pt>
                <c:pt idx="4">
                  <c:v>-30.153929999999999</c:v>
                </c:pt>
                <c:pt idx="5">
                  <c:v>22.920819999999999</c:v>
                </c:pt>
                <c:pt idx="6">
                  <c:v>21.8626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556F-4267-BD40-17CF8B7D88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58816000"/>
        <c:axId val="58817536"/>
      </c:barChart>
      <c:catAx>
        <c:axId val="5881600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crossAx val="58817536"/>
        <c:crosses val="autoZero"/>
        <c:auto val="1"/>
        <c:lblAlgn val="ctr"/>
        <c:lblOffset val="100"/>
        <c:noMultiLvlLbl val="0"/>
      </c:catAx>
      <c:valAx>
        <c:axId val="58817536"/>
        <c:scaling>
          <c:orientation val="minMax"/>
        </c:scaling>
        <c:delete val="0"/>
        <c:axPos val="t"/>
        <c:majorGridlines/>
        <c:numFmt formatCode="General" sourceLinked="1"/>
        <c:majorTickMark val="none"/>
        <c:minorTickMark val="none"/>
        <c:tickLblPos val="high"/>
        <c:crossAx val="58816000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725780811891283"/>
          <c:y val="3.317000016858053E-2"/>
          <c:w val="0.60020206487546468"/>
          <c:h val="0.8321398544081554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Saldoluku</c:v>
                </c:pt>
              </c:strCache>
            </c:strRef>
          </c:tx>
          <c:spPr>
            <a:solidFill>
              <a:srgbClr val="F19048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7EE5-4FF0-A2B1-F3E24E5879AA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7EE5-4FF0-A2B1-F3E24E5879A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5-7EE5-4FF0-A2B1-F3E24E5879A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7-7EE5-4FF0-A2B1-F3E24E5879A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9-7EE5-4FF0-A2B1-F3E24E5879A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B-7EE5-4FF0-A2B1-F3E24E5879AA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D-7EE5-4FF0-A2B1-F3E24E5879AA}"/>
              </c:ext>
            </c:extLst>
          </c:dPt>
          <c:dPt>
            <c:idx val="7"/>
            <c:invertIfNegative val="0"/>
            <c:bubble3D val="0"/>
            <c:spPr>
              <a:solidFill>
                <a:srgbClr val="F29A8C"/>
              </a:solidFill>
            </c:spPr>
            <c:extLst>
              <c:ext xmlns:c16="http://schemas.microsoft.com/office/drawing/2014/chart" uri="{C3380CC4-5D6E-409C-BE32-E72D297353CC}">
                <c16:uniqueId val="{0000000F-7EE5-4FF0-A2B1-F3E24E5879AA}"/>
              </c:ext>
            </c:extLst>
          </c:dPt>
          <c:dPt>
            <c:idx val="8"/>
            <c:invertIfNegative val="0"/>
            <c:bubble3D val="0"/>
            <c:spPr>
              <a:solidFill>
                <a:srgbClr val="AED798"/>
              </a:solidFill>
            </c:spPr>
            <c:extLst>
              <c:ext xmlns:c16="http://schemas.microsoft.com/office/drawing/2014/chart" uri="{C3380CC4-5D6E-409C-BE32-E72D297353CC}">
                <c16:uniqueId val="{00000011-7EE5-4FF0-A2B1-F3E24E5879AA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n=4308</c:v>
                </c:pt>
                <c:pt idx="1">
                  <c:v>Pohjois-Savo, n=188</c:v>
                </c:pt>
                <c:pt idx="2">
                  <c:v>Koillis-Savo, n=4</c:v>
                </c:pt>
                <c:pt idx="3">
                  <c:v>Kuopion seutu, n=96</c:v>
                </c:pt>
                <c:pt idx="4">
                  <c:v>Sisä-Savo, n=17</c:v>
                </c:pt>
                <c:pt idx="5">
                  <c:v>Varkauden seutu, n=29</c:v>
                </c:pt>
                <c:pt idx="6">
                  <c:v>Ylä-Savo, n=42</c:v>
                </c:pt>
              </c:strCache>
            </c:strRef>
          </c:cat>
          <c:val>
            <c:numRef>
              <c:f>Taul1!$B$2:$B$8</c:f>
              <c:numCache>
                <c:formatCode>General</c:formatCode>
                <c:ptCount val="7"/>
                <c:pt idx="0">
                  <c:v>2.2839900000000002</c:v>
                </c:pt>
                <c:pt idx="1">
                  <c:v>-2.564E-2</c:v>
                </c:pt>
                <c:pt idx="2">
                  <c:v>-31.207920000000001</c:v>
                </c:pt>
                <c:pt idx="3">
                  <c:v>-0.53249000000000002</c:v>
                </c:pt>
                <c:pt idx="4">
                  <c:v>-25.10943</c:v>
                </c:pt>
                <c:pt idx="5">
                  <c:v>11.388249999999999</c:v>
                </c:pt>
                <c:pt idx="6">
                  <c:v>7.66547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7EE5-4FF0-A2B1-F3E24E587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58816000"/>
        <c:axId val="58817536"/>
      </c:barChart>
      <c:catAx>
        <c:axId val="5881600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crossAx val="58817536"/>
        <c:crosses val="autoZero"/>
        <c:auto val="1"/>
        <c:lblAlgn val="ctr"/>
        <c:lblOffset val="100"/>
        <c:noMultiLvlLbl val="0"/>
      </c:catAx>
      <c:valAx>
        <c:axId val="58817536"/>
        <c:scaling>
          <c:orientation val="minMax"/>
        </c:scaling>
        <c:delete val="0"/>
        <c:axPos val="t"/>
        <c:majorGridlines/>
        <c:numFmt formatCode="General" sourceLinked="1"/>
        <c:majorTickMark val="none"/>
        <c:minorTickMark val="none"/>
        <c:tickLblPos val="high"/>
        <c:crossAx val="58816000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725780811891283"/>
          <c:y val="3.317000016858053E-2"/>
          <c:w val="0.60020206487546468"/>
          <c:h val="0.8321398544081554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Saldoluku</c:v>
                </c:pt>
              </c:strCache>
            </c:strRef>
          </c:tx>
          <c:spPr>
            <a:solidFill>
              <a:srgbClr val="F19048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3ECD-4BED-92D1-31E63099FBE2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3ECD-4BED-92D1-31E63099FBE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5-3ECD-4BED-92D1-31E63099FBE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7-3ECD-4BED-92D1-31E63099FBE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9-3ECD-4BED-92D1-31E63099FBE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B-3ECD-4BED-92D1-31E63099FBE2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D-3ECD-4BED-92D1-31E63099FBE2}"/>
              </c:ext>
            </c:extLst>
          </c:dPt>
          <c:dPt>
            <c:idx val="7"/>
            <c:invertIfNegative val="0"/>
            <c:bubble3D val="0"/>
            <c:spPr>
              <a:solidFill>
                <a:srgbClr val="F29A8C"/>
              </a:solidFill>
            </c:spPr>
            <c:extLst>
              <c:ext xmlns:c16="http://schemas.microsoft.com/office/drawing/2014/chart" uri="{C3380CC4-5D6E-409C-BE32-E72D297353CC}">
                <c16:uniqueId val="{0000000F-3ECD-4BED-92D1-31E63099FBE2}"/>
              </c:ext>
            </c:extLst>
          </c:dPt>
          <c:dPt>
            <c:idx val="8"/>
            <c:invertIfNegative val="0"/>
            <c:bubble3D val="0"/>
            <c:spPr>
              <a:solidFill>
                <a:srgbClr val="AED798"/>
              </a:solidFill>
            </c:spPr>
            <c:extLst>
              <c:ext xmlns:c16="http://schemas.microsoft.com/office/drawing/2014/chart" uri="{C3380CC4-5D6E-409C-BE32-E72D297353CC}">
                <c16:uniqueId val="{00000011-3ECD-4BED-92D1-31E63099FBE2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n=4310</c:v>
                </c:pt>
                <c:pt idx="1">
                  <c:v>Pohjois-Savo, n=189</c:v>
                </c:pt>
                <c:pt idx="2">
                  <c:v>Koillis-Savo, n=5</c:v>
                </c:pt>
                <c:pt idx="3">
                  <c:v>Kuopion seutu, n=96</c:v>
                </c:pt>
                <c:pt idx="4">
                  <c:v>Sisä-Savo, n=17</c:v>
                </c:pt>
                <c:pt idx="5">
                  <c:v>Varkauden seutu, n=29</c:v>
                </c:pt>
                <c:pt idx="6">
                  <c:v>Ylä-Savo, n=42</c:v>
                </c:pt>
              </c:strCache>
            </c:strRef>
          </c:cat>
          <c:val>
            <c:numRef>
              <c:f>Taul1!$B$2:$B$8</c:f>
              <c:numCache>
                <c:formatCode>General</c:formatCode>
                <c:ptCount val="7"/>
                <c:pt idx="0">
                  <c:v>-12.345610000000001</c:v>
                </c:pt>
                <c:pt idx="1">
                  <c:v>-12.560219999999999</c:v>
                </c:pt>
                <c:pt idx="2">
                  <c:v>-45.79027</c:v>
                </c:pt>
                <c:pt idx="3">
                  <c:v>-15.55256</c:v>
                </c:pt>
                <c:pt idx="4">
                  <c:v>-43.309019999999997</c:v>
                </c:pt>
                <c:pt idx="5">
                  <c:v>-0.38732</c:v>
                </c:pt>
                <c:pt idx="6">
                  <c:v>4.4260700000000002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3ECD-4BED-92D1-31E63099F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58816000"/>
        <c:axId val="58817536"/>
      </c:barChart>
      <c:catAx>
        <c:axId val="5881600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crossAx val="58817536"/>
        <c:crosses val="autoZero"/>
        <c:auto val="1"/>
        <c:lblAlgn val="ctr"/>
        <c:lblOffset val="100"/>
        <c:noMultiLvlLbl val="0"/>
      </c:catAx>
      <c:valAx>
        <c:axId val="58817536"/>
        <c:scaling>
          <c:orientation val="minMax"/>
        </c:scaling>
        <c:delete val="0"/>
        <c:axPos val="t"/>
        <c:majorGridlines/>
        <c:numFmt formatCode="General" sourceLinked="1"/>
        <c:majorTickMark val="none"/>
        <c:minorTickMark val="none"/>
        <c:tickLblPos val="high"/>
        <c:crossAx val="58816000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725780811891283"/>
          <c:y val="3.317000016858053E-2"/>
          <c:w val="0.60020206487546468"/>
          <c:h val="0.8321398544081554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Saldoluku</c:v>
                </c:pt>
              </c:strCache>
            </c:strRef>
          </c:tx>
          <c:spPr>
            <a:solidFill>
              <a:srgbClr val="F19048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BC7E-4384-81E0-BCB29A31C2A6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BC7E-4384-81E0-BCB29A31C2A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5-BC7E-4384-81E0-BCB29A31C2A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7-BC7E-4384-81E0-BCB29A31C2A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9-BC7E-4384-81E0-BCB29A31C2A6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B-BC7E-4384-81E0-BCB29A31C2A6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D-BC7E-4384-81E0-BCB29A31C2A6}"/>
              </c:ext>
            </c:extLst>
          </c:dPt>
          <c:dPt>
            <c:idx val="7"/>
            <c:invertIfNegative val="0"/>
            <c:bubble3D val="0"/>
            <c:spPr>
              <a:solidFill>
                <a:srgbClr val="F29A8C"/>
              </a:solidFill>
            </c:spPr>
            <c:extLst>
              <c:ext xmlns:c16="http://schemas.microsoft.com/office/drawing/2014/chart" uri="{C3380CC4-5D6E-409C-BE32-E72D297353CC}">
                <c16:uniqueId val="{0000000F-BC7E-4384-81E0-BCB29A31C2A6}"/>
              </c:ext>
            </c:extLst>
          </c:dPt>
          <c:dPt>
            <c:idx val="8"/>
            <c:invertIfNegative val="0"/>
            <c:bubble3D val="0"/>
            <c:spPr>
              <a:solidFill>
                <a:srgbClr val="AED798"/>
              </a:solidFill>
            </c:spPr>
            <c:extLst>
              <c:ext xmlns:c16="http://schemas.microsoft.com/office/drawing/2014/chart" uri="{C3380CC4-5D6E-409C-BE32-E72D297353CC}">
                <c16:uniqueId val="{00000011-BC7E-4384-81E0-BCB29A31C2A6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n=4323</c:v>
                </c:pt>
                <c:pt idx="1">
                  <c:v>Pohjois-Savo, n=191</c:v>
                </c:pt>
                <c:pt idx="2">
                  <c:v>Koillis-Savo, n=5</c:v>
                </c:pt>
                <c:pt idx="3">
                  <c:v>Kuopion seutu, n=97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n=42</c:v>
                </c:pt>
              </c:strCache>
            </c:strRef>
          </c:cat>
          <c:val>
            <c:numRef>
              <c:f>Taul1!$B$2:$B$8</c:f>
              <c:numCache>
                <c:formatCode>General</c:formatCode>
                <c:ptCount val="7"/>
                <c:pt idx="0">
                  <c:v>-3.17733</c:v>
                </c:pt>
                <c:pt idx="1">
                  <c:v>-9.8259899999999991</c:v>
                </c:pt>
                <c:pt idx="2">
                  <c:v>-45.79027</c:v>
                </c:pt>
                <c:pt idx="3">
                  <c:v>-9.8625399999999992</c:v>
                </c:pt>
                <c:pt idx="4">
                  <c:v>-36.367739999999998</c:v>
                </c:pt>
                <c:pt idx="5">
                  <c:v>5.3201799999999997</c:v>
                </c:pt>
                <c:pt idx="6">
                  <c:v>-2.6669900000000002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BC7E-4384-81E0-BCB29A31C2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58816000"/>
        <c:axId val="58817536"/>
      </c:barChart>
      <c:catAx>
        <c:axId val="5881600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crossAx val="58817536"/>
        <c:crosses val="autoZero"/>
        <c:auto val="1"/>
        <c:lblAlgn val="ctr"/>
        <c:lblOffset val="100"/>
        <c:noMultiLvlLbl val="0"/>
      </c:catAx>
      <c:valAx>
        <c:axId val="58817536"/>
        <c:scaling>
          <c:orientation val="minMax"/>
        </c:scaling>
        <c:delete val="0"/>
        <c:axPos val="t"/>
        <c:majorGridlines/>
        <c:numFmt formatCode="General" sourceLinked="1"/>
        <c:majorTickMark val="none"/>
        <c:minorTickMark val="none"/>
        <c:tickLblPos val="high"/>
        <c:crossAx val="58816000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725780811891283"/>
          <c:y val="3.317000016858053E-2"/>
          <c:w val="0.60020206487546468"/>
          <c:h val="0.8321398544081554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Olemme voimakkaasti kasvuhakuinen / Pyrimme kasvamaan mahdollisuuksien mukaan</c:v>
                </c:pt>
              </c:strCache>
            </c:strRef>
          </c:tx>
          <c:spPr>
            <a:solidFill>
              <a:srgbClr val="F19048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A13D-49DB-B057-5F015F42C9E6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/>
              </a:solidFill>
            </c:spPr>
            <c:extLst>
              <c:ext xmlns:c16="http://schemas.microsoft.com/office/drawing/2014/chart" uri="{C3380CC4-5D6E-409C-BE32-E72D297353CC}">
                <c16:uniqueId val="{00000003-A13D-49DB-B057-5F015F42C9E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5-A13D-49DB-B057-5F015F42C9E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7-A13D-49DB-B057-5F015F42C9E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9-A13D-49DB-B057-5F015F42C9E6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B-A13D-49DB-B057-5F015F42C9E6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D-A13D-49DB-B057-5F015F42C9E6}"/>
              </c:ext>
            </c:extLst>
          </c:dPt>
          <c:dPt>
            <c:idx val="7"/>
            <c:invertIfNegative val="0"/>
            <c:bubble3D val="0"/>
            <c:spPr>
              <a:solidFill>
                <a:srgbClr val="F29A8C"/>
              </a:solidFill>
            </c:spPr>
            <c:extLst>
              <c:ext xmlns:c16="http://schemas.microsoft.com/office/drawing/2014/chart" uri="{C3380CC4-5D6E-409C-BE32-E72D297353CC}">
                <c16:uniqueId val="{0000000F-A13D-49DB-B057-5F015F42C9E6}"/>
              </c:ext>
            </c:extLst>
          </c:dPt>
          <c:dPt>
            <c:idx val="8"/>
            <c:invertIfNegative val="0"/>
            <c:bubble3D val="0"/>
            <c:spPr>
              <a:solidFill>
                <a:srgbClr val="AED798"/>
              </a:solidFill>
            </c:spPr>
            <c:extLst>
              <c:ext xmlns:c16="http://schemas.microsoft.com/office/drawing/2014/chart" uri="{C3380CC4-5D6E-409C-BE32-E72D297353CC}">
                <c16:uniqueId val="{00000011-A13D-49DB-B057-5F015F42C9E6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n=4388</c:v>
                </c:pt>
                <c:pt idx="1">
                  <c:v>Pohjois-Savo, n=192</c:v>
                </c:pt>
                <c:pt idx="2">
                  <c:v>Koillis-Savo, n=5</c:v>
                </c:pt>
                <c:pt idx="3">
                  <c:v>Kuopion seutu, n=97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n=43</c:v>
                </c:pt>
              </c:strCache>
            </c:strRef>
          </c:cat>
          <c:val>
            <c:numRef>
              <c:f>Taul1!$B$2:$B$8</c:f>
              <c:numCache>
                <c:formatCode>General</c:formatCode>
                <c:ptCount val="7"/>
                <c:pt idx="0">
                  <c:v>40.296250000000001</c:v>
                </c:pt>
                <c:pt idx="1">
                  <c:v>40.125039999999998</c:v>
                </c:pt>
                <c:pt idx="2">
                  <c:v>17.257090000000002</c:v>
                </c:pt>
                <c:pt idx="3">
                  <c:v>44.443670000000004</c:v>
                </c:pt>
                <c:pt idx="4">
                  <c:v>24.531500000000001</c:v>
                </c:pt>
                <c:pt idx="5">
                  <c:v>47.296430000000001</c:v>
                </c:pt>
                <c:pt idx="6">
                  <c:v>35.360430000000001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A13D-49DB-B057-5F015F42C9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58816000"/>
        <c:axId val="58817536"/>
      </c:barChart>
      <c:catAx>
        <c:axId val="5881600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crossAx val="58817536"/>
        <c:crosses val="autoZero"/>
        <c:auto val="1"/>
        <c:lblAlgn val="ctr"/>
        <c:lblOffset val="100"/>
        <c:noMultiLvlLbl val="0"/>
      </c:catAx>
      <c:valAx>
        <c:axId val="58817536"/>
        <c:scaling>
          <c:orientation val="minMax"/>
        </c:scaling>
        <c:delete val="0"/>
        <c:axPos val="t"/>
        <c:majorGridlines/>
        <c:numFmt formatCode="General" sourceLinked="1"/>
        <c:majorTickMark val="none"/>
        <c:minorTickMark val="none"/>
        <c:tickLblPos val="high"/>
        <c:crossAx val="58816000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0920010184515E-2"/>
          <c:y val="3.317000016858053E-2"/>
          <c:w val="0.90579079989815481"/>
          <c:h val="0.66261099900110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KOKO MAA, n=4354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DFD-4A35-86EE-0435A50B7BD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DFD-4A35-86EE-0435A50B7BDE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DFD-4A35-86EE-0435A50B7BDE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DFD-4A35-86EE-0435A50B7BDE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2DFD-4A35-86EE-0435A50B7BDE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2DFD-4A35-86EE-0435A50B7BDE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2DFD-4A35-86EE-0435A50B7BD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Taul1!$B$1:$C$1</c:f>
              <c:strCache>
                <c:ptCount val="2"/>
                <c:pt idx="0">
                  <c:v>Aikooko ottaa ulkopuolista rahoitusta seuraavan 12 kk:n aikana</c:v>
                </c:pt>
                <c:pt idx="1">
                  <c:v>On ottanut ulkopuolista rahoitusta viimeisen 12 kk:n aikana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19.222709999999999</c:v>
                </c:pt>
                <c:pt idx="1">
                  <c:v>21.53951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DFD-4A35-86EE-0435A50B7BDE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Pohjois-Savo, n=192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Taul1!$B$1:$C$1</c:f>
              <c:strCache>
                <c:ptCount val="2"/>
                <c:pt idx="0">
                  <c:v>Aikooko ottaa ulkopuolista rahoitusta seuraavan 12 kk:n aikana</c:v>
                </c:pt>
                <c:pt idx="1">
                  <c:v>On ottanut ulkopuolista rahoitusta viimeisen 12 kk:n aikana</c:v>
                </c:pt>
              </c:strCache>
            </c:strRef>
          </c:cat>
          <c:val>
            <c:numRef>
              <c:f>Taul1!$B$3:$C$3</c:f>
              <c:numCache>
                <c:formatCode>General</c:formatCode>
                <c:ptCount val="2"/>
                <c:pt idx="0">
                  <c:v>22.768160000000002</c:v>
                </c:pt>
                <c:pt idx="1">
                  <c:v>25.864319999999999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DFD-4A35-86EE-0435A50B7BDE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Koillis-Savo, n=5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Taul1!$B$1:$C$1</c:f>
              <c:strCache>
                <c:ptCount val="2"/>
                <c:pt idx="0">
                  <c:v>Aikooko ottaa ulkopuolista rahoitusta seuraavan 12 kk:n aikana</c:v>
                </c:pt>
                <c:pt idx="1">
                  <c:v>On ottanut ulkopuolista rahoitusta viimeisen 12 kk:n aikana</c:v>
                </c:pt>
              </c:strCache>
            </c:strRef>
          </c:cat>
          <c:val>
            <c:numRef>
              <c:f>Taul1!$B$4:$C$4</c:f>
              <c:numCache>
                <c:formatCode>General</c:formatCode>
                <c:ptCount val="2"/>
                <c:pt idx="0">
                  <c:v>17.257090000000002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DFD-4A35-86EE-0435A50B7BDE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Kuopion seutu, n=97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Taul1!$B$1:$C$1</c:f>
              <c:strCache>
                <c:ptCount val="2"/>
                <c:pt idx="0">
                  <c:v>Aikooko ottaa ulkopuolista rahoitusta seuraavan 12 kk:n aikana</c:v>
                </c:pt>
                <c:pt idx="1">
                  <c:v>On ottanut ulkopuolista rahoitusta viimeisen 12 kk:n aikana</c:v>
                </c:pt>
              </c:strCache>
            </c:strRef>
          </c:cat>
          <c:val>
            <c:numRef>
              <c:f>Taul1!$B$5:$C$5</c:f>
              <c:numCache>
                <c:formatCode>General</c:formatCode>
                <c:ptCount val="2"/>
                <c:pt idx="0">
                  <c:v>19.400849999999998</c:v>
                </c:pt>
                <c:pt idx="1">
                  <c:v>26.37229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DFD-4A35-86EE-0435A50B7BDE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Sisä-Savo, n=18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Taul1!$B$1:$C$1</c:f>
              <c:strCache>
                <c:ptCount val="2"/>
                <c:pt idx="0">
                  <c:v>Aikooko ottaa ulkopuolista rahoitusta seuraavan 12 kk:n aikana</c:v>
                </c:pt>
                <c:pt idx="1">
                  <c:v>On ottanut ulkopuolista rahoitusta viimeisen 12 kk:n aikana</c:v>
                </c:pt>
              </c:strCache>
            </c:strRef>
          </c:cat>
          <c:val>
            <c:numRef>
              <c:f>Taul1!$B$6:$C$6</c:f>
              <c:numCache>
                <c:formatCode>General</c:formatCode>
                <c:ptCount val="2"/>
                <c:pt idx="0">
                  <c:v>37.135779999999997</c:v>
                </c:pt>
                <c:pt idx="1">
                  <c:v>29.34301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DFD-4A35-86EE-0435A50B7BDE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Varkauden seutu, n=29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Taul1!$B$1:$C$1</c:f>
              <c:strCache>
                <c:ptCount val="2"/>
                <c:pt idx="0">
                  <c:v>Aikooko ottaa ulkopuolista rahoitusta seuraavan 12 kk:n aikana</c:v>
                </c:pt>
                <c:pt idx="1">
                  <c:v>On ottanut ulkopuolista rahoitusta viimeisen 12 kk:n aikana</c:v>
                </c:pt>
              </c:strCache>
            </c:strRef>
          </c:cat>
          <c:val>
            <c:numRef>
              <c:f>Taul1!$B$7:$C$7</c:f>
              <c:numCache>
                <c:formatCode>General</c:formatCode>
                <c:ptCount val="2"/>
                <c:pt idx="0">
                  <c:v>16.58578</c:v>
                </c:pt>
                <c:pt idx="1">
                  <c:v>22.149850000000001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DFD-4A35-86EE-0435A50B7BDE}"/>
            </c:ext>
          </c:extLst>
        </c:ser>
        <c:ser>
          <c:idx val="6"/>
          <c:order val="6"/>
          <c:tx>
            <c:strRef>
              <c:f>Taul1!$A$8</c:f>
              <c:strCache>
                <c:ptCount val="1"/>
                <c:pt idx="0">
                  <c:v>Ylä-Savo, n=43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Taul1!$B$1:$C$1</c:f>
              <c:strCache>
                <c:ptCount val="2"/>
                <c:pt idx="0">
                  <c:v>Aikooko ottaa ulkopuolista rahoitusta seuraavan 12 kk:n aikana</c:v>
                </c:pt>
                <c:pt idx="1">
                  <c:v>On ottanut ulkopuolista rahoitusta viimeisen 12 kk:n aikana</c:v>
                </c:pt>
              </c:strCache>
            </c:strRef>
          </c:cat>
          <c:val>
            <c:numRef>
              <c:f>Taul1!$B$8:$C$8</c:f>
              <c:numCache>
                <c:formatCode>General</c:formatCode>
                <c:ptCount val="2"/>
                <c:pt idx="0">
                  <c:v>29.07302</c:v>
                </c:pt>
                <c:pt idx="1">
                  <c:v>29.146930000000001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DFD-4A35-86EE-0435A50B7B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9052288"/>
        <c:axId val="109053824"/>
      </c:barChart>
      <c:catAx>
        <c:axId val="109052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200"/>
            </a:pPr>
            <a:endParaRPr lang="fi-FI"/>
          </a:p>
        </c:txPr>
        <c:crossAx val="109053824"/>
        <c:crosses val="autoZero"/>
        <c:auto val="1"/>
        <c:lblAlgn val="ctr"/>
        <c:lblOffset val="100"/>
        <c:noMultiLvlLbl val="0"/>
      </c:catAx>
      <c:valAx>
        <c:axId val="10905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low"/>
        <c:crossAx val="1090522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9752016251557056E-2"/>
          <c:y val="0.84685123622952307"/>
          <c:w val="0.94309225732958246"/>
          <c:h val="0.1531487637704769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0920010184515E-2"/>
          <c:y val="3.317000016858053E-2"/>
          <c:w val="0.90579079989815481"/>
          <c:h val="0.66261099900110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KOKO MAA, n=775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DFD-4A35-86EE-0435A50B7BD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DFD-4A35-86EE-0435A50B7BDE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DFD-4A35-86EE-0435A50B7BD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Muihin kone- tai laiteinvestointeihin tai rakennusinvestointeihin</c:v>
                </c:pt>
                <c:pt idx="1">
                  <c:v>Käyttöpääomarahoitukseen yrityksen kasvuun tai kansainvälistymiseen</c:v>
                </c:pt>
                <c:pt idx="2">
                  <c:v>Käyttöpääomarahoitukseen suhdanteista / kireästä taloudellisesta tilanteesta johtuen</c:v>
                </c:pt>
                <c:pt idx="3">
                  <c:v>Yrityksen kehittämishankkeisiin, ml. henkilöstön osaaminen</c:v>
                </c:pt>
              </c:strCache>
            </c:strRef>
          </c:cat>
          <c:val>
            <c:numRef>
              <c:f>Taul1!$B$2:$E$2</c:f>
              <c:numCache>
                <c:formatCode>General</c:formatCode>
                <c:ptCount val="4"/>
                <c:pt idx="0">
                  <c:v>53.132510000000003</c:v>
                </c:pt>
                <c:pt idx="1">
                  <c:v>20.902940000000001</c:v>
                </c:pt>
                <c:pt idx="2">
                  <c:v>17.502469999999999</c:v>
                </c:pt>
                <c:pt idx="3">
                  <c:v>13.996219999999999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DFD-4A35-86EE-0435A50B7BDE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Pohjois-Savo, n=42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Muihin kone- tai laiteinvestointeihin tai rakennusinvestointeihin</c:v>
                </c:pt>
                <c:pt idx="1">
                  <c:v>Käyttöpääomarahoitukseen yrityksen kasvuun tai kansainvälistymiseen</c:v>
                </c:pt>
                <c:pt idx="2">
                  <c:v>Käyttöpääomarahoitukseen suhdanteista / kireästä taloudellisesta tilanteesta johtuen</c:v>
                </c:pt>
                <c:pt idx="3">
                  <c:v>Yrityksen kehittämishankkeisiin, ml. henkilöstön osaaminen</c:v>
                </c:pt>
              </c:strCache>
            </c:strRef>
          </c:cat>
          <c:val>
            <c:numRef>
              <c:f>Taul1!$B$3:$E$3</c:f>
              <c:numCache>
                <c:formatCode>General</c:formatCode>
                <c:ptCount val="4"/>
                <c:pt idx="0">
                  <c:v>62.901769999999999</c:v>
                </c:pt>
                <c:pt idx="1">
                  <c:v>11.351990000000001</c:v>
                </c:pt>
                <c:pt idx="2">
                  <c:v>14.93191</c:v>
                </c:pt>
                <c:pt idx="3">
                  <c:v>12.717650000000001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DFD-4A35-86EE-0435A50B7BDE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Koillis-Savo, n=1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Muihin kone- tai laiteinvestointeihin tai rakennusinvestointeihin</c:v>
                </c:pt>
                <c:pt idx="1">
                  <c:v>Käyttöpääomarahoitukseen yrityksen kasvuun tai kansainvälistymiseen</c:v>
                </c:pt>
                <c:pt idx="2">
                  <c:v>Käyttöpääomarahoitukseen suhdanteista / kireästä taloudellisesta tilanteesta johtuen</c:v>
                </c:pt>
                <c:pt idx="3">
                  <c:v>Yrityksen kehittämishankkeisiin, ml. henkilöstön osaaminen</c:v>
                </c:pt>
              </c:strCache>
            </c:strRef>
          </c:cat>
          <c:val>
            <c:numRef>
              <c:f>Taul1!$B$4:$E$4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DFD-4A35-86EE-0435A50B7BDE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Kuopion seutu, n=18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Muihin kone- tai laiteinvestointeihin tai rakennusinvestointeihin</c:v>
                </c:pt>
                <c:pt idx="1">
                  <c:v>Käyttöpääomarahoitukseen yrityksen kasvuun tai kansainvälistymiseen</c:v>
                </c:pt>
                <c:pt idx="2">
                  <c:v>Käyttöpääomarahoitukseen suhdanteista / kireästä taloudellisesta tilanteesta johtuen</c:v>
                </c:pt>
                <c:pt idx="3">
                  <c:v>Yrityksen kehittämishankkeisiin, ml. henkilöstön osaaminen</c:v>
                </c:pt>
              </c:strCache>
            </c:strRef>
          </c:cat>
          <c:val>
            <c:numRef>
              <c:f>Taul1!$B$5:$E$5</c:f>
              <c:numCache>
                <c:formatCode>General</c:formatCode>
                <c:ptCount val="4"/>
                <c:pt idx="0">
                  <c:v>64.005560000000003</c:v>
                </c:pt>
                <c:pt idx="1">
                  <c:v>11.682510000000001</c:v>
                </c:pt>
                <c:pt idx="2">
                  <c:v>26.28331</c:v>
                </c:pt>
                <c:pt idx="3">
                  <c:v>19.00853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DFD-4A35-86EE-0435A50B7BDE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Sisä-Savo, n=6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Muihin kone- tai laiteinvestointeihin tai rakennusinvestointeihin</c:v>
                </c:pt>
                <c:pt idx="1">
                  <c:v>Käyttöpääomarahoitukseen yrityksen kasvuun tai kansainvälistymiseen</c:v>
                </c:pt>
                <c:pt idx="2">
                  <c:v>Käyttöpääomarahoitukseen suhdanteista / kireästä taloudellisesta tilanteesta johtuen</c:v>
                </c:pt>
                <c:pt idx="3">
                  <c:v>Yrityksen kehittämishankkeisiin, ml. henkilöstön osaaminen</c:v>
                </c:pt>
              </c:strCache>
            </c:strRef>
          </c:cat>
          <c:val>
            <c:numRef>
              <c:f>Taul1!$B$6:$E$6</c:f>
              <c:numCache>
                <c:formatCode>General</c:formatCode>
                <c:ptCount val="4"/>
                <c:pt idx="0">
                  <c:v>83.267340000000004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DFD-4A35-86EE-0435A50B7BDE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Varkauden seutu, n=5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Muihin kone- tai laiteinvestointeihin tai rakennusinvestointeihin</c:v>
                </c:pt>
                <c:pt idx="1">
                  <c:v>Käyttöpääomarahoitukseen yrityksen kasvuun tai kansainvälistymiseen</c:v>
                </c:pt>
                <c:pt idx="2">
                  <c:v>Käyttöpääomarahoitukseen suhdanteista / kireästä taloudellisesta tilanteesta johtuen</c:v>
                </c:pt>
                <c:pt idx="3">
                  <c:v>Yrityksen kehittämishankkeisiin, ml. henkilöstön osaaminen</c:v>
                </c:pt>
              </c:strCache>
            </c:strRef>
          </c:cat>
          <c:val>
            <c:numRef>
              <c:f>Taul1!$B$7:$E$7</c:f>
              <c:numCache>
                <c:formatCode>General</c:formatCode>
                <c:ptCount val="4"/>
                <c:pt idx="0">
                  <c:v>75.819329999999994</c:v>
                </c:pt>
                <c:pt idx="1">
                  <c:v>16.92625</c:v>
                </c:pt>
                <c:pt idx="2">
                  <c:v>7.2544199999999996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DFD-4A35-86EE-0435A50B7BDE}"/>
            </c:ext>
          </c:extLst>
        </c:ser>
        <c:ser>
          <c:idx val="6"/>
          <c:order val="6"/>
          <c:tx>
            <c:strRef>
              <c:f>Taul1!$A$8</c:f>
              <c:strCache>
                <c:ptCount val="1"/>
                <c:pt idx="0">
                  <c:v>Ylä-Savo, n=12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Muihin kone- tai laiteinvestointeihin tai rakennusinvestointeihin</c:v>
                </c:pt>
                <c:pt idx="1">
                  <c:v>Käyttöpääomarahoitukseen yrityksen kasvuun tai kansainvälistymiseen</c:v>
                </c:pt>
                <c:pt idx="2">
                  <c:v>Käyttöpääomarahoitukseen suhdanteista / kireästä taloudellisesta tilanteesta johtuen</c:v>
                </c:pt>
                <c:pt idx="3">
                  <c:v>Yrityksen kehittämishankkeisiin, ml. henkilöstön osaaminen</c:v>
                </c:pt>
              </c:strCache>
            </c:strRef>
          </c:cat>
          <c:val>
            <c:numRef>
              <c:f>Taul1!$B$8:$E$8</c:f>
              <c:numCache>
                <c:formatCode>General</c:formatCode>
                <c:ptCount val="4"/>
                <c:pt idx="0">
                  <c:v>48.959090000000003</c:v>
                </c:pt>
                <c:pt idx="1">
                  <c:v>16.389869999999998</c:v>
                </c:pt>
                <c:pt idx="2">
                  <c:v>10.066229999999999</c:v>
                </c:pt>
                <c:pt idx="3">
                  <c:v>16.389869999999998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DFD-4A35-86EE-0435A50B7B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9052288"/>
        <c:axId val="109053824"/>
      </c:barChart>
      <c:catAx>
        <c:axId val="109052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200"/>
            </a:pPr>
            <a:endParaRPr lang="fi-FI"/>
          </a:p>
        </c:txPr>
        <c:crossAx val="109053824"/>
        <c:crosses val="autoZero"/>
        <c:auto val="1"/>
        <c:lblAlgn val="ctr"/>
        <c:lblOffset val="100"/>
        <c:noMultiLvlLbl val="0"/>
      </c:catAx>
      <c:valAx>
        <c:axId val="10905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low"/>
        <c:crossAx val="1090522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9752016251557056E-2"/>
          <c:y val="0.84685123622952307"/>
          <c:w val="0.94309225732958246"/>
          <c:h val="0.1531487637704769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0920010184515E-2"/>
          <c:y val="3.317000016858053E-2"/>
          <c:w val="0.90579079989815481"/>
          <c:h val="0.66261099900110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KOKO MAA, n=775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2DFD-4A35-86EE-0435A50B7BD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2DFD-4A35-86EE-0435A50B7BD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2DFD-4A35-86EE-0435A50B7BDE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2DFD-4A35-86EE-0435A50B7BD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Omistusjärjestelyjen tai yrityskauppojen rahoitukseen</c:v>
                </c:pt>
                <c:pt idx="1">
                  <c:v>Tieto- ja viestintätekniikkalaite-, tai ohjelmisto- tms. investointeihin</c:v>
                </c:pt>
                <c:pt idx="2">
                  <c:v>Vientikauppojen rahoittaminen</c:v>
                </c:pt>
                <c:pt idx="3">
                  <c:v>Muuhun tarkoitukseen</c:v>
                </c:pt>
              </c:strCache>
            </c:strRef>
          </c:cat>
          <c:val>
            <c:numRef>
              <c:f>Taul1!$B$2:$E$2</c:f>
              <c:numCache>
                <c:formatCode>General</c:formatCode>
                <c:ptCount val="4"/>
                <c:pt idx="0">
                  <c:v>9.7952499999999993</c:v>
                </c:pt>
                <c:pt idx="1">
                  <c:v>6.5629600000000003</c:v>
                </c:pt>
                <c:pt idx="2">
                  <c:v>3.4579200000000001</c:v>
                </c:pt>
                <c:pt idx="3">
                  <c:v>9.1428999999999991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DFD-4A35-86EE-0435A50B7BDE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Pohjois-Savo, n=42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Omistusjärjestelyjen tai yrityskauppojen rahoitukseen</c:v>
                </c:pt>
                <c:pt idx="1">
                  <c:v>Tieto- ja viestintätekniikkalaite-, tai ohjelmisto- tms. investointeihin</c:v>
                </c:pt>
                <c:pt idx="2">
                  <c:v>Vientikauppojen rahoittaminen</c:v>
                </c:pt>
                <c:pt idx="3">
                  <c:v>Muuhun tarkoitukseen</c:v>
                </c:pt>
              </c:strCache>
            </c:strRef>
          </c:cat>
          <c:val>
            <c:numRef>
              <c:f>Taul1!$B$3:$E$3</c:f>
              <c:numCache>
                <c:formatCode>General</c:formatCode>
                <c:ptCount val="4"/>
                <c:pt idx="0">
                  <c:v>7.2060500000000003</c:v>
                </c:pt>
                <c:pt idx="1">
                  <c:v>16.564920000000001</c:v>
                </c:pt>
                <c:pt idx="2">
                  <c:v>2.2321200000000001</c:v>
                </c:pt>
                <c:pt idx="3">
                  <c:v>6.6963499999999998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DFD-4A35-86EE-0435A50B7BDE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Koillis-Savo, n=1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Omistusjärjestelyjen tai yrityskauppojen rahoitukseen</c:v>
                </c:pt>
                <c:pt idx="1">
                  <c:v>Tieto- ja viestintätekniikkalaite-, tai ohjelmisto- tms. investointeihin</c:v>
                </c:pt>
                <c:pt idx="2">
                  <c:v>Vientikauppojen rahoittaminen</c:v>
                </c:pt>
                <c:pt idx="3">
                  <c:v>Muuhun tarkoitukseen</c:v>
                </c:pt>
              </c:strCache>
            </c:strRef>
          </c:cat>
          <c:val>
            <c:numRef>
              <c:f>Taul1!$B$4:$E$4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DFD-4A35-86EE-0435A50B7BDE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Kuopion seutu, n=18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Omistusjärjestelyjen tai yrityskauppojen rahoitukseen</c:v>
                </c:pt>
                <c:pt idx="1">
                  <c:v>Tieto- ja viestintätekniikkalaite-, tai ohjelmisto- tms. investointeihin</c:v>
                </c:pt>
                <c:pt idx="2">
                  <c:v>Vientikauppojen rahoittaminen</c:v>
                </c:pt>
                <c:pt idx="3">
                  <c:v>Muuhun tarkoitukseen</c:v>
                </c:pt>
              </c:strCache>
            </c:strRef>
          </c:cat>
          <c:val>
            <c:numRef>
              <c:f>Taul1!$B$5:$E$5</c:f>
              <c:numCache>
                <c:formatCode>General</c:formatCode>
                <c:ptCount val="4"/>
                <c:pt idx="0">
                  <c:v>5.1408100000000001</c:v>
                </c:pt>
                <c:pt idx="1">
                  <c:v>20.93656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DFD-4A35-86EE-0435A50B7BDE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Sisä-Savo, n=6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Omistusjärjestelyjen tai yrityskauppojen rahoitukseen</c:v>
                </c:pt>
                <c:pt idx="1">
                  <c:v>Tieto- ja viestintätekniikkalaite-, tai ohjelmisto- tms. investointeihin</c:v>
                </c:pt>
                <c:pt idx="2">
                  <c:v>Vientikauppojen rahoittaminen</c:v>
                </c:pt>
                <c:pt idx="3">
                  <c:v>Muuhun tarkoitukseen</c:v>
                </c:pt>
              </c:strCache>
            </c:strRef>
          </c:cat>
          <c:val>
            <c:numRef>
              <c:f>Taul1!$B$6:$E$6</c:f>
              <c:numCache>
                <c:formatCode>General</c:formatCode>
                <c:ptCount val="4"/>
                <c:pt idx="0">
                  <c:v>16.732659999999999</c:v>
                </c:pt>
                <c:pt idx="1">
                  <c:v>13.62208</c:v>
                </c:pt>
                <c:pt idx="2">
                  <c:v>0</c:v>
                </c:pt>
                <c:pt idx="3">
                  <c:v>13.62208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DFD-4A35-86EE-0435A50B7BDE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Varkauden seutu, n=5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Omistusjärjestelyjen tai yrityskauppojen rahoitukseen</c:v>
                </c:pt>
                <c:pt idx="1">
                  <c:v>Tieto- ja viestintätekniikkalaite-, tai ohjelmisto- tms. investointeihin</c:v>
                </c:pt>
                <c:pt idx="2">
                  <c:v>Vientikauppojen rahoittaminen</c:v>
                </c:pt>
                <c:pt idx="3">
                  <c:v>Muuhun tarkoitukseen</c:v>
                </c:pt>
              </c:strCache>
            </c:strRef>
          </c:cat>
          <c:val>
            <c:numRef>
              <c:f>Taul1!$B$7:$E$7</c:f>
              <c:numCache>
                <c:formatCode>General</c:formatCode>
                <c:ptCount val="4"/>
                <c:pt idx="0">
                  <c:v>0</c:v>
                </c:pt>
                <c:pt idx="1">
                  <c:v>7.2544199999999996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DFD-4A35-86EE-0435A50B7BDE}"/>
            </c:ext>
          </c:extLst>
        </c:ser>
        <c:ser>
          <c:idx val="6"/>
          <c:order val="6"/>
          <c:tx>
            <c:strRef>
              <c:f>Taul1!$A$8</c:f>
              <c:strCache>
                <c:ptCount val="1"/>
                <c:pt idx="0">
                  <c:v>Ylä-Savo, n=12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Omistusjärjestelyjen tai yrityskauppojen rahoitukseen</c:v>
                </c:pt>
                <c:pt idx="1">
                  <c:v>Tieto- ja viestintätekniikkalaite-, tai ohjelmisto- tms. investointeihin</c:v>
                </c:pt>
                <c:pt idx="2">
                  <c:v>Vientikauppojen rahoittaminen</c:v>
                </c:pt>
                <c:pt idx="3">
                  <c:v>Muuhun tarkoitukseen</c:v>
                </c:pt>
              </c:strCache>
            </c:strRef>
          </c:cat>
          <c:val>
            <c:numRef>
              <c:f>Taul1!$B$8:$E$8</c:f>
              <c:numCache>
                <c:formatCode>General</c:formatCode>
                <c:ptCount val="4"/>
                <c:pt idx="0">
                  <c:v>8.1949400000000008</c:v>
                </c:pt>
                <c:pt idx="1">
                  <c:v>16.389869999999998</c:v>
                </c:pt>
                <c:pt idx="2">
                  <c:v>8.1949400000000008</c:v>
                </c:pt>
                <c:pt idx="3">
                  <c:v>8.1949400000000008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DFD-4A35-86EE-0435A50B7B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9052288"/>
        <c:axId val="109053824"/>
      </c:barChart>
      <c:catAx>
        <c:axId val="109052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200"/>
            </a:pPr>
            <a:endParaRPr lang="fi-FI"/>
          </a:p>
        </c:txPr>
        <c:crossAx val="109053824"/>
        <c:crosses val="autoZero"/>
        <c:auto val="1"/>
        <c:lblAlgn val="ctr"/>
        <c:lblOffset val="100"/>
        <c:noMultiLvlLbl val="0"/>
      </c:catAx>
      <c:valAx>
        <c:axId val="10905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low"/>
        <c:crossAx val="1090522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9752016251557056E-2"/>
          <c:y val="0.84685123622952307"/>
          <c:w val="0.94309225732958246"/>
          <c:h val="0.1531487637704769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0920010184515E-2"/>
          <c:y val="3.317000016858053E-2"/>
          <c:w val="0.90579079989815481"/>
          <c:h val="0.66261099900110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KOKO MAA, n=4393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38D-4630-854C-0C650CDAF41F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38D-4630-854C-0C650CDAF41F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38D-4630-854C-0C650CDAF41F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Ei ole tarvetta työllistää</c:v>
                </c:pt>
                <c:pt idx="1">
                  <c:v>Kysynnän riittämättömyys tai epävakaisuus</c:v>
                </c:pt>
                <c:pt idx="2">
                  <c:v>Työvoiman saatavuus</c:v>
                </c:pt>
                <c:pt idx="3">
                  <c:v>Työn sivukulut</c:v>
                </c:pt>
              </c:strCache>
            </c:strRef>
          </c:cat>
          <c:val>
            <c:numRef>
              <c:f>Taul1!$B$2:$E$2</c:f>
              <c:numCache>
                <c:formatCode>General</c:formatCode>
                <c:ptCount val="4"/>
                <c:pt idx="0">
                  <c:v>33.587179999999996</c:v>
                </c:pt>
                <c:pt idx="1">
                  <c:v>22.785520000000002</c:v>
                </c:pt>
                <c:pt idx="2">
                  <c:v>13.69802</c:v>
                </c:pt>
                <c:pt idx="3">
                  <c:v>8.7408099999999997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8D-4630-854C-0C650CDAF41F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Pohjois-Savo, n=192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Ei ole tarvetta työllistää</c:v>
                </c:pt>
                <c:pt idx="1">
                  <c:v>Kysynnän riittämättömyys tai epävakaisuus</c:v>
                </c:pt>
                <c:pt idx="2">
                  <c:v>Työvoiman saatavuus</c:v>
                </c:pt>
                <c:pt idx="3">
                  <c:v>Työn sivukulut</c:v>
                </c:pt>
              </c:strCache>
            </c:strRef>
          </c:cat>
          <c:val>
            <c:numRef>
              <c:f>Taul1!$B$3:$E$3</c:f>
              <c:numCache>
                <c:formatCode>General</c:formatCode>
                <c:ptCount val="4"/>
                <c:pt idx="0">
                  <c:v>36.42971</c:v>
                </c:pt>
                <c:pt idx="1">
                  <c:v>24.61985</c:v>
                </c:pt>
                <c:pt idx="2">
                  <c:v>10.88979</c:v>
                </c:pt>
                <c:pt idx="3">
                  <c:v>6.54061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8D-4630-854C-0C650CDAF41F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Koillis-Savo, n=5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Ei ole tarvetta työllistää</c:v>
                </c:pt>
                <c:pt idx="1">
                  <c:v>Kysynnän riittämättömyys tai epävakaisuus</c:v>
                </c:pt>
                <c:pt idx="2">
                  <c:v>Työvoiman saatavuus</c:v>
                </c:pt>
                <c:pt idx="3">
                  <c:v>Työn sivukulut</c:v>
                </c:pt>
              </c:strCache>
            </c:strRef>
          </c:cat>
          <c:val>
            <c:numRef>
              <c:f>Taul1!$B$4:$E$4</c:f>
              <c:numCache>
                <c:formatCode>General</c:formatCode>
                <c:ptCount val="4"/>
                <c:pt idx="0">
                  <c:v>41.849640000000001</c:v>
                </c:pt>
                <c:pt idx="1">
                  <c:v>21.19772</c:v>
                </c:pt>
                <c:pt idx="2">
                  <c:v>18.476320000000001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38D-4630-854C-0C650CDAF41F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Kuopion seutu, n=97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Ei ole tarvetta työllistää</c:v>
                </c:pt>
                <c:pt idx="1">
                  <c:v>Kysynnän riittämättömyys tai epävakaisuus</c:v>
                </c:pt>
                <c:pt idx="2">
                  <c:v>Työvoiman saatavuus</c:v>
                </c:pt>
                <c:pt idx="3">
                  <c:v>Työn sivukulut</c:v>
                </c:pt>
              </c:strCache>
            </c:strRef>
          </c:cat>
          <c:val>
            <c:numRef>
              <c:f>Taul1!$B$5:$E$5</c:f>
              <c:numCache>
                <c:formatCode>General</c:formatCode>
                <c:ptCount val="4"/>
                <c:pt idx="0">
                  <c:v>35.943640000000002</c:v>
                </c:pt>
                <c:pt idx="1">
                  <c:v>26.891020000000001</c:v>
                </c:pt>
                <c:pt idx="2">
                  <c:v>6.7741600000000002</c:v>
                </c:pt>
                <c:pt idx="3">
                  <c:v>7.73712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38D-4630-854C-0C650CDAF41F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Sisä-Savo, n=18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Ei ole tarvetta työllistää</c:v>
                </c:pt>
                <c:pt idx="1">
                  <c:v>Kysynnän riittämättömyys tai epävakaisuus</c:v>
                </c:pt>
                <c:pt idx="2">
                  <c:v>Työvoiman saatavuus</c:v>
                </c:pt>
                <c:pt idx="3">
                  <c:v>Työn sivukulut</c:v>
                </c:pt>
              </c:strCache>
            </c:strRef>
          </c:cat>
          <c:val>
            <c:numRef>
              <c:f>Taul1!$B$6:$E$6</c:f>
              <c:numCache>
                <c:formatCode>General</c:formatCode>
                <c:ptCount val="4"/>
                <c:pt idx="0">
                  <c:v>50.933280000000003</c:v>
                </c:pt>
                <c:pt idx="1">
                  <c:v>14.36748</c:v>
                </c:pt>
                <c:pt idx="2">
                  <c:v>6.4371700000000001</c:v>
                </c:pt>
                <c:pt idx="3">
                  <c:v>9.1725999999999992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38D-4630-854C-0C650CDAF41F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Varkauden seutu, n=29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Ei ole tarvetta työllistää</c:v>
                </c:pt>
                <c:pt idx="1">
                  <c:v>Kysynnän riittämättömyys tai epävakaisuus</c:v>
                </c:pt>
                <c:pt idx="2">
                  <c:v>Työvoiman saatavuus</c:v>
                </c:pt>
                <c:pt idx="3">
                  <c:v>Työn sivukulut</c:v>
                </c:pt>
              </c:strCache>
            </c:strRef>
          </c:cat>
          <c:val>
            <c:numRef>
              <c:f>Taul1!$B$7:$E$7</c:f>
              <c:numCache>
                <c:formatCode>General</c:formatCode>
                <c:ptCount val="4"/>
                <c:pt idx="0">
                  <c:v>9.0160999999999998</c:v>
                </c:pt>
                <c:pt idx="1">
                  <c:v>21.608229999999999</c:v>
                </c:pt>
                <c:pt idx="2">
                  <c:v>34.741459999999996</c:v>
                </c:pt>
                <c:pt idx="3">
                  <c:v>6.9040699999999999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38D-4630-854C-0C650CDAF41F}"/>
            </c:ext>
          </c:extLst>
        </c:ser>
        <c:ser>
          <c:idx val="6"/>
          <c:order val="6"/>
          <c:tx>
            <c:strRef>
              <c:f>Taul1!$A$8</c:f>
              <c:strCache>
                <c:ptCount val="1"/>
                <c:pt idx="0">
                  <c:v>Ylä-Savo, n=43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Ei ole tarvetta työllistää</c:v>
                </c:pt>
                <c:pt idx="1">
                  <c:v>Kysynnän riittämättömyys tai epävakaisuus</c:v>
                </c:pt>
                <c:pt idx="2">
                  <c:v>Työvoiman saatavuus</c:v>
                </c:pt>
                <c:pt idx="3">
                  <c:v>Työn sivukulut</c:v>
                </c:pt>
              </c:strCache>
            </c:strRef>
          </c:cat>
          <c:val>
            <c:numRef>
              <c:f>Taul1!$B$8:$E$8</c:f>
              <c:numCache>
                <c:formatCode>General</c:formatCode>
                <c:ptCount val="4"/>
                <c:pt idx="0">
                  <c:v>48.931950000000001</c:v>
                </c:pt>
                <c:pt idx="1">
                  <c:v>26.574079999999999</c:v>
                </c:pt>
                <c:pt idx="2">
                  <c:v>5.3090700000000002</c:v>
                </c:pt>
                <c:pt idx="3">
                  <c:v>3.0948899999999999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38D-4630-854C-0C650CDAF4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9052288"/>
        <c:axId val="109053824"/>
      </c:barChart>
      <c:catAx>
        <c:axId val="109052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200"/>
            </a:pPr>
            <a:endParaRPr lang="fi-FI"/>
          </a:p>
        </c:txPr>
        <c:crossAx val="109053824"/>
        <c:crosses val="autoZero"/>
        <c:auto val="1"/>
        <c:lblAlgn val="ctr"/>
        <c:lblOffset val="100"/>
        <c:noMultiLvlLbl val="0"/>
      </c:catAx>
      <c:valAx>
        <c:axId val="10905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low"/>
        <c:crossAx val="1090522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9752016251557056E-2"/>
          <c:y val="0.84685123622952307"/>
          <c:w val="0.94309225732958246"/>
          <c:h val="0.1531487637704769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0920010184515E-2"/>
          <c:y val="3.317000016858053E-2"/>
          <c:w val="0.90579079989815481"/>
          <c:h val="0.66261099900110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KOKO MAA, n=4393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Irtisanomisen vaikeus</c:v>
                </c:pt>
                <c:pt idx="1">
                  <c:v>Palkkataso</c:v>
                </c:pt>
                <c:pt idx="2">
                  <c:v>Osa-aikaisen työntekijän palkkauksen vaikeus</c:v>
                </c:pt>
                <c:pt idx="3">
                  <c:v>Muut työlainsäädännön tai työehtosopimusten velvoitteet kuin irtisanomisenvaikeus</c:v>
                </c:pt>
              </c:strCache>
            </c:strRef>
          </c:cat>
          <c:val>
            <c:numRef>
              <c:f>Taul1!$B$2:$E$2</c:f>
              <c:numCache>
                <c:formatCode>General</c:formatCode>
                <c:ptCount val="4"/>
                <c:pt idx="0">
                  <c:v>5.7727500000000003</c:v>
                </c:pt>
                <c:pt idx="1">
                  <c:v>3.988</c:v>
                </c:pt>
                <c:pt idx="2">
                  <c:v>3.83717</c:v>
                </c:pt>
                <c:pt idx="3">
                  <c:v>2.9464700000000001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38-47D8-A1F1-FC82D88FADC2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Pohjois-Savo, n=192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Irtisanomisen vaikeus</c:v>
                </c:pt>
                <c:pt idx="1">
                  <c:v>Palkkataso</c:v>
                </c:pt>
                <c:pt idx="2">
                  <c:v>Osa-aikaisen työntekijän palkkauksen vaikeus</c:v>
                </c:pt>
                <c:pt idx="3">
                  <c:v>Muut työlainsäädännön tai työehtosopimusten velvoitteet kuin irtisanomisenvaikeus</c:v>
                </c:pt>
              </c:strCache>
            </c:strRef>
          </c:cat>
          <c:val>
            <c:numRef>
              <c:f>Taul1!$B$3:$E$3</c:f>
              <c:numCache>
                <c:formatCode>General</c:formatCode>
                <c:ptCount val="4"/>
                <c:pt idx="0">
                  <c:v>3.7514099999999999</c:v>
                </c:pt>
                <c:pt idx="1">
                  <c:v>3.5890399999999998</c:v>
                </c:pt>
                <c:pt idx="2">
                  <c:v>6.6309800000000001</c:v>
                </c:pt>
                <c:pt idx="3">
                  <c:v>2.3334700000000002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038-47D8-A1F1-FC82D88FADC2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Koillis-Savo, n=5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Irtisanomisen vaikeus</c:v>
                </c:pt>
                <c:pt idx="1">
                  <c:v>Palkkataso</c:v>
                </c:pt>
                <c:pt idx="2">
                  <c:v>Osa-aikaisen työntekijän palkkauksen vaikeus</c:v>
                </c:pt>
                <c:pt idx="3">
                  <c:v>Muut työlainsäädännön tai työehtosopimusten velvoitteet kuin irtisanomisenvaikeus</c:v>
                </c:pt>
              </c:strCache>
            </c:strRef>
          </c:cat>
          <c:val>
            <c:numRef>
              <c:f>Taul1!$B$4:$E$4</c:f>
              <c:numCache>
                <c:formatCode>General</c:formatCode>
                <c:ptCount val="4"/>
                <c:pt idx="0">
                  <c:v>0</c:v>
                </c:pt>
                <c:pt idx="1">
                  <c:v>18.476320000000001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38-47D8-A1F1-FC82D88FADC2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Kuopion seutu, n=97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Irtisanomisen vaikeus</c:v>
                </c:pt>
                <c:pt idx="1">
                  <c:v>Palkkataso</c:v>
                </c:pt>
                <c:pt idx="2">
                  <c:v>Osa-aikaisen työntekijän palkkauksen vaikeus</c:v>
                </c:pt>
                <c:pt idx="3">
                  <c:v>Muut työlainsäädännön tai työehtosopimusten velvoitteet kuin irtisanomisenvaikeus</c:v>
                </c:pt>
              </c:strCache>
            </c:strRef>
          </c:cat>
          <c:val>
            <c:numRef>
              <c:f>Taul1!$B$5:$E$5</c:f>
              <c:numCache>
                <c:formatCode>General</c:formatCode>
                <c:ptCount val="4"/>
                <c:pt idx="0">
                  <c:v>3.0645099999999998</c:v>
                </c:pt>
                <c:pt idx="1">
                  <c:v>4.5543199999999997</c:v>
                </c:pt>
                <c:pt idx="2">
                  <c:v>6.2218600000000004</c:v>
                </c:pt>
                <c:pt idx="3">
                  <c:v>1.05148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038-47D8-A1F1-FC82D88FADC2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Sisä-Savo, n=18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Irtisanomisen vaikeus</c:v>
                </c:pt>
                <c:pt idx="1">
                  <c:v>Palkkataso</c:v>
                </c:pt>
                <c:pt idx="2">
                  <c:v>Osa-aikaisen työntekijän palkkauksen vaikeus</c:v>
                </c:pt>
                <c:pt idx="3">
                  <c:v>Muut työlainsäädännön tai työehtosopimusten velvoitteet kuin irtisanomisenvaikeus</c:v>
                </c:pt>
              </c:strCache>
            </c:strRef>
          </c:cat>
          <c:val>
            <c:numRef>
              <c:f>Taul1!$B$6:$E$6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10.117330000000001</c:v>
                </c:pt>
                <c:pt idx="3">
                  <c:v>1.76319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038-47D8-A1F1-FC82D88FADC2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Varkauden seutu, n=29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Irtisanomisen vaikeus</c:v>
                </c:pt>
                <c:pt idx="1">
                  <c:v>Palkkataso</c:v>
                </c:pt>
                <c:pt idx="2">
                  <c:v>Osa-aikaisen työntekijän palkkauksen vaikeus</c:v>
                </c:pt>
                <c:pt idx="3">
                  <c:v>Muut työlainsäädännön tai työehtosopimusten velvoitteet kuin irtisanomisenvaikeus</c:v>
                </c:pt>
              </c:strCache>
            </c:strRef>
          </c:cat>
          <c:val>
            <c:numRef>
              <c:f>Taul1!$B$7:$E$7</c:f>
              <c:numCache>
                <c:formatCode>General</c:formatCode>
                <c:ptCount val="4"/>
                <c:pt idx="0">
                  <c:v>11.823449999999999</c:v>
                </c:pt>
                <c:pt idx="1">
                  <c:v>0</c:v>
                </c:pt>
                <c:pt idx="2">
                  <c:v>4.8991199999999999</c:v>
                </c:pt>
                <c:pt idx="3">
                  <c:v>11.007569999999999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038-47D8-A1F1-FC82D88FADC2}"/>
            </c:ext>
          </c:extLst>
        </c:ser>
        <c:ser>
          <c:idx val="6"/>
          <c:order val="6"/>
          <c:tx>
            <c:strRef>
              <c:f>Taul1!$A$8</c:f>
              <c:strCache>
                <c:ptCount val="1"/>
                <c:pt idx="0">
                  <c:v>Ylä-Savo, n=43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Irtisanomisen vaikeus</c:v>
                </c:pt>
                <c:pt idx="1">
                  <c:v>Palkkataso</c:v>
                </c:pt>
                <c:pt idx="2">
                  <c:v>Osa-aikaisen työntekijän palkkauksen vaikeus</c:v>
                </c:pt>
                <c:pt idx="3">
                  <c:v>Muut työlainsäädännön tai työehtosopimusten velvoitteet kuin irtisanomisenvaikeus</c:v>
                </c:pt>
              </c:strCache>
            </c:strRef>
          </c:cat>
          <c:val>
            <c:numRef>
              <c:f>Taul1!$B$8:$E$8</c:f>
              <c:numCache>
                <c:formatCode>General</c:formatCode>
                <c:ptCount val="4"/>
                <c:pt idx="0">
                  <c:v>2.1059000000000001</c:v>
                </c:pt>
                <c:pt idx="1">
                  <c:v>3.3952499999999999</c:v>
                </c:pt>
                <c:pt idx="2">
                  <c:v>8.0770700000000009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038-47D8-A1F1-FC82D88FA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9052288"/>
        <c:axId val="109053824"/>
      </c:barChart>
      <c:catAx>
        <c:axId val="109052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200"/>
            </a:pPr>
            <a:endParaRPr lang="fi-FI"/>
          </a:p>
        </c:txPr>
        <c:crossAx val="109053824"/>
        <c:crosses val="autoZero"/>
        <c:auto val="1"/>
        <c:lblAlgn val="ctr"/>
        <c:lblOffset val="100"/>
        <c:noMultiLvlLbl val="0"/>
      </c:catAx>
      <c:valAx>
        <c:axId val="10905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low"/>
        <c:crossAx val="1090522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9752016251557056E-2"/>
          <c:y val="0.84685123622952307"/>
          <c:w val="0.94309225732958246"/>
          <c:h val="0.1531487637704769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0920010184515E-2"/>
          <c:y val="3.317000016858053E-2"/>
          <c:w val="0.90579079989815481"/>
          <c:h val="0.66261099900110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KOKO MAA, n=3635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B92-4E32-A91C-B66B2285FAD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B92-4E32-A91C-B66B2285FADE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1B92-4E32-A91C-B66B2285FAD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Panostamme henkilöstön  osaamisen kehittämiseen</c:v>
                </c:pt>
                <c:pt idx="1">
                  <c:v>Hyödynnämme aiempaa enemmän alihankinta- ja toimittajaverkostoja</c:v>
                </c:pt>
                <c:pt idx="2">
                  <c:v>Palkkaamme lisää työvoimaa</c:v>
                </c:pt>
                <c:pt idx="3">
                  <c:v>Harkitsemme uutta työvoimaa koulutussopimuksen tai oppisopimuksen avulla</c:v>
                </c:pt>
              </c:strCache>
            </c:strRef>
          </c:cat>
          <c:val>
            <c:numRef>
              <c:f>Taul1!$B$2:$E$2</c:f>
              <c:numCache>
                <c:formatCode>General</c:formatCode>
                <c:ptCount val="4"/>
                <c:pt idx="0">
                  <c:v>50.558950000000003</c:v>
                </c:pt>
                <c:pt idx="1">
                  <c:v>42.930280000000003</c:v>
                </c:pt>
                <c:pt idx="2">
                  <c:v>31.086010000000002</c:v>
                </c:pt>
                <c:pt idx="3">
                  <c:v>21.874610000000001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92-4E32-A91C-B66B2285FADE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Pohjois-Savo, n=165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Panostamme henkilöstön  osaamisen kehittämiseen</c:v>
                </c:pt>
                <c:pt idx="1">
                  <c:v>Hyödynnämme aiempaa enemmän alihankinta- ja toimittajaverkostoja</c:v>
                </c:pt>
                <c:pt idx="2">
                  <c:v>Palkkaamme lisää työvoimaa</c:v>
                </c:pt>
                <c:pt idx="3">
                  <c:v>Harkitsemme uutta työvoimaa koulutussopimuksen tai oppisopimuksen avulla</c:v>
                </c:pt>
              </c:strCache>
            </c:strRef>
          </c:cat>
          <c:val>
            <c:numRef>
              <c:f>Taul1!$B$3:$E$3</c:f>
              <c:numCache>
                <c:formatCode>General</c:formatCode>
                <c:ptCount val="4"/>
                <c:pt idx="0">
                  <c:v>54.137889999999999</c:v>
                </c:pt>
                <c:pt idx="1">
                  <c:v>43.42512</c:v>
                </c:pt>
                <c:pt idx="2">
                  <c:v>24.692019999999999</c:v>
                </c:pt>
                <c:pt idx="3">
                  <c:v>23.161660000000001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92-4E32-A91C-B66B2285FADE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Koillis-Savo, n=4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Panostamme henkilöstön  osaamisen kehittämiseen</c:v>
                </c:pt>
                <c:pt idx="1">
                  <c:v>Hyödynnämme aiempaa enemmän alihankinta- ja toimittajaverkostoja</c:v>
                </c:pt>
                <c:pt idx="2">
                  <c:v>Palkkaamme lisää työvoimaa</c:v>
                </c:pt>
                <c:pt idx="3">
                  <c:v>Harkitsemme uutta työvoimaa koulutussopimuksen tai oppisopimuksen avulla</c:v>
                </c:pt>
              </c:strCache>
            </c:strRef>
          </c:cat>
          <c:val>
            <c:numRef>
              <c:f>Taul1!$B$4:$E$4</c:f>
              <c:numCache>
                <c:formatCode>General</c:formatCode>
                <c:ptCount val="4"/>
                <c:pt idx="0">
                  <c:v>78.10078</c:v>
                </c:pt>
                <c:pt idx="1">
                  <c:v>21.89922</c:v>
                </c:pt>
                <c:pt idx="2">
                  <c:v>23.446429999999999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B92-4E32-A91C-B66B2285FADE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Kuopion seutu, n=79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Panostamme henkilöstön  osaamisen kehittämiseen</c:v>
                </c:pt>
                <c:pt idx="1">
                  <c:v>Hyödynnämme aiempaa enemmän alihankinta- ja toimittajaverkostoja</c:v>
                </c:pt>
                <c:pt idx="2">
                  <c:v>Palkkaamme lisää työvoimaa</c:v>
                </c:pt>
                <c:pt idx="3">
                  <c:v>Harkitsemme uutta työvoimaa koulutussopimuksen tai oppisopimuksen avulla</c:v>
                </c:pt>
              </c:strCache>
            </c:strRef>
          </c:cat>
          <c:val>
            <c:numRef>
              <c:f>Taul1!$B$5:$E$5</c:f>
              <c:numCache>
                <c:formatCode>General</c:formatCode>
                <c:ptCount val="4"/>
                <c:pt idx="0">
                  <c:v>59.661099999999998</c:v>
                </c:pt>
                <c:pt idx="1">
                  <c:v>41.207689999999999</c:v>
                </c:pt>
                <c:pt idx="2">
                  <c:v>26.885339999999999</c:v>
                </c:pt>
                <c:pt idx="3">
                  <c:v>16.344740000000002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B92-4E32-A91C-B66B2285FADE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Sisä-Savo, n=14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Panostamme henkilöstön  osaamisen kehittämiseen</c:v>
                </c:pt>
                <c:pt idx="1">
                  <c:v>Hyödynnämme aiempaa enemmän alihankinta- ja toimittajaverkostoja</c:v>
                </c:pt>
                <c:pt idx="2">
                  <c:v>Palkkaamme lisää työvoimaa</c:v>
                </c:pt>
                <c:pt idx="3">
                  <c:v>Harkitsemme uutta työvoimaa koulutussopimuksen tai oppisopimuksen avulla</c:v>
                </c:pt>
              </c:strCache>
            </c:strRef>
          </c:cat>
          <c:val>
            <c:numRef>
              <c:f>Taul1!$B$6:$E$6</c:f>
              <c:numCache>
                <c:formatCode>General</c:formatCode>
                <c:ptCount val="4"/>
                <c:pt idx="0">
                  <c:v>29.511669999999999</c:v>
                </c:pt>
                <c:pt idx="1">
                  <c:v>30.474550000000001</c:v>
                </c:pt>
                <c:pt idx="2">
                  <c:v>17.10783</c:v>
                </c:pt>
                <c:pt idx="3">
                  <c:v>30.97608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B92-4E32-A91C-B66B2285FADE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Varkauden seutu, n=29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Panostamme henkilöstön  osaamisen kehittämiseen</c:v>
                </c:pt>
                <c:pt idx="1">
                  <c:v>Hyödynnämme aiempaa enemmän alihankinta- ja toimittajaverkostoja</c:v>
                </c:pt>
                <c:pt idx="2">
                  <c:v>Palkkaamme lisää työvoimaa</c:v>
                </c:pt>
                <c:pt idx="3">
                  <c:v>Harkitsemme uutta työvoimaa koulutussopimuksen tai oppisopimuksen avulla</c:v>
                </c:pt>
              </c:strCache>
            </c:strRef>
          </c:cat>
          <c:val>
            <c:numRef>
              <c:f>Taul1!$B$7:$E$7</c:f>
              <c:numCache>
                <c:formatCode>General</c:formatCode>
                <c:ptCount val="4"/>
                <c:pt idx="0">
                  <c:v>31.684100000000001</c:v>
                </c:pt>
                <c:pt idx="1">
                  <c:v>56.683750000000003</c:v>
                </c:pt>
                <c:pt idx="2">
                  <c:v>29.421130000000002</c:v>
                </c:pt>
                <c:pt idx="3">
                  <c:v>20.26756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B92-4E32-A91C-B66B2285FADE}"/>
            </c:ext>
          </c:extLst>
        </c:ser>
        <c:ser>
          <c:idx val="6"/>
          <c:order val="6"/>
          <c:tx>
            <c:strRef>
              <c:f>Taul1!$A$8</c:f>
              <c:strCache>
                <c:ptCount val="1"/>
                <c:pt idx="0">
                  <c:v>Ylä-Savo, n=39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Panostamme henkilöstön  osaamisen kehittämiseen</c:v>
                </c:pt>
                <c:pt idx="1">
                  <c:v>Hyödynnämme aiempaa enemmän alihankinta- ja toimittajaverkostoja</c:v>
                </c:pt>
                <c:pt idx="2">
                  <c:v>Palkkaamme lisää työvoimaa</c:v>
                </c:pt>
                <c:pt idx="3">
                  <c:v>Harkitsemme uutta työvoimaa koulutussopimuksen tai oppisopimuksen avulla</c:v>
                </c:pt>
              </c:strCache>
            </c:strRef>
          </c:cat>
          <c:val>
            <c:numRef>
              <c:f>Taul1!$B$8:$E$8</c:f>
              <c:numCache>
                <c:formatCode>General</c:formatCode>
                <c:ptCount val="4"/>
                <c:pt idx="0">
                  <c:v>66.524159999999995</c:v>
                </c:pt>
                <c:pt idx="1">
                  <c:v>45.963769999999997</c:v>
                </c:pt>
                <c:pt idx="2">
                  <c:v>19.79982</c:v>
                </c:pt>
                <c:pt idx="3">
                  <c:v>39.138719999999999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B92-4E32-A91C-B66B2285FA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9052288"/>
        <c:axId val="109053824"/>
      </c:barChart>
      <c:catAx>
        <c:axId val="109052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200"/>
            </a:pPr>
            <a:endParaRPr lang="fi-FI"/>
          </a:p>
        </c:txPr>
        <c:crossAx val="109053824"/>
        <c:crosses val="autoZero"/>
        <c:auto val="1"/>
        <c:lblAlgn val="ctr"/>
        <c:lblOffset val="100"/>
        <c:noMultiLvlLbl val="0"/>
      </c:catAx>
      <c:valAx>
        <c:axId val="10905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low"/>
        <c:crossAx val="1090522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9752016251557056E-2"/>
          <c:y val="0.84685123622952307"/>
          <c:w val="0.94309225732958246"/>
          <c:h val="0.1531487637704769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0920010184515E-2"/>
          <c:y val="3.317000016858053E-2"/>
          <c:w val="0.90579079989815481"/>
          <c:h val="0.66261099900110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KOKO MAA, n=3635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Käytämme entistä enemmän vuokratyövoimaa</c:v>
                </c:pt>
                <c:pt idx="1">
                  <c:v>Hyödynnämme ulkomaalaistaustaista työvoimaa</c:v>
                </c:pt>
                <c:pt idx="2">
                  <c:v>Hyödynnämme ketjuyrittäjyyden (franchising) mahdollisuuksia</c:v>
                </c:pt>
                <c:pt idx="3">
                  <c:v>RekryKoulutuksen avulla</c:v>
                </c:pt>
              </c:strCache>
            </c:strRef>
          </c:cat>
          <c:val>
            <c:numRef>
              <c:f>Taul1!$B$2:$E$2</c:f>
              <c:numCache>
                <c:formatCode>General</c:formatCode>
                <c:ptCount val="4"/>
                <c:pt idx="0">
                  <c:v>14.70717</c:v>
                </c:pt>
                <c:pt idx="1">
                  <c:v>7.8192500000000003</c:v>
                </c:pt>
                <c:pt idx="2">
                  <c:v>3.2022699999999999</c:v>
                </c:pt>
                <c:pt idx="3">
                  <c:v>3.0064799999999998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15-4853-B2FC-0DF1607C651E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Pohjois-Savo, n=165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Käytämme entistä enemmän vuokratyövoimaa</c:v>
                </c:pt>
                <c:pt idx="1">
                  <c:v>Hyödynnämme ulkomaalaistaustaista työvoimaa</c:v>
                </c:pt>
                <c:pt idx="2">
                  <c:v>Hyödynnämme ketjuyrittäjyyden (franchising) mahdollisuuksia</c:v>
                </c:pt>
                <c:pt idx="3">
                  <c:v>RekryKoulutuksen avulla</c:v>
                </c:pt>
              </c:strCache>
            </c:strRef>
          </c:cat>
          <c:val>
            <c:numRef>
              <c:f>Taul1!$B$3:$E$3</c:f>
              <c:numCache>
                <c:formatCode>General</c:formatCode>
                <c:ptCount val="4"/>
                <c:pt idx="0">
                  <c:v>16.08484</c:v>
                </c:pt>
                <c:pt idx="1">
                  <c:v>7.9929399999999999</c:v>
                </c:pt>
                <c:pt idx="2">
                  <c:v>5.1160500000000004</c:v>
                </c:pt>
                <c:pt idx="3">
                  <c:v>3.5288499999999998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15-4853-B2FC-0DF1607C651E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Koillis-Savo, n=4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Käytämme entistä enemmän vuokratyövoimaa</c:v>
                </c:pt>
                <c:pt idx="1">
                  <c:v>Hyödynnämme ulkomaalaistaustaista työvoimaa</c:v>
                </c:pt>
                <c:pt idx="2">
                  <c:v>Hyödynnämme ketjuyrittäjyyden (franchising) mahdollisuuksia</c:v>
                </c:pt>
                <c:pt idx="3">
                  <c:v>RekryKoulutuksen avulla</c:v>
                </c:pt>
              </c:strCache>
            </c:strRef>
          </c:cat>
          <c:val>
            <c:numRef>
              <c:f>Taul1!$B$4:$E$4</c:f>
              <c:numCache>
                <c:formatCode>General</c:formatCode>
                <c:ptCount val="4"/>
                <c:pt idx="0">
                  <c:v>0</c:v>
                </c:pt>
                <c:pt idx="1">
                  <c:v>23.446429999999999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15-4853-B2FC-0DF1607C651E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Kuopion seutu, n=79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Käytämme entistä enemmän vuokratyövoimaa</c:v>
                </c:pt>
                <c:pt idx="1">
                  <c:v>Hyödynnämme ulkomaalaistaustaista työvoimaa</c:v>
                </c:pt>
                <c:pt idx="2">
                  <c:v>Hyödynnämme ketjuyrittäjyyden (franchising) mahdollisuuksia</c:v>
                </c:pt>
                <c:pt idx="3">
                  <c:v>RekryKoulutuksen avulla</c:v>
                </c:pt>
              </c:strCache>
            </c:strRef>
          </c:cat>
          <c:val>
            <c:numRef>
              <c:f>Taul1!$B$5:$E$5</c:f>
              <c:numCache>
                <c:formatCode>General</c:formatCode>
                <c:ptCount val="4"/>
                <c:pt idx="0">
                  <c:v>14.03952</c:v>
                </c:pt>
                <c:pt idx="1">
                  <c:v>7.1232800000000003</c:v>
                </c:pt>
                <c:pt idx="2">
                  <c:v>6.9725700000000002</c:v>
                </c:pt>
                <c:pt idx="3">
                  <c:v>2.9482400000000002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15-4853-B2FC-0DF1607C651E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Sisä-Savo, n=14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Käytämme entistä enemmän vuokratyövoimaa</c:v>
                </c:pt>
                <c:pt idx="1">
                  <c:v>Hyödynnämme ulkomaalaistaustaista työvoimaa</c:v>
                </c:pt>
                <c:pt idx="2">
                  <c:v>Hyödynnämme ketjuyrittäjyyden (franchising) mahdollisuuksia</c:v>
                </c:pt>
                <c:pt idx="3">
                  <c:v>RekryKoulutuksen avulla</c:v>
                </c:pt>
              </c:strCache>
            </c:strRef>
          </c:cat>
          <c:val>
            <c:numRef>
              <c:f>Taul1!$B$6:$E$6</c:f>
              <c:numCache>
                <c:formatCode>General</c:formatCode>
                <c:ptCount val="4"/>
                <c:pt idx="0">
                  <c:v>14.41207</c:v>
                </c:pt>
                <c:pt idx="1">
                  <c:v>12.683870000000001</c:v>
                </c:pt>
                <c:pt idx="2">
                  <c:v>19.0258</c:v>
                </c:pt>
                <c:pt idx="3">
                  <c:v>6.3419299999999996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15-4853-B2FC-0DF1607C651E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Varkauden seutu, n=29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Käytämme entistä enemmän vuokratyövoimaa</c:v>
                </c:pt>
                <c:pt idx="1">
                  <c:v>Hyödynnämme ulkomaalaistaustaista työvoimaa</c:v>
                </c:pt>
                <c:pt idx="2">
                  <c:v>Hyödynnämme ketjuyrittäjyyden (franchising) mahdollisuuksia</c:v>
                </c:pt>
                <c:pt idx="3">
                  <c:v>RekryKoulutuksen avulla</c:v>
                </c:pt>
              </c:strCache>
            </c:strRef>
          </c:cat>
          <c:val>
            <c:numRef>
              <c:f>Taul1!$B$7:$E$7</c:f>
              <c:numCache>
                <c:formatCode>General</c:formatCode>
                <c:ptCount val="4"/>
                <c:pt idx="0">
                  <c:v>28.066990000000001</c:v>
                </c:pt>
                <c:pt idx="1">
                  <c:v>11.49535</c:v>
                </c:pt>
                <c:pt idx="2">
                  <c:v>0</c:v>
                </c:pt>
                <c:pt idx="3">
                  <c:v>4.2544399999999998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015-4853-B2FC-0DF1607C651E}"/>
            </c:ext>
          </c:extLst>
        </c:ser>
        <c:ser>
          <c:idx val="6"/>
          <c:order val="6"/>
          <c:tx>
            <c:strRef>
              <c:f>Taul1!$A$8</c:f>
              <c:strCache>
                <c:ptCount val="1"/>
                <c:pt idx="0">
                  <c:v>Ylä-Savo, n=39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Käytämme entistä enemmän vuokratyövoimaa</c:v>
                </c:pt>
                <c:pt idx="1">
                  <c:v>Hyödynnämme ulkomaalaistaustaista työvoimaa</c:v>
                </c:pt>
                <c:pt idx="2">
                  <c:v>Hyödynnämme ketjuyrittäjyyden (franchising) mahdollisuuksia</c:v>
                </c:pt>
                <c:pt idx="3">
                  <c:v>RekryKoulutuksen avulla</c:v>
                </c:pt>
              </c:strCache>
            </c:strRef>
          </c:cat>
          <c:val>
            <c:numRef>
              <c:f>Taul1!$B$8:$E$8</c:f>
              <c:numCache>
                <c:formatCode>General</c:formatCode>
                <c:ptCount val="4"/>
                <c:pt idx="0">
                  <c:v>13.993919999999999</c:v>
                </c:pt>
                <c:pt idx="1">
                  <c:v>3.4746899999999998</c:v>
                </c:pt>
                <c:pt idx="2">
                  <c:v>0</c:v>
                </c:pt>
                <c:pt idx="3">
                  <c:v>3.4746899999999998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015-4853-B2FC-0DF1607C65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9052288"/>
        <c:axId val="109053824"/>
      </c:barChart>
      <c:catAx>
        <c:axId val="109052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200"/>
            </a:pPr>
            <a:endParaRPr lang="fi-FI"/>
          </a:p>
        </c:txPr>
        <c:crossAx val="109053824"/>
        <c:crosses val="autoZero"/>
        <c:auto val="1"/>
        <c:lblAlgn val="ctr"/>
        <c:lblOffset val="100"/>
        <c:noMultiLvlLbl val="0"/>
      </c:catAx>
      <c:valAx>
        <c:axId val="10905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low"/>
        <c:crossAx val="1090522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9752016251557056E-2"/>
          <c:y val="0.84685123622952307"/>
          <c:w val="0.94309225732958246"/>
          <c:h val="0.1531487637704769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0920010184515E-2"/>
          <c:y val="3.317000016858053E-2"/>
          <c:w val="0.90579079989815481"/>
          <c:h val="0.66261099900110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KOKO MAA, n=922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5307-4EA0-8319-5BF3A0C4EC94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307-4EA0-8319-5BF3A0C4EC94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5307-4EA0-8319-5BF3A0C4EC9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Lomautuksia</c:v>
                </c:pt>
                <c:pt idx="1">
                  <c:v>Työaikajärjestelyitä</c:v>
                </c:pt>
                <c:pt idx="2">
                  <c:v>Liiketoiminnan karsimista ja keskittymistä yrityksen ydinalueelle</c:v>
                </c:pt>
                <c:pt idx="3">
                  <c:v>Irtisanomisia</c:v>
                </c:pt>
              </c:strCache>
            </c:strRef>
          </c:cat>
          <c:val>
            <c:numRef>
              <c:f>Taul1!$B$2:$E$2</c:f>
              <c:numCache>
                <c:formatCode>General</c:formatCode>
                <c:ptCount val="4"/>
                <c:pt idx="0">
                  <c:v>52.080739999999999</c:v>
                </c:pt>
                <c:pt idx="1">
                  <c:v>38.505319999999998</c:v>
                </c:pt>
                <c:pt idx="2">
                  <c:v>24.4681</c:v>
                </c:pt>
                <c:pt idx="3">
                  <c:v>19.756969999999999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07-4EA0-8319-5BF3A0C4EC94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Pohjois-Savo, n=47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Lomautuksia</c:v>
                </c:pt>
                <c:pt idx="1">
                  <c:v>Työaikajärjestelyitä</c:v>
                </c:pt>
                <c:pt idx="2">
                  <c:v>Liiketoiminnan karsimista ja keskittymistä yrityksen ydinalueelle</c:v>
                </c:pt>
                <c:pt idx="3">
                  <c:v>Irtisanomisia</c:v>
                </c:pt>
              </c:strCache>
            </c:strRef>
          </c:cat>
          <c:val>
            <c:numRef>
              <c:f>Taul1!$B$3:$E$3</c:f>
              <c:numCache>
                <c:formatCode>General</c:formatCode>
                <c:ptCount val="4"/>
                <c:pt idx="0">
                  <c:v>57.12144</c:v>
                </c:pt>
                <c:pt idx="1">
                  <c:v>47.10895</c:v>
                </c:pt>
                <c:pt idx="2">
                  <c:v>18.549890000000001</c:v>
                </c:pt>
                <c:pt idx="3">
                  <c:v>26.237369999999999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07-4EA0-8319-5BF3A0C4EC94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Koillis-Savo, n=-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Lomautuksia</c:v>
                </c:pt>
                <c:pt idx="1">
                  <c:v>Työaikajärjestelyitä</c:v>
                </c:pt>
                <c:pt idx="2">
                  <c:v>Liiketoiminnan karsimista ja keskittymistä yrityksen ydinalueelle</c:v>
                </c:pt>
                <c:pt idx="3">
                  <c:v>Irtisanomisia</c:v>
                </c:pt>
              </c:strCache>
            </c:strRef>
          </c:cat>
          <c:val>
            <c:numRef>
              <c:f>Taul1!$B$4:$E$4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307-4EA0-8319-5BF3A0C4EC94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Kuopion seutu, n=27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Lomautuksia</c:v>
                </c:pt>
                <c:pt idx="1">
                  <c:v>Työaikajärjestelyitä</c:v>
                </c:pt>
                <c:pt idx="2">
                  <c:v>Liiketoiminnan karsimista ja keskittymistä yrityksen ydinalueelle</c:v>
                </c:pt>
                <c:pt idx="3">
                  <c:v>Irtisanomisia</c:v>
                </c:pt>
              </c:strCache>
            </c:strRef>
          </c:cat>
          <c:val>
            <c:numRef>
              <c:f>Taul1!$B$5:$E$5</c:f>
              <c:numCache>
                <c:formatCode>General</c:formatCode>
                <c:ptCount val="4"/>
                <c:pt idx="0">
                  <c:v>57.427720000000001</c:v>
                </c:pt>
                <c:pt idx="1">
                  <c:v>37.627319999999997</c:v>
                </c:pt>
                <c:pt idx="2">
                  <c:v>23.58107</c:v>
                </c:pt>
                <c:pt idx="3">
                  <c:v>33.728430000000003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307-4EA0-8319-5BF3A0C4EC94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Sisä-Savo, n=4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Lomautuksia</c:v>
                </c:pt>
                <c:pt idx="1">
                  <c:v>Työaikajärjestelyitä</c:v>
                </c:pt>
                <c:pt idx="2">
                  <c:v>Liiketoiminnan karsimista ja keskittymistä yrityksen ydinalueelle</c:v>
                </c:pt>
                <c:pt idx="3">
                  <c:v>Irtisanomisia</c:v>
                </c:pt>
              </c:strCache>
            </c:strRef>
          </c:cat>
          <c:val>
            <c:numRef>
              <c:f>Taul1!$B$6:$E$6</c:f>
              <c:numCache>
                <c:formatCode>General</c:formatCode>
                <c:ptCount val="4"/>
                <c:pt idx="0">
                  <c:v>54.324950000000001</c:v>
                </c:pt>
                <c:pt idx="1">
                  <c:v>81.165469999999999</c:v>
                </c:pt>
                <c:pt idx="2">
                  <c:v>18.834530000000001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307-4EA0-8319-5BF3A0C4EC94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Varkauden seutu, n=8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Lomautuksia</c:v>
                </c:pt>
                <c:pt idx="1">
                  <c:v>Työaikajärjestelyitä</c:v>
                </c:pt>
                <c:pt idx="2">
                  <c:v>Liiketoiminnan karsimista ja keskittymistä yrityksen ydinalueelle</c:v>
                </c:pt>
                <c:pt idx="3">
                  <c:v>Irtisanomisia</c:v>
                </c:pt>
              </c:strCache>
            </c:strRef>
          </c:cat>
          <c:val>
            <c:numRef>
              <c:f>Taul1!$B$7:$E$7</c:f>
              <c:numCache>
                <c:formatCode>General</c:formatCode>
                <c:ptCount val="4"/>
                <c:pt idx="0">
                  <c:v>77.997129999999999</c:v>
                </c:pt>
                <c:pt idx="1">
                  <c:v>67.516660000000002</c:v>
                </c:pt>
                <c:pt idx="2">
                  <c:v>0</c:v>
                </c:pt>
                <c:pt idx="3">
                  <c:v>22.002870000000001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307-4EA0-8319-5BF3A0C4EC94}"/>
            </c:ext>
          </c:extLst>
        </c:ser>
        <c:ser>
          <c:idx val="6"/>
          <c:order val="6"/>
          <c:tx>
            <c:strRef>
              <c:f>Taul1!$A$8</c:f>
              <c:strCache>
                <c:ptCount val="1"/>
                <c:pt idx="0">
                  <c:v>Ylä-Savo, n=8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Lomautuksia</c:v>
                </c:pt>
                <c:pt idx="1">
                  <c:v>Työaikajärjestelyitä</c:v>
                </c:pt>
                <c:pt idx="2">
                  <c:v>Liiketoiminnan karsimista ja keskittymistä yrityksen ydinalueelle</c:v>
                </c:pt>
                <c:pt idx="3">
                  <c:v>Irtisanomisia</c:v>
                </c:pt>
              </c:strCache>
            </c:strRef>
          </c:cat>
          <c:val>
            <c:numRef>
              <c:f>Taul1!$B$8:$E$8</c:f>
              <c:numCache>
                <c:formatCode>General</c:formatCode>
                <c:ptCount val="4"/>
                <c:pt idx="0">
                  <c:v>37.953949999999999</c:v>
                </c:pt>
                <c:pt idx="1">
                  <c:v>41.961100000000002</c:v>
                </c:pt>
                <c:pt idx="2">
                  <c:v>15.9657</c:v>
                </c:pt>
                <c:pt idx="3">
                  <c:v>18.52262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307-4EA0-8319-5BF3A0C4E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9052288"/>
        <c:axId val="109053824"/>
      </c:barChart>
      <c:catAx>
        <c:axId val="109052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200"/>
            </a:pPr>
            <a:endParaRPr lang="fi-FI"/>
          </a:p>
        </c:txPr>
        <c:crossAx val="109053824"/>
        <c:crosses val="autoZero"/>
        <c:auto val="1"/>
        <c:lblAlgn val="ctr"/>
        <c:lblOffset val="100"/>
        <c:noMultiLvlLbl val="0"/>
      </c:catAx>
      <c:valAx>
        <c:axId val="10905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low"/>
        <c:crossAx val="1090522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9752016251557056E-2"/>
          <c:y val="0.84685123622952307"/>
          <c:w val="0.94309225732958246"/>
          <c:h val="0.1531487637704769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0920010184515E-2"/>
          <c:y val="3.317000016858053E-2"/>
          <c:w val="0.90579079989815481"/>
          <c:h val="0.66261099900110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KOKO MAA, n=922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Tilapäisiä palkan alennuksia</c:v>
                </c:pt>
                <c:pt idx="1">
                  <c:v>Muiden työvoimakustannusten karsimista</c:v>
                </c:pt>
                <c:pt idx="2">
                  <c:v>Alihankinnan siirtämistä johonkin toiseen maahan tai alihankintojen lopettamista/vähentämistä</c:v>
                </c:pt>
                <c:pt idx="3">
                  <c:v>Muita sopeutustoimia</c:v>
                </c:pt>
              </c:strCache>
            </c:strRef>
          </c:cat>
          <c:val>
            <c:numRef>
              <c:f>Taul1!$B$2:$E$2</c:f>
              <c:numCache>
                <c:formatCode>General</c:formatCode>
                <c:ptCount val="4"/>
                <c:pt idx="0">
                  <c:v>15.754709999999999</c:v>
                </c:pt>
                <c:pt idx="1">
                  <c:v>13.11365</c:v>
                </c:pt>
                <c:pt idx="2">
                  <c:v>4.8111899999999999</c:v>
                </c:pt>
                <c:pt idx="3">
                  <c:v>25.745809999999999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CC-4950-B5CD-159666B10847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Pohjois-Savo, n=47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Tilapäisiä palkan alennuksia</c:v>
                </c:pt>
                <c:pt idx="1">
                  <c:v>Muiden työvoimakustannusten karsimista</c:v>
                </c:pt>
                <c:pt idx="2">
                  <c:v>Alihankinnan siirtämistä johonkin toiseen maahan tai alihankintojen lopettamista/vähentämistä</c:v>
                </c:pt>
                <c:pt idx="3">
                  <c:v>Muita sopeutustoimia</c:v>
                </c:pt>
              </c:strCache>
            </c:strRef>
          </c:cat>
          <c:val>
            <c:numRef>
              <c:f>Taul1!$B$3:$E$3</c:f>
              <c:numCache>
                <c:formatCode>General</c:formatCode>
                <c:ptCount val="4"/>
                <c:pt idx="0">
                  <c:v>6.9723100000000002</c:v>
                </c:pt>
                <c:pt idx="1">
                  <c:v>5.6765800000000004</c:v>
                </c:pt>
                <c:pt idx="2">
                  <c:v>0</c:v>
                </c:pt>
                <c:pt idx="3">
                  <c:v>29.591460000000001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CC-4950-B5CD-159666B10847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Koillis-Savo, n=-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Tilapäisiä palkan alennuksia</c:v>
                </c:pt>
                <c:pt idx="1">
                  <c:v>Muiden työvoimakustannusten karsimista</c:v>
                </c:pt>
                <c:pt idx="2">
                  <c:v>Alihankinnan siirtämistä johonkin toiseen maahan tai alihankintojen lopettamista/vähentämistä</c:v>
                </c:pt>
                <c:pt idx="3">
                  <c:v>Muita sopeutustoimia</c:v>
                </c:pt>
              </c:strCache>
            </c:strRef>
          </c:cat>
          <c:val>
            <c:numRef>
              <c:f>Taul1!$B$4:$E$4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CC-4950-B5CD-159666B10847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Kuopion seutu, n=27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Tilapäisiä palkan alennuksia</c:v>
                </c:pt>
                <c:pt idx="1">
                  <c:v>Muiden työvoimakustannusten karsimista</c:v>
                </c:pt>
                <c:pt idx="2">
                  <c:v>Alihankinnan siirtämistä johonkin toiseen maahan tai alihankintojen lopettamista/vähentämistä</c:v>
                </c:pt>
                <c:pt idx="3">
                  <c:v>Muita sopeutustoimia</c:v>
                </c:pt>
              </c:strCache>
            </c:strRef>
          </c:cat>
          <c:val>
            <c:numRef>
              <c:f>Taul1!$B$5:$E$5</c:f>
              <c:numCache>
                <c:formatCode>General</c:formatCode>
                <c:ptCount val="4"/>
                <c:pt idx="0">
                  <c:v>11.59512</c:v>
                </c:pt>
                <c:pt idx="1">
                  <c:v>9.4402899999999992</c:v>
                </c:pt>
                <c:pt idx="2">
                  <c:v>0</c:v>
                </c:pt>
                <c:pt idx="3">
                  <c:v>36.673079999999999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CC-4950-B5CD-159666B10847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Sisä-Savo, n=4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Tilapäisiä palkan alennuksia</c:v>
                </c:pt>
                <c:pt idx="1">
                  <c:v>Muiden työvoimakustannusten karsimista</c:v>
                </c:pt>
                <c:pt idx="2">
                  <c:v>Alihankinnan siirtämistä johonkin toiseen maahan tai alihankintojen lopettamista/vähentämistä</c:v>
                </c:pt>
                <c:pt idx="3">
                  <c:v>Muita sopeutustoimia</c:v>
                </c:pt>
              </c:strCache>
            </c:strRef>
          </c:cat>
          <c:val>
            <c:numRef>
              <c:f>Taul1!$B$6:$E$6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CC-4950-B5CD-159666B10847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Varkauden seutu, n=8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Tilapäisiä palkan alennuksia</c:v>
                </c:pt>
                <c:pt idx="1">
                  <c:v>Muiden työvoimakustannusten karsimista</c:v>
                </c:pt>
                <c:pt idx="2">
                  <c:v>Alihankinnan siirtämistä johonkin toiseen maahan tai alihankintojen lopettamista/vähentämistä</c:v>
                </c:pt>
                <c:pt idx="3">
                  <c:v>Muita sopeutustoimia</c:v>
                </c:pt>
              </c:strCache>
            </c:strRef>
          </c:cat>
          <c:val>
            <c:numRef>
              <c:f>Taul1!$B$7:$E$7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34.068869999999997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CC-4950-B5CD-159666B10847}"/>
            </c:ext>
          </c:extLst>
        </c:ser>
        <c:ser>
          <c:idx val="6"/>
          <c:order val="6"/>
          <c:tx>
            <c:strRef>
              <c:f>Taul1!$A$8</c:f>
              <c:strCache>
                <c:ptCount val="1"/>
                <c:pt idx="0">
                  <c:v>Ylä-Savo, n=8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Tilapäisiä palkan alennuksia</c:v>
                </c:pt>
                <c:pt idx="1">
                  <c:v>Muiden työvoimakustannusten karsimista</c:v>
                </c:pt>
                <c:pt idx="2">
                  <c:v>Alihankinnan siirtämistä johonkin toiseen maahan tai alihankintojen lopettamista/vähentämistä</c:v>
                </c:pt>
                <c:pt idx="3">
                  <c:v>Muita sopeutustoimia</c:v>
                </c:pt>
              </c:strCache>
            </c:strRef>
          </c:cat>
          <c:val>
            <c:numRef>
              <c:f>Taul1!$B$8:$E$8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17.528030000000001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CC-4950-B5CD-159666B108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9052288"/>
        <c:axId val="109053824"/>
      </c:barChart>
      <c:catAx>
        <c:axId val="109052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200"/>
            </a:pPr>
            <a:endParaRPr lang="fi-FI"/>
          </a:p>
        </c:txPr>
        <c:crossAx val="109053824"/>
        <c:crosses val="autoZero"/>
        <c:auto val="1"/>
        <c:lblAlgn val="ctr"/>
        <c:lblOffset val="100"/>
        <c:noMultiLvlLbl val="0"/>
      </c:catAx>
      <c:valAx>
        <c:axId val="10905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low"/>
        <c:crossAx val="1090522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9752016251557056E-2"/>
          <c:y val="0.84685123622952307"/>
          <c:w val="0.94309225732958246"/>
          <c:h val="0.1531487637704769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5397541232673372"/>
          <c:y val="3.4174443580342925E-2"/>
          <c:w val="0.51607876236052241"/>
          <c:h val="0.8663414713180016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0-2 vuoden aikana</c:v>
                </c:pt>
              </c:strCache>
            </c:strRef>
          </c:tx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n=4354</c:v>
                </c:pt>
                <c:pt idx="1">
                  <c:v>Pohjois-Savo, n=192</c:v>
                </c:pt>
                <c:pt idx="2">
                  <c:v>Koillis-Savo, n=5</c:v>
                </c:pt>
                <c:pt idx="3">
                  <c:v>Kuopion seutu, n=97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n=43</c:v>
                </c:pt>
              </c:strCache>
            </c:strRef>
          </c:cat>
          <c:val>
            <c:numRef>
              <c:f>Taul1!$B$2:$B$8</c:f>
              <c:numCache>
                <c:formatCode>General</c:formatCode>
                <c:ptCount val="7"/>
                <c:pt idx="0">
                  <c:v>14.15563</c:v>
                </c:pt>
                <c:pt idx="1">
                  <c:v>17.967829999999999</c:v>
                </c:pt>
                <c:pt idx="2">
                  <c:v>43.068869999999997</c:v>
                </c:pt>
                <c:pt idx="3">
                  <c:v>19.63344</c:v>
                </c:pt>
                <c:pt idx="4">
                  <c:v>14.975529999999999</c:v>
                </c:pt>
                <c:pt idx="5">
                  <c:v>15.9411</c:v>
                </c:pt>
                <c:pt idx="6">
                  <c:v>13.331659999999999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CA-4EE9-92E4-E5914AB6B561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3-5 vuoden aikana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n=4354</c:v>
                </c:pt>
                <c:pt idx="1">
                  <c:v>Pohjois-Savo, n=192</c:v>
                </c:pt>
                <c:pt idx="2">
                  <c:v>Koillis-Savo, n=5</c:v>
                </c:pt>
                <c:pt idx="3">
                  <c:v>Kuopion seutu, n=97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n=43</c:v>
                </c:pt>
              </c:strCache>
            </c:strRef>
          </c:cat>
          <c:val>
            <c:numRef>
              <c:f>Taul1!$C$2:$C$8</c:f>
              <c:numCache>
                <c:formatCode>General</c:formatCode>
                <c:ptCount val="7"/>
                <c:pt idx="0">
                  <c:v>19.53697</c:v>
                </c:pt>
                <c:pt idx="1">
                  <c:v>19.120909999999999</c:v>
                </c:pt>
                <c:pt idx="2">
                  <c:v>0</c:v>
                </c:pt>
                <c:pt idx="3">
                  <c:v>16.351590000000002</c:v>
                </c:pt>
                <c:pt idx="4">
                  <c:v>24.348600000000001</c:v>
                </c:pt>
                <c:pt idx="5">
                  <c:v>23.06812</c:v>
                </c:pt>
                <c:pt idx="6">
                  <c:v>23.189730000000001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CA-4EE9-92E4-E5914AB6B561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6-10 vuoden aikana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n=4354</c:v>
                </c:pt>
                <c:pt idx="1">
                  <c:v>Pohjois-Savo, n=192</c:v>
                </c:pt>
                <c:pt idx="2">
                  <c:v>Koillis-Savo, n=5</c:v>
                </c:pt>
                <c:pt idx="3">
                  <c:v>Kuopion seutu, n=97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n=43</c:v>
                </c:pt>
              </c:strCache>
            </c:strRef>
          </c:cat>
          <c:val>
            <c:numRef>
              <c:f>Taul1!$D$2:$D$8</c:f>
              <c:numCache>
                <c:formatCode>General</c:formatCode>
                <c:ptCount val="7"/>
                <c:pt idx="0">
                  <c:v>12.830019999999999</c:v>
                </c:pt>
                <c:pt idx="1">
                  <c:v>14.154870000000001</c:v>
                </c:pt>
                <c:pt idx="2">
                  <c:v>0</c:v>
                </c:pt>
                <c:pt idx="3">
                  <c:v>15.913790000000001</c:v>
                </c:pt>
                <c:pt idx="4">
                  <c:v>10.117330000000001</c:v>
                </c:pt>
                <c:pt idx="5">
                  <c:v>21.69455</c:v>
                </c:pt>
                <c:pt idx="6">
                  <c:v>8.6052199999999992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CA-4EE9-92E4-E5914AB6B561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10- vuoden aikana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n=4354</c:v>
                </c:pt>
                <c:pt idx="1">
                  <c:v>Pohjois-Savo, n=192</c:v>
                </c:pt>
                <c:pt idx="2">
                  <c:v>Koillis-Savo, n=5</c:v>
                </c:pt>
                <c:pt idx="3">
                  <c:v>Kuopion seutu, n=97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n=43</c:v>
                </c:pt>
              </c:strCache>
            </c:strRef>
          </c:cat>
          <c:val>
            <c:numRef>
              <c:f>Taul1!$E$2:$E$8</c:f>
              <c:numCache>
                <c:formatCode>General</c:formatCode>
                <c:ptCount val="7"/>
                <c:pt idx="0">
                  <c:v>7.2576400000000003</c:v>
                </c:pt>
                <c:pt idx="1">
                  <c:v>9.0510800000000007</c:v>
                </c:pt>
                <c:pt idx="2">
                  <c:v>0</c:v>
                </c:pt>
                <c:pt idx="3">
                  <c:v>7.1353900000000001</c:v>
                </c:pt>
                <c:pt idx="4">
                  <c:v>11.27247</c:v>
                </c:pt>
                <c:pt idx="5">
                  <c:v>15.92695</c:v>
                </c:pt>
                <c:pt idx="6">
                  <c:v>9.0851199999999999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CA-4EE9-92E4-E5914AB6B561}"/>
            </c:ext>
          </c:extLst>
        </c:ser>
        <c:ser>
          <c:idx val="4"/>
          <c:order val="4"/>
          <c:tx>
            <c:strRef>
              <c:f>Taul1!$F$1</c:f>
              <c:strCache>
                <c:ptCount val="1"/>
                <c:pt idx="0">
                  <c:v>en ole suunnitellut  lainkaan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n=4354</c:v>
                </c:pt>
                <c:pt idx="1">
                  <c:v>Pohjois-Savo, n=192</c:v>
                </c:pt>
                <c:pt idx="2">
                  <c:v>Koillis-Savo, n=5</c:v>
                </c:pt>
                <c:pt idx="3">
                  <c:v>Kuopion seutu, n=97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n=43</c:v>
                </c:pt>
              </c:strCache>
            </c:strRef>
          </c:cat>
          <c:val>
            <c:numRef>
              <c:f>Taul1!$F$2:$F$8</c:f>
              <c:numCache>
                <c:formatCode>General</c:formatCode>
                <c:ptCount val="7"/>
                <c:pt idx="0">
                  <c:v>46.219740000000002</c:v>
                </c:pt>
                <c:pt idx="1">
                  <c:v>39.705309999999997</c:v>
                </c:pt>
                <c:pt idx="2">
                  <c:v>56.931130000000003</c:v>
                </c:pt>
                <c:pt idx="3">
                  <c:v>40.965789999999998</c:v>
                </c:pt>
                <c:pt idx="4">
                  <c:v>39.286070000000002</c:v>
                </c:pt>
                <c:pt idx="5">
                  <c:v>23.36928</c:v>
                </c:pt>
                <c:pt idx="6">
                  <c:v>45.788269999999997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ECA-4EE9-92E4-E5914AB6B5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4823296"/>
        <c:axId val="4841472"/>
      </c:barChart>
      <c:catAx>
        <c:axId val="48232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crossAx val="4841472"/>
        <c:crosses val="autoZero"/>
        <c:auto val="1"/>
        <c:lblAlgn val="ctr"/>
        <c:lblOffset val="100"/>
        <c:tickLblSkip val="1"/>
        <c:noMultiLvlLbl val="0"/>
      </c:catAx>
      <c:valAx>
        <c:axId val="4841472"/>
        <c:scaling>
          <c:orientation val="minMax"/>
          <c:max val="100"/>
          <c:min val="0"/>
        </c:scaling>
        <c:delete val="1"/>
        <c:axPos val="t"/>
        <c:majorGridlines/>
        <c:numFmt formatCode="#,##0" sourceLinked="0"/>
        <c:majorTickMark val="none"/>
        <c:minorTickMark val="none"/>
        <c:tickLblPos val="high"/>
        <c:crossAx val="4823296"/>
        <c:crosses val="autoZero"/>
        <c:crossBetween val="between"/>
        <c:majorUnit val="10"/>
        <c:minorUnit val="1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7.0145308881599108E-3"/>
          <c:y val="0.9307541629084527"/>
          <c:w val="0.96262248621311775"/>
          <c:h val="6.924583709154726E-2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5397541232673372"/>
          <c:y val="3.4174443580342925E-2"/>
          <c:w val="0.51607876236052241"/>
          <c:h val="0.8663414713180016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0-2 vuoden aikana</c:v>
                </c:pt>
              </c:strCache>
            </c:strRef>
          </c:tx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n=4303</c:v>
                </c:pt>
                <c:pt idx="1">
                  <c:v>Pohjois-Savo, n=190</c:v>
                </c:pt>
                <c:pt idx="2">
                  <c:v>Koillis-Savo, n=5</c:v>
                </c:pt>
                <c:pt idx="3">
                  <c:v>Kuopion seutu, n=95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n=43</c:v>
                </c:pt>
              </c:strCache>
            </c:strRef>
          </c:cat>
          <c:val>
            <c:numRef>
              <c:f>Taul1!$B$2:$B$8</c:f>
              <c:numCache>
                <c:formatCode>General</c:formatCode>
                <c:ptCount val="7"/>
                <c:pt idx="0">
                  <c:v>9.7370699999999992</c:v>
                </c:pt>
                <c:pt idx="1">
                  <c:v>8.6599599999999999</c:v>
                </c:pt>
                <c:pt idx="2">
                  <c:v>0</c:v>
                </c:pt>
                <c:pt idx="3">
                  <c:v>7.2539499999999997</c:v>
                </c:pt>
                <c:pt idx="4">
                  <c:v>13.422750000000001</c:v>
                </c:pt>
                <c:pt idx="5">
                  <c:v>4.4841899999999999</c:v>
                </c:pt>
                <c:pt idx="6">
                  <c:v>13.76695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FA-4B34-BE95-95F8AE501762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3-5 vuoden aikana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n=4303</c:v>
                </c:pt>
                <c:pt idx="1">
                  <c:v>Pohjois-Savo, n=190</c:v>
                </c:pt>
                <c:pt idx="2">
                  <c:v>Koillis-Savo, n=5</c:v>
                </c:pt>
                <c:pt idx="3">
                  <c:v>Kuopion seutu, n=95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n=43</c:v>
                </c:pt>
              </c:strCache>
            </c:strRef>
          </c:cat>
          <c:val>
            <c:numRef>
              <c:f>Taul1!$C$2:$C$8</c:f>
              <c:numCache>
                <c:formatCode>General</c:formatCode>
                <c:ptCount val="7"/>
                <c:pt idx="0">
                  <c:v>4.8743400000000001</c:v>
                </c:pt>
                <c:pt idx="1">
                  <c:v>5.6984300000000001</c:v>
                </c:pt>
                <c:pt idx="2">
                  <c:v>0</c:v>
                </c:pt>
                <c:pt idx="3">
                  <c:v>6.9525199999999998</c:v>
                </c:pt>
                <c:pt idx="4">
                  <c:v>5.0586700000000002</c:v>
                </c:pt>
                <c:pt idx="5">
                  <c:v>4.2544399999999998</c:v>
                </c:pt>
                <c:pt idx="6">
                  <c:v>4.8641300000000003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FA-4B34-BE95-95F8AE501762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6-10 vuoden aikana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n=4303</c:v>
                </c:pt>
                <c:pt idx="1">
                  <c:v>Pohjois-Savo, n=190</c:v>
                </c:pt>
                <c:pt idx="2">
                  <c:v>Koillis-Savo, n=5</c:v>
                </c:pt>
                <c:pt idx="3">
                  <c:v>Kuopion seutu, n=95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n=43</c:v>
                </c:pt>
              </c:strCache>
            </c:strRef>
          </c:cat>
          <c:val>
            <c:numRef>
              <c:f>Taul1!$D$2:$D$8</c:f>
              <c:numCache>
                <c:formatCode>General</c:formatCode>
                <c:ptCount val="7"/>
                <c:pt idx="0">
                  <c:v>1.14699</c:v>
                </c:pt>
                <c:pt idx="1">
                  <c:v>0.73382999999999998</c:v>
                </c:pt>
                <c:pt idx="2">
                  <c:v>0</c:v>
                </c:pt>
                <c:pt idx="3">
                  <c:v>1.4587300000000001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FA-4B34-BE95-95F8AE501762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10-&gt; vuoden aikana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n=4303</c:v>
                </c:pt>
                <c:pt idx="1">
                  <c:v>Pohjois-Savo, n=190</c:v>
                </c:pt>
                <c:pt idx="2">
                  <c:v>Koillis-Savo, n=5</c:v>
                </c:pt>
                <c:pt idx="3">
                  <c:v>Kuopion seutu, n=95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n=43</c:v>
                </c:pt>
              </c:strCache>
            </c:strRef>
          </c:cat>
          <c:val>
            <c:numRef>
              <c:f>Taul1!$E$2:$E$8</c:f>
              <c:numCache>
                <c:formatCode>General</c:formatCode>
                <c:ptCount val="7"/>
                <c:pt idx="0">
                  <c:v>0.33411999999999997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FA-4B34-BE95-95F8AE501762}"/>
            </c:ext>
          </c:extLst>
        </c:ser>
        <c:ser>
          <c:idx val="4"/>
          <c:order val="4"/>
          <c:tx>
            <c:strRef>
              <c:f>Taul1!$F$1</c:f>
              <c:strCache>
                <c:ptCount val="1"/>
                <c:pt idx="0">
                  <c:v>en ole suunnitellut lainkaan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n=4303</c:v>
                </c:pt>
                <c:pt idx="1">
                  <c:v>Pohjois-Savo, n=190</c:v>
                </c:pt>
                <c:pt idx="2">
                  <c:v>Koillis-Savo, n=5</c:v>
                </c:pt>
                <c:pt idx="3">
                  <c:v>Kuopion seutu, n=95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n=43</c:v>
                </c:pt>
              </c:strCache>
            </c:strRef>
          </c:cat>
          <c:val>
            <c:numRef>
              <c:f>Taul1!$F$2:$F$8</c:f>
              <c:numCache>
                <c:formatCode>General</c:formatCode>
                <c:ptCount val="7"/>
                <c:pt idx="0">
                  <c:v>83.907489999999996</c:v>
                </c:pt>
                <c:pt idx="1">
                  <c:v>84.907780000000002</c:v>
                </c:pt>
                <c:pt idx="2">
                  <c:v>100</c:v>
                </c:pt>
                <c:pt idx="3">
                  <c:v>84.334789999999998</c:v>
                </c:pt>
                <c:pt idx="4">
                  <c:v>81.51858</c:v>
                </c:pt>
                <c:pt idx="5">
                  <c:v>91.261369999999999</c:v>
                </c:pt>
                <c:pt idx="6">
                  <c:v>81.368920000000003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FA-4B34-BE95-95F8AE5017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4823296"/>
        <c:axId val="4841472"/>
      </c:barChart>
      <c:catAx>
        <c:axId val="48232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crossAx val="4841472"/>
        <c:crosses val="autoZero"/>
        <c:auto val="1"/>
        <c:lblAlgn val="ctr"/>
        <c:lblOffset val="100"/>
        <c:tickLblSkip val="1"/>
        <c:noMultiLvlLbl val="0"/>
      </c:catAx>
      <c:valAx>
        <c:axId val="4841472"/>
        <c:scaling>
          <c:orientation val="minMax"/>
          <c:max val="100"/>
          <c:min val="0"/>
        </c:scaling>
        <c:delete val="1"/>
        <c:axPos val="t"/>
        <c:majorGridlines/>
        <c:numFmt formatCode="#,##0" sourceLinked="0"/>
        <c:majorTickMark val="none"/>
        <c:minorTickMark val="none"/>
        <c:tickLblPos val="high"/>
        <c:crossAx val="4823296"/>
        <c:crosses val="autoZero"/>
        <c:crossBetween val="between"/>
        <c:majorUnit val="10"/>
        <c:minorUnit val="1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7.0145308881599108E-3"/>
          <c:y val="0.9307541629084527"/>
          <c:w val="0.96262248621311775"/>
          <c:h val="6.924583709154726E-2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0920010184515E-2"/>
          <c:y val="3.317000016858053E-2"/>
          <c:w val="0.90579079989815481"/>
          <c:h val="0.66261099900110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KOKO MAA, n=4393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5307-4EA0-8319-5BF3A0C4EC94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307-4EA0-8319-5BF3A0C4EC94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5307-4EA0-8319-5BF3A0C4EC9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Yrityksen omat Internet-kotisivut</c:v>
                </c:pt>
                <c:pt idx="1">
                  <c:v>Sosiaalinen media (esim. Facebook, Linkedin)</c:v>
                </c:pt>
                <c:pt idx="2">
                  <c:v>Pilvipalvelut  (verkkopalveluina Internetissä)</c:v>
                </c:pt>
                <c:pt idx="3">
                  <c:v>Yrityksenne ostot verkossa (tuotteet ja palvelut)</c:v>
                </c:pt>
              </c:strCache>
              <c:extLst/>
            </c:strRef>
          </c:cat>
          <c:val>
            <c:numRef>
              <c:f>Taul1!$B$2:$E$2</c:f>
              <c:numCache>
                <c:formatCode>General</c:formatCode>
                <c:ptCount val="4"/>
                <c:pt idx="0">
                  <c:v>79.676550000000006</c:v>
                </c:pt>
                <c:pt idx="1">
                  <c:v>63.704540000000001</c:v>
                </c:pt>
                <c:pt idx="2">
                  <c:v>49.525950000000002</c:v>
                </c:pt>
                <c:pt idx="3">
                  <c:v>37.998309999999996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5307-4EA0-8319-5BF3A0C4EC94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Pohjois-Savo, n=192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Yrityksen omat Internet-kotisivut</c:v>
                </c:pt>
                <c:pt idx="1">
                  <c:v>Sosiaalinen media (esim. Facebook, Linkedin)</c:v>
                </c:pt>
                <c:pt idx="2">
                  <c:v>Pilvipalvelut  (verkkopalveluina Internetissä)</c:v>
                </c:pt>
                <c:pt idx="3">
                  <c:v>Yrityksenne ostot verkossa (tuotteet ja palvelut)</c:v>
                </c:pt>
              </c:strCache>
              <c:extLst/>
            </c:strRef>
          </c:cat>
          <c:val>
            <c:numRef>
              <c:f>Taul1!$B$3:$E$3</c:f>
              <c:numCache>
                <c:formatCode>General</c:formatCode>
                <c:ptCount val="4"/>
                <c:pt idx="0">
                  <c:v>80.395799999999994</c:v>
                </c:pt>
                <c:pt idx="1">
                  <c:v>64.253129999999999</c:v>
                </c:pt>
                <c:pt idx="2">
                  <c:v>40.953949999999999</c:v>
                </c:pt>
                <c:pt idx="3">
                  <c:v>38.90202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5307-4EA0-8319-5BF3A0C4EC94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Koillis-Savo, n=5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Yrityksen omat Internet-kotisivut</c:v>
                </c:pt>
                <c:pt idx="1">
                  <c:v>Sosiaalinen media (esim. Facebook, Linkedin)</c:v>
                </c:pt>
                <c:pt idx="2">
                  <c:v>Pilvipalvelut  (verkkopalveluina Internetissä)</c:v>
                </c:pt>
                <c:pt idx="3">
                  <c:v>Yrityksenne ostot verkossa (tuotteet ja palvelut)</c:v>
                </c:pt>
              </c:strCache>
              <c:extLst/>
            </c:strRef>
          </c:cat>
          <c:val>
            <c:numRef>
              <c:f>Taul1!$B$4:$E$4</c:f>
              <c:numCache>
                <c:formatCode>General</c:formatCode>
                <c:ptCount val="4"/>
                <c:pt idx="0">
                  <c:v>82.742909999999995</c:v>
                </c:pt>
                <c:pt idx="1">
                  <c:v>64.266589999999994</c:v>
                </c:pt>
                <c:pt idx="2">
                  <c:v>36.952640000000002</c:v>
                </c:pt>
                <c:pt idx="3">
                  <c:v>36.952640000000002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5307-4EA0-8319-5BF3A0C4EC94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Kuopion seutu, n=97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Yrityksen omat Internet-kotisivut</c:v>
                </c:pt>
                <c:pt idx="1">
                  <c:v>Sosiaalinen media (esim. Facebook, Linkedin)</c:v>
                </c:pt>
                <c:pt idx="2">
                  <c:v>Pilvipalvelut  (verkkopalveluina Internetissä)</c:v>
                </c:pt>
                <c:pt idx="3">
                  <c:v>Yrityksenne ostot verkossa (tuotteet ja palvelut)</c:v>
                </c:pt>
              </c:strCache>
              <c:extLst/>
            </c:strRef>
          </c:cat>
          <c:val>
            <c:numRef>
              <c:f>Taul1!$B$5:$E$5</c:f>
              <c:numCache>
                <c:formatCode>General</c:formatCode>
                <c:ptCount val="4"/>
                <c:pt idx="0">
                  <c:v>80.392390000000006</c:v>
                </c:pt>
                <c:pt idx="1">
                  <c:v>62.89949</c:v>
                </c:pt>
                <c:pt idx="2">
                  <c:v>44.214469999999999</c:v>
                </c:pt>
                <c:pt idx="3">
                  <c:v>42.921610000000001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5307-4EA0-8319-5BF3A0C4EC94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Sisä-Savo, n=18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Yrityksen omat Internet-kotisivut</c:v>
                </c:pt>
                <c:pt idx="1">
                  <c:v>Sosiaalinen media (esim. Facebook, Linkedin)</c:v>
                </c:pt>
                <c:pt idx="2">
                  <c:v>Pilvipalvelut  (verkkopalveluina Internetissä)</c:v>
                </c:pt>
                <c:pt idx="3">
                  <c:v>Yrityksenne ostot verkossa (tuotteet ja palvelut)</c:v>
                </c:pt>
              </c:strCache>
              <c:extLst/>
            </c:strRef>
          </c:cat>
          <c:val>
            <c:numRef>
              <c:f>Taul1!$B$6:$E$6</c:f>
              <c:numCache>
                <c:formatCode>General</c:formatCode>
                <c:ptCount val="4"/>
                <c:pt idx="0">
                  <c:v>73.551540000000003</c:v>
                </c:pt>
                <c:pt idx="1">
                  <c:v>49.828560000000003</c:v>
                </c:pt>
                <c:pt idx="2">
                  <c:v>21.61317</c:v>
                </c:pt>
                <c:pt idx="3">
                  <c:v>36.588700000000003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7-5307-4EA0-8319-5BF3A0C4EC94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Varkauden seutu, n=29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Yrityksen omat Internet-kotisivut</c:v>
                </c:pt>
                <c:pt idx="1">
                  <c:v>Sosiaalinen media (esim. Facebook, Linkedin)</c:v>
                </c:pt>
                <c:pt idx="2">
                  <c:v>Pilvipalvelut  (verkkopalveluina Internetissä)</c:v>
                </c:pt>
                <c:pt idx="3">
                  <c:v>Yrityksenne ostot verkossa (tuotteet ja palvelut)</c:v>
                </c:pt>
              </c:strCache>
              <c:extLst/>
            </c:strRef>
          </c:cat>
          <c:val>
            <c:numRef>
              <c:f>Taul1!$B$7:$E$7</c:f>
              <c:numCache>
                <c:formatCode>General</c:formatCode>
                <c:ptCount val="4"/>
                <c:pt idx="0">
                  <c:v>86.743600000000001</c:v>
                </c:pt>
                <c:pt idx="1">
                  <c:v>61.26229</c:v>
                </c:pt>
                <c:pt idx="2">
                  <c:v>53.175130000000003</c:v>
                </c:pt>
                <c:pt idx="3">
                  <c:v>22.968489999999999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5307-4EA0-8319-5BF3A0C4EC94}"/>
            </c:ext>
          </c:extLst>
        </c:ser>
        <c:ser>
          <c:idx val="6"/>
          <c:order val="6"/>
          <c:tx>
            <c:strRef>
              <c:f>Taul1!$A$8</c:f>
              <c:strCache>
                <c:ptCount val="1"/>
                <c:pt idx="0">
                  <c:v>Ylä-Savo, n=43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Yrityksen omat Internet-kotisivut</c:v>
                </c:pt>
                <c:pt idx="1">
                  <c:v>Sosiaalinen media (esim. Facebook, Linkedin)</c:v>
                </c:pt>
                <c:pt idx="2">
                  <c:v>Pilvipalvelut  (verkkopalveluina Internetissä)</c:v>
                </c:pt>
                <c:pt idx="3">
                  <c:v>Yrityksenne ostot verkossa (tuotteet ja palvelut)</c:v>
                </c:pt>
              </c:strCache>
              <c:extLst/>
            </c:strRef>
          </c:cat>
          <c:val>
            <c:numRef>
              <c:f>Taul1!$B$8:$E$8</c:f>
              <c:numCache>
                <c:formatCode>General</c:formatCode>
                <c:ptCount val="4"/>
                <c:pt idx="0">
                  <c:v>78.922269999999997</c:v>
                </c:pt>
                <c:pt idx="1">
                  <c:v>76.342709999999997</c:v>
                </c:pt>
                <c:pt idx="2">
                  <c:v>34.391860000000001</c:v>
                </c:pt>
                <c:pt idx="3">
                  <c:v>41.655569999999997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9-5307-4EA0-8319-5BF3A0C4E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9052288"/>
        <c:axId val="109053824"/>
      </c:barChart>
      <c:catAx>
        <c:axId val="109052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200"/>
            </a:pPr>
            <a:endParaRPr lang="fi-FI"/>
          </a:p>
        </c:txPr>
        <c:crossAx val="109053824"/>
        <c:crosses val="autoZero"/>
        <c:auto val="1"/>
        <c:lblAlgn val="ctr"/>
        <c:lblOffset val="100"/>
        <c:noMultiLvlLbl val="0"/>
      </c:catAx>
      <c:valAx>
        <c:axId val="10905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low"/>
        <c:crossAx val="1090522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9752016251557056E-2"/>
          <c:y val="0.84685123622952307"/>
          <c:w val="0.94309225732958246"/>
          <c:h val="0.1531487637704769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0920010184515E-2"/>
          <c:y val="3.317000016858053E-2"/>
          <c:w val="0.90579079989815481"/>
          <c:h val="0.66261099900110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KOKO MAA, n=4393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Generatiivinen tekoäly (esim. ChatGPT)</c:v>
                </c:pt>
                <c:pt idx="1">
                  <c:v>Verkkokauppa yrityksenne myynnissä (tuotteet ja palvelut)</c:v>
                </c:pt>
                <c:pt idx="2">
                  <c:v>Muut tekoälysovellukset ja ohjelmistorobotiikka (esim. sähköisen taloushallinnon sovelluksissa), robotiikka</c:v>
                </c:pt>
                <c:pt idx="3">
                  <c:v>Digitaalisten kanavien ja alustojen (esim. Uber, Wolt, AirBnB) käyttö palvelujen jakelussa ja markkinoinnissa</c:v>
                </c:pt>
              </c:strCache>
              <c:extLst/>
            </c:strRef>
          </c:cat>
          <c:val>
            <c:numRef>
              <c:f>Taul1!$B$2:$E$2</c:f>
              <c:numCache>
                <c:formatCode>General</c:formatCode>
                <c:ptCount val="4"/>
                <c:pt idx="0">
                  <c:v>36.369610000000002</c:v>
                </c:pt>
                <c:pt idx="1">
                  <c:v>18.685179999999999</c:v>
                </c:pt>
                <c:pt idx="2">
                  <c:v>17.228719999999999</c:v>
                </c:pt>
                <c:pt idx="3">
                  <c:v>4.4635100000000003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C7CC-4950-B5CD-159666B10847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Pohjois-Savo, n=192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Generatiivinen tekoäly (esim. ChatGPT)</c:v>
                </c:pt>
                <c:pt idx="1">
                  <c:v>Verkkokauppa yrityksenne myynnissä (tuotteet ja palvelut)</c:v>
                </c:pt>
                <c:pt idx="2">
                  <c:v>Muut tekoälysovellukset ja ohjelmistorobotiikka (esim. sähköisen taloushallinnon sovelluksissa), robotiikka</c:v>
                </c:pt>
                <c:pt idx="3">
                  <c:v>Digitaalisten kanavien ja alustojen (esim. Uber, Wolt, AirBnB) käyttö palvelujen jakelussa ja markkinoinnissa</c:v>
                </c:pt>
              </c:strCache>
              <c:extLst/>
            </c:strRef>
          </c:cat>
          <c:val>
            <c:numRef>
              <c:f>Taul1!$B$3:$E$3</c:f>
              <c:numCache>
                <c:formatCode>General</c:formatCode>
                <c:ptCount val="4"/>
                <c:pt idx="0">
                  <c:v>30.404859999999999</c:v>
                </c:pt>
                <c:pt idx="1">
                  <c:v>16.577780000000001</c:v>
                </c:pt>
                <c:pt idx="2">
                  <c:v>17.975349999999999</c:v>
                </c:pt>
                <c:pt idx="3">
                  <c:v>7.2362099999999998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C7CC-4950-B5CD-159666B10847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Koillis-Savo, n=5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Generatiivinen tekoäly (esim. ChatGPT)</c:v>
                </c:pt>
                <c:pt idx="1">
                  <c:v>Verkkokauppa yrityksenne myynnissä (tuotteet ja palvelut)</c:v>
                </c:pt>
                <c:pt idx="2">
                  <c:v>Muut tekoälysovellukset ja ohjelmistorobotiikka (esim. sähköisen taloushallinnon sovelluksissa), robotiikka</c:v>
                </c:pt>
                <c:pt idx="3">
                  <c:v>Digitaalisten kanavien ja alustojen (esim. Uber, Wolt, AirBnB) käyttö palvelujen jakelussa ja markkinoinnissa</c:v>
                </c:pt>
              </c:strCache>
              <c:extLst/>
            </c:strRef>
          </c:cat>
          <c:val>
            <c:numRef>
              <c:f>Taul1!$B$4:$E$4</c:f>
              <c:numCache>
                <c:formatCode>General</c:formatCode>
                <c:ptCount val="4"/>
                <c:pt idx="0">
                  <c:v>35.733409999999999</c:v>
                </c:pt>
                <c:pt idx="1">
                  <c:v>18.476320000000001</c:v>
                </c:pt>
                <c:pt idx="2">
                  <c:v>18.476320000000001</c:v>
                </c:pt>
                <c:pt idx="3">
                  <c:v>18.476320000000001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C7CC-4950-B5CD-159666B10847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Kuopion seutu, n=97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Generatiivinen tekoäly (esim. ChatGPT)</c:v>
                </c:pt>
                <c:pt idx="1">
                  <c:v>Verkkokauppa yrityksenne myynnissä (tuotteet ja palvelut)</c:v>
                </c:pt>
                <c:pt idx="2">
                  <c:v>Muut tekoälysovellukset ja ohjelmistorobotiikka (esim. sähköisen taloushallinnon sovelluksissa), robotiikka</c:v>
                </c:pt>
                <c:pt idx="3">
                  <c:v>Digitaalisten kanavien ja alustojen (esim. Uber, Wolt, AirBnB) käyttö palvelujen jakelussa ja markkinoinnissa</c:v>
                </c:pt>
              </c:strCache>
              <c:extLst/>
            </c:strRef>
          </c:cat>
          <c:val>
            <c:numRef>
              <c:f>Taul1!$B$5:$E$5</c:f>
              <c:numCache>
                <c:formatCode>General</c:formatCode>
                <c:ptCount val="4"/>
                <c:pt idx="0">
                  <c:v>40.397530000000003</c:v>
                </c:pt>
                <c:pt idx="1">
                  <c:v>21.98451</c:v>
                </c:pt>
                <c:pt idx="2">
                  <c:v>21.79918</c:v>
                </c:pt>
                <c:pt idx="3">
                  <c:v>8.3779500000000002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C7CC-4950-B5CD-159666B10847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Sisä-Savo, n=18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Generatiivinen tekoäly (esim. ChatGPT)</c:v>
                </c:pt>
                <c:pt idx="1">
                  <c:v>Verkkokauppa yrityksenne myynnissä (tuotteet ja palvelut)</c:v>
                </c:pt>
                <c:pt idx="2">
                  <c:v>Muut tekoälysovellukset ja ohjelmistorobotiikka (esim. sähköisen taloushallinnon sovelluksissa), robotiikka</c:v>
                </c:pt>
                <c:pt idx="3">
                  <c:v>Digitaalisten kanavien ja alustojen (esim. Uber, Wolt, AirBnB) käyttö palvelujen jakelussa ja markkinoinnissa</c:v>
                </c:pt>
              </c:strCache>
              <c:extLst/>
            </c:strRef>
          </c:cat>
          <c:val>
            <c:numRef>
              <c:f>Taul1!$B$6:$E$6</c:f>
              <c:numCache>
                <c:formatCode>General</c:formatCode>
                <c:ptCount val="4"/>
                <c:pt idx="0">
                  <c:v>0</c:v>
                </c:pt>
                <c:pt idx="1">
                  <c:v>9.1725999999999992</c:v>
                </c:pt>
                <c:pt idx="2">
                  <c:v>5.0586700000000002</c:v>
                </c:pt>
                <c:pt idx="3">
                  <c:v>5.0586700000000002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C7CC-4950-B5CD-159666B10847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Varkauden seutu, n=29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Generatiivinen tekoäly (esim. ChatGPT)</c:v>
                </c:pt>
                <c:pt idx="1">
                  <c:v>Verkkokauppa yrityksenne myynnissä (tuotteet ja palvelut)</c:v>
                </c:pt>
                <c:pt idx="2">
                  <c:v>Muut tekoälysovellukset ja ohjelmistorobotiikka (esim. sähköisen taloushallinnon sovelluksissa), robotiikka</c:v>
                </c:pt>
                <c:pt idx="3">
                  <c:v>Digitaalisten kanavien ja alustojen (esim. Uber, Wolt, AirBnB) käyttö palvelujen jakelussa ja markkinoinnissa</c:v>
                </c:pt>
              </c:strCache>
              <c:extLst/>
            </c:strRef>
          </c:cat>
          <c:val>
            <c:numRef>
              <c:f>Taul1!$B$7:$E$7</c:f>
              <c:numCache>
                <c:formatCode>General</c:formatCode>
                <c:ptCount val="4"/>
                <c:pt idx="0">
                  <c:v>31.426069999999999</c:v>
                </c:pt>
                <c:pt idx="1">
                  <c:v>4.2544399999999998</c:v>
                </c:pt>
                <c:pt idx="2">
                  <c:v>20.418500000000002</c:v>
                </c:pt>
                <c:pt idx="3">
                  <c:v>6.1024799999999999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C7CC-4950-B5CD-159666B10847}"/>
            </c:ext>
          </c:extLst>
        </c:ser>
        <c:ser>
          <c:idx val="6"/>
          <c:order val="6"/>
          <c:tx>
            <c:strRef>
              <c:f>Taul1!$A$8</c:f>
              <c:strCache>
                <c:ptCount val="1"/>
                <c:pt idx="0">
                  <c:v>Ylä-Savo, n=43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Generatiivinen tekoäly (esim. ChatGPT)</c:v>
                </c:pt>
                <c:pt idx="1">
                  <c:v>Verkkokauppa yrityksenne myynnissä (tuotteet ja palvelut)</c:v>
                </c:pt>
                <c:pt idx="2">
                  <c:v>Muut tekoälysovellukset ja ohjelmistorobotiikka (esim. sähköisen taloushallinnon sovelluksissa), robotiikka</c:v>
                </c:pt>
                <c:pt idx="3">
                  <c:v>Digitaalisten kanavien ja alustojen (esim. Uber, Wolt, AirBnB) käyttö palvelujen jakelussa ja markkinoinnissa</c:v>
                </c:pt>
              </c:strCache>
              <c:extLst/>
            </c:strRef>
          </c:cat>
          <c:val>
            <c:numRef>
              <c:f>Taul1!$B$8:$E$8</c:f>
              <c:numCache>
                <c:formatCode>General</c:formatCode>
                <c:ptCount val="4"/>
                <c:pt idx="0">
                  <c:v>19.413689999999999</c:v>
                </c:pt>
                <c:pt idx="1">
                  <c:v>15.392939999999999</c:v>
                </c:pt>
                <c:pt idx="2">
                  <c:v>13.168990000000001</c:v>
                </c:pt>
                <c:pt idx="3">
                  <c:v>4.7650300000000003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C7CC-4950-B5CD-159666B108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9052288"/>
        <c:axId val="109053824"/>
      </c:barChart>
      <c:catAx>
        <c:axId val="109052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100"/>
            </a:pPr>
            <a:endParaRPr lang="fi-FI"/>
          </a:p>
        </c:txPr>
        <c:crossAx val="109053824"/>
        <c:crosses val="autoZero"/>
        <c:auto val="1"/>
        <c:lblAlgn val="ctr"/>
        <c:lblOffset val="100"/>
        <c:noMultiLvlLbl val="0"/>
      </c:catAx>
      <c:valAx>
        <c:axId val="10905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low"/>
        <c:crossAx val="1090522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9752016251557056E-2"/>
          <c:y val="0.84685123622952307"/>
          <c:w val="0.94309225732958246"/>
          <c:h val="0.1531487637704769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0920010184515E-2"/>
          <c:y val="3.317000016858053E-2"/>
          <c:w val="0.90579079989815481"/>
          <c:h val="0.66261099900110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KOKO MAA, n=4393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5307-4EA0-8319-5BF3A0C4EC94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307-4EA0-8319-5BF3A0C4EC94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5307-4EA0-8319-5BF3A0C4EC9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Muut tekoälysovellukset ja ohjelmistorobotiikka (esim. sähköisen taloushallinnon sovelluksissa), robotiikka</c:v>
                </c:pt>
                <c:pt idx="1">
                  <c:v>Generatiivinen tekoäly (esim. ChatGPT)</c:v>
                </c:pt>
                <c:pt idx="2">
                  <c:v>Verkkokauppa yrityksenne myynnissä (tuotteet ja palvelut)</c:v>
                </c:pt>
                <c:pt idx="3">
                  <c:v>Sosiaalinen media (esim. Facebook, Linkedin)</c:v>
                </c:pt>
              </c:strCache>
              <c:extLst/>
            </c:strRef>
          </c:cat>
          <c:val>
            <c:numRef>
              <c:f>Taul1!$B$2:$E$2</c:f>
              <c:numCache>
                <c:formatCode>General</c:formatCode>
                <c:ptCount val="4"/>
                <c:pt idx="0">
                  <c:v>8.1378799999999991</c:v>
                </c:pt>
                <c:pt idx="1">
                  <c:v>7.56074</c:v>
                </c:pt>
                <c:pt idx="2">
                  <c:v>5.84762</c:v>
                </c:pt>
                <c:pt idx="3">
                  <c:v>5.0886699999999996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5307-4EA0-8319-5BF3A0C4EC94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Pohjois-Savo, n=192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Muut tekoälysovellukset ja ohjelmistorobotiikka (esim. sähköisen taloushallinnon sovelluksissa), robotiikka</c:v>
                </c:pt>
                <c:pt idx="1">
                  <c:v>Generatiivinen tekoäly (esim. ChatGPT)</c:v>
                </c:pt>
                <c:pt idx="2">
                  <c:v>Verkkokauppa yrityksenne myynnissä (tuotteet ja palvelut)</c:v>
                </c:pt>
                <c:pt idx="3">
                  <c:v>Sosiaalinen media (esim. Facebook, Linkedin)</c:v>
                </c:pt>
              </c:strCache>
              <c:extLst/>
            </c:strRef>
          </c:cat>
          <c:val>
            <c:numRef>
              <c:f>Taul1!$B$3:$E$3</c:f>
              <c:numCache>
                <c:formatCode>General</c:formatCode>
                <c:ptCount val="4"/>
                <c:pt idx="0">
                  <c:v>6.2367900000000001</c:v>
                </c:pt>
                <c:pt idx="1">
                  <c:v>6.8287800000000001</c:v>
                </c:pt>
                <c:pt idx="2">
                  <c:v>6.2199799999999996</c:v>
                </c:pt>
                <c:pt idx="3">
                  <c:v>5.3820800000000002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5307-4EA0-8319-5BF3A0C4EC94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Koillis-Savo, n=5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Muut tekoälysovellukset ja ohjelmistorobotiikka (esim. sähköisen taloushallinnon sovelluksissa), robotiikka</c:v>
                </c:pt>
                <c:pt idx="1">
                  <c:v>Generatiivinen tekoäly (esim. ChatGPT)</c:v>
                </c:pt>
                <c:pt idx="2">
                  <c:v>Verkkokauppa yrityksenne myynnissä (tuotteet ja palvelut)</c:v>
                </c:pt>
                <c:pt idx="3">
                  <c:v>Sosiaalinen media (esim. Facebook, Linkedin)</c:v>
                </c:pt>
              </c:strCache>
              <c:extLst/>
            </c:strRef>
          </c:cat>
          <c:val>
            <c:numRef>
              <c:f>Taul1!$B$4:$E$4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5307-4EA0-8319-5BF3A0C4EC94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Kuopion seutu, n=97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Muut tekoälysovellukset ja ohjelmistorobotiikka (esim. sähköisen taloushallinnon sovelluksissa), robotiikka</c:v>
                </c:pt>
                <c:pt idx="1">
                  <c:v>Generatiivinen tekoäly (esim. ChatGPT)</c:v>
                </c:pt>
                <c:pt idx="2">
                  <c:v>Verkkokauppa yrityksenne myynnissä (tuotteet ja palvelut)</c:v>
                </c:pt>
                <c:pt idx="3">
                  <c:v>Sosiaalinen media (esim. Facebook, Linkedin)</c:v>
                </c:pt>
              </c:strCache>
              <c:extLst/>
            </c:strRef>
          </c:cat>
          <c:val>
            <c:numRef>
              <c:f>Taul1!$B$5:$E$5</c:f>
              <c:numCache>
                <c:formatCode>General</c:formatCode>
                <c:ptCount val="4"/>
                <c:pt idx="0">
                  <c:v>5.2166199999999998</c:v>
                </c:pt>
                <c:pt idx="1">
                  <c:v>6.4198899999999997</c:v>
                </c:pt>
                <c:pt idx="2">
                  <c:v>6.4790099999999997</c:v>
                </c:pt>
                <c:pt idx="3">
                  <c:v>5.9929500000000004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5307-4EA0-8319-5BF3A0C4EC94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Sisä-Savo, n=18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Muut tekoälysovellukset ja ohjelmistorobotiikka (esim. sähköisen taloushallinnon sovelluksissa), robotiikka</c:v>
                </c:pt>
                <c:pt idx="1">
                  <c:v>Generatiivinen tekoäly (esim. ChatGPT)</c:v>
                </c:pt>
                <c:pt idx="2">
                  <c:v>Verkkokauppa yrityksenne myynnissä (tuotteet ja palvelut)</c:v>
                </c:pt>
                <c:pt idx="3">
                  <c:v>Sosiaalinen media (esim. Facebook, Linkedin)</c:v>
                </c:pt>
              </c:strCache>
              <c:extLst/>
            </c:strRef>
          </c:cat>
          <c:val>
            <c:numRef>
              <c:f>Taul1!$B$6:$E$6</c:f>
              <c:numCache>
                <c:formatCode>General</c:formatCode>
                <c:ptCount val="4"/>
                <c:pt idx="0">
                  <c:v>0</c:v>
                </c:pt>
                <c:pt idx="1">
                  <c:v>5.0586700000000002</c:v>
                </c:pt>
                <c:pt idx="2">
                  <c:v>1.76319</c:v>
                </c:pt>
                <c:pt idx="3">
                  <c:v>8.2003599999999999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7-5307-4EA0-8319-5BF3A0C4EC94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Varkauden seutu, n=29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Muut tekoälysovellukset ja ohjelmistorobotiikka (esim. sähköisen taloushallinnon sovelluksissa), robotiikka</c:v>
                </c:pt>
                <c:pt idx="1">
                  <c:v>Generatiivinen tekoäly (esim. ChatGPT)</c:v>
                </c:pt>
                <c:pt idx="2">
                  <c:v>Verkkokauppa yrityksenne myynnissä (tuotteet ja palvelut)</c:v>
                </c:pt>
                <c:pt idx="3">
                  <c:v>Sosiaalinen media (esim. Facebook, Linkedin)</c:v>
                </c:pt>
              </c:strCache>
              <c:extLst/>
            </c:strRef>
          </c:cat>
          <c:val>
            <c:numRef>
              <c:f>Taul1!$B$7:$E$7</c:f>
              <c:numCache>
                <c:formatCode>General</c:formatCode>
                <c:ptCount val="4"/>
                <c:pt idx="0">
                  <c:v>2.80735</c:v>
                </c:pt>
                <c:pt idx="1">
                  <c:v>6.9040699999999999</c:v>
                </c:pt>
                <c:pt idx="2">
                  <c:v>7.70648</c:v>
                </c:pt>
                <c:pt idx="3">
                  <c:v>5.5640700000000001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5307-4EA0-8319-5BF3A0C4EC94}"/>
            </c:ext>
          </c:extLst>
        </c:ser>
        <c:ser>
          <c:idx val="6"/>
          <c:order val="6"/>
          <c:tx>
            <c:strRef>
              <c:f>Taul1!$A$8</c:f>
              <c:strCache>
                <c:ptCount val="1"/>
                <c:pt idx="0">
                  <c:v>Ylä-Savo, n=43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Muut tekoälysovellukset ja ohjelmistorobotiikka (esim. sähköisen taloushallinnon sovelluksissa), robotiikka</c:v>
                </c:pt>
                <c:pt idx="1">
                  <c:v>Generatiivinen tekoäly (esim. ChatGPT)</c:v>
                </c:pt>
                <c:pt idx="2">
                  <c:v>Verkkokauppa yrityksenne myynnissä (tuotteet ja palvelut)</c:v>
                </c:pt>
                <c:pt idx="3">
                  <c:v>Sosiaalinen media (esim. Facebook, Linkedin)</c:v>
                </c:pt>
              </c:strCache>
              <c:extLst/>
            </c:strRef>
          </c:cat>
          <c:val>
            <c:numRef>
              <c:f>Taul1!$B$8:$E$8</c:f>
              <c:numCache>
                <c:formatCode>General</c:formatCode>
                <c:ptCount val="4"/>
                <c:pt idx="0">
                  <c:v>14.839130000000001</c:v>
                </c:pt>
                <c:pt idx="1">
                  <c:v>9.5300600000000006</c:v>
                </c:pt>
                <c:pt idx="2">
                  <c:v>7.5330199999999996</c:v>
                </c:pt>
                <c:pt idx="3">
                  <c:v>3.2129400000000001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9-5307-4EA0-8319-5BF3A0C4E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9052288"/>
        <c:axId val="109053824"/>
      </c:barChart>
      <c:catAx>
        <c:axId val="109052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100"/>
            </a:pPr>
            <a:endParaRPr lang="fi-FI"/>
          </a:p>
        </c:txPr>
        <c:crossAx val="109053824"/>
        <c:crosses val="autoZero"/>
        <c:auto val="1"/>
        <c:lblAlgn val="ctr"/>
        <c:lblOffset val="100"/>
        <c:noMultiLvlLbl val="0"/>
      </c:catAx>
      <c:valAx>
        <c:axId val="10905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low"/>
        <c:crossAx val="1090522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9752016251557056E-2"/>
          <c:y val="0.84685123622952307"/>
          <c:w val="0.94309225732958246"/>
          <c:h val="0.1531487637704769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0920010184515E-2"/>
          <c:y val="3.317000016858053E-2"/>
          <c:w val="0.90579079989815481"/>
          <c:h val="0.66261099900110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KOKO MAA, n=4393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Yrityksenne ostot verkossa (tuotteet ja palvelut)</c:v>
                </c:pt>
                <c:pt idx="1">
                  <c:v>Pilvipalvelut  (verkkopalveluina Internetissä)</c:v>
                </c:pt>
                <c:pt idx="2">
                  <c:v>Yrityksen omat Internet-kotisivut</c:v>
                </c:pt>
                <c:pt idx="3">
                  <c:v>Big datan käyttö (esim. markkina-analyyseissä)</c:v>
                </c:pt>
              </c:strCache>
              <c:extLst/>
            </c:strRef>
          </c:cat>
          <c:val>
            <c:numRef>
              <c:f>Taul1!$B$2:$E$2</c:f>
              <c:numCache>
                <c:formatCode>General</c:formatCode>
                <c:ptCount val="4"/>
                <c:pt idx="0">
                  <c:v>4.6637399999999998</c:v>
                </c:pt>
                <c:pt idx="1">
                  <c:v>3.4949400000000002</c:v>
                </c:pt>
                <c:pt idx="2">
                  <c:v>3.28925</c:v>
                </c:pt>
                <c:pt idx="3">
                  <c:v>3.1373899999999999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C7CC-4950-B5CD-159666B10847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Pohjois-Savo, n=192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Yrityksenne ostot verkossa (tuotteet ja palvelut)</c:v>
                </c:pt>
                <c:pt idx="1">
                  <c:v>Pilvipalvelut  (verkkopalveluina Internetissä)</c:v>
                </c:pt>
                <c:pt idx="2">
                  <c:v>Yrityksen omat Internet-kotisivut</c:v>
                </c:pt>
                <c:pt idx="3">
                  <c:v>Big datan käyttö (esim. markkina-analyyseissä)</c:v>
                </c:pt>
              </c:strCache>
              <c:extLst/>
            </c:strRef>
          </c:cat>
          <c:val>
            <c:numRef>
              <c:f>Taul1!$B$3:$E$3</c:f>
              <c:numCache>
                <c:formatCode>General</c:formatCode>
                <c:ptCount val="4"/>
                <c:pt idx="0">
                  <c:v>6.2744200000000001</c:v>
                </c:pt>
                <c:pt idx="1">
                  <c:v>3.9329200000000002</c:v>
                </c:pt>
                <c:pt idx="2">
                  <c:v>3.85067</c:v>
                </c:pt>
                <c:pt idx="3">
                  <c:v>4.8260199999999998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C7CC-4950-B5CD-159666B10847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Koillis-Savo, n=5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Yrityksenne ostot verkossa (tuotteet ja palvelut)</c:v>
                </c:pt>
                <c:pt idx="1">
                  <c:v>Pilvipalvelut  (verkkopalveluina Internetissä)</c:v>
                </c:pt>
                <c:pt idx="2">
                  <c:v>Yrityksen omat Internet-kotisivut</c:v>
                </c:pt>
                <c:pt idx="3">
                  <c:v>Big datan käyttö (esim. markkina-analyyseissä)</c:v>
                </c:pt>
              </c:strCache>
              <c:extLst/>
            </c:strRef>
          </c:cat>
          <c:val>
            <c:numRef>
              <c:f>Taul1!$B$4:$E$4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C7CC-4950-B5CD-159666B10847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Kuopion seutu, n=97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Yrityksenne ostot verkossa (tuotteet ja palvelut)</c:v>
                </c:pt>
                <c:pt idx="1">
                  <c:v>Pilvipalvelut  (verkkopalveluina Internetissä)</c:v>
                </c:pt>
                <c:pt idx="2">
                  <c:v>Yrityksen omat Internet-kotisivut</c:v>
                </c:pt>
                <c:pt idx="3">
                  <c:v>Big datan käyttö (esim. markkina-analyyseissä)</c:v>
                </c:pt>
              </c:strCache>
              <c:extLst/>
            </c:strRef>
          </c:cat>
          <c:val>
            <c:numRef>
              <c:f>Taul1!$B$5:$E$5</c:f>
              <c:numCache>
                <c:formatCode>General</c:formatCode>
                <c:ptCount val="4"/>
                <c:pt idx="0">
                  <c:v>6.0355600000000003</c:v>
                </c:pt>
                <c:pt idx="1">
                  <c:v>3.6873900000000002</c:v>
                </c:pt>
                <c:pt idx="2">
                  <c:v>5.21455</c:v>
                </c:pt>
                <c:pt idx="3">
                  <c:v>5.7626400000000002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C7CC-4950-B5CD-159666B10847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Sisä-Savo, n=18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Yrityksenne ostot verkossa (tuotteet ja palvelut)</c:v>
                </c:pt>
                <c:pt idx="1">
                  <c:v>Pilvipalvelut  (verkkopalveluina Internetissä)</c:v>
                </c:pt>
                <c:pt idx="2">
                  <c:v>Yrityksen omat Internet-kotisivut</c:v>
                </c:pt>
                <c:pt idx="3">
                  <c:v>Big datan käyttö (esim. markkina-analyyseissä)</c:v>
                </c:pt>
              </c:strCache>
              <c:extLst/>
            </c:strRef>
          </c:cat>
          <c:val>
            <c:numRef>
              <c:f>Taul1!$B$6:$E$6</c:f>
              <c:numCache>
                <c:formatCode>General</c:formatCode>
                <c:ptCount val="4"/>
                <c:pt idx="0">
                  <c:v>13.422750000000001</c:v>
                </c:pt>
                <c:pt idx="1">
                  <c:v>0</c:v>
                </c:pt>
                <c:pt idx="2">
                  <c:v>5.0586700000000002</c:v>
                </c:pt>
                <c:pt idx="3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C7CC-4950-B5CD-159666B10847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Varkauden seutu, n=29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Yrityksenne ostot verkossa (tuotteet ja palvelut)</c:v>
                </c:pt>
                <c:pt idx="1">
                  <c:v>Pilvipalvelut  (verkkopalveluina Internetissä)</c:v>
                </c:pt>
                <c:pt idx="2">
                  <c:v>Yrityksen omat Internet-kotisivut</c:v>
                </c:pt>
                <c:pt idx="3">
                  <c:v>Big datan käyttö (esim. markkina-analyyseissä)</c:v>
                </c:pt>
              </c:strCache>
              <c:extLst/>
            </c:strRef>
          </c:cat>
          <c:val>
            <c:numRef>
              <c:f>Taul1!$B$7:$E$7</c:f>
              <c:numCache>
                <c:formatCode>General</c:formatCode>
                <c:ptCount val="4"/>
                <c:pt idx="0">
                  <c:v>8.9299400000000002</c:v>
                </c:pt>
                <c:pt idx="1">
                  <c:v>7.04765</c:v>
                </c:pt>
                <c:pt idx="2">
                  <c:v>0</c:v>
                </c:pt>
                <c:pt idx="3">
                  <c:v>7.1479600000000003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C7CC-4950-B5CD-159666B10847}"/>
            </c:ext>
          </c:extLst>
        </c:ser>
        <c:ser>
          <c:idx val="6"/>
          <c:order val="6"/>
          <c:tx>
            <c:strRef>
              <c:f>Taul1!$A$8</c:f>
              <c:strCache>
                <c:ptCount val="1"/>
                <c:pt idx="0">
                  <c:v>Ylä-Savo, n=43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Yrityksenne ostot verkossa (tuotteet ja palvelut)</c:v>
                </c:pt>
                <c:pt idx="1">
                  <c:v>Pilvipalvelut  (verkkopalveluina Internetissä)</c:v>
                </c:pt>
                <c:pt idx="2">
                  <c:v>Yrityksen omat Internet-kotisivut</c:v>
                </c:pt>
                <c:pt idx="3">
                  <c:v>Big datan käyttö (esim. markkina-analyyseissä)</c:v>
                </c:pt>
              </c:strCache>
              <c:extLst/>
            </c:strRef>
          </c:cat>
          <c:val>
            <c:numRef>
              <c:f>Taul1!$B$8:$E$8</c:f>
              <c:numCache>
                <c:formatCode>General</c:formatCode>
                <c:ptCount val="4"/>
                <c:pt idx="0">
                  <c:v>2.51179</c:v>
                </c:pt>
                <c:pt idx="1">
                  <c:v>4.7650300000000003</c:v>
                </c:pt>
                <c:pt idx="2">
                  <c:v>3.2129400000000001</c:v>
                </c:pt>
                <c:pt idx="3">
                  <c:v>3.9253100000000001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C7CC-4950-B5CD-159666B108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9052288"/>
        <c:axId val="109053824"/>
      </c:barChart>
      <c:catAx>
        <c:axId val="109052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100"/>
            </a:pPr>
            <a:endParaRPr lang="fi-FI"/>
          </a:p>
        </c:txPr>
        <c:crossAx val="109053824"/>
        <c:crosses val="autoZero"/>
        <c:auto val="1"/>
        <c:lblAlgn val="ctr"/>
        <c:lblOffset val="100"/>
        <c:noMultiLvlLbl val="0"/>
      </c:catAx>
      <c:valAx>
        <c:axId val="10905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low"/>
        <c:crossAx val="1090522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9752016251557056E-2"/>
          <c:y val="0.84685123622952307"/>
          <c:w val="0.94309225732958246"/>
          <c:h val="0.1531487637704769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5397541232673372"/>
          <c:y val="3.4174443580342925E-2"/>
          <c:w val="0.51607876236052241"/>
          <c:h val="0.8663414713180016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Kyllä</c:v>
                </c:pt>
              </c:strCache>
            </c:strRef>
          </c:tx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n=4357</c:v>
                </c:pt>
                <c:pt idx="1">
                  <c:v>Pohjois-Savo, n=190</c:v>
                </c:pt>
                <c:pt idx="2">
                  <c:v>Koillis-Savo, n=5</c:v>
                </c:pt>
                <c:pt idx="3">
                  <c:v>Kuopion seutu, n=95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n=43</c:v>
                </c:pt>
              </c:strCache>
            </c:strRef>
          </c:cat>
          <c:val>
            <c:numRef>
              <c:f>Taul1!$B$2:$B$8</c:f>
              <c:numCache>
                <c:formatCode>General</c:formatCode>
                <c:ptCount val="7"/>
                <c:pt idx="0">
                  <c:v>45.332839999999997</c:v>
                </c:pt>
                <c:pt idx="1">
                  <c:v>39.634790000000002</c:v>
                </c:pt>
                <c:pt idx="2">
                  <c:v>35.733409999999999</c:v>
                </c:pt>
                <c:pt idx="3">
                  <c:v>47.287080000000003</c:v>
                </c:pt>
                <c:pt idx="4">
                  <c:v>13.259029999999999</c:v>
                </c:pt>
                <c:pt idx="5">
                  <c:v>32.505949999999999</c:v>
                </c:pt>
                <c:pt idx="6">
                  <c:v>39.763730000000002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FA-4B34-BE95-95F8AE501762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Ei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n=4357</c:v>
                </c:pt>
                <c:pt idx="1">
                  <c:v>Pohjois-Savo, n=190</c:v>
                </c:pt>
                <c:pt idx="2">
                  <c:v>Koillis-Savo, n=5</c:v>
                </c:pt>
                <c:pt idx="3">
                  <c:v>Kuopion seutu, n=95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n=43</c:v>
                </c:pt>
              </c:strCache>
            </c:strRef>
          </c:cat>
          <c:val>
            <c:numRef>
              <c:f>Taul1!$C$2:$C$8</c:f>
              <c:numCache>
                <c:formatCode>General</c:formatCode>
                <c:ptCount val="7"/>
                <c:pt idx="0">
                  <c:v>31.307880000000001</c:v>
                </c:pt>
                <c:pt idx="1">
                  <c:v>31.35876</c:v>
                </c:pt>
                <c:pt idx="2">
                  <c:v>21.19772</c:v>
                </c:pt>
                <c:pt idx="3">
                  <c:v>26.580660000000002</c:v>
                </c:pt>
                <c:pt idx="4">
                  <c:v>63.411299999999997</c:v>
                </c:pt>
                <c:pt idx="5">
                  <c:v>34.604509999999998</c:v>
                </c:pt>
                <c:pt idx="6">
                  <c:v>26.50995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FA-4B34-BE95-95F8AE501762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En osaa sanoa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n=4357</c:v>
                </c:pt>
                <c:pt idx="1">
                  <c:v>Pohjois-Savo, n=190</c:v>
                </c:pt>
                <c:pt idx="2">
                  <c:v>Koillis-Savo, n=5</c:v>
                </c:pt>
                <c:pt idx="3">
                  <c:v>Kuopion seutu, n=95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n=43</c:v>
                </c:pt>
              </c:strCache>
            </c:strRef>
          </c:cat>
          <c:val>
            <c:numRef>
              <c:f>Taul1!$D$2:$D$8</c:f>
              <c:numCache>
                <c:formatCode>General</c:formatCode>
                <c:ptCount val="7"/>
                <c:pt idx="0">
                  <c:v>23.359279999999998</c:v>
                </c:pt>
                <c:pt idx="1">
                  <c:v>29.006450000000001</c:v>
                </c:pt>
                <c:pt idx="2">
                  <c:v>43.068869999999997</c:v>
                </c:pt>
                <c:pt idx="3">
                  <c:v>26.132259999999999</c:v>
                </c:pt>
                <c:pt idx="4">
                  <c:v>23.32967</c:v>
                </c:pt>
                <c:pt idx="5">
                  <c:v>32.889539999999997</c:v>
                </c:pt>
                <c:pt idx="6">
                  <c:v>33.726320000000001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FA-4B34-BE95-95F8AE5017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4823296"/>
        <c:axId val="4841472"/>
      </c:barChart>
      <c:catAx>
        <c:axId val="48232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crossAx val="4841472"/>
        <c:crosses val="autoZero"/>
        <c:auto val="1"/>
        <c:lblAlgn val="ctr"/>
        <c:lblOffset val="100"/>
        <c:tickLblSkip val="1"/>
        <c:noMultiLvlLbl val="0"/>
      </c:catAx>
      <c:valAx>
        <c:axId val="4841472"/>
        <c:scaling>
          <c:orientation val="minMax"/>
          <c:max val="100"/>
          <c:min val="0"/>
        </c:scaling>
        <c:delete val="1"/>
        <c:axPos val="t"/>
        <c:majorGridlines/>
        <c:numFmt formatCode="#,##0" sourceLinked="0"/>
        <c:majorTickMark val="none"/>
        <c:minorTickMark val="none"/>
        <c:tickLblPos val="high"/>
        <c:crossAx val="4823296"/>
        <c:crosses val="autoZero"/>
        <c:crossBetween val="between"/>
        <c:majorUnit val="10"/>
        <c:minorUnit val="1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45302720966563315"/>
          <c:y val="0.9307541629084527"/>
          <c:w val="0.51660978407791913"/>
          <c:h val="6.924583709154726E-2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5397541232673372"/>
          <c:y val="3.4174443580342925E-2"/>
          <c:w val="0.51607876236052241"/>
          <c:h val="0.8663414713180016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Säännöllisesti</c:v>
                </c:pt>
              </c:strCache>
            </c:strRef>
          </c:tx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n=4375</c:v>
                </c:pt>
                <c:pt idx="1">
                  <c:v>Pohjois-Savo, n=192</c:v>
                </c:pt>
                <c:pt idx="2">
                  <c:v>Koillis-Savo, n=5</c:v>
                </c:pt>
                <c:pt idx="3">
                  <c:v>Kuopion seutu, n=97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n=43</c:v>
                </c:pt>
              </c:strCache>
            </c:strRef>
          </c:cat>
          <c:val>
            <c:numRef>
              <c:f>Taul1!$B$2:$B$8</c:f>
              <c:numCache>
                <c:formatCode>General</c:formatCode>
                <c:ptCount val="7"/>
                <c:pt idx="0">
                  <c:v>26.13401</c:v>
                </c:pt>
                <c:pt idx="1">
                  <c:v>18.047419999999999</c:v>
                </c:pt>
                <c:pt idx="2">
                  <c:v>18.476320000000001</c:v>
                </c:pt>
                <c:pt idx="3">
                  <c:v>24.833860000000001</c:v>
                </c:pt>
                <c:pt idx="4">
                  <c:v>1.76319</c:v>
                </c:pt>
                <c:pt idx="5">
                  <c:v>20.174610000000001</c:v>
                </c:pt>
                <c:pt idx="6">
                  <c:v>7.97797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FA-4B34-BE95-95F8AE501762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Satunnaisesti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n=4375</c:v>
                </c:pt>
                <c:pt idx="1">
                  <c:v>Pohjois-Savo, n=192</c:v>
                </c:pt>
                <c:pt idx="2">
                  <c:v>Koillis-Savo, n=5</c:v>
                </c:pt>
                <c:pt idx="3">
                  <c:v>Kuopion seutu, n=97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n=43</c:v>
                </c:pt>
              </c:strCache>
            </c:strRef>
          </c:cat>
          <c:val>
            <c:numRef>
              <c:f>Taul1!$C$2:$C$8</c:f>
              <c:numCache>
                <c:formatCode>General</c:formatCode>
                <c:ptCount val="7"/>
                <c:pt idx="0">
                  <c:v>38.898269999999997</c:v>
                </c:pt>
                <c:pt idx="1">
                  <c:v>43.406030000000001</c:v>
                </c:pt>
                <c:pt idx="2">
                  <c:v>35.733409999999999</c:v>
                </c:pt>
                <c:pt idx="3">
                  <c:v>41.074750000000002</c:v>
                </c:pt>
                <c:pt idx="4">
                  <c:v>31.91713</c:v>
                </c:pt>
                <c:pt idx="5">
                  <c:v>55.704340000000002</c:v>
                </c:pt>
                <c:pt idx="6">
                  <c:v>46.957340000000002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FA-4B34-BE95-95F8AE501762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Ei lainkaan</c:v>
                </c:pt>
              </c:strCache>
            </c:strRef>
          </c:tx>
          <c:spPr>
            <a:solidFill>
              <a:srgbClr val="E9573F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n=4375</c:v>
                </c:pt>
                <c:pt idx="1">
                  <c:v>Pohjois-Savo, n=192</c:v>
                </c:pt>
                <c:pt idx="2">
                  <c:v>Koillis-Savo, n=5</c:v>
                </c:pt>
                <c:pt idx="3">
                  <c:v>Kuopion seutu, n=97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n=43</c:v>
                </c:pt>
              </c:strCache>
            </c:strRef>
          </c:cat>
          <c:val>
            <c:numRef>
              <c:f>Taul1!$D$2:$D$8</c:f>
              <c:numCache>
                <c:formatCode>General</c:formatCode>
                <c:ptCount val="7"/>
                <c:pt idx="0">
                  <c:v>29.986450000000001</c:v>
                </c:pt>
                <c:pt idx="1">
                  <c:v>34.541530000000002</c:v>
                </c:pt>
                <c:pt idx="2">
                  <c:v>45.79027</c:v>
                </c:pt>
                <c:pt idx="3">
                  <c:v>30.44877</c:v>
                </c:pt>
                <c:pt idx="4">
                  <c:v>66.319680000000005</c:v>
                </c:pt>
                <c:pt idx="5">
                  <c:v>20.66902</c:v>
                </c:pt>
                <c:pt idx="6">
                  <c:v>37.373109999999997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FA-4B34-BE95-95F8AE501762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En osaa sanoa</c:v>
                </c:pt>
              </c:strCache>
            </c:strRef>
          </c:tx>
          <c:spPr>
            <a:solidFill>
              <a:srgbClr val="91919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Taul1!$A$2:$A$8</c:f>
              <c:strCache>
                <c:ptCount val="7"/>
                <c:pt idx="0">
                  <c:v>KOKO MAA, n=4375</c:v>
                </c:pt>
                <c:pt idx="1">
                  <c:v>Pohjois-Savo, n=192</c:v>
                </c:pt>
                <c:pt idx="2">
                  <c:v>Koillis-Savo, n=5</c:v>
                </c:pt>
                <c:pt idx="3">
                  <c:v>Kuopion seutu, n=97</c:v>
                </c:pt>
                <c:pt idx="4">
                  <c:v>Sisä-Savo, n=18</c:v>
                </c:pt>
                <c:pt idx="5">
                  <c:v>Varkauden seutu, n=29</c:v>
                </c:pt>
                <c:pt idx="6">
                  <c:v>Ylä-Savo, n=43</c:v>
                </c:pt>
              </c:strCache>
            </c:strRef>
          </c:cat>
          <c:val>
            <c:numRef>
              <c:f>Taul1!$E$2:$E$8</c:f>
              <c:numCache>
                <c:formatCode>General</c:formatCode>
                <c:ptCount val="7"/>
                <c:pt idx="0">
                  <c:v>4.9812700000000003</c:v>
                </c:pt>
                <c:pt idx="1">
                  <c:v>4.00502</c:v>
                </c:pt>
                <c:pt idx="2">
                  <c:v>0</c:v>
                </c:pt>
                <c:pt idx="3">
                  <c:v>3.64262</c:v>
                </c:pt>
                <c:pt idx="4">
                  <c:v>0</c:v>
                </c:pt>
                <c:pt idx="5">
                  <c:v>3.4520300000000002</c:v>
                </c:pt>
                <c:pt idx="6">
                  <c:v>7.6915899999999997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4B-4494-BFAB-713C9F4B6D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4823296"/>
        <c:axId val="4841472"/>
      </c:barChart>
      <c:catAx>
        <c:axId val="48232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crossAx val="4841472"/>
        <c:crosses val="autoZero"/>
        <c:auto val="1"/>
        <c:lblAlgn val="ctr"/>
        <c:lblOffset val="100"/>
        <c:tickLblSkip val="1"/>
        <c:noMultiLvlLbl val="0"/>
      </c:catAx>
      <c:valAx>
        <c:axId val="4841472"/>
        <c:scaling>
          <c:orientation val="minMax"/>
          <c:max val="100"/>
          <c:min val="0"/>
        </c:scaling>
        <c:delete val="1"/>
        <c:axPos val="t"/>
        <c:majorGridlines/>
        <c:numFmt formatCode="#,##0" sourceLinked="0"/>
        <c:majorTickMark val="none"/>
        <c:minorTickMark val="none"/>
        <c:tickLblPos val="high"/>
        <c:crossAx val="4823296"/>
        <c:crosses val="autoZero"/>
        <c:crossBetween val="between"/>
        <c:majorUnit val="10"/>
        <c:minorUnit val="1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45302720966563315"/>
          <c:y val="0.9307541629084527"/>
          <c:w val="0.51660978407791913"/>
          <c:h val="6.924583709154726E-2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0920010184515E-2"/>
          <c:y val="3.317000016858053E-2"/>
          <c:w val="0.90579079989815481"/>
          <c:h val="0.66261099900110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KOKO MAA, n=2756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5307-4EA0-8319-5BF3A0C4EC94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307-4EA0-8319-5BF3A0C4EC94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5307-4EA0-8319-5BF3A0C4EC9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Tiedonhaussa ja ideoinnissa</c:v>
                </c:pt>
                <c:pt idx="1">
                  <c:v>Kielikäännöksissä</c:v>
                </c:pt>
                <c:pt idx="2">
                  <c:v>Tekstin tai kuvien tuottamisessa</c:v>
                </c:pt>
                <c:pt idx="3">
                  <c:v>Datan, tiedon tai tekstin analysoinnissa tai tiivistämisessä</c:v>
                </c:pt>
                <c:pt idx="4">
                  <c:v>Viestinnässä, markkinoinnissa tai myynnissä</c:v>
                </c:pt>
              </c:strCache>
            </c:strRef>
          </c:cat>
          <c:val>
            <c:numRef>
              <c:f>Taul1!$B$2:$F$2</c:f>
              <c:numCache>
                <c:formatCode>General</c:formatCode>
                <c:ptCount val="5"/>
                <c:pt idx="0">
                  <c:v>82.900660000000002</c:v>
                </c:pt>
                <c:pt idx="1">
                  <c:v>61.334090000000003</c:v>
                </c:pt>
                <c:pt idx="2">
                  <c:v>51.302810000000001</c:v>
                </c:pt>
                <c:pt idx="3">
                  <c:v>44.79804</c:v>
                </c:pt>
                <c:pt idx="4">
                  <c:v>39.04983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07-4EA0-8319-5BF3A0C4EC94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Pohjois-Savo, n=119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Tiedonhaussa ja ideoinnissa</c:v>
                </c:pt>
                <c:pt idx="1">
                  <c:v>Kielikäännöksissä</c:v>
                </c:pt>
                <c:pt idx="2">
                  <c:v>Tekstin tai kuvien tuottamisessa</c:v>
                </c:pt>
                <c:pt idx="3">
                  <c:v>Datan, tiedon tai tekstin analysoinnissa tai tiivistämisessä</c:v>
                </c:pt>
                <c:pt idx="4">
                  <c:v>Viestinnässä, markkinoinnissa tai myynnissä</c:v>
                </c:pt>
              </c:strCache>
            </c:strRef>
          </c:cat>
          <c:val>
            <c:numRef>
              <c:f>Taul1!$B$3:$F$3</c:f>
              <c:numCache>
                <c:formatCode>General</c:formatCode>
                <c:ptCount val="5"/>
                <c:pt idx="0">
                  <c:v>79.781189999999995</c:v>
                </c:pt>
                <c:pt idx="1">
                  <c:v>51.892879999999998</c:v>
                </c:pt>
                <c:pt idx="2">
                  <c:v>48.161799999999999</c:v>
                </c:pt>
                <c:pt idx="3">
                  <c:v>38.400889999999997</c:v>
                </c:pt>
                <c:pt idx="4">
                  <c:v>27.41797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07-4EA0-8319-5BF3A0C4EC94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Koillis-Savo, n=3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Tiedonhaussa ja ideoinnissa</c:v>
                </c:pt>
                <c:pt idx="1">
                  <c:v>Kielikäännöksissä</c:v>
                </c:pt>
                <c:pt idx="2">
                  <c:v>Tekstin tai kuvien tuottamisessa</c:v>
                </c:pt>
                <c:pt idx="3">
                  <c:v>Datan, tiedon tai tekstin analysoinnissa tai tiivistämisessä</c:v>
                </c:pt>
                <c:pt idx="4">
                  <c:v>Viestinnässä, markkinoinnissa tai myynnissä</c:v>
                </c:pt>
              </c:strCache>
            </c:strRef>
          </c:cat>
          <c:val>
            <c:numRef>
              <c:f>Taul1!$B$4:$F$4</c:f>
              <c:numCache>
                <c:formatCode>General</c:formatCode>
                <c:ptCount val="5"/>
                <c:pt idx="0">
                  <c:v>65.916970000000006</c:v>
                </c:pt>
                <c:pt idx="1">
                  <c:v>65.916970000000006</c:v>
                </c:pt>
                <c:pt idx="2">
                  <c:v>31.833929999999999</c:v>
                </c:pt>
                <c:pt idx="3">
                  <c:v>65.916970000000006</c:v>
                </c:pt>
                <c:pt idx="4">
                  <c:v>34.083030000000001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307-4EA0-8319-5BF3A0C4EC94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Kuopion seutu, n=64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Tiedonhaussa ja ideoinnissa</c:v>
                </c:pt>
                <c:pt idx="1">
                  <c:v>Kielikäännöksissä</c:v>
                </c:pt>
                <c:pt idx="2">
                  <c:v>Tekstin tai kuvien tuottamisessa</c:v>
                </c:pt>
                <c:pt idx="3">
                  <c:v>Datan, tiedon tai tekstin analysoinnissa tai tiivistämisessä</c:v>
                </c:pt>
                <c:pt idx="4">
                  <c:v>Viestinnässä, markkinoinnissa tai myynnissä</c:v>
                </c:pt>
              </c:strCache>
            </c:strRef>
          </c:cat>
          <c:val>
            <c:numRef>
              <c:f>Taul1!$B$5:$F$5</c:f>
              <c:numCache>
                <c:formatCode>General</c:formatCode>
                <c:ptCount val="5"/>
                <c:pt idx="0">
                  <c:v>82.13664</c:v>
                </c:pt>
                <c:pt idx="1">
                  <c:v>55.565829999999998</c:v>
                </c:pt>
                <c:pt idx="2">
                  <c:v>57.218559999999997</c:v>
                </c:pt>
                <c:pt idx="3">
                  <c:v>48.25273</c:v>
                </c:pt>
                <c:pt idx="4">
                  <c:v>28.943359999999998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307-4EA0-8319-5BF3A0C4EC94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Sisä-Savo, n=6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Tiedonhaussa ja ideoinnissa</c:v>
                </c:pt>
                <c:pt idx="1">
                  <c:v>Kielikäännöksissä</c:v>
                </c:pt>
                <c:pt idx="2">
                  <c:v>Tekstin tai kuvien tuottamisessa</c:v>
                </c:pt>
                <c:pt idx="3">
                  <c:v>Datan, tiedon tai tekstin analysoinnissa tai tiivistämisessä</c:v>
                </c:pt>
                <c:pt idx="4">
                  <c:v>Viestinnässä, markkinoinnissa tai myynnissä</c:v>
                </c:pt>
              </c:strCache>
            </c:strRef>
          </c:cat>
          <c:val>
            <c:numRef>
              <c:f>Taul1!$B$6:$F$6</c:f>
              <c:numCache>
                <c:formatCode>General</c:formatCode>
                <c:ptCount val="5"/>
                <c:pt idx="0">
                  <c:v>60.771329999999999</c:v>
                </c:pt>
                <c:pt idx="1">
                  <c:v>41.658769999999997</c:v>
                </c:pt>
                <c:pt idx="2">
                  <c:v>29.444109999999998</c:v>
                </c:pt>
                <c:pt idx="3">
                  <c:v>0</c:v>
                </c:pt>
                <c:pt idx="4">
                  <c:v>5.23508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307-4EA0-8319-5BF3A0C4EC94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Varkauden seutu, n=21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Tiedonhaussa ja ideoinnissa</c:v>
                </c:pt>
                <c:pt idx="1">
                  <c:v>Kielikäännöksissä</c:v>
                </c:pt>
                <c:pt idx="2">
                  <c:v>Tekstin tai kuvien tuottamisessa</c:v>
                </c:pt>
                <c:pt idx="3">
                  <c:v>Datan, tiedon tai tekstin analysoinnissa tai tiivistämisessä</c:v>
                </c:pt>
                <c:pt idx="4">
                  <c:v>Viestinnässä, markkinoinnissa tai myynnissä</c:v>
                </c:pt>
              </c:strCache>
            </c:strRef>
          </c:cat>
          <c:val>
            <c:numRef>
              <c:f>Taul1!$B$7:$F$7</c:f>
              <c:numCache>
                <c:formatCode>General</c:formatCode>
                <c:ptCount val="5"/>
                <c:pt idx="0">
                  <c:v>85.841170000000005</c:v>
                </c:pt>
                <c:pt idx="1">
                  <c:v>46.982909999999997</c:v>
                </c:pt>
                <c:pt idx="2">
                  <c:v>39.179679999999998</c:v>
                </c:pt>
                <c:pt idx="3">
                  <c:v>32.656440000000003</c:v>
                </c:pt>
                <c:pt idx="4">
                  <c:v>34.951700000000002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307-4EA0-8319-5BF3A0C4EC94}"/>
            </c:ext>
          </c:extLst>
        </c:ser>
        <c:ser>
          <c:idx val="6"/>
          <c:order val="6"/>
          <c:tx>
            <c:strRef>
              <c:f>Taul1!$A$8</c:f>
              <c:strCache>
                <c:ptCount val="1"/>
                <c:pt idx="0">
                  <c:v>Ylä-Savo, n=25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Tiedonhaussa ja ideoinnissa</c:v>
                </c:pt>
                <c:pt idx="1">
                  <c:v>Kielikäännöksissä</c:v>
                </c:pt>
                <c:pt idx="2">
                  <c:v>Tekstin tai kuvien tuottamisessa</c:v>
                </c:pt>
                <c:pt idx="3">
                  <c:v>Datan, tiedon tai tekstin analysoinnissa tai tiivistämisessä</c:v>
                </c:pt>
                <c:pt idx="4">
                  <c:v>Viestinnässä, markkinoinnissa tai myynnissä</c:v>
                </c:pt>
              </c:strCache>
            </c:strRef>
          </c:cat>
          <c:val>
            <c:numRef>
              <c:f>Taul1!$B$8:$F$8</c:f>
              <c:numCache>
                <c:formatCode>General</c:formatCode>
                <c:ptCount val="5"/>
                <c:pt idx="0">
                  <c:v>74.631460000000004</c:v>
                </c:pt>
                <c:pt idx="1">
                  <c:v>47.091470000000001</c:v>
                </c:pt>
                <c:pt idx="2">
                  <c:v>38.397150000000003</c:v>
                </c:pt>
                <c:pt idx="3">
                  <c:v>22.981480000000001</c:v>
                </c:pt>
                <c:pt idx="4">
                  <c:v>21.36159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307-4EA0-8319-5BF3A0C4E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9052288"/>
        <c:axId val="109053824"/>
      </c:barChart>
      <c:catAx>
        <c:axId val="109052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100"/>
            </a:pPr>
            <a:endParaRPr lang="fi-FI"/>
          </a:p>
        </c:txPr>
        <c:crossAx val="109053824"/>
        <c:crosses val="autoZero"/>
        <c:auto val="1"/>
        <c:lblAlgn val="ctr"/>
        <c:lblOffset val="100"/>
        <c:noMultiLvlLbl val="0"/>
      </c:catAx>
      <c:valAx>
        <c:axId val="10905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low"/>
        <c:crossAx val="1090522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9752016251557056E-2"/>
          <c:y val="0.84685123622952307"/>
          <c:w val="0.94309225732958246"/>
          <c:h val="0.1531487637704769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0920010184515E-2"/>
          <c:y val="3.317000016858053E-2"/>
          <c:w val="0.90579079989815481"/>
          <c:h val="0.66261099900110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KOKO MAA, n=2756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Tuote- tai palvelukehityksessä, ohjelmoinnissa tai laiteratkaisuissa</c:v>
                </c:pt>
                <c:pt idx="1">
                  <c:v>Strategian toteuttamisessa ja johtamisessa</c:v>
                </c:pt>
                <c:pt idx="2">
                  <c:v>Asiakaspalvelussa</c:v>
                </c:pt>
                <c:pt idx="3">
                  <c:v>Tuotannossa</c:v>
                </c:pt>
                <c:pt idx="4">
                  <c:v>Hallinnossa, esimerkiksi rekrytoinneissa</c:v>
                </c:pt>
              </c:strCache>
            </c:strRef>
          </c:cat>
          <c:val>
            <c:numRef>
              <c:f>Taul1!$B$2:$F$2</c:f>
              <c:numCache>
                <c:formatCode>General</c:formatCode>
                <c:ptCount val="5"/>
                <c:pt idx="0">
                  <c:v>17.730550000000001</c:v>
                </c:pt>
                <c:pt idx="1">
                  <c:v>14.60159</c:v>
                </c:pt>
                <c:pt idx="2">
                  <c:v>11.363189999999999</c:v>
                </c:pt>
                <c:pt idx="3">
                  <c:v>7.8562399999999997</c:v>
                </c:pt>
                <c:pt idx="4">
                  <c:v>6.4240399999999998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CC-4950-B5CD-159666B10847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Pohjois-Savo, n=119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Tuote- tai palvelukehityksessä, ohjelmoinnissa tai laiteratkaisuissa</c:v>
                </c:pt>
                <c:pt idx="1">
                  <c:v>Strategian toteuttamisessa ja johtamisessa</c:v>
                </c:pt>
                <c:pt idx="2">
                  <c:v>Asiakaspalvelussa</c:v>
                </c:pt>
                <c:pt idx="3">
                  <c:v>Tuotannossa</c:v>
                </c:pt>
                <c:pt idx="4">
                  <c:v>Hallinnossa, esimerkiksi rekrytoinneissa</c:v>
                </c:pt>
              </c:strCache>
            </c:strRef>
          </c:cat>
          <c:val>
            <c:numRef>
              <c:f>Taul1!$B$3:$F$3</c:f>
              <c:numCache>
                <c:formatCode>General</c:formatCode>
                <c:ptCount val="5"/>
                <c:pt idx="0">
                  <c:v>19.389130000000002</c:v>
                </c:pt>
                <c:pt idx="1">
                  <c:v>9.5319000000000003</c:v>
                </c:pt>
                <c:pt idx="2">
                  <c:v>10.44529</c:v>
                </c:pt>
                <c:pt idx="3">
                  <c:v>5.9182499999999996</c:v>
                </c:pt>
                <c:pt idx="4">
                  <c:v>7.7136699999999996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CC-4950-B5CD-159666B10847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Koillis-Savo, n=3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Tuote- tai palvelukehityksessä, ohjelmoinnissa tai laiteratkaisuissa</c:v>
                </c:pt>
                <c:pt idx="1">
                  <c:v>Strategian toteuttamisessa ja johtamisessa</c:v>
                </c:pt>
                <c:pt idx="2">
                  <c:v>Asiakaspalvelussa</c:v>
                </c:pt>
                <c:pt idx="3">
                  <c:v>Tuotannossa</c:v>
                </c:pt>
                <c:pt idx="4">
                  <c:v>Hallinnossa, esimerkiksi rekrytoinneissa</c:v>
                </c:pt>
              </c:strCache>
            </c:strRef>
          </c:cat>
          <c:val>
            <c:numRef>
              <c:f>Taul1!$B$4:$F$4</c:f>
              <c:numCache>
                <c:formatCode>General</c:formatCode>
                <c:ptCount val="5"/>
                <c:pt idx="0">
                  <c:v>0</c:v>
                </c:pt>
                <c:pt idx="1">
                  <c:v>34.083030000000001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CC-4950-B5CD-159666B10847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Kuopion seutu, n=64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Tuote- tai palvelukehityksessä, ohjelmoinnissa tai laiteratkaisuissa</c:v>
                </c:pt>
                <c:pt idx="1">
                  <c:v>Strategian toteuttamisessa ja johtamisessa</c:v>
                </c:pt>
                <c:pt idx="2">
                  <c:v>Asiakaspalvelussa</c:v>
                </c:pt>
                <c:pt idx="3">
                  <c:v>Tuotannossa</c:v>
                </c:pt>
                <c:pt idx="4">
                  <c:v>Hallinnossa, esimerkiksi rekrytoinneissa</c:v>
                </c:pt>
              </c:strCache>
            </c:strRef>
          </c:cat>
          <c:val>
            <c:numRef>
              <c:f>Taul1!$B$5:$F$5</c:f>
              <c:numCache>
                <c:formatCode>General</c:formatCode>
                <c:ptCount val="5"/>
                <c:pt idx="0">
                  <c:v>22.905349999999999</c:v>
                </c:pt>
                <c:pt idx="1">
                  <c:v>9.6617200000000008</c:v>
                </c:pt>
                <c:pt idx="2">
                  <c:v>11.088229999999999</c:v>
                </c:pt>
                <c:pt idx="3">
                  <c:v>7.8029200000000003</c:v>
                </c:pt>
                <c:pt idx="4">
                  <c:v>8.1305099999999992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CC-4950-B5CD-159666B10847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Sisä-Savo, n=6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Tuote- tai palvelukehityksessä, ohjelmoinnissa tai laiteratkaisuissa</c:v>
                </c:pt>
                <c:pt idx="1">
                  <c:v>Strategian toteuttamisessa ja johtamisessa</c:v>
                </c:pt>
                <c:pt idx="2">
                  <c:v>Asiakaspalvelussa</c:v>
                </c:pt>
                <c:pt idx="3">
                  <c:v>Tuotannossa</c:v>
                </c:pt>
                <c:pt idx="4">
                  <c:v>Hallinnossa, esimerkiksi rekrytoinneissa</c:v>
                </c:pt>
              </c:strCache>
            </c:strRef>
          </c:cat>
          <c:val>
            <c:numRef>
              <c:f>Taul1!$B$6:$F$6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CC-4950-B5CD-159666B10847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Varkauden seutu, n=21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Tuote- tai palvelukehityksessä, ohjelmoinnissa tai laiteratkaisuissa</c:v>
                </c:pt>
                <c:pt idx="1">
                  <c:v>Strategian toteuttamisessa ja johtamisessa</c:v>
                </c:pt>
                <c:pt idx="2">
                  <c:v>Asiakaspalvelussa</c:v>
                </c:pt>
                <c:pt idx="3">
                  <c:v>Tuotannossa</c:v>
                </c:pt>
                <c:pt idx="4">
                  <c:v>Hallinnossa, esimerkiksi rekrytoinneissa</c:v>
                </c:pt>
              </c:strCache>
            </c:strRef>
          </c:cat>
          <c:val>
            <c:numRef>
              <c:f>Taul1!$B$7:$F$7</c:f>
              <c:numCache>
                <c:formatCode>General</c:formatCode>
                <c:ptCount val="5"/>
                <c:pt idx="0">
                  <c:v>15.903409999999999</c:v>
                </c:pt>
                <c:pt idx="1">
                  <c:v>4.8708099999999996</c:v>
                </c:pt>
                <c:pt idx="2">
                  <c:v>9.4202100000000009</c:v>
                </c:pt>
                <c:pt idx="3">
                  <c:v>4.5493899999999998</c:v>
                </c:pt>
                <c:pt idx="4">
                  <c:v>8.8920100000000009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CC-4950-B5CD-159666B10847}"/>
            </c:ext>
          </c:extLst>
        </c:ser>
        <c:ser>
          <c:idx val="6"/>
          <c:order val="6"/>
          <c:tx>
            <c:strRef>
              <c:f>Taul1!$A$8</c:f>
              <c:strCache>
                <c:ptCount val="1"/>
                <c:pt idx="0">
                  <c:v>Ylä-Savo, n=25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Tuote- tai palvelukehityksessä, ohjelmoinnissa tai laiteratkaisuissa</c:v>
                </c:pt>
                <c:pt idx="1">
                  <c:v>Strategian toteuttamisessa ja johtamisessa</c:v>
                </c:pt>
                <c:pt idx="2">
                  <c:v>Asiakaspalvelussa</c:v>
                </c:pt>
                <c:pt idx="3">
                  <c:v>Tuotannossa</c:v>
                </c:pt>
                <c:pt idx="4">
                  <c:v>Hallinnossa, esimerkiksi rekrytoinneissa</c:v>
                </c:pt>
              </c:strCache>
            </c:strRef>
          </c:cat>
          <c:val>
            <c:numRef>
              <c:f>Taul1!$B$8:$F$8</c:f>
              <c:numCache>
                <c:formatCode>General</c:formatCode>
                <c:ptCount val="5"/>
                <c:pt idx="0">
                  <c:v>20.874790000000001</c:v>
                </c:pt>
                <c:pt idx="1">
                  <c:v>13.01084</c:v>
                </c:pt>
                <c:pt idx="2">
                  <c:v>14.01895</c:v>
                </c:pt>
                <c:pt idx="3">
                  <c:v>4.3369499999999999</c:v>
                </c:pt>
                <c:pt idx="4">
                  <c:v>8.6738900000000001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CC-4950-B5CD-159666B108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9052288"/>
        <c:axId val="109053824"/>
      </c:barChart>
      <c:catAx>
        <c:axId val="109052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100"/>
            </a:pPr>
            <a:endParaRPr lang="fi-FI"/>
          </a:p>
        </c:txPr>
        <c:crossAx val="109053824"/>
        <c:crosses val="autoZero"/>
        <c:auto val="1"/>
        <c:lblAlgn val="ctr"/>
        <c:lblOffset val="100"/>
        <c:noMultiLvlLbl val="0"/>
      </c:catAx>
      <c:valAx>
        <c:axId val="10905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low"/>
        <c:crossAx val="1090522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9752016251557056E-2"/>
          <c:y val="0.84685123622952307"/>
          <c:w val="0.94309225732958246"/>
          <c:h val="0.1531487637704769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0920010184515E-2"/>
          <c:y val="3.317000016858053E-2"/>
          <c:w val="0.90579079989815481"/>
          <c:h val="0.66261099900110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KOKO MAA, n=4231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670-401D-9D91-B3F8C7B0AFF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670-401D-9D91-B3F8C7B0AFF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A670-401D-9D91-B3F8C7B0AFFD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Ajan vapautuminen rutiinitehtävistä</c:v>
                </c:pt>
                <c:pt idx="1">
                  <c:v>Vahvistaa päätöksenteon tietopohjaa</c:v>
                </c:pt>
                <c:pt idx="2">
                  <c:v>Henkilöresursseista säästäminen</c:v>
                </c:pt>
                <c:pt idx="3">
                  <c:v>Ydinliiketoiminnan tehostuminen</c:v>
                </c:pt>
                <c:pt idx="4">
                  <c:v>Tuote- tai palvelukehityksen tehostuminen</c:v>
                </c:pt>
              </c:strCache>
            </c:strRef>
          </c:cat>
          <c:val>
            <c:numRef>
              <c:f>Taul1!$B$2:$F$2</c:f>
              <c:numCache>
                <c:formatCode>General</c:formatCode>
                <c:ptCount val="5"/>
                <c:pt idx="0">
                  <c:v>49.308320000000002</c:v>
                </c:pt>
                <c:pt idx="1">
                  <c:v>27.62115</c:v>
                </c:pt>
                <c:pt idx="2">
                  <c:v>24.208570000000002</c:v>
                </c:pt>
                <c:pt idx="3">
                  <c:v>20.570730000000001</c:v>
                </c:pt>
                <c:pt idx="4">
                  <c:v>20.076730000000001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70-401D-9D91-B3F8C7B0AFFD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Pohjois-Savo, n=185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Ajan vapautuminen rutiinitehtävistä</c:v>
                </c:pt>
                <c:pt idx="1">
                  <c:v>Vahvistaa päätöksenteon tietopohjaa</c:v>
                </c:pt>
                <c:pt idx="2">
                  <c:v>Henkilöresursseista säästäminen</c:v>
                </c:pt>
                <c:pt idx="3">
                  <c:v>Ydinliiketoiminnan tehostuminen</c:v>
                </c:pt>
                <c:pt idx="4">
                  <c:v>Tuote- tai palvelukehityksen tehostuminen</c:v>
                </c:pt>
              </c:strCache>
            </c:strRef>
          </c:cat>
          <c:val>
            <c:numRef>
              <c:f>Taul1!$B$3:$F$3</c:f>
              <c:numCache>
                <c:formatCode>General</c:formatCode>
                <c:ptCount val="5"/>
                <c:pt idx="0">
                  <c:v>42.724110000000003</c:v>
                </c:pt>
                <c:pt idx="1">
                  <c:v>26.18948</c:v>
                </c:pt>
                <c:pt idx="2">
                  <c:v>22.425560000000001</c:v>
                </c:pt>
                <c:pt idx="3">
                  <c:v>13.29153</c:v>
                </c:pt>
                <c:pt idx="4">
                  <c:v>18.792210000000001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670-401D-9D91-B3F8C7B0AFFD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Koillis-Savo, n=5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Ajan vapautuminen rutiinitehtävistä</c:v>
                </c:pt>
                <c:pt idx="1">
                  <c:v>Vahvistaa päätöksenteon tietopohjaa</c:v>
                </c:pt>
                <c:pt idx="2">
                  <c:v>Henkilöresursseista säästäminen</c:v>
                </c:pt>
                <c:pt idx="3">
                  <c:v>Ydinliiketoiminnan tehostuminen</c:v>
                </c:pt>
                <c:pt idx="4">
                  <c:v>Tuote- tai palvelukehityksen tehostuminen</c:v>
                </c:pt>
              </c:strCache>
            </c:strRef>
          </c:cat>
          <c:val>
            <c:numRef>
              <c:f>Taul1!$B$4:$F$4</c:f>
              <c:numCache>
                <c:formatCode>General</c:formatCode>
                <c:ptCount val="5"/>
                <c:pt idx="0">
                  <c:v>43.068869999999997</c:v>
                </c:pt>
                <c:pt idx="1">
                  <c:v>18.476320000000001</c:v>
                </c:pt>
                <c:pt idx="2">
                  <c:v>41.849640000000001</c:v>
                </c:pt>
                <c:pt idx="3">
                  <c:v>0</c:v>
                </c:pt>
                <c:pt idx="4">
                  <c:v>18.476320000000001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670-401D-9D91-B3F8C7B0AFFD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Kuopion seutu, n=92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Ajan vapautuminen rutiinitehtävistä</c:v>
                </c:pt>
                <c:pt idx="1">
                  <c:v>Vahvistaa päätöksenteon tietopohjaa</c:v>
                </c:pt>
                <c:pt idx="2">
                  <c:v>Henkilöresursseista säästäminen</c:v>
                </c:pt>
                <c:pt idx="3">
                  <c:v>Ydinliiketoiminnan tehostuminen</c:v>
                </c:pt>
                <c:pt idx="4">
                  <c:v>Tuote- tai palvelukehityksen tehostuminen</c:v>
                </c:pt>
              </c:strCache>
            </c:strRef>
          </c:cat>
          <c:val>
            <c:numRef>
              <c:f>Taul1!$B$5:$F$5</c:f>
              <c:numCache>
                <c:formatCode>General</c:formatCode>
                <c:ptCount val="5"/>
                <c:pt idx="0">
                  <c:v>49.58005</c:v>
                </c:pt>
                <c:pt idx="1">
                  <c:v>32.618510000000001</c:v>
                </c:pt>
                <c:pt idx="2">
                  <c:v>29.942430000000002</c:v>
                </c:pt>
                <c:pt idx="3">
                  <c:v>14.3316</c:v>
                </c:pt>
                <c:pt idx="4">
                  <c:v>26.021319999999999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670-401D-9D91-B3F8C7B0AFFD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Sisä-Savo, n=18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Ajan vapautuminen rutiinitehtävistä</c:v>
                </c:pt>
                <c:pt idx="1">
                  <c:v>Vahvistaa päätöksenteon tietopohjaa</c:v>
                </c:pt>
                <c:pt idx="2">
                  <c:v>Henkilöresursseista säästäminen</c:v>
                </c:pt>
                <c:pt idx="3">
                  <c:v>Ydinliiketoiminnan tehostuminen</c:v>
                </c:pt>
                <c:pt idx="4">
                  <c:v>Tuote- tai palvelukehityksen tehostuminen</c:v>
                </c:pt>
              </c:strCache>
            </c:strRef>
          </c:cat>
          <c:val>
            <c:numRef>
              <c:f>Taul1!$B$6:$F$6</c:f>
              <c:numCache>
                <c:formatCode>General</c:formatCode>
                <c:ptCount val="5"/>
                <c:pt idx="0">
                  <c:v>11.49583</c:v>
                </c:pt>
                <c:pt idx="1">
                  <c:v>0</c:v>
                </c:pt>
                <c:pt idx="2">
                  <c:v>11.49583</c:v>
                </c:pt>
                <c:pt idx="3">
                  <c:v>6.82186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670-401D-9D91-B3F8C7B0AFFD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Varkauden seutu, n=28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Ajan vapautuminen rutiinitehtävistä</c:v>
                </c:pt>
                <c:pt idx="1">
                  <c:v>Vahvistaa päätöksenteon tietopohjaa</c:v>
                </c:pt>
                <c:pt idx="2">
                  <c:v>Henkilöresursseista säästäminen</c:v>
                </c:pt>
                <c:pt idx="3">
                  <c:v>Ydinliiketoiminnan tehostuminen</c:v>
                </c:pt>
                <c:pt idx="4">
                  <c:v>Tuote- tai palvelukehityksen tehostuminen</c:v>
                </c:pt>
              </c:strCache>
            </c:strRef>
          </c:cat>
          <c:val>
            <c:numRef>
              <c:f>Taul1!$B$7:$F$7</c:f>
              <c:numCache>
                <c:formatCode>General</c:formatCode>
                <c:ptCount val="5"/>
                <c:pt idx="0">
                  <c:v>38.188380000000002</c:v>
                </c:pt>
                <c:pt idx="1">
                  <c:v>23.402290000000001</c:v>
                </c:pt>
                <c:pt idx="2">
                  <c:v>16.042570000000001</c:v>
                </c:pt>
                <c:pt idx="3">
                  <c:v>12.325839999999999</c:v>
                </c:pt>
                <c:pt idx="4">
                  <c:v>10.97939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670-401D-9D91-B3F8C7B0AFFD}"/>
            </c:ext>
          </c:extLst>
        </c:ser>
        <c:ser>
          <c:idx val="6"/>
          <c:order val="6"/>
          <c:tx>
            <c:strRef>
              <c:f>Taul1!$A$8</c:f>
              <c:strCache>
                <c:ptCount val="1"/>
                <c:pt idx="0">
                  <c:v>Ylä-Savo, n=42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Ajan vapautuminen rutiinitehtävistä</c:v>
                </c:pt>
                <c:pt idx="1">
                  <c:v>Vahvistaa päätöksenteon tietopohjaa</c:v>
                </c:pt>
                <c:pt idx="2">
                  <c:v>Henkilöresursseista säästäminen</c:v>
                </c:pt>
                <c:pt idx="3">
                  <c:v>Ydinliiketoiminnan tehostuminen</c:v>
                </c:pt>
                <c:pt idx="4">
                  <c:v>Tuote- tai palvelukehityksen tehostuminen</c:v>
                </c:pt>
              </c:strCache>
            </c:strRef>
          </c:cat>
          <c:val>
            <c:numRef>
              <c:f>Taul1!$B$8:$F$8</c:f>
              <c:numCache>
                <c:formatCode>General</c:formatCode>
                <c:ptCount val="5"/>
                <c:pt idx="0">
                  <c:v>44.897300000000001</c:v>
                </c:pt>
                <c:pt idx="1">
                  <c:v>26.878399999999999</c:v>
                </c:pt>
                <c:pt idx="2">
                  <c:v>11.82324</c:v>
                </c:pt>
                <c:pt idx="3">
                  <c:v>16.532129999999999</c:v>
                </c:pt>
                <c:pt idx="4">
                  <c:v>16.411200000000001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670-401D-9D91-B3F8C7B0AF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9052288"/>
        <c:axId val="109053824"/>
      </c:barChart>
      <c:catAx>
        <c:axId val="109052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100"/>
            </a:pPr>
            <a:endParaRPr lang="fi-FI"/>
          </a:p>
        </c:txPr>
        <c:crossAx val="109053824"/>
        <c:crosses val="autoZero"/>
        <c:auto val="1"/>
        <c:lblAlgn val="ctr"/>
        <c:lblOffset val="100"/>
        <c:noMultiLvlLbl val="0"/>
      </c:catAx>
      <c:valAx>
        <c:axId val="10905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low"/>
        <c:crossAx val="1090522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9752016251557056E-2"/>
          <c:y val="0.84685123622952307"/>
          <c:w val="0.94309225732958246"/>
          <c:h val="0.1531487637704769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0920010184515E-2"/>
          <c:y val="3.317000016858053E-2"/>
          <c:w val="0.90579079989815481"/>
          <c:h val="0.66261099900110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KOKO MAA, n=4231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Asiakaspalvelun kehittäminen</c:v>
                </c:pt>
                <c:pt idx="1">
                  <c:v>Kannattavuuden paraneminen</c:v>
                </c:pt>
                <c:pt idx="2">
                  <c:v>Myynnin kasvu</c:v>
                </c:pt>
                <c:pt idx="3">
                  <c:v>Hallinnon tukipalveluiden kuten rekrytoinnin tai taloushallinnon tehostuminen</c:v>
                </c:pt>
                <c:pt idx="4">
                  <c:v>En näe hyötyjä tällä hetkellä</c:v>
                </c:pt>
              </c:strCache>
            </c:strRef>
          </c:cat>
          <c:val>
            <c:numRef>
              <c:f>Taul1!$B$2:$F$2</c:f>
              <c:numCache>
                <c:formatCode>General</c:formatCode>
                <c:ptCount val="5"/>
                <c:pt idx="0">
                  <c:v>17.774840000000001</c:v>
                </c:pt>
                <c:pt idx="1">
                  <c:v>16.40447</c:v>
                </c:pt>
                <c:pt idx="2">
                  <c:v>13.351979999999999</c:v>
                </c:pt>
                <c:pt idx="3">
                  <c:v>9.2933299999999992</c:v>
                </c:pt>
                <c:pt idx="4">
                  <c:v>32.512329999999999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39-47BA-B4CF-8C89678F7C33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Pohjois-Savo, n=185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Asiakaspalvelun kehittäminen</c:v>
                </c:pt>
                <c:pt idx="1">
                  <c:v>Kannattavuuden paraneminen</c:v>
                </c:pt>
                <c:pt idx="2">
                  <c:v>Myynnin kasvu</c:v>
                </c:pt>
                <c:pt idx="3">
                  <c:v>Hallinnon tukipalveluiden kuten rekrytoinnin tai taloushallinnon tehostuminen</c:v>
                </c:pt>
                <c:pt idx="4">
                  <c:v>En näe hyötyjä tällä hetkellä</c:v>
                </c:pt>
              </c:strCache>
            </c:strRef>
          </c:cat>
          <c:val>
            <c:numRef>
              <c:f>Taul1!$B$3:$F$3</c:f>
              <c:numCache>
                <c:formatCode>General</c:formatCode>
                <c:ptCount val="5"/>
                <c:pt idx="0">
                  <c:v>16.770869999999999</c:v>
                </c:pt>
                <c:pt idx="1">
                  <c:v>15.423719999999999</c:v>
                </c:pt>
                <c:pt idx="2">
                  <c:v>9.3193599999999996</c:v>
                </c:pt>
                <c:pt idx="3">
                  <c:v>8.7264800000000005</c:v>
                </c:pt>
                <c:pt idx="4">
                  <c:v>36.712809999999998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39-47BA-B4CF-8C89678F7C33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Koillis-Savo, n=5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Asiakaspalvelun kehittäminen</c:v>
                </c:pt>
                <c:pt idx="1">
                  <c:v>Kannattavuuden paraneminen</c:v>
                </c:pt>
                <c:pt idx="2">
                  <c:v>Myynnin kasvu</c:v>
                </c:pt>
                <c:pt idx="3">
                  <c:v>Hallinnon tukipalveluiden kuten rekrytoinnin tai taloushallinnon tehostuminen</c:v>
                </c:pt>
                <c:pt idx="4">
                  <c:v>En näe hyötyjä tällä hetkellä</c:v>
                </c:pt>
              </c:strCache>
            </c:strRef>
          </c:cat>
          <c:val>
            <c:numRef>
              <c:f>Taul1!$B$4:$F$4</c:f>
              <c:numCache>
                <c:formatCode>General</c:formatCode>
                <c:ptCount val="5"/>
                <c:pt idx="0">
                  <c:v>17.257090000000002</c:v>
                </c:pt>
                <c:pt idx="1">
                  <c:v>0</c:v>
                </c:pt>
                <c:pt idx="2">
                  <c:v>0</c:v>
                </c:pt>
                <c:pt idx="3">
                  <c:v>18.476320000000001</c:v>
                </c:pt>
                <c:pt idx="4">
                  <c:v>39.674039999999998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39-47BA-B4CF-8C89678F7C33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Kuopion seutu, n=92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Asiakaspalvelun kehittäminen</c:v>
                </c:pt>
                <c:pt idx="1">
                  <c:v>Kannattavuuden paraneminen</c:v>
                </c:pt>
                <c:pt idx="2">
                  <c:v>Myynnin kasvu</c:v>
                </c:pt>
                <c:pt idx="3">
                  <c:v>Hallinnon tukipalveluiden kuten rekrytoinnin tai taloushallinnon tehostuminen</c:v>
                </c:pt>
                <c:pt idx="4">
                  <c:v>En näe hyötyjä tällä hetkellä</c:v>
                </c:pt>
              </c:strCache>
            </c:strRef>
          </c:cat>
          <c:val>
            <c:numRef>
              <c:f>Taul1!$B$5:$F$5</c:f>
              <c:numCache>
                <c:formatCode>General</c:formatCode>
                <c:ptCount val="5"/>
                <c:pt idx="0">
                  <c:v>18.225429999999999</c:v>
                </c:pt>
                <c:pt idx="1">
                  <c:v>21.953399999999998</c:v>
                </c:pt>
                <c:pt idx="2">
                  <c:v>11.16431</c:v>
                </c:pt>
                <c:pt idx="3">
                  <c:v>10.96086</c:v>
                </c:pt>
                <c:pt idx="4">
                  <c:v>31.437999999999999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A39-47BA-B4CF-8C89678F7C33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Sisä-Savo, n=18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Asiakaspalvelun kehittäminen</c:v>
                </c:pt>
                <c:pt idx="1">
                  <c:v>Kannattavuuden paraneminen</c:v>
                </c:pt>
                <c:pt idx="2">
                  <c:v>Myynnin kasvu</c:v>
                </c:pt>
                <c:pt idx="3">
                  <c:v>Hallinnon tukipalveluiden kuten rekrytoinnin tai taloushallinnon tehostuminen</c:v>
                </c:pt>
                <c:pt idx="4">
                  <c:v>En näe hyötyjä tällä hetkellä</c:v>
                </c:pt>
              </c:strCache>
            </c:strRef>
          </c:cat>
          <c:val>
            <c:numRef>
              <c:f>Taul1!$B$6:$F$6</c:f>
              <c:numCache>
                <c:formatCode>General</c:formatCode>
                <c:ptCount val="5"/>
                <c:pt idx="0">
                  <c:v>1.76319</c:v>
                </c:pt>
                <c:pt idx="1">
                  <c:v>5.0586700000000002</c:v>
                </c:pt>
                <c:pt idx="2">
                  <c:v>0</c:v>
                </c:pt>
                <c:pt idx="3">
                  <c:v>0</c:v>
                </c:pt>
                <c:pt idx="4">
                  <c:v>76.623639999999995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39-47BA-B4CF-8C89678F7C33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Varkauden seutu, n=28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Asiakaspalvelun kehittäminen</c:v>
                </c:pt>
                <c:pt idx="1">
                  <c:v>Kannattavuuden paraneminen</c:v>
                </c:pt>
                <c:pt idx="2">
                  <c:v>Myynnin kasvu</c:v>
                </c:pt>
                <c:pt idx="3">
                  <c:v>Hallinnon tukipalveluiden kuten rekrytoinnin tai taloushallinnon tehostuminen</c:v>
                </c:pt>
                <c:pt idx="4">
                  <c:v>En näe hyötyjä tällä hetkellä</c:v>
                </c:pt>
              </c:strCache>
            </c:strRef>
          </c:cat>
          <c:val>
            <c:numRef>
              <c:f>Taul1!$B$7:$F$7</c:f>
              <c:numCache>
                <c:formatCode>General</c:formatCode>
                <c:ptCount val="5"/>
                <c:pt idx="0">
                  <c:v>14.83897</c:v>
                </c:pt>
                <c:pt idx="1">
                  <c:v>10.92651</c:v>
                </c:pt>
                <c:pt idx="2">
                  <c:v>10.92651</c:v>
                </c:pt>
                <c:pt idx="3">
                  <c:v>14.5314</c:v>
                </c:pt>
                <c:pt idx="4">
                  <c:v>33.108089999999997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A39-47BA-B4CF-8C89678F7C33}"/>
            </c:ext>
          </c:extLst>
        </c:ser>
        <c:ser>
          <c:idx val="6"/>
          <c:order val="6"/>
          <c:tx>
            <c:strRef>
              <c:f>Taul1!$A$8</c:f>
              <c:strCache>
                <c:ptCount val="1"/>
                <c:pt idx="0">
                  <c:v>Ylä-Savo, n=42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Taul1!$B$1:$F$1</c:f>
              <c:strCache>
                <c:ptCount val="5"/>
                <c:pt idx="0">
                  <c:v>Asiakaspalvelun kehittäminen</c:v>
                </c:pt>
                <c:pt idx="1">
                  <c:v>Kannattavuuden paraneminen</c:v>
                </c:pt>
                <c:pt idx="2">
                  <c:v>Myynnin kasvu</c:v>
                </c:pt>
                <c:pt idx="3">
                  <c:v>Hallinnon tukipalveluiden kuten rekrytoinnin tai taloushallinnon tehostuminen</c:v>
                </c:pt>
                <c:pt idx="4">
                  <c:v>En näe hyötyjä tällä hetkellä</c:v>
                </c:pt>
              </c:strCache>
            </c:strRef>
          </c:cat>
          <c:val>
            <c:numRef>
              <c:f>Taul1!$B$8:$F$8</c:f>
              <c:numCache>
                <c:formatCode>General</c:formatCode>
                <c:ptCount val="5"/>
                <c:pt idx="0">
                  <c:v>21.874169999999999</c:v>
                </c:pt>
                <c:pt idx="1">
                  <c:v>10.49241</c:v>
                </c:pt>
                <c:pt idx="2">
                  <c:v>9.7626600000000003</c:v>
                </c:pt>
                <c:pt idx="3">
                  <c:v>2.4406599999999998</c:v>
                </c:pt>
                <c:pt idx="4">
                  <c:v>31.72391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A39-47BA-B4CF-8C89678F7C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9052288"/>
        <c:axId val="109053824"/>
      </c:barChart>
      <c:catAx>
        <c:axId val="109052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100"/>
            </a:pPr>
            <a:endParaRPr lang="fi-FI"/>
          </a:p>
        </c:txPr>
        <c:crossAx val="109053824"/>
        <c:crosses val="autoZero"/>
        <c:auto val="1"/>
        <c:lblAlgn val="ctr"/>
        <c:lblOffset val="100"/>
        <c:noMultiLvlLbl val="0"/>
      </c:catAx>
      <c:valAx>
        <c:axId val="10905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low"/>
        <c:crossAx val="1090522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9752016251557056E-2"/>
          <c:y val="0.84685123622952307"/>
          <c:w val="0.94309225732958246"/>
          <c:h val="0.1531487637704769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0920010184515E-2"/>
          <c:y val="3.317000016858053E-2"/>
          <c:w val="0.90579079989815481"/>
          <c:h val="0.66261099900110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KOKO MAA, n=4197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5307-4EA0-8319-5BF3A0C4EC94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307-4EA0-8319-5BF3A0C4EC94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5307-4EA0-8319-5BF3A0C4EC9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Tiedon tai osaamisen puute</c:v>
                </c:pt>
                <c:pt idx="1">
                  <c:v>Tietoturvan vaarantuminen</c:v>
                </c:pt>
                <c:pt idx="2">
                  <c:v>Ajanpuute</c:v>
                </c:pt>
                <c:pt idx="3">
                  <c:v>Yksityisyyden vaarantuminen</c:v>
                </c:pt>
              </c:strCache>
              <c:extLst/>
            </c:strRef>
          </c:cat>
          <c:val>
            <c:numRef>
              <c:f>Taul1!$B$2:$E$2</c:f>
              <c:numCache>
                <c:formatCode>General</c:formatCode>
                <c:ptCount val="4"/>
                <c:pt idx="0">
                  <c:v>43.997950000000003</c:v>
                </c:pt>
                <c:pt idx="1">
                  <c:v>28.696020000000001</c:v>
                </c:pt>
                <c:pt idx="2">
                  <c:v>20.261500000000002</c:v>
                </c:pt>
                <c:pt idx="3">
                  <c:v>19.07818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5307-4EA0-8319-5BF3A0C4EC94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Pohjois-Savo, n=187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Tiedon tai osaamisen puute</c:v>
                </c:pt>
                <c:pt idx="1">
                  <c:v>Tietoturvan vaarantuminen</c:v>
                </c:pt>
                <c:pt idx="2">
                  <c:v>Ajanpuute</c:v>
                </c:pt>
                <c:pt idx="3">
                  <c:v>Yksityisyyden vaarantuminen</c:v>
                </c:pt>
              </c:strCache>
              <c:extLst/>
            </c:strRef>
          </c:cat>
          <c:val>
            <c:numRef>
              <c:f>Taul1!$B$3:$E$3</c:f>
              <c:numCache>
                <c:formatCode>General</c:formatCode>
                <c:ptCount val="4"/>
                <c:pt idx="0">
                  <c:v>45.70467</c:v>
                </c:pt>
                <c:pt idx="1">
                  <c:v>29.034949999999998</c:v>
                </c:pt>
                <c:pt idx="2">
                  <c:v>24.102779999999999</c:v>
                </c:pt>
                <c:pt idx="3">
                  <c:v>21.62677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5307-4EA0-8319-5BF3A0C4EC94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Koillis-Savo, n=5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Tiedon tai osaamisen puute</c:v>
                </c:pt>
                <c:pt idx="1">
                  <c:v>Tietoturvan vaarantuminen</c:v>
                </c:pt>
                <c:pt idx="2">
                  <c:v>Ajanpuute</c:v>
                </c:pt>
                <c:pt idx="3">
                  <c:v>Yksityisyyden vaarantuminen</c:v>
                </c:pt>
              </c:strCache>
              <c:extLst/>
            </c:strRef>
          </c:cat>
          <c:val>
            <c:numRef>
              <c:f>Taul1!$B$4:$E$4</c:f>
              <c:numCache>
                <c:formatCode>General</c:formatCode>
                <c:ptCount val="4"/>
                <c:pt idx="0">
                  <c:v>60.325960000000002</c:v>
                </c:pt>
                <c:pt idx="1">
                  <c:v>39.674039999999998</c:v>
                </c:pt>
                <c:pt idx="2">
                  <c:v>18.476320000000001</c:v>
                </c:pt>
                <c:pt idx="3">
                  <c:v>21.19772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5307-4EA0-8319-5BF3A0C4EC94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Kuopion seutu, n=94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Tiedon tai osaamisen puute</c:v>
                </c:pt>
                <c:pt idx="1">
                  <c:v>Tietoturvan vaarantuminen</c:v>
                </c:pt>
                <c:pt idx="2">
                  <c:v>Ajanpuute</c:v>
                </c:pt>
                <c:pt idx="3">
                  <c:v>Yksityisyyden vaarantuminen</c:v>
                </c:pt>
              </c:strCache>
              <c:extLst/>
            </c:strRef>
          </c:cat>
          <c:val>
            <c:numRef>
              <c:f>Taul1!$B$5:$E$5</c:f>
              <c:numCache>
                <c:formatCode>General</c:formatCode>
                <c:ptCount val="4"/>
                <c:pt idx="0">
                  <c:v>41.311030000000002</c:v>
                </c:pt>
                <c:pt idx="1">
                  <c:v>31.51455</c:v>
                </c:pt>
                <c:pt idx="2">
                  <c:v>22.1099</c:v>
                </c:pt>
                <c:pt idx="3">
                  <c:v>22.11204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5307-4EA0-8319-5BF3A0C4EC94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Sisä-Savo, n=17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Tiedon tai osaamisen puute</c:v>
                </c:pt>
                <c:pt idx="1">
                  <c:v>Tietoturvan vaarantuminen</c:v>
                </c:pt>
                <c:pt idx="2">
                  <c:v>Ajanpuute</c:v>
                </c:pt>
                <c:pt idx="3">
                  <c:v>Yksityisyyden vaarantuminen</c:v>
                </c:pt>
              </c:strCache>
              <c:extLst/>
            </c:strRef>
          </c:cat>
          <c:val>
            <c:numRef>
              <c:f>Taul1!$B$6:$E$6</c:f>
              <c:numCache>
                <c:formatCode>General</c:formatCode>
                <c:ptCount val="4"/>
                <c:pt idx="0">
                  <c:v>53.527760000000001</c:v>
                </c:pt>
                <c:pt idx="1">
                  <c:v>29.362749999999998</c:v>
                </c:pt>
                <c:pt idx="2">
                  <c:v>25.78941</c:v>
                </c:pt>
                <c:pt idx="3">
                  <c:v>29.362749999999998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7-5307-4EA0-8319-5BF3A0C4EC94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Varkauden seutu, n=29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Tiedon tai osaamisen puute</c:v>
                </c:pt>
                <c:pt idx="1">
                  <c:v>Tietoturvan vaarantuminen</c:v>
                </c:pt>
                <c:pt idx="2">
                  <c:v>Ajanpuute</c:v>
                </c:pt>
                <c:pt idx="3">
                  <c:v>Yksityisyyden vaarantuminen</c:v>
                </c:pt>
              </c:strCache>
              <c:extLst/>
            </c:strRef>
          </c:cat>
          <c:val>
            <c:numRef>
              <c:f>Taul1!$B$7:$E$7</c:f>
              <c:numCache>
                <c:formatCode>General</c:formatCode>
                <c:ptCount val="4"/>
                <c:pt idx="0">
                  <c:v>33.782670000000003</c:v>
                </c:pt>
                <c:pt idx="1">
                  <c:v>19.393129999999999</c:v>
                </c:pt>
                <c:pt idx="2">
                  <c:v>39.798160000000003</c:v>
                </c:pt>
                <c:pt idx="3">
                  <c:v>16.722580000000001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5307-4EA0-8319-5BF3A0C4EC94}"/>
            </c:ext>
          </c:extLst>
        </c:ser>
        <c:ser>
          <c:idx val="6"/>
          <c:order val="6"/>
          <c:tx>
            <c:strRef>
              <c:f>Taul1!$A$8</c:f>
              <c:strCache>
                <c:ptCount val="1"/>
                <c:pt idx="0">
                  <c:v>Ylä-Savo, n=42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Tiedon tai osaamisen puute</c:v>
                </c:pt>
                <c:pt idx="1">
                  <c:v>Tietoturvan vaarantuminen</c:v>
                </c:pt>
                <c:pt idx="2">
                  <c:v>Ajanpuute</c:v>
                </c:pt>
                <c:pt idx="3">
                  <c:v>Yksityisyyden vaarantuminen</c:v>
                </c:pt>
              </c:strCache>
              <c:extLst/>
            </c:strRef>
          </c:cat>
          <c:val>
            <c:numRef>
              <c:f>Taul1!$B$8:$E$8</c:f>
              <c:numCache>
                <c:formatCode>General</c:formatCode>
                <c:ptCount val="4"/>
                <c:pt idx="0">
                  <c:v>58.851129999999998</c:v>
                </c:pt>
                <c:pt idx="1">
                  <c:v>28.345359999999999</c:v>
                </c:pt>
                <c:pt idx="2">
                  <c:v>17.732019999999999</c:v>
                </c:pt>
                <c:pt idx="3">
                  <c:v>20.466049999999999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9-5307-4EA0-8319-5BF3A0C4E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9052288"/>
        <c:axId val="109053824"/>
      </c:barChart>
      <c:catAx>
        <c:axId val="109052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200"/>
            </a:pPr>
            <a:endParaRPr lang="fi-FI"/>
          </a:p>
        </c:txPr>
        <c:crossAx val="109053824"/>
        <c:crosses val="autoZero"/>
        <c:auto val="1"/>
        <c:lblAlgn val="ctr"/>
        <c:lblOffset val="100"/>
        <c:noMultiLvlLbl val="0"/>
      </c:catAx>
      <c:valAx>
        <c:axId val="10905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low"/>
        <c:crossAx val="1090522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9752016251557056E-2"/>
          <c:y val="0.84685123622952307"/>
          <c:w val="0.94309225732958246"/>
          <c:h val="0.1531487637704769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0920010184515E-2"/>
          <c:y val="3.317000016858053E-2"/>
          <c:w val="0.90579079989815481"/>
          <c:h val="0.66261099900110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KOKO MAA, n=4197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Eettiset huolet</c:v>
                </c:pt>
                <c:pt idx="1">
                  <c:v>Huoli lainsäädännön vaatimuksista</c:v>
                </c:pt>
                <c:pt idx="2">
                  <c:v>Kustannukset (hinta)</c:v>
                </c:pt>
                <c:pt idx="3">
                  <c:v>En näe esteitä</c:v>
                </c:pt>
              </c:strCache>
            </c:strRef>
          </c:cat>
          <c:val>
            <c:numRef>
              <c:f>Taul1!$B$2:$E$2</c:f>
              <c:numCache>
                <c:formatCode>General</c:formatCode>
                <c:ptCount val="4"/>
                <c:pt idx="0">
                  <c:v>17.206779999999998</c:v>
                </c:pt>
                <c:pt idx="1">
                  <c:v>11.056749999999999</c:v>
                </c:pt>
                <c:pt idx="2">
                  <c:v>10.464650000000001</c:v>
                </c:pt>
                <c:pt idx="3">
                  <c:v>24.497900000000001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CC-4950-B5CD-159666B10847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Pohjois-Savo, n=187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Eettiset huolet</c:v>
                </c:pt>
                <c:pt idx="1">
                  <c:v>Huoli lainsäädännön vaatimuksista</c:v>
                </c:pt>
                <c:pt idx="2">
                  <c:v>Kustannukset (hinta)</c:v>
                </c:pt>
                <c:pt idx="3">
                  <c:v>En näe esteitä</c:v>
                </c:pt>
              </c:strCache>
            </c:strRef>
          </c:cat>
          <c:val>
            <c:numRef>
              <c:f>Taul1!$B$3:$E$3</c:f>
              <c:numCache>
                <c:formatCode>General</c:formatCode>
                <c:ptCount val="4"/>
                <c:pt idx="0">
                  <c:v>19.509630000000001</c:v>
                </c:pt>
                <c:pt idx="1">
                  <c:v>13.45049</c:v>
                </c:pt>
                <c:pt idx="2">
                  <c:v>11.475009999999999</c:v>
                </c:pt>
                <c:pt idx="3">
                  <c:v>22.10134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CC-4950-B5CD-159666B10847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Koillis-Savo, n=5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Eettiset huolet</c:v>
                </c:pt>
                <c:pt idx="1">
                  <c:v>Huoli lainsäädännön vaatimuksista</c:v>
                </c:pt>
                <c:pt idx="2">
                  <c:v>Kustannukset (hinta)</c:v>
                </c:pt>
                <c:pt idx="3">
                  <c:v>En näe esteitä</c:v>
                </c:pt>
              </c:strCache>
            </c:strRef>
          </c:cat>
          <c:val>
            <c:numRef>
              <c:f>Taul1!$B$4:$E$4</c:f>
              <c:numCache>
                <c:formatCode>General</c:formatCode>
                <c:ptCount val="4"/>
                <c:pt idx="0">
                  <c:v>0</c:v>
                </c:pt>
                <c:pt idx="1">
                  <c:v>24.592549999999999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CC-4950-B5CD-159666B10847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Kuopion seutu, n=94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Eettiset huolet</c:v>
                </c:pt>
                <c:pt idx="1">
                  <c:v>Huoli lainsäädännön vaatimuksista</c:v>
                </c:pt>
                <c:pt idx="2">
                  <c:v>Kustannukset (hinta)</c:v>
                </c:pt>
                <c:pt idx="3">
                  <c:v>En näe esteitä</c:v>
                </c:pt>
              </c:strCache>
            </c:strRef>
          </c:cat>
          <c:val>
            <c:numRef>
              <c:f>Taul1!$B$5:$E$5</c:f>
              <c:numCache>
                <c:formatCode>General</c:formatCode>
                <c:ptCount val="4"/>
                <c:pt idx="0">
                  <c:v>24.972480000000001</c:v>
                </c:pt>
                <c:pt idx="1">
                  <c:v>14.288489999999999</c:v>
                </c:pt>
                <c:pt idx="2">
                  <c:v>14.74296</c:v>
                </c:pt>
                <c:pt idx="3">
                  <c:v>25.813649999999999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CC-4950-B5CD-159666B10847}"/>
            </c:ext>
          </c:extLst>
        </c:ser>
        <c:ser>
          <c:idx val="4"/>
          <c:order val="4"/>
          <c:tx>
            <c:strRef>
              <c:f>Taul1!$A$6</c:f>
              <c:strCache>
                <c:ptCount val="1"/>
                <c:pt idx="0">
                  <c:v>Sisä-Savo, n=17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Eettiset huolet</c:v>
                </c:pt>
                <c:pt idx="1">
                  <c:v>Huoli lainsäädännön vaatimuksista</c:v>
                </c:pt>
                <c:pt idx="2">
                  <c:v>Kustannukset (hinta)</c:v>
                </c:pt>
                <c:pt idx="3">
                  <c:v>En näe esteitä</c:v>
                </c:pt>
              </c:strCache>
            </c:strRef>
          </c:cat>
          <c:val>
            <c:numRef>
              <c:f>Taul1!$B$6:$E$6</c:f>
              <c:numCache>
                <c:formatCode>General</c:formatCode>
                <c:ptCount val="4"/>
                <c:pt idx="0">
                  <c:v>0</c:v>
                </c:pt>
                <c:pt idx="1">
                  <c:v>6.7801499999999999</c:v>
                </c:pt>
                <c:pt idx="2">
                  <c:v>0</c:v>
                </c:pt>
                <c:pt idx="3">
                  <c:v>11.873089999999999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CC-4950-B5CD-159666B10847}"/>
            </c:ext>
          </c:extLst>
        </c:ser>
        <c:ser>
          <c:idx val="5"/>
          <c:order val="5"/>
          <c:tx>
            <c:strRef>
              <c:f>Taul1!$A$7</c:f>
              <c:strCache>
                <c:ptCount val="1"/>
                <c:pt idx="0">
                  <c:v>Varkauden seutu, n=29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Eettiset huolet</c:v>
                </c:pt>
                <c:pt idx="1">
                  <c:v>Huoli lainsäädännön vaatimuksista</c:v>
                </c:pt>
                <c:pt idx="2">
                  <c:v>Kustannukset (hinta)</c:v>
                </c:pt>
                <c:pt idx="3">
                  <c:v>En näe esteitä</c:v>
                </c:pt>
              </c:strCache>
            </c:strRef>
          </c:cat>
          <c:val>
            <c:numRef>
              <c:f>Taul1!$B$7:$E$7</c:f>
              <c:numCache>
                <c:formatCode>General</c:formatCode>
                <c:ptCount val="4"/>
                <c:pt idx="0">
                  <c:v>7.56968</c:v>
                </c:pt>
                <c:pt idx="1">
                  <c:v>4.51844</c:v>
                </c:pt>
                <c:pt idx="2">
                  <c:v>9.8185099999999998</c:v>
                </c:pt>
                <c:pt idx="3">
                  <c:v>23.612500000000001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CC-4950-B5CD-159666B10847}"/>
            </c:ext>
          </c:extLst>
        </c:ser>
        <c:ser>
          <c:idx val="6"/>
          <c:order val="6"/>
          <c:tx>
            <c:strRef>
              <c:f>Taul1!$A$8</c:f>
              <c:strCache>
                <c:ptCount val="1"/>
                <c:pt idx="0">
                  <c:v>Ylä-Savo, n=42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Taul1!$B$1:$E$1</c:f>
              <c:strCache>
                <c:ptCount val="4"/>
                <c:pt idx="0">
                  <c:v>Eettiset huolet</c:v>
                </c:pt>
                <c:pt idx="1">
                  <c:v>Huoli lainsäädännön vaatimuksista</c:v>
                </c:pt>
                <c:pt idx="2">
                  <c:v>Kustannukset (hinta)</c:v>
                </c:pt>
                <c:pt idx="3">
                  <c:v>En näe esteitä</c:v>
                </c:pt>
              </c:strCache>
            </c:strRef>
          </c:cat>
          <c:val>
            <c:numRef>
              <c:f>Taul1!$B$8:$E$8</c:f>
              <c:numCache>
                <c:formatCode>General</c:formatCode>
                <c:ptCount val="4"/>
                <c:pt idx="0">
                  <c:v>26.755389999999998</c:v>
                </c:pt>
                <c:pt idx="1">
                  <c:v>19.267659999999999</c:v>
                </c:pt>
                <c:pt idx="2">
                  <c:v>11.81324</c:v>
                </c:pt>
                <c:pt idx="3">
                  <c:v>20.083110000000001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CC-4950-B5CD-159666B108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9052288"/>
        <c:axId val="109053824"/>
      </c:barChart>
      <c:catAx>
        <c:axId val="1090522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200"/>
            </a:pPr>
            <a:endParaRPr lang="fi-FI"/>
          </a:p>
        </c:txPr>
        <c:crossAx val="109053824"/>
        <c:crosses val="autoZero"/>
        <c:auto val="1"/>
        <c:lblAlgn val="ctr"/>
        <c:lblOffset val="100"/>
        <c:noMultiLvlLbl val="0"/>
      </c:catAx>
      <c:valAx>
        <c:axId val="10905382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low"/>
        <c:crossAx val="109052288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4.9752016251557056E-2"/>
          <c:y val="0.84685123622952307"/>
          <c:w val="0.94309225732958246"/>
          <c:h val="0.1531487637704769"/>
        </c:manualLayout>
      </c:layout>
      <c:overlay val="0"/>
      <c:txPr>
        <a:bodyPr/>
        <a:lstStyle/>
        <a:p>
          <a:pPr>
            <a:defRPr sz="1400"/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6AF8D-FC22-4752-A3B9-6DA469188AAA}" type="datetimeFigureOut">
              <a:rPr lang="fi-FI" smtClean="0"/>
              <a:t>29.1.2026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D93A1-36CC-4246-897B-3343C27AA00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64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7481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1" y="6309320"/>
            <a:ext cx="1001480" cy="386608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544752" y="6309320"/>
            <a:ext cx="4111088" cy="386608"/>
          </a:xfrm>
        </p:spPr>
        <p:txBody>
          <a:bodyPr anchor="b"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19336" y="6309320"/>
            <a:ext cx="425416" cy="386608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6348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79208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15312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379268"/>
            <a:ext cx="936104" cy="324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379268"/>
            <a:ext cx="4248472" cy="324000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37926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432808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17368"/>
            <a:ext cx="1008112" cy="324000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990000" y="6417368"/>
            <a:ext cx="3665840" cy="324000"/>
          </a:xfr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417368"/>
            <a:ext cx="576000" cy="324000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04021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388793"/>
            <a:ext cx="1944216" cy="324001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990000" y="6388793"/>
            <a:ext cx="3665840" cy="324000"/>
          </a:xfr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388794"/>
            <a:ext cx="576000" cy="324000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52444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414000" y="776532"/>
            <a:ext cx="11778000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Pk-yritysbarometri, 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414000" y="2024532"/>
            <a:ext cx="11778000" cy="675468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Alueraportti, XXX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2708920"/>
            <a:ext cx="12240000" cy="3321288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8988" h="3429000">
                <a:moveTo>
                  <a:pt x="0" y="0"/>
                </a:moveTo>
                <a:lnTo>
                  <a:pt x="9139203" y="0"/>
                </a:lnTo>
                <a:lnTo>
                  <a:pt x="9139203" y="593776"/>
                </a:lnTo>
                <a:cubicBezTo>
                  <a:pt x="9152176" y="770920"/>
                  <a:pt x="9145726" y="895819"/>
                  <a:pt x="9148988" y="1046840"/>
                </a:cubicBez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path path="rect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noAutofit/>
          </a:bodyPr>
          <a:lstStyle>
            <a:lvl1pPr marL="10584" indent="0" algn="ctr">
              <a:buNone/>
              <a:tabLst/>
              <a:defRPr baseline="0"/>
            </a:lvl1pPr>
          </a:lstStyle>
          <a:p>
            <a:r>
              <a:rPr lang="fi-FI" dirty="0"/>
              <a:t>Vedä kuva </a:t>
            </a:r>
            <a:r>
              <a:rPr lang="fi-FI" dirty="0" err="1"/>
              <a:t>painapsauttaallakkamerkkiin</a:t>
            </a:r>
            <a:r>
              <a:rPr lang="fi-FI" dirty="0"/>
              <a:t> tai </a:t>
            </a:r>
            <a:br>
              <a:rPr lang="fi-FI" dirty="0"/>
            </a:br>
            <a:r>
              <a:rPr lang="fi-FI" dirty="0"/>
              <a:t>lisää kuvaketta</a:t>
            </a:r>
          </a:p>
        </p:txBody>
      </p:sp>
    </p:spTree>
    <p:extLst>
      <p:ext uri="{BB962C8B-B14F-4D97-AF65-F5344CB8AC3E}">
        <p14:creationId xmlns:p14="http://schemas.microsoft.com/office/powerpoint/2010/main" val="2226379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 dirty="0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080120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04118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152127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20200" y="6400378"/>
            <a:ext cx="4192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98625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81328"/>
            <a:ext cx="1080120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767408" y="6381328"/>
            <a:ext cx="3888432" cy="324000"/>
          </a:xfrm>
        </p:spPr>
        <p:txBody>
          <a:bodyPr anchor="b"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353408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53776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92119"/>
            <a:ext cx="1268634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92119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92119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 dirty="0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3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81328"/>
            <a:ext cx="1080120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736461" y="6381328"/>
            <a:ext cx="3919379" cy="324000"/>
          </a:xfrm>
        </p:spPr>
        <p:txBody>
          <a:bodyPr anchor="b"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17089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88793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88793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8793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82055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 dirty="0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97348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 dirty="0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564056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255732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6000" y="6381328"/>
            <a:ext cx="1079960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81328"/>
            <a:ext cx="3816584" cy="324000"/>
          </a:xfrm>
        </p:spPr>
        <p:txBody>
          <a:bodyPr anchor="b"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94910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 dirty="0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6000" y="6381328"/>
            <a:ext cx="115196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81328"/>
            <a:ext cx="3816584" cy="324000"/>
          </a:xfrm>
        </p:spPr>
        <p:txBody>
          <a:bodyPr anchor="b"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6719357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19085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655840" y="6398318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839416" y="639831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414000" y="639831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334496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600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 dirty="0"/>
              <a:t>Etunimi Sukunimi</a:t>
            </a:r>
            <a:br>
              <a:rPr lang="fi-FI" dirty="0"/>
            </a:br>
            <a:r>
              <a:rPr lang="fi-FI" dirty="0"/>
              <a:t>tehtävänimike</a:t>
            </a:r>
            <a:br>
              <a:rPr lang="fi-FI" dirty="0"/>
            </a:br>
            <a:br>
              <a:rPr lang="fi-FI" dirty="0"/>
            </a:br>
            <a:r>
              <a:rPr lang="fi-FI" dirty="0"/>
              <a:t>p. 00 0000 000, 000 000 000</a:t>
            </a:r>
            <a:br>
              <a:rPr lang="fi-FI" dirty="0"/>
            </a:br>
            <a:r>
              <a:rPr lang="fi-FI" dirty="0" err="1"/>
              <a:t>etunimi.sukunimi@yrittajat.fi</a:t>
            </a:r>
            <a:br>
              <a:rPr lang="fi-FI" dirty="0"/>
            </a:br>
            <a:br>
              <a:rPr lang="fi-FI" dirty="0"/>
            </a:br>
            <a:r>
              <a:rPr lang="fi-FI" dirty="0"/>
              <a:t>Twitter:</a:t>
            </a:r>
            <a:br>
              <a:rPr lang="fi-FI" dirty="0"/>
            </a:br>
            <a:r>
              <a:rPr lang="fi-FI" dirty="0"/>
              <a:t>Instagram:</a:t>
            </a:r>
            <a:br>
              <a:rPr lang="fi-FI" dirty="0"/>
            </a:br>
            <a:r>
              <a:rPr lang="fi-FI" dirty="0"/>
              <a:t>Facebook:</a:t>
            </a:r>
            <a:br>
              <a:rPr lang="fi-FI" dirty="0"/>
            </a:br>
            <a:br>
              <a:rPr lang="fi-FI" dirty="0"/>
            </a:br>
            <a:r>
              <a:rPr lang="fi-FI" dirty="0" err="1"/>
              <a:t>yrittajat.fi</a:t>
            </a:r>
            <a:endParaRPr lang="fi-FI" dirty="0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 dirty="0"/>
              <a:t>Vedä kuva paikkamerkkiin tai</a:t>
            </a:r>
            <a:br>
              <a:rPr lang="fi-FI" dirty="0"/>
            </a:br>
            <a:r>
              <a:rPr lang="fi-FI" dirty="0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9998797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893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14000" y="0"/>
            <a:ext cx="11248354" cy="1116000"/>
          </a:xfrm>
          <a:prstGeom prst="rect">
            <a:avLst/>
          </a:prstGeom>
        </p:spPr>
        <p:txBody>
          <a:bodyPr/>
          <a:lstStyle/>
          <a:p>
            <a:r>
              <a:rPr lang="fi-FI" dirty="0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5959733" y="6512754"/>
            <a:ext cx="1213340" cy="324000"/>
          </a:xfrm>
          <a:prstGeom prst="rect">
            <a:avLst/>
          </a:prstGeom>
        </p:spPr>
        <p:txBody>
          <a:bodyPr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998904" y="6515944"/>
            <a:ext cx="4950071" cy="324000"/>
          </a:xfrm>
          <a:prstGeom prst="rect">
            <a:avLst/>
          </a:prstGeom>
        </p:spPr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38656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414000" y="2024532"/>
            <a:ext cx="11778000" cy="675468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Alueraportti, XXX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2708920"/>
            <a:ext cx="12240000" cy="3321288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8988" h="3429000">
                <a:moveTo>
                  <a:pt x="0" y="0"/>
                </a:moveTo>
                <a:lnTo>
                  <a:pt x="9139203" y="0"/>
                </a:lnTo>
                <a:lnTo>
                  <a:pt x="9139203" y="593776"/>
                </a:lnTo>
                <a:cubicBezTo>
                  <a:pt x="9152176" y="770920"/>
                  <a:pt x="9145726" y="895819"/>
                  <a:pt x="9148988" y="1046840"/>
                </a:cubicBez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path path="rect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noAutofit/>
          </a:bodyPr>
          <a:lstStyle>
            <a:lvl1pPr marL="10584" indent="0" algn="ctr">
              <a:buNone/>
              <a:tabLst/>
              <a:defRPr baseline="0"/>
            </a:lvl1pPr>
          </a:lstStyle>
          <a:p>
            <a:r>
              <a:rPr lang="fi-FI" dirty="0"/>
              <a:t>Vedä kuva </a:t>
            </a:r>
            <a:r>
              <a:rPr lang="fi-FI" dirty="0" err="1"/>
              <a:t>painapsauttaallakkamerkkiin</a:t>
            </a:r>
            <a:r>
              <a:rPr lang="fi-FI" dirty="0"/>
              <a:t> tai </a:t>
            </a:r>
            <a:br>
              <a:rPr lang="fi-FI" dirty="0"/>
            </a:br>
            <a:r>
              <a:rPr lang="fi-FI" dirty="0"/>
              <a:t>lisää kuvaketta</a:t>
            </a:r>
          </a:p>
        </p:txBody>
      </p:sp>
    </p:spTree>
    <p:extLst>
      <p:ext uri="{BB962C8B-B14F-4D97-AF65-F5344CB8AC3E}">
        <p14:creationId xmlns:p14="http://schemas.microsoft.com/office/powerpoint/2010/main" val="3994602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3999" y="0"/>
            <a:ext cx="11248353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5"/>
            <a:r>
              <a:rPr lang="fi-FI" dirty="0"/>
              <a:t>6</a:t>
            </a:r>
          </a:p>
          <a:p>
            <a:pPr lvl="6"/>
            <a:r>
              <a:rPr lang="fi-FI" dirty="0"/>
              <a:t>7</a:t>
            </a:r>
          </a:p>
          <a:p>
            <a:pPr lvl="7"/>
            <a:r>
              <a:rPr lang="fi-FI" dirty="0"/>
              <a:t>8</a:t>
            </a:r>
          </a:p>
          <a:p>
            <a:pPr lvl="8"/>
            <a:r>
              <a:rPr lang="fi-FI" dirty="0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655840" y="6388793"/>
            <a:ext cx="902013" cy="324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3999" y="6388793"/>
            <a:ext cx="4241841" cy="324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A2C7EF01-53DD-4B87-9D01-F43C9F92A23F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853" y="6221644"/>
            <a:ext cx="4812176" cy="609859"/>
          </a:xfrm>
          <a:prstGeom prst="rect">
            <a:avLst/>
          </a:prstGeom>
        </p:spPr>
      </p:pic>
      <p:pic>
        <p:nvPicPr>
          <p:cNvPr id="9" name="Picture 4" descr="Logo_R230 G15 B40">
            <a:extLst>
              <a:ext uri="{FF2B5EF4-FFF2-40B4-BE49-F238E27FC236}">
                <a16:creationId xmlns:a16="http://schemas.microsoft.com/office/drawing/2014/main" id="{2837CB1B-C011-4BC9-BC4F-D34DE2A764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0029" y="6453336"/>
            <a:ext cx="1292325" cy="23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F1D5E132-BB92-4920-9858-09F682693116}"/>
              </a:ext>
            </a:extLst>
          </p:cNvPr>
          <p:cNvSpPr txBox="1">
            <a:spLocks/>
          </p:cNvSpPr>
          <p:nvPr userDrawn="1"/>
        </p:nvSpPr>
        <p:spPr>
          <a:xfrm>
            <a:off x="10200456" y="6234642"/>
            <a:ext cx="1577545" cy="23609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377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i-FI" sz="1000" dirty="0">
                <a:latin typeface="Arial" panose="020B0604020202020204" pitchFamily="34" charset="0"/>
                <a:cs typeface="Arial" panose="020B0604020202020204" pitchFamily="34" charset="0"/>
              </a:rPr>
              <a:t>Tutkimuksen toteuttaja</a:t>
            </a:r>
          </a:p>
        </p:txBody>
      </p:sp>
    </p:spTree>
    <p:extLst>
      <p:ext uri="{BB962C8B-B14F-4D97-AF65-F5344CB8AC3E}">
        <p14:creationId xmlns:p14="http://schemas.microsoft.com/office/powerpoint/2010/main" val="39484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  <p:sldLayoutId id="2147484460" r:id="rId12"/>
    <p:sldLayoutId id="2147484461" r:id="rId13"/>
    <p:sldLayoutId id="2147484462" r:id="rId14"/>
    <p:sldLayoutId id="2147484463" r:id="rId15"/>
    <p:sldLayoutId id="2147484464" r:id="rId16"/>
    <p:sldLayoutId id="2147484465" r:id="rId17"/>
    <p:sldLayoutId id="2147484466" r:id="rId18"/>
    <p:sldLayoutId id="2147484467" r:id="rId19"/>
    <p:sldLayoutId id="2147484468" r:id="rId20"/>
    <p:sldLayoutId id="2147484469" r:id="rId21"/>
    <p:sldLayoutId id="2147484470" r:id="rId22"/>
    <p:sldLayoutId id="2147484471" r:id="rId23"/>
    <p:sldLayoutId id="2147484472" r:id="rId24"/>
  </p:sldLayoutIdLst>
  <p:hf sldNum="0" hdr="0" dt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.jpeg"/><Relationship Id="rId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CD551501-FBF5-4E76-9E0B-4E3C791831F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14000" y="776532"/>
            <a:ext cx="11778000" cy="1200000"/>
          </a:xfrm>
        </p:spPr>
        <p:txBody>
          <a:bodyPr/>
          <a:lstStyle/>
          <a:p>
            <a:r>
              <a:rPr lang="fi-FI" dirty="0"/>
              <a:t>Pk-yritysbarometri, kevät 2026</a:t>
            </a:r>
          </a:p>
        </p:txBody>
      </p:sp>
      <p:graphicFrame>
        <p:nvGraphicFramePr>
          <p:cNvPr id="2" name="Objekti 1">
            <a:extLst>
              <a:ext uri="{FF2B5EF4-FFF2-40B4-BE49-F238E27FC236}">
                <a16:creationId xmlns:a16="http://schemas.microsoft.com/office/drawing/2014/main" id="{2F4288C0-C45C-5E3B-E24A-E6062B6125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3425117"/>
              </p:ext>
            </p:extLst>
          </p:nvPr>
        </p:nvGraphicFramePr>
        <p:xfrm>
          <a:off x="377788" y="2059485"/>
          <a:ext cx="11049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1049105" imgH="457336" progId="Excel.Sheet.12">
                  <p:embed/>
                </p:oleObj>
              </mc:Choice>
              <mc:Fallback>
                <p:oleObj name="Worksheet" r:id="rId3" imgW="11049105" imgH="457336" progId="Excel.Sheet.12">
                  <p:embed/>
                  <p:pic>
                    <p:nvPicPr>
                      <p:cNvPr id="8" name="Objekti 7">
                        <a:extLst>
                          <a:ext uri="{FF2B5EF4-FFF2-40B4-BE49-F238E27FC236}">
                            <a16:creationId xmlns:a16="http://schemas.microsoft.com/office/drawing/2014/main" id="{C4E73A07-F322-F816-2AEC-B8C1D812B8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7788" y="2059485"/>
                        <a:ext cx="110490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Kuvan paikkamerkki 8" descr="Kuva, joka sisältää kohteen teksti, henkilö, kynsi, rannekello">
            <a:extLst>
              <a:ext uri="{FF2B5EF4-FFF2-40B4-BE49-F238E27FC236}">
                <a16:creationId xmlns:a16="http://schemas.microsoft.com/office/drawing/2014/main" id="{C285BC2E-A33E-721E-E87C-00109056B8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21" b="13821"/>
          <a:stretch>
            <a:fillRect/>
          </a:stretch>
        </p:blipFill>
        <p:spPr>
          <a:xfrm>
            <a:off x="1" y="2708275"/>
            <a:ext cx="12192000" cy="3309709"/>
          </a:xfrm>
        </p:spPr>
      </p:pic>
    </p:spTree>
    <p:extLst>
      <p:ext uri="{BB962C8B-B14F-4D97-AF65-F5344CB8AC3E}">
        <p14:creationId xmlns:p14="http://schemas.microsoft.com/office/powerpoint/2010/main" val="2922980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1: Suhdannenäkymät lähimmän</a:t>
            </a:r>
            <a:br>
              <a:rPr lang="fi-FI" sz="2800" dirty="0">
                <a:solidFill>
                  <a:srgbClr val="262626"/>
                </a:solidFill>
              </a:rPr>
            </a:br>
            <a:r>
              <a:rPr lang="fi-FI" sz="2800" dirty="0">
                <a:solidFill>
                  <a:srgbClr val="262626"/>
                </a:solidFill>
              </a:rPr>
              <a:t>vuoden aikana (saldoluku %)</a:t>
            </a:r>
            <a:br>
              <a:rPr lang="fi-FI" sz="2400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n=kaikki vastaajat</a:t>
            </a:r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66BACCE-7CBF-46AE-B1A3-B292E0812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8" name="Sisällön paikkamerkki 2">
            <a:extLst>
              <a:ext uri="{FF2B5EF4-FFF2-40B4-BE49-F238E27FC236}">
                <a16:creationId xmlns:a16="http://schemas.microsoft.com/office/drawing/2014/main" id="{1D0C521B-224F-4D58-ABEB-C589E44B5F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8978266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38894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2: Suhdannenäkymät osatekijöittäin</a:t>
            </a:r>
            <a:br>
              <a:rPr lang="fi-FI" sz="2800" dirty="0">
                <a:solidFill>
                  <a:srgbClr val="262626"/>
                </a:solidFill>
              </a:rPr>
            </a:br>
            <a:r>
              <a:rPr lang="fi-FI" sz="2800" dirty="0">
                <a:solidFill>
                  <a:srgbClr val="262626"/>
                </a:solidFill>
              </a:rPr>
              <a:t>Liikevaihto (saldoluku %)</a:t>
            </a:r>
            <a:br>
              <a:rPr lang="fi-FI" sz="2400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n=kaikki vastaajat</a:t>
            </a:r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66BACCE-7CBF-46AE-B1A3-B292E0812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6" name="Sisällön paikkamerkki 2">
            <a:extLst>
              <a:ext uri="{FF2B5EF4-FFF2-40B4-BE49-F238E27FC236}">
                <a16:creationId xmlns:a16="http://schemas.microsoft.com/office/drawing/2014/main" id="{C8FAB38E-29E1-1A51-8859-81877966DA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7026694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9745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3: Suhdannenäkymät osatekijöittäin</a:t>
            </a:r>
            <a:br>
              <a:rPr lang="fi-FI" sz="2800" dirty="0">
                <a:solidFill>
                  <a:srgbClr val="262626"/>
                </a:solidFill>
              </a:rPr>
            </a:br>
            <a:r>
              <a:rPr lang="fi-FI" sz="2800" dirty="0">
                <a:solidFill>
                  <a:srgbClr val="262626"/>
                </a:solidFill>
              </a:rPr>
              <a:t>Henkilökunnan määrä (saldoluku %)</a:t>
            </a:r>
            <a:br>
              <a:rPr lang="fi-FI" sz="2400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n=kaikki vastaajat</a:t>
            </a:r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66BACCE-7CBF-46AE-B1A3-B292E0812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563BF9B6-DF73-2DF6-2718-A9141FEBE0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1465655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1966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4: Suhdannenäkymät osatekijöittäin</a:t>
            </a:r>
            <a:br>
              <a:rPr lang="fi-FI" sz="2800" dirty="0">
                <a:solidFill>
                  <a:srgbClr val="262626"/>
                </a:solidFill>
              </a:rPr>
            </a:br>
            <a:r>
              <a:rPr lang="fi-FI" sz="2800" dirty="0">
                <a:solidFill>
                  <a:srgbClr val="262626"/>
                </a:solidFill>
              </a:rPr>
              <a:t>Investointiodotukset (saldoluku %)</a:t>
            </a:r>
            <a:br>
              <a:rPr lang="fi-FI" sz="2400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n=kaikki vastaajat</a:t>
            </a:r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66BACCE-7CBF-46AE-B1A3-B292E0812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293869A1-CBFD-9B6A-568B-4CE77D440B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3854179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9328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5: Suhdannenäkymät osatekijöittäin</a:t>
            </a:r>
            <a:br>
              <a:rPr lang="fi-FI" sz="2800" dirty="0">
                <a:solidFill>
                  <a:srgbClr val="262626"/>
                </a:solidFill>
              </a:rPr>
            </a:br>
            <a:r>
              <a:rPr lang="fi-FI" sz="2800" dirty="0">
                <a:solidFill>
                  <a:srgbClr val="262626"/>
                </a:solidFill>
              </a:rPr>
              <a:t>Yrityksen kannattavuus (saldoluku %)</a:t>
            </a:r>
            <a:br>
              <a:rPr lang="fi-FI" sz="2400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n=kaikki vastaajat</a:t>
            </a:r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66BACCE-7CBF-46AE-B1A3-B292E0812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C8A8E32B-C2ED-0667-5742-21DEBE28DF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967058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6107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66BACCE-7CBF-46AE-B1A3-B292E0812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sp>
        <p:nvSpPr>
          <p:cNvPr id="9" name="Otsikko 6">
            <a:extLst>
              <a:ext uri="{FF2B5EF4-FFF2-40B4-BE49-F238E27FC236}">
                <a16:creationId xmlns:a16="http://schemas.microsoft.com/office/drawing/2014/main" id="{E0E5CD0D-6D0D-4C8A-96A0-15664805F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0"/>
            <a:ext cx="11248354" cy="1116000"/>
          </a:xfrm>
        </p:spPr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6: Pk-yritysten kasvuhakuisuus</a:t>
            </a:r>
            <a:br>
              <a:rPr lang="fi-FI" sz="2400" dirty="0">
                <a:solidFill>
                  <a:srgbClr val="262626"/>
                </a:solidFill>
              </a:rPr>
            </a:br>
            <a:r>
              <a:rPr lang="fi-FI" sz="2000" dirty="0">
                <a:solidFill>
                  <a:srgbClr val="262626"/>
                </a:solidFill>
              </a:rPr>
              <a:t>Voimakkaasti ja mahdollisuuksien mukaan kasvavien yritysten osuus kaikista yrityksistä (%) </a:t>
            </a:r>
            <a:r>
              <a:rPr lang="fi-FI" sz="1400" dirty="0">
                <a:solidFill>
                  <a:srgbClr val="262626"/>
                </a:solidFill>
              </a:rPr>
              <a:t>n=kaikki vastaajat</a:t>
            </a:r>
            <a:endParaRPr lang="fi-FI" sz="1400" dirty="0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3BAB0256-A56E-1697-A287-6E2F1AD7E8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6552892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4777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7: Pk-yritysten rahoitus (%)</a:t>
            </a:r>
            <a:br>
              <a:rPr lang="fi-FI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n=kaikki vastaajat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520FFE6-DDB1-47D1-B647-1C2DBC116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8" name="Sisällön paikkamerkki 2">
            <a:extLst>
              <a:ext uri="{FF2B5EF4-FFF2-40B4-BE49-F238E27FC236}">
                <a16:creationId xmlns:a16="http://schemas.microsoft.com/office/drawing/2014/main" id="{2813A5C2-6551-4B89-9B44-6E0958AFFA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668536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04904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8: Mihin käyttötarkoitukseen aikoo ottaa</a:t>
            </a:r>
            <a:br>
              <a:rPr lang="fi-FI" sz="2800" dirty="0">
                <a:solidFill>
                  <a:srgbClr val="262626"/>
                </a:solidFill>
              </a:rPr>
            </a:br>
            <a:r>
              <a:rPr lang="fi-FI" sz="2800" dirty="0">
                <a:solidFill>
                  <a:srgbClr val="262626"/>
                </a:solidFill>
              </a:rPr>
              <a:t>ulkopuolista rahoitusta 1/2 (%)</a:t>
            </a:r>
            <a:br>
              <a:rPr lang="fi-FI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n=yritys aikoo ottaa ulkopuolista rahoitusta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520FFE6-DDB1-47D1-B647-1C2DBC116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8" name="Sisällön paikkamerkki 2">
            <a:extLst>
              <a:ext uri="{FF2B5EF4-FFF2-40B4-BE49-F238E27FC236}">
                <a16:creationId xmlns:a16="http://schemas.microsoft.com/office/drawing/2014/main" id="{2813A5C2-6551-4B89-9B44-6E0958AFFA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3417254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27795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433C6-90B6-9C7A-2702-51B702A6B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EE48E486-E882-87D2-1F34-2480E79F6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>
                <a:solidFill>
                  <a:srgbClr val="262626"/>
                </a:solidFill>
              </a:rPr>
              <a:t>9: </a:t>
            </a:r>
            <a:r>
              <a:rPr lang="fi-FI" sz="2800" dirty="0">
                <a:solidFill>
                  <a:srgbClr val="262626"/>
                </a:solidFill>
              </a:rPr>
              <a:t>Mihin käyttötarkoitukseen aikoo ottaa</a:t>
            </a:r>
            <a:br>
              <a:rPr lang="fi-FI" sz="2800" dirty="0">
                <a:solidFill>
                  <a:srgbClr val="262626"/>
                </a:solidFill>
              </a:rPr>
            </a:br>
            <a:r>
              <a:rPr lang="fi-FI" sz="2800" dirty="0">
                <a:solidFill>
                  <a:srgbClr val="262626"/>
                </a:solidFill>
              </a:rPr>
              <a:t>ulkopuolista </a:t>
            </a:r>
            <a:r>
              <a:rPr lang="fi-FI" sz="2800">
                <a:solidFill>
                  <a:srgbClr val="262626"/>
                </a:solidFill>
              </a:rPr>
              <a:t>rahoitusta 2/2 </a:t>
            </a:r>
            <a:r>
              <a:rPr lang="fi-FI" sz="2800" dirty="0">
                <a:solidFill>
                  <a:srgbClr val="262626"/>
                </a:solidFill>
              </a:rPr>
              <a:t>(%)</a:t>
            </a:r>
            <a:br>
              <a:rPr lang="fi-FI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n=yritys aikoo ottaa ulkopuolista rahoitusta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1D3C9A0-8B15-A493-642C-4443618EB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8" name="Sisällön paikkamerkki 2">
            <a:extLst>
              <a:ext uri="{FF2B5EF4-FFF2-40B4-BE49-F238E27FC236}">
                <a16:creationId xmlns:a16="http://schemas.microsoft.com/office/drawing/2014/main" id="{9041221E-0200-6CEC-5710-53BEE3DF30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8715475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2486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10: Työllistämisen esteet 1/2 (%)</a:t>
            </a:r>
            <a:br>
              <a:rPr lang="fi-FI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n=kaikki vastaajat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520FFE6-DDB1-47D1-B647-1C2DBC116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10" name="Sisällön paikkamerkki 2">
            <a:extLst>
              <a:ext uri="{FF2B5EF4-FFF2-40B4-BE49-F238E27FC236}">
                <a16:creationId xmlns:a16="http://schemas.microsoft.com/office/drawing/2014/main" id="{B90D1160-F387-FFB7-54FA-550676E1D8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9850419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28113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11: Työllistämisen esteet 2/2 (%)</a:t>
            </a:r>
            <a:br>
              <a:rPr lang="fi-FI" sz="2800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n=kaikki vastaajat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520FFE6-DDB1-47D1-B647-1C2DBC116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10" name="Sisällön paikkamerkki 2">
            <a:extLst>
              <a:ext uri="{FF2B5EF4-FFF2-40B4-BE49-F238E27FC236}">
                <a16:creationId xmlns:a16="http://schemas.microsoft.com/office/drawing/2014/main" id="{78D87AB5-F26D-AC12-A823-DEE8D23A6F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5874184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04062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12: Millä tavoin turvaatte osaavan työvoiman saannin (työpanoksen) yrityksellenne? 1/2 (%)</a:t>
            </a:r>
            <a:br>
              <a:rPr lang="fi-FI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n=kaikki vastaajat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520FFE6-DDB1-47D1-B647-1C2DBC116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62C8CEAD-377E-969C-659B-5384D07829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944260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10791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13: Millä tavoin turvaatte osaavan työvoiman saannin (työpanoksen) yrityksellenne? 2/2 (%)</a:t>
            </a:r>
            <a:br>
              <a:rPr lang="fi-FI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n=kaikki vastaajat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520FFE6-DDB1-47D1-B647-1C2DBC116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E4691213-2E44-E0F7-E04E-5599D8F902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3465449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3036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14: Sopeutustoimet 1/2 (%)</a:t>
            </a:r>
            <a:br>
              <a:rPr lang="fi-FI" sz="2800">
                <a:solidFill>
                  <a:srgbClr val="262626"/>
                </a:solidFill>
              </a:rPr>
            </a:br>
            <a:r>
              <a:rPr lang="fi-FI" sz="1400">
                <a:solidFill>
                  <a:srgbClr val="262626"/>
                </a:solidFill>
              </a:rPr>
              <a:t>n=sopeuttamista </a:t>
            </a:r>
            <a:r>
              <a:rPr lang="fi-FI" sz="1400" dirty="0">
                <a:solidFill>
                  <a:srgbClr val="262626"/>
                </a:solidFill>
              </a:rPr>
              <a:t>suunnitellaan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520FFE6-DDB1-47D1-B647-1C2DBC116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FA274EB1-D4B9-671E-DBA0-384F8F366D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2252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8552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15: Sopeutustoimet 2/2 (%)</a:t>
            </a:r>
            <a:br>
              <a:rPr lang="fi-FI">
                <a:solidFill>
                  <a:srgbClr val="262626"/>
                </a:solidFill>
              </a:rPr>
            </a:br>
            <a:r>
              <a:rPr lang="fi-FI" sz="1400">
                <a:solidFill>
                  <a:srgbClr val="262626"/>
                </a:solidFill>
              </a:rPr>
              <a:t>n=sopeuttamista </a:t>
            </a:r>
            <a:r>
              <a:rPr lang="fi-FI" sz="1400" dirty="0">
                <a:solidFill>
                  <a:srgbClr val="262626"/>
                </a:solidFill>
              </a:rPr>
              <a:t>suunnitellaan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520FFE6-DDB1-47D1-B647-1C2DBC116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CB746CA0-97AA-FC5A-8AE4-FE9377CB24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9027617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1521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16: Olen suunnitellut toteuttavani omistajanvaihdoksen yrityksessäni seuraavan... (%)</a:t>
            </a:r>
            <a:br>
              <a:rPr lang="fi-FI" sz="2800">
                <a:solidFill>
                  <a:srgbClr val="262626"/>
                </a:solidFill>
              </a:rPr>
            </a:br>
            <a:r>
              <a:rPr lang="fi-FI" sz="1400">
                <a:solidFill>
                  <a:srgbClr val="262626"/>
                </a:solidFill>
              </a:rPr>
              <a:t>n=kaikki </a:t>
            </a:r>
            <a:r>
              <a:rPr lang="fi-FI" sz="1400" dirty="0">
                <a:solidFill>
                  <a:srgbClr val="262626"/>
                </a:solidFill>
              </a:rPr>
              <a:t>vastaajat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520FFE6-DDB1-47D1-B647-1C2DBC116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7CFED8E0-0DB2-1364-BF42-4274740563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216191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77890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17: Olen kiinnostunut ostamaan yrityksen tai liiketoiminnan seuraavan... (%)</a:t>
            </a:r>
            <a:br>
              <a:rPr lang="fi-FI" sz="2800">
                <a:solidFill>
                  <a:srgbClr val="262626"/>
                </a:solidFill>
              </a:rPr>
            </a:br>
            <a:r>
              <a:rPr lang="fi-FI" sz="1400">
                <a:solidFill>
                  <a:srgbClr val="262626"/>
                </a:solidFill>
              </a:rPr>
              <a:t>n=kaikki </a:t>
            </a:r>
            <a:r>
              <a:rPr lang="fi-FI" sz="1400" dirty="0">
                <a:solidFill>
                  <a:srgbClr val="262626"/>
                </a:solidFill>
              </a:rPr>
              <a:t>vastaajat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520FFE6-DDB1-47D1-B647-1C2DBC116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6" name="Sisällön paikkamerkki 2">
            <a:extLst>
              <a:ext uri="{FF2B5EF4-FFF2-40B4-BE49-F238E27FC236}">
                <a16:creationId xmlns:a16="http://schemas.microsoft.com/office/drawing/2014/main" id="{6F3AABD4-BC34-18B5-B52B-12EBB3C7F5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4110013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7477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D3B4D-6A21-8698-3A60-87131C663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509E453F-5E14-E1FE-36B5-8BF19C76B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400">
                <a:solidFill>
                  <a:srgbClr val="262626"/>
                </a:solidFill>
              </a:rPr>
              <a:t>18: Hyödyntääkö yrityksenne liiketoiminnassaan tai onko yrityksellänne käytössä seuraavia digitaalisia työkaluja tai palveluita? </a:t>
            </a:r>
            <a:r>
              <a:rPr lang="fi-FI" sz="2400" dirty="0">
                <a:solidFill>
                  <a:srgbClr val="262626"/>
                </a:solidFill>
              </a:rPr>
              <a:t>1/2 (%)</a:t>
            </a:r>
            <a:br>
              <a:rPr lang="fi-FI" sz="2800">
                <a:solidFill>
                  <a:srgbClr val="262626"/>
                </a:solidFill>
              </a:rPr>
            </a:br>
            <a:r>
              <a:rPr lang="fi-FI" sz="1400">
                <a:solidFill>
                  <a:srgbClr val="262626"/>
                </a:solidFill>
              </a:rPr>
              <a:t>n=kaikki vastaajat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59F00E5-1619-4615-78EF-2142D0793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A6B31333-26CA-FA26-5977-68052D8377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679673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526536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53ADA-B6DB-F4CF-62C4-D08FCB66E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AB53F360-ECD7-BF7E-D24A-FB52E9A63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400">
                <a:solidFill>
                  <a:srgbClr val="262626"/>
                </a:solidFill>
              </a:rPr>
              <a:t>19: Hyödyntääkö yrityksenne liiketoiminnassaan tai onko yrityksellänne käytössä seuraavia digitaalisia työkaluja tai palveluita? </a:t>
            </a:r>
            <a:r>
              <a:rPr lang="fi-FI" sz="2400" dirty="0">
                <a:solidFill>
                  <a:srgbClr val="262626"/>
                </a:solidFill>
              </a:rPr>
              <a:t>2/2 (%)</a:t>
            </a:r>
            <a:br>
              <a:rPr lang="fi-FI">
                <a:solidFill>
                  <a:srgbClr val="262626"/>
                </a:solidFill>
              </a:rPr>
            </a:br>
            <a:r>
              <a:rPr lang="fi-FI" sz="1400">
                <a:solidFill>
                  <a:srgbClr val="262626"/>
                </a:solidFill>
              </a:rPr>
              <a:t>n=kaikki vastaajat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D084ED7-4D1E-9212-B4EB-AF16298AD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CC0EB6D4-9C63-58E5-86CC-529C652C28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5818677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4574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5189A-B1B6-2D80-1316-CB71C7E9B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FBDC9D15-DBF0-27D6-104C-A4EC11EF2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400">
                <a:solidFill>
                  <a:srgbClr val="262626"/>
                </a:solidFill>
              </a:rPr>
              <a:t>20: Aikooko yrityksenne ottaa käyttöön seuraavan 12 kk aikana seuraavia digitaalisia työkaluja tai palveluita liiketoiminnassaan? </a:t>
            </a:r>
            <a:r>
              <a:rPr lang="fi-FI" sz="2400" dirty="0">
                <a:solidFill>
                  <a:srgbClr val="262626"/>
                </a:solidFill>
              </a:rPr>
              <a:t>1/2 (%)</a:t>
            </a:r>
            <a:br>
              <a:rPr lang="fi-FI" sz="2800">
                <a:solidFill>
                  <a:srgbClr val="262626"/>
                </a:solidFill>
              </a:rPr>
            </a:br>
            <a:r>
              <a:rPr lang="fi-FI" sz="1400">
                <a:solidFill>
                  <a:srgbClr val="262626"/>
                </a:solidFill>
              </a:rPr>
              <a:t>n=kaikki vastaajat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23C72DB-04EB-C57E-9EF9-95BCE0E3B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59BBA621-5387-4462-712C-A1E781B910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4859226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13428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4DDDD-660B-13FD-2D6B-3F1F482E7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53BC0D93-CE90-04FA-14E9-74723A98C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400">
                <a:solidFill>
                  <a:srgbClr val="262626"/>
                </a:solidFill>
              </a:rPr>
              <a:t>21: Aikooko yrityksenne ottaa käyttöön seuraavan 12 kk aikana seuraavia digitaalisia työkaluja tai palveluita liiketoiminnassaan? </a:t>
            </a:r>
            <a:r>
              <a:rPr lang="fi-FI" sz="2400" dirty="0">
                <a:solidFill>
                  <a:srgbClr val="262626"/>
                </a:solidFill>
              </a:rPr>
              <a:t>2/2 (%)</a:t>
            </a:r>
            <a:br>
              <a:rPr lang="fi-FI">
                <a:solidFill>
                  <a:srgbClr val="262626"/>
                </a:solidFill>
              </a:rPr>
            </a:br>
            <a:r>
              <a:rPr lang="fi-FI" sz="1400">
                <a:solidFill>
                  <a:srgbClr val="262626"/>
                </a:solidFill>
              </a:rPr>
              <a:t>n=kaikki vastaajat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17B2BDE-4794-7670-4210-497D2B55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CB5F1DE3-6125-940C-324C-3EB48ADF89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647122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2922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FF1EF-1436-A301-E63F-6AB3DFA5F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8883856D-E301-40D3-A0E3-926F99297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22: Koetteko tekoälyn käytön yrityksenne kannalta relevanttina nyt tai seuraavan 12 kk aikana? (%)</a:t>
            </a:r>
            <a:br>
              <a:rPr lang="fi-FI" sz="2800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n=kaikki vastaajat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D556E74-1F77-BF8A-4920-B47FD2BD5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6" name="Sisällön paikkamerkki 2">
            <a:extLst>
              <a:ext uri="{FF2B5EF4-FFF2-40B4-BE49-F238E27FC236}">
                <a16:creationId xmlns:a16="http://schemas.microsoft.com/office/drawing/2014/main" id="{10E8BA7D-A66D-5A42-25F6-0F12F2899F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1829705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91153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EE1D3-3D30-422F-D26A-E65102FC2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827BC901-E2CB-869E-879B-FB5448670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23: Kuinka usein yrityksessänne käytetään tekoälyä? (%)</a:t>
            </a:r>
            <a:br>
              <a:rPr lang="fi-FI" sz="2800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n=kaikki vastaajat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69F3F98-D01C-D083-2FE2-386398D4B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6" name="Sisällön paikkamerkki 2">
            <a:extLst>
              <a:ext uri="{FF2B5EF4-FFF2-40B4-BE49-F238E27FC236}">
                <a16:creationId xmlns:a16="http://schemas.microsoft.com/office/drawing/2014/main" id="{53B5F30E-BCD9-30A5-9CCF-32165D16B2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8226376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3061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D1FB9-91D8-4034-4D6E-A04894960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DE64CE34-DF4A-BD4C-4431-47C1F16D4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24: Missä toiminnoissa yrityksessänne käytetään tekoälyä? 1/2 (%)</a:t>
            </a:r>
            <a:br>
              <a:rPr lang="fi-FI" sz="2800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n=käytetään tekoälyä säännöllisesti/satunnaisesti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29780CC-1805-8617-2459-35C3CE04F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909DBE77-C910-0DF9-7744-7AABFBB16F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5029118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531429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F5EBB-2B29-404E-66E5-FEC519ED0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E015064C-6FB1-890C-20BB-B7783046A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25: Missä toiminnoissa yrityksessänne käytetään tekoälyä? 2/2 (%)</a:t>
            </a:r>
            <a:br>
              <a:rPr lang="fi-FI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n=käytetään tekoälyä säännöllisesti/satunnaisesti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F72CBD0-592F-EEDE-47A3-2A6013EBA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42E74133-8C15-2F3F-2D32-24DC1869DE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6962714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96005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30C54-B637-4EA5-25FA-A5C23445D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B44B2027-DEAE-FD94-8C13-97AF5DCEE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26: Mitä yrityksenne toimintaan liittyviä hyötyjä näet tekoälyn käytössä? 1/2 (%)</a:t>
            </a:r>
            <a:br>
              <a:rPr lang="fi-FI" sz="2800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n=kaikki vastaajat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060BBE8-19C1-D97B-7390-F447795F1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6" name="Sisällön paikkamerkki 2">
            <a:extLst>
              <a:ext uri="{FF2B5EF4-FFF2-40B4-BE49-F238E27FC236}">
                <a16:creationId xmlns:a16="http://schemas.microsoft.com/office/drawing/2014/main" id="{6544B394-437C-D66B-B47A-59C3ED5964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5446578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545545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F623C-079A-1192-2FDC-241ABCCBF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3A984AFB-A58F-B6C2-D597-F2EDC2C53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27: Mitä yrityksenne toimintaan liittyviä hyötyjä näet tekoälyn käytössä? 2/2 (%)</a:t>
            </a:r>
            <a:br>
              <a:rPr lang="fi-FI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n=kaikki vastaajat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C3935EB-735D-1277-902B-DA1CDE6BF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6" name="Sisällön paikkamerkki 2">
            <a:extLst>
              <a:ext uri="{FF2B5EF4-FFF2-40B4-BE49-F238E27FC236}">
                <a16:creationId xmlns:a16="http://schemas.microsoft.com/office/drawing/2014/main" id="{3D2891AE-F293-67FD-6DD2-673D032EC2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1135840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074543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D45ED-31CB-DE06-4E01-3D2E6E3C2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FE09DB54-A342-812B-F106-31D9D1B79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28: Mitä esteitä näet tekoälyn käytölle yrityksessänne? 1/2 (%)</a:t>
            </a:r>
            <a:br>
              <a:rPr lang="fi-FI" sz="2800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n=kaikki vastaajat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7553A03-E85D-0D09-6983-A042B5BFE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A7A912E7-98A8-F080-4CC4-469CDBB8BC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8475426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46241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B1D8F-D031-A451-85B9-37FA69A28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15C57F14-5640-160A-6686-6AF9C60B3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262626"/>
                </a:solidFill>
              </a:rPr>
              <a:t>29: Mitä esteitä näet tekoälyn käytölle yrityksessänne? 2/2 (%)</a:t>
            </a:r>
            <a:br>
              <a:rPr lang="fi-FI" dirty="0">
                <a:solidFill>
                  <a:srgbClr val="262626"/>
                </a:solidFill>
              </a:rPr>
            </a:br>
            <a:r>
              <a:rPr lang="fi-FI" sz="1400" dirty="0">
                <a:solidFill>
                  <a:srgbClr val="262626"/>
                </a:solidFill>
              </a:rPr>
              <a:t>n=kaikki vastaajat</a:t>
            </a:r>
            <a:endParaRPr lang="fi-FI" sz="1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81A7BA6-273A-E939-8561-C9BB12532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seuturaportti, 13.2.2026</a:t>
            </a:r>
            <a:endParaRPr lang="fi-FI" dirty="0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AC52D8A6-7192-99AB-A3BB-2551636EAA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9675582"/>
              </p:ext>
            </p:extLst>
          </p:nvPr>
        </p:nvGraphicFramePr>
        <p:xfrm>
          <a:off x="414338" y="1416050"/>
          <a:ext cx="1124743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729014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2373561"/>
      </p:ext>
    </p:extLst>
  </p:cSld>
  <p:clrMapOvr>
    <a:masterClrMapping/>
  </p:clrMapOvr>
</p:sld>
</file>

<file path=ppt/theme/theme1.xml><?xml version="1.0" encoding="utf-8"?>
<a:theme xmlns:a="http://schemas.openxmlformats.org/drawingml/2006/main" name="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k-yritysbarometri.potx" id="{D832E768-8624-4EC1-82AE-4C98511B0B8C}" vid="{FC379844-04B6-4EBD-8673-CE03A2798A61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A135C846D638248B4D3A661368F8B83" ma:contentTypeVersion="15" ma:contentTypeDescription="Luo uusi asiakirja." ma:contentTypeScope="" ma:versionID="9d6832d24d2bc95b0eb20db289ed9126">
  <xsd:schema xmlns:xsd="http://www.w3.org/2001/XMLSchema" xmlns:xs="http://www.w3.org/2001/XMLSchema" xmlns:p="http://schemas.microsoft.com/office/2006/metadata/properties" xmlns:ns2="f1b76e33-7fd6-482e-8f3a-cc82ba2e33f4" xmlns:ns3="50d36849-00b9-4c7b-9f04-34e7397bf23d" targetNamespace="http://schemas.microsoft.com/office/2006/metadata/properties" ma:root="true" ma:fieldsID="f25d9a9c8cce9af0581181f6dcbccf65" ns2:_="" ns3:_="">
    <xsd:import namespace="f1b76e33-7fd6-482e-8f3a-cc82ba2e33f4"/>
    <xsd:import namespace="50d36849-00b9-4c7b-9f04-34e7397bf2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b76e33-7fd6-482e-8f3a-cc82ba2e33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d36849-00b9-4c7b-9f04-34e7397bf23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8708a40a-ca37-4aac-b5a1-f7764b6192a0}" ma:internalName="TaxCatchAll" ma:showField="CatchAllData" ma:web="50d36849-00b9-4c7b-9f04-34e7397bf2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1b76e33-7fd6-482e-8f3a-cc82ba2e33f4">
      <Terms xmlns="http://schemas.microsoft.com/office/infopath/2007/PartnerControls"/>
    </lcf76f155ced4ddcb4097134ff3c332f>
    <TaxCatchAll xmlns="50d36849-00b9-4c7b-9f04-34e7397bf23d" xsi:nil="true"/>
  </documentManagement>
</p:properties>
</file>

<file path=customXml/itemProps1.xml><?xml version="1.0" encoding="utf-8"?>
<ds:datastoreItem xmlns:ds="http://schemas.openxmlformats.org/officeDocument/2006/customXml" ds:itemID="{AF8712C0-213E-4A95-995C-8C41BDC9B8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312C5E-42ED-42B7-8C6A-AD1003BFE107}"/>
</file>

<file path=customXml/itemProps3.xml><?xml version="1.0" encoding="utf-8"?>
<ds:datastoreItem xmlns:ds="http://schemas.openxmlformats.org/officeDocument/2006/customXml" ds:itemID="{F0D0253A-5FE7-4818-ACB8-96FB25F54141}">
  <ds:schemaRefs>
    <ds:schemaRef ds:uri="http://schemas.microsoft.com/office/infopath/2007/PartnerControls"/>
    <ds:schemaRef ds:uri="73cf9049-beeb-4cc3-b2f4-b90b9bc8106c"/>
    <ds:schemaRef ds:uri="http://purl.org/dc/terms/"/>
    <ds:schemaRef ds:uri="http://www.w3.org/XML/1998/namespace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documentManagement/types"/>
    <ds:schemaRef ds:uri="5d7bd125-e2e7-4b18-8611-8f5ba5bbf28e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Pk-yritysbarometri</Template>
  <TotalTime>1363</TotalTime>
  <Words>692</Words>
  <Application>Microsoft Office PowerPoint</Application>
  <PresentationFormat>Laajakuva</PresentationFormat>
  <Paragraphs>60</Paragraphs>
  <Slides>31</Slides>
  <Notes>1</Notes>
  <HiddenSlides>0</HiddenSlides>
  <MMClips>0</MMClips>
  <ScaleCrop>false</ScaleCrop>
  <HeadingPairs>
    <vt:vector size="8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31</vt:i4>
      </vt:variant>
    </vt:vector>
  </HeadingPairs>
  <TitlesOfParts>
    <vt:vector size="35" baseType="lpstr">
      <vt:lpstr>Arial</vt:lpstr>
      <vt:lpstr>Calibri</vt:lpstr>
      <vt:lpstr>Suomen Yrittajat</vt:lpstr>
      <vt:lpstr>Microsoft Excel -laskentataulukko</vt:lpstr>
      <vt:lpstr>Pk-yritysbarometri, kevät 2026</vt:lpstr>
      <vt:lpstr>1: Suhdannenäkymät lähimmän vuoden aikana (saldoluku %) n=kaikki vastaajat</vt:lpstr>
      <vt:lpstr>2: Suhdannenäkymät osatekijöittäin Liikevaihto (saldoluku %) n=kaikki vastaajat</vt:lpstr>
      <vt:lpstr>3: Suhdannenäkymät osatekijöittäin Henkilökunnan määrä (saldoluku %) n=kaikki vastaajat</vt:lpstr>
      <vt:lpstr>4: Suhdannenäkymät osatekijöittäin Investointiodotukset (saldoluku %) n=kaikki vastaajat</vt:lpstr>
      <vt:lpstr>5: Suhdannenäkymät osatekijöittäin Yrityksen kannattavuus (saldoluku %) n=kaikki vastaajat</vt:lpstr>
      <vt:lpstr>6: Pk-yritysten kasvuhakuisuus Voimakkaasti ja mahdollisuuksien mukaan kasvavien yritysten osuus kaikista yrityksistä (%) n=kaikki vastaajat</vt:lpstr>
      <vt:lpstr>7: Pk-yritysten rahoitus (%) n=kaikki vastaajat</vt:lpstr>
      <vt:lpstr>8: Mihin käyttötarkoitukseen aikoo ottaa ulkopuolista rahoitusta 1/2 (%) n=yritys aikoo ottaa ulkopuolista rahoitusta</vt:lpstr>
      <vt:lpstr>9: Mihin käyttötarkoitukseen aikoo ottaa ulkopuolista rahoitusta 2/2 (%) n=yritys aikoo ottaa ulkopuolista rahoitusta</vt:lpstr>
      <vt:lpstr>10: Työllistämisen esteet 1/2 (%) n=kaikki vastaajat</vt:lpstr>
      <vt:lpstr>11: Työllistämisen esteet 2/2 (%) n=kaikki vastaajat</vt:lpstr>
      <vt:lpstr>12: Millä tavoin turvaatte osaavan työvoiman saannin (työpanoksen) yrityksellenne? 1/2 (%) n=kaikki vastaajat</vt:lpstr>
      <vt:lpstr>13: Millä tavoin turvaatte osaavan työvoiman saannin (työpanoksen) yrityksellenne? 2/2 (%) n=kaikki vastaajat</vt:lpstr>
      <vt:lpstr>14: Sopeutustoimet 1/2 (%) n=sopeuttamista suunnitellaan</vt:lpstr>
      <vt:lpstr>15: Sopeutustoimet 2/2 (%) n=sopeuttamista suunnitellaan</vt:lpstr>
      <vt:lpstr>16: Olen suunnitellut toteuttavani omistajanvaihdoksen yrityksessäni seuraavan... (%) n=kaikki vastaajat</vt:lpstr>
      <vt:lpstr>17: Olen kiinnostunut ostamaan yrityksen tai liiketoiminnan seuraavan... (%) n=kaikki vastaajat</vt:lpstr>
      <vt:lpstr>18: Hyödyntääkö yrityksenne liiketoiminnassaan tai onko yrityksellänne käytössä seuraavia digitaalisia työkaluja tai palveluita? 1/2 (%) n=kaikki vastaajat</vt:lpstr>
      <vt:lpstr>19: Hyödyntääkö yrityksenne liiketoiminnassaan tai onko yrityksellänne käytössä seuraavia digitaalisia työkaluja tai palveluita? 2/2 (%) n=kaikki vastaajat</vt:lpstr>
      <vt:lpstr>20: Aikooko yrityksenne ottaa käyttöön seuraavan 12 kk aikana seuraavia digitaalisia työkaluja tai palveluita liiketoiminnassaan? 1/2 (%) n=kaikki vastaajat</vt:lpstr>
      <vt:lpstr>21: Aikooko yrityksenne ottaa käyttöön seuraavan 12 kk aikana seuraavia digitaalisia työkaluja tai palveluita liiketoiminnassaan? 2/2 (%) n=kaikki vastaajat</vt:lpstr>
      <vt:lpstr>22: Koetteko tekoälyn käytön yrityksenne kannalta relevanttina nyt tai seuraavan 12 kk aikana? (%) n=kaikki vastaajat</vt:lpstr>
      <vt:lpstr>23: Kuinka usein yrityksessänne käytetään tekoälyä? (%) n=kaikki vastaajat</vt:lpstr>
      <vt:lpstr>24: Missä toiminnoissa yrityksessänne käytetään tekoälyä? 1/2 (%) n=käytetään tekoälyä säännöllisesti/satunnaisesti</vt:lpstr>
      <vt:lpstr>25: Missä toiminnoissa yrityksessänne käytetään tekoälyä? 2/2 (%) n=käytetään tekoälyä säännöllisesti/satunnaisesti</vt:lpstr>
      <vt:lpstr>26: Mitä yrityksenne toimintaan liittyviä hyötyjä näet tekoälyn käytössä? 1/2 (%) n=kaikki vastaajat</vt:lpstr>
      <vt:lpstr>27: Mitä yrityksenne toimintaan liittyviä hyötyjä näet tekoälyn käytössä? 2/2 (%) n=kaikki vastaajat</vt:lpstr>
      <vt:lpstr>28: Mitä esteitä näet tekoälyn käytölle yrityksessänne? 1/2 (%) n=kaikki vastaajat</vt:lpstr>
      <vt:lpstr>29: Mitä esteitä näet tekoälyn käytölle yrityksessänne? 2/2 (%) n=kaikki vastaajat</vt:lpstr>
      <vt:lpstr>PowerPoint-esitys</vt:lpstr>
    </vt:vector>
  </TitlesOfParts>
  <Company>Suomen Yrittäjät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Pk-yritysbarometri</dc:title>
  <dc:creator>Pirkko Herttovuo</dc:creator>
  <cp:lastModifiedBy>Veli-Pekka Lötjönen</cp:lastModifiedBy>
  <cp:revision>177</cp:revision>
  <dcterms:created xsi:type="dcterms:W3CDTF">2020-01-07T09:46:12Z</dcterms:created>
  <dcterms:modified xsi:type="dcterms:W3CDTF">2026-01-29T13:54:06Z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0x0101008A135C846D638248B4D3A661368F8B83</vt:lpwstr>
  </property>
</Properties>
</file>