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charts/chart2.xml" ContentType="application/vnd.openxmlformats-officedocument.drawingml.chart+xml"/>
  <Override PartName="/ppt/tags/tag3.xml" ContentType="application/vnd.openxmlformats-officedocument.presentationml.tags+xml"/>
  <Override PartName="/ppt/charts/chart3.xml" ContentType="application/vnd.openxmlformats-officedocument.drawingml.chart+xml"/>
  <Override PartName="/ppt/tags/tag4.xml" ContentType="application/vnd.openxmlformats-officedocument.presentationml.tags+xml"/>
  <Override PartName="/ppt/charts/chart4.xml" ContentType="application/vnd.openxmlformats-officedocument.drawingml.chart+xml"/>
  <Override PartName="/ppt/tags/tag5.xml" ContentType="application/vnd.openxmlformats-officedocument.presentationml.tags+xml"/>
  <Override PartName="/ppt/charts/chart5.xml" ContentType="application/vnd.openxmlformats-officedocument.drawingml.chart+xml"/>
  <Override PartName="/ppt/tags/tag6.xml" ContentType="application/vnd.openxmlformats-officedocument.presentationml.tags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tags/tag7.xml" ContentType="application/vnd.openxmlformats-officedocument.presentationml.tags+xml"/>
  <Override PartName="/ppt/charts/chart7.xml" ContentType="application/vnd.openxmlformats-officedocument.drawingml.chart+xml"/>
  <Override PartName="/ppt/tags/tag8.xml" ContentType="application/vnd.openxmlformats-officedocument.presentationml.tags+xml"/>
  <Override PartName="/ppt/charts/chart8.xml" ContentType="application/vnd.openxmlformats-officedocument.drawingml.chart+xml"/>
  <Override PartName="/ppt/tags/tag9.xml" ContentType="application/vnd.openxmlformats-officedocument.presentationml.tags+xml"/>
  <Override PartName="/ppt/charts/chart9.xml" ContentType="application/vnd.openxmlformats-officedocument.drawingml.chart+xml"/>
  <Override PartName="/ppt/tags/tag10.xml" ContentType="application/vnd.openxmlformats-officedocument.presentationml.tags+xml"/>
  <Override PartName="/ppt/charts/chart10.xml" ContentType="application/vnd.openxmlformats-officedocument.drawingml.chart+xml"/>
  <Override PartName="/ppt/tags/tag11.xml" ContentType="application/vnd.openxmlformats-officedocument.presentationml.tags+xml"/>
  <Override PartName="/ppt/charts/chart11.xml" ContentType="application/vnd.openxmlformats-officedocument.drawingml.chart+xml"/>
  <Override PartName="/ppt/tags/tag12.xml" ContentType="application/vnd.openxmlformats-officedocument.presentationml.tags+xml"/>
  <Override PartName="/ppt/charts/chart12.xml" ContentType="application/vnd.openxmlformats-officedocument.drawingml.chart+xml"/>
  <Override PartName="/ppt/tags/tag13.xml" ContentType="application/vnd.openxmlformats-officedocument.presentationml.tags+xml"/>
  <Override PartName="/ppt/charts/chart13.xml" ContentType="application/vnd.openxmlformats-officedocument.drawingml.chart+xml"/>
  <Override PartName="/ppt/tags/tag14.xml" ContentType="application/vnd.openxmlformats-officedocument.presentationml.tags+xml"/>
  <Override PartName="/ppt/charts/chart14.xml" ContentType="application/vnd.openxmlformats-officedocument.drawingml.chart+xml"/>
  <Override PartName="/ppt/tags/tag15.xml" ContentType="application/vnd.openxmlformats-officedocument.presentationml.tags+xml"/>
  <Override PartName="/ppt/charts/chart15.xml" ContentType="application/vnd.openxmlformats-officedocument.drawingml.chart+xml"/>
  <Override PartName="/ppt/tags/tag16.xml" ContentType="application/vnd.openxmlformats-officedocument.presentationml.tags+xml"/>
  <Override PartName="/ppt/charts/chart16.xml" ContentType="application/vnd.openxmlformats-officedocument.drawingml.chart+xml"/>
  <Override PartName="/ppt/tags/tag17.xml" ContentType="application/vnd.openxmlformats-officedocument.presentationml.tags+xml"/>
  <Override PartName="/ppt/charts/chart17.xml" ContentType="application/vnd.openxmlformats-officedocument.drawingml.chart+xml"/>
  <Override PartName="/ppt/tags/tag18.xml" ContentType="application/vnd.openxmlformats-officedocument.presentationml.tags+xml"/>
  <Override PartName="/ppt/charts/chart18.xml" ContentType="application/vnd.openxmlformats-officedocument.drawingml.chart+xml"/>
  <Override PartName="/ppt/tags/tag19.xml" ContentType="application/vnd.openxmlformats-officedocument.presentationml.tags+xml"/>
  <Override PartName="/ppt/charts/chart19.xml" ContentType="application/vnd.openxmlformats-officedocument.drawingml.chart+xml"/>
  <Override PartName="/ppt/tags/tag20.xml" ContentType="application/vnd.openxmlformats-officedocument.presentationml.tags+xml"/>
  <Override PartName="/ppt/charts/chart20.xml" ContentType="application/vnd.openxmlformats-officedocument.drawingml.chart+xml"/>
  <Override PartName="/ppt/tags/tag21.xml" ContentType="application/vnd.openxmlformats-officedocument.presentationml.tags+xml"/>
  <Override PartName="/ppt/charts/chart21.xml" ContentType="application/vnd.openxmlformats-officedocument.drawingml.chart+xml"/>
  <Override PartName="/ppt/tags/tag22.xml" ContentType="application/vnd.openxmlformats-officedocument.presentationml.tags+xml"/>
  <Override PartName="/ppt/charts/chart22.xml" ContentType="application/vnd.openxmlformats-officedocument.drawingml.chart+xml"/>
  <Override PartName="/ppt/tags/tag23.xml" ContentType="application/vnd.openxmlformats-officedocument.presentationml.tags+xml"/>
  <Override PartName="/ppt/charts/chart23.xml" ContentType="application/vnd.openxmlformats-officedocument.drawingml.chart+xml"/>
  <Override PartName="/ppt/tags/tag24.xml" ContentType="application/vnd.openxmlformats-officedocument.presentationml.tags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448" r:id="rId4"/>
  </p:sldMasterIdLst>
  <p:notesMasterIdLst>
    <p:notesMasterId r:id="rId31"/>
  </p:notesMasterIdLst>
  <p:sldIdLst>
    <p:sldId id="300" r:id="rId5"/>
    <p:sldId id="264" r:id="rId6"/>
    <p:sldId id="266" r:id="rId7"/>
    <p:sldId id="265" r:id="rId8"/>
    <p:sldId id="305" r:id="rId9"/>
    <p:sldId id="304" r:id="rId10"/>
    <p:sldId id="269" r:id="rId11"/>
    <p:sldId id="285" r:id="rId12"/>
    <p:sldId id="270" r:id="rId13"/>
    <p:sldId id="287" r:id="rId14"/>
    <p:sldId id="288" r:id="rId15"/>
    <p:sldId id="289" r:id="rId16"/>
    <p:sldId id="290" r:id="rId17"/>
    <p:sldId id="291" r:id="rId18"/>
    <p:sldId id="293" r:id="rId19"/>
    <p:sldId id="294" r:id="rId20"/>
    <p:sldId id="295" r:id="rId21"/>
    <p:sldId id="296" r:id="rId22"/>
    <p:sldId id="316" r:id="rId23"/>
    <p:sldId id="317" r:id="rId24"/>
    <p:sldId id="319" r:id="rId25"/>
    <p:sldId id="320" r:id="rId26"/>
    <p:sldId id="321" r:id="rId27"/>
    <p:sldId id="322" r:id="rId28"/>
    <p:sldId id="323" r:id="rId29"/>
    <p:sldId id="261" r:id="rId30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6699"/>
    <a:srgbClr val="535353"/>
    <a:srgbClr val="00A3DA"/>
    <a:srgbClr val="F19048"/>
    <a:srgbClr val="3F3F3F"/>
    <a:srgbClr val="FED139"/>
    <a:srgbClr val="BCE4F6"/>
    <a:srgbClr val="93C26B"/>
    <a:srgbClr val="0085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1" autoAdjust="0"/>
    <p:restoredTop sz="94635" autoAdjust="0"/>
  </p:normalViewPr>
  <p:slideViewPr>
    <p:cSldViewPr snapToGrid="0" showGuides="1">
      <p:cViewPr varScale="1">
        <p:scale>
          <a:sx n="100" d="100"/>
          <a:sy n="100" d="100"/>
        </p:scale>
        <p:origin x="90" y="137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09236783570663"/>
          <c:y val="3.317000016858053E-2"/>
          <c:w val="0.77642924993998585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8.0698899999999991</c:v>
                </c:pt>
                <c:pt idx="1">
                  <c:v>15.70548</c:v>
                </c:pt>
                <c:pt idx="2">
                  <c:v>16.897279999999999</c:v>
                </c:pt>
                <c:pt idx="3">
                  <c:v>59.32734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9C-48A9-8C3A-0E47DAF3374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Teollisuus</c:v>
                </c:pt>
                <c:pt idx="1">
                  <c:v>Rakentaminen</c:v>
                </c:pt>
                <c:pt idx="2">
                  <c:v>Kauppa</c:v>
                </c:pt>
                <c:pt idx="3">
                  <c:v>Palvelut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8.0683600000000002</c:v>
                </c:pt>
                <c:pt idx="1">
                  <c:v>15.70407</c:v>
                </c:pt>
                <c:pt idx="2">
                  <c:v>16.898599999999998</c:v>
                </c:pt>
                <c:pt idx="3">
                  <c:v>59.328960000000002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9C-48A9-8C3A-0E47DAF3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04178174688707E-2"/>
          <c:y val="3.317000016858053E-2"/>
          <c:w val="0.925643934711865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57150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-11</c:v>
                </c:pt>
                <c:pt idx="32">
                  <c:v>-1</c:v>
                </c:pt>
                <c:pt idx="33">
                  <c:v>17.295200000000001</c:v>
                </c:pt>
                <c:pt idx="34">
                  <c:v>7.4273999999999996</c:v>
                </c:pt>
                <c:pt idx="35">
                  <c:v>-13.621</c:v>
                </c:pt>
                <c:pt idx="36">
                  <c:v>-24.331399999999999</c:v>
                </c:pt>
                <c:pt idx="37">
                  <c:v>-5.7702999999999998</c:v>
                </c:pt>
                <c:pt idx="38">
                  <c:v>-14.640750000000001</c:v>
                </c:pt>
                <c:pt idx="39">
                  <c:v>4.0991</c:v>
                </c:pt>
                <c:pt idx="40">
                  <c:v>2.2193399999999999</c:v>
                </c:pt>
                <c:pt idx="41">
                  <c:v>14.17493</c:v>
                </c:pt>
                <c:pt idx="42">
                  <c:v>2.9655499999999999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F7-4550-B61E-0D5C9A970E2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31.598832000000002</c:v>
                </c:pt>
                <c:pt idx="1">
                  <c:v>33</c:v>
                </c:pt>
                <c:pt idx="2">
                  <c:v>35</c:v>
                </c:pt>
                <c:pt idx="3">
                  <c:v>34</c:v>
                </c:pt>
                <c:pt idx="4">
                  <c:v>34</c:v>
                </c:pt>
                <c:pt idx="5">
                  <c:v>31</c:v>
                </c:pt>
                <c:pt idx="6">
                  <c:v>24</c:v>
                </c:pt>
                <c:pt idx="7">
                  <c:v>6</c:v>
                </c:pt>
                <c:pt idx="8">
                  <c:v>-25</c:v>
                </c:pt>
                <c:pt idx="9">
                  <c:v>-8</c:v>
                </c:pt>
                <c:pt idx="10">
                  <c:v>25</c:v>
                </c:pt>
                <c:pt idx="11">
                  <c:v>40</c:v>
                </c:pt>
                <c:pt idx="12">
                  <c:v>34</c:v>
                </c:pt>
                <c:pt idx="13">
                  <c:v>24.312784000000001</c:v>
                </c:pt>
                <c:pt idx="14">
                  <c:v>-0.3</c:v>
                </c:pt>
                <c:pt idx="15">
                  <c:v>0.3</c:v>
                </c:pt>
                <c:pt idx="16">
                  <c:v>5</c:v>
                </c:pt>
                <c:pt idx="17">
                  <c:v>3.8149381485914837</c:v>
                </c:pt>
                <c:pt idx="18">
                  <c:v>15.565566246754951</c:v>
                </c:pt>
                <c:pt idx="19">
                  <c:v>8.9602754146906953</c:v>
                </c:pt>
                <c:pt idx="20">
                  <c:v>-6</c:v>
                </c:pt>
                <c:pt idx="21">
                  <c:v>9</c:v>
                </c:pt>
                <c:pt idx="22">
                  <c:v>15</c:v>
                </c:pt>
                <c:pt idx="23">
                  <c:v>32</c:v>
                </c:pt>
                <c:pt idx="24">
                  <c:v>35</c:v>
                </c:pt>
                <c:pt idx="25">
                  <c:v>38</c:v>
                </c:pt>
                <c:pt idx="26">
                  <c:v>35</c:v>
                </c:pt>
                <c:pt idx="27">
                  <c:v>27</c:v>
                </c:pt>
                <c:pt idx="28">
                  <c:v>14</c:v>
                </c:pt>
                <c:pt idx="29">
                  <c:v>10</c:v>
                </c:pt>
                <c:pt idx="30">
                  <c:v>9</c:v>
                </c:pt>
                <c:pt idx="31">
                  <c:v>-10</c:v>
                </c:pt>
                <c:pt idx="32">
                  <c:v>3</c:v>
                </c:pt>
                <c:pt idx="33">
                  <c:v>21.775300000000001</c:v>
                </c:pt>
                <c:pt idx="34">
                  <c:v>10.7972</c:v>
                </c:pt>
                <c:pt idx="35">
                  <c:v>-5.3079000000000001</c:v>
                </c:pt>
                <c:pt idx="36">
                  <c:v>-18.385999999999999</c:v>
                </c:pt>
                <c:pt idx="37">
                  <c:v>-5.9207000000000001</c:v>
                </c:pt>
                <c:pt idx="38">
                  <c:v>-13.524179999999999</c:v>
                </c:pt>
                <c:pt idx="39">
                  <c:v>-0.25680999999999998</c:v>
                </c:pt>
                <c:pt idx="40">
                  <c:v>1.20452</c:v>
                </c:pt>
                <c:pt idx="41">
                  <c:v>2.99905</c:v>
                </c:pt>
                <c:pt idx="42">
                  <c:v>0.61721999999999999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9F7-4550-B61E-0D5C9A970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800"/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93712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5.7852200060481182E-2"/>
          <c:y val="0.91976445263445072"/>
          <c:w val="0.92385933965373368"/>
          <c:h val="6.38820487140748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04178174688707E-2"/>
          <c:y val="3.317000016858053E-2"/>
          <c:w val="0.925643934711865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57150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-8</c:v>
                </c:pt>
                <c:pt idx="32">
                  <c:v>-1</c:v>
                </c:pt>
                <c:pt idx="33">
                  <c:v>9.8513000000000002</c:v>
                </c:pt>
                <c:pt idx="34">
                  <c:v>8.9818999999999996</c:v>
                </c:pt>
                <c:pt idx="35">
                  <c:v>3.6720000000000002</c:v>
                </c:pt>
                <c:pt idx="36">
                  <c:v>0.28070000000000001</c:v>
                </c:pt>
                <c:pt idx="37">
                  <c:v>0.18690000000000001</c:v>
                </c:pt>
                <c:pt idx="38">
                  <c:v>-1.81463</c:v>
                </c:pt>
                <c:pt idx="39">
                  <c:v>8.2606300000000008</c:v>
                </c:pt>
                <c:pt idx="40">
                  <c:v>4.6650999999999998</c:v>
                </c:pt>
                <c:pt idx="41">
                  <c:v>12.96354</c:v>
                </c:pt>
                <c:pt idx="42">
                  <c:v>-2.564E-2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BE-43EE-AA1C-9DAA67765901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17</c:v>
                </c:pt>
                <c:pt idx="1">
                  <c:v>19</c:v>
                </c:pt>
                <c:pt idx="2">
                  <c:v>20</c:v>
                </c:pt>
                <c:pt idx="3">
                  <c:v>20</c:v>
                </c:pt>
                <c:pt idx="4">
                  <c:v>18</c:v>
                </c:pt>
                <c:pt idx="5">
                  <c:v>19</c:v>
                </c:pt>
                <c:pt idx="6">
                  <c:v>24</c:v>
                </c:pt>
                <c:pt idx="7">
                  <c:v>14</c:v>
                </c:pt>
                <c:pt idx="8">
                  <c:v>-8</c:v>
                </c:pt>
                <c:pt idx="9">
                  <c:v>-4</c:v>
                </c:pt>
                <c:pt idx="10">
                  <c:v>12</c:v>
                </c:pt>
                <c:pt idx="11">
                  <c:v>17</c:v>
                </c:pt>
                <c:pt idx="12">
                  <c:v>18</c:v>
                </c:pt>
                <c:pt idx="13">
                  <c:v>13.15301</c:v>
                </c:pt>
                <c:pt idx="14">
                  <c:v>9.4</c:v>
                </c:pt>
                <c:pt idx="15">
                  <c:v>5.8</c:v>
                </c:pt>
                <c:pt idx="16">
                  <c:v>8</c:v>
                </c:pt>
                <c:pt idx="17">
                  <c:v>5.2550082642391907</c:v>
                </c:pt>
                <c:pt idx="18">
                  <c:v>8.221178569498008</c:v>
                </c:pt>
                <c:pt idx="19">
                  <c:v>5.5045647046496793</c:v>
                </c:pt>
                <c:pt idx="20">
                  <c:v>0</c:v>
                </c:pt>
                <c:pt idx="21">
                  <c:v>4</c:v>
                </c:pt>
                <c:pt idx="22">
                  <c:v>9</c:v>
                </c:pt>
                <c:pt idx="23">
                  <c:v>14</c:v>
                </c:pt>
                <c:pt idx="24">
                  <c:v>16</c:v>
                </c:pt>
                <c:pt idx="25">
                  <c:v>16</c:v>
                </c:pt>
                <c:pt idx="26">
                  <c:v>17</c:v>
                </c:pt>
                <c:pt idx="27">
                  <c:v>14</c:v>
                </c:pt>
                <c:pt idx="28">
                  <c:v>12</c:v>
                </c:pt>
                <c:pt idx="29">
                  <c:v>10</c:v>
                </c:pt>
                <c:pt idx="30">
                  <c:v>9</c:v>
                </c:pt>
                <c:pt idx="31">
                  <c:v>-2</c:v>
                </c:pt>
                <c:pt idx="32">
                  <c:v>3</c:v>
                </c:pt>
                <c:pt idx="33">
                  <c:v>11.600300000000001</c:v>
                </c:pt>
                <c:pt idx="34">
                  <c:v>12.649699999999999</c:v>
                </c:pt>
                <c:pt idx="35">
                  <c:v>7.0907</c:v>
                </c:pt>
                <c:pt idx="36">
                  <c:v>1.3129</c:v>
                </c:pt>
                <c:pt idx="37">
                  <c:v>1.3508</c:v>
                </c:pt>
                <c:pt idx="38">
                  <c:v>-2.8029099999999998</c:v>
                </c:pt>
                <c:pt idx="39">
                  <c:v>2.6882899999999998</c:v>
                </c:pt>
                <c:pt idx="40">
                  <c:v>1.93076</c:v>
                </c:pt>
                <c:pt idx="41">
                  <c:v>3.4812500000000002</c:v>
                </c:pt>
                <c:pt idx="42">
                  <c:v>2.2839900000000002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BE-43EE-AA1C-9DAA67765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800"/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93712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5.7852200060481182E-2"/>
          <c:y val="0.91976445263445072"/>
          <c:w val="0.92385933965373368"/>
          <c:h val="6.38820487140748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04178174688707E-2"/>
          <c:y val="3.317000016858053E-2"/>
          <c:w val="0.925643934711865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57150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-6</c:v>
                </c:pt>
                <c:pt idx="32">
                  <c:v>10</c:v>
                </c:pt>
                <c:pt idx="33">
                  <c:v>27.2818</c:v>
                </c:pt>
                <c:pt idx="34">
                  <c:v>21.714500000000001</c:v>
                </c:pt>
                <c:pt idx="35">
                  <c:v>6.5738000000000003</c:v>
                </c:pt>
                <c:pt idx="36">
                  <c:v>-0.79369999999999996</c:v>
                </c:pt>
                <c:pt idx="37">
                  <c:v>16.237100000000002</c:v>
                </c:pt>
                <c:pt idx="38">
                  <c:v>13.68042</c:v>
                </c:pt>
                <c:pt idx="39">
                  <c:v>24.533329999999999</c:v>
                </c:pt>
                <c:pt idx="40">
                  <c:v>21.910219999999999</c:v>
                </c:pt>
                <c:pt idx="41">
                  <c:v>27.820979999999999</c:v>
                </c:pt>
                <c:pt idx="42">
                  <c:v>10.113899999999999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1-4469-8D33-F509521CA1DF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44.665585</c:v>
                </c:pt>
                <c:pt idx="1">
                  <c:v>47</c:v>
                </c:pt>
                <c:pt idx="2">
                  <c:v>52</c:v>
                </c:pt>
                <c:pt idx="3">
                  <c:v>52</c:v>
                </c:pt>
                <c:pt idx="4">
                  <c:v>50</c:v>
                </c:pt>
                <c:pt idx="5">
                  <c:v>50</c:v>
                </c:pt>
                <c:pt idx="6">
                  <c:v>52</c:v>
                </c:pt>
                <c:pt idx="7">
                  <c:v>35</c:v>
                </c:pt>
                <c:pt idx="8">
                  <c:v>-9</c:v>
                </c:pt>
                <c:pt idx="9">
                  <c:v>1</c:v>
                </c:pt>
                <c:pt idx="10">
                  <c:v>33</c:v>
                </c:pt>
                <c:pt idx="11">
                  <c:v>46</c:v>
                </c:pt>
                <c:pt idx="12">
                  <c:v>44</c:v>
                </c:pt>
                <c:pt idx="13">
                  <c:v>39.262990000000002</c:v>
                </c:pt>
                <c:pt idx="14">
                  <c:v>23.6</c:v>
                </c:pt>
                <c:pt idx="15">
                  <c:v>21.4</c:v>
                </c:pt>
                <c:pt idx="16">
                  <c:v>25</c:v>
                </c:pt>
                <c:pt idx="17">
                  <c:v>23.332681808717499</c:v>
                </c:pt>
                <c:pt idx="18">
                  <c:v>30.879075314559067</c:v>
                </c:pt>
                <c:pt idx="19">
                  <c:v>22.041738580789723</c:v>
                </c:pt>
                <c:pt idx="20">
                  <c:v>11</c:v>
                </c:pt>
                <c:pt idx="21">
                  <c:v>20</c:v>
                </c:pt>
                <c:pt idx="22">
                  <c:v>28</c:v>
                </c:pt>
                <c:pt idx="23">
                  <c:v>36</c:v>
                </c:pt>
                <c:pt idx="24">
                  <c:v>39</c:v>
                </c:pt>
                <c:pt idx="25">
                  <c:v>40</c:v>
                </c:pt>
                <c:pt idx="26">
                  <c:v>39</c:v>
                </c:pt>
                <c:pt idx="27">
                  <c:v>34</c:v>
                </c:pt>
                <c:pt idx="28">
                  <c:v>26</c:v>
                </c:pt>
                <c:pt idx="29">
                  <c:v>25</c:v>
                </c:pt>
                <c:pt idx="30">
                  <c:v>22</c:v>
                </c:pt>
                <c:pt idx="31">
                  <c:v>-2</c:v>
                </c:pt>
                <c:pt idx="32">
                  <c:v>13</c:v>
                </c:pt>
                <c:pt idx="33">
                  <c:v>28.864899999999999</c:v>
                </c:pt>
                <c:pt idx="34">
                  <c:v>25.355599999999999</c:v>
                </c:pt>
                <c:pt idx="35">
                  <c:v>14.5306</c:v>
                </c:pt>
                <c:pt idx="36">
                  <c:v>0.71440000000000003</c:v>
                </c:pt>
                <c:pt idx="37">
                  <c:v>9.3492999999999995</c:v>
                </c:pt>
                <c:pt idx="38">
                  <c:v>4.3702100000000002</c:v>
                </c:pt>
                <c:pt idx="39">
                  <c:v>10.492940000000001</c:v>
                </c:pt>
                <c:pt idx="40">
                  <c:v>12.61115</c:v>
                </c:pt>
                <c:pt idx="41">
                  <c:v>13.989000000000001</c:v>
                </c:pt>
                <c:pt idx="42">
                  <c:v>13.772550000000001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61-4469-8D33-F509521CA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800"/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93712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5.7852200060481182E-2"/>
          <c:y val="0.91976445263445072"/>
          <c:w val="0.92385933965373368"/>
          <c:h val="6.38820487140748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04178174688707E-2"/>
          <c:y val="3.317000016858053E-2"/>
          <c:w val="0.925643934711865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57150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-11</c:v>
                </c:pt>
                <c:pt idx="32">
                  <c:v>-1</c:v>
                </c:pt>
                <c:pt idx="33">
                  <c:v>8.6136999999999997</c:v>
                </c:pt>
                <c:pt idx="34">
                  <c:v>-7.4153000000000002</c:v>
                </c:pt>
                <c:pt idx="35">
                  <c:v>-20.7804</c:v>
                </c:pt>
                <c:pt idx="36">
                  <c:v>-23.8323</c:v>
                </c:pt>
                <c:pt idx="37">
                  <c:v>-10.1454</c:v>
                </c:pt>
                <c:pt idx="38">
                  <c:v>-11.20828</c:v>
                </c:pt>
                <c:pt idx="39">
                  <c:v>-1.2638400000000001</c:v>
                </c:pt>
                <c:pt idx="40">
                  <c:v>-6.1152800000000003</c:v>
                </c:pt>
                <c:pt idx="41">
                  <c:v>4.10067</c:v>
                </c:pt>
                <c:pt idx="42">
                  <c:v>-9.8259899999999991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1F-4E2C-AF24-E108A77B5D0D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35.446980000000003</c:v>
                </c:pt>
                <c:pt idx="1">
                  <c:v>34</c:v>
                </c:pt>
                <c:pt idx="2">
                  <c:v>34</c:v>
                </c:pt>
                <c:pt idx="3">
                  <c:v>34</c:v>
                </c:pt>
                <c:pt idx="4">
                  <c:v>32</c:v>
                </c:pt>
                <c:pt idx="5">
                  <c:v>31</c:v>
                </c:pt>
                <c:pt idx="6">
                  <c:v>33</c:v>
                </c:pt>
                <c:pt idx="7">
                  <c:v>14</c:v>
                </c:pt>
                <c:pt idx="8">
                  <c:v>-12</c:v>
                </c:pt>
                <c:pt idx="9">
                  <c:v>-5</c:v>
                </c:pt>
                <c:pt idx="10">
                  <c:v>21</c:v>
                </c:pt>
                <c:pt idx="11">
                  <c:v>32</c:v>
                </c:pt>
                <c:pt idx="12">
                  <c:v>28</c:v>
                </c:pt>
                <c:pt idx="13">
                  <c:v>19.388297999999999</c:v>
                </c:pt>
                <c:pt idx="14">
                  <c:v>11</c:v>
                </c:pt>
                <c:pt idx="15">
                  <c:v>6.3</c:v>
                </c:pt>
                <c:pt idx="16">
                  <c:v>10</c:v>
                </c:pt>
                <c:pt idx="17">
                  <c:v>5.563038245640918</c:v>
                </c:pt>
                <c:pt idx="18">
                  <c:v>14.811888242645985</c:v>
                </c:pt>
                <c:pt idx="19">
                  <c:v>5.911541891138409</c:v>
                </c:pt>
                <c:pt idx="20">
                  <c:v>-5</c:v>
                </c:pt>
                <c:pt idx="21">
                  <c:v>4</c:v>
                </c:pt>
                <c:pt idx="22">
                  <c:v>11</c:v>
                </c:pt>
                <c:pt idx="23">
                  <c:v>23</c:v>
                </c:pt>
                <c:pt idx="24">
                  <c:v>25</c:v>
                </c:pt>
                <c:pt idx="25">
                  <c:v>25</c:v>
                </c:pt>
                <c:pt idx="26">
                  <c:v>26</c:v>
                </c:pt>
                <c:pt idx="27">
                  <c:v>19</c:v>
                </c:pt>
                <c:pt idx="28">
                  <c:v>12</c:v>
                </c:pt>
                <c:pt idx="29">
                  <c:v>11</c:v>
                </c:pt>
                <c:pt idx="30">
                  <c:v>10</c:v>
                </c:pt>
                <c:pt idx="31">
                  <c:v>-9</c:v>
                </c:pt>
                <c:pt idx="32">
                  <c:v>0</c:v>
                </c:pt>
                <c:pt idx="33">
                  <c:v>7.9371</c:v>
                </c:pt>
                <c:pt idx="34">
                  <c:v>1.1296999999999999</c:v>
                </c:pt>
                <c:pt idx="35">
                  <c:v>-14.1455</c:v>
                </c:pt>
                <c:pt idx="36">
                  <c:v>-19.549099999999999</c:v>
                </c:pt>
                <c:pt idx="37">
                  <c:v>-10.0061</c:v>
                </c:pt>
                <c:pt idx="38">
                  <c:v>-11.29566</c:v>
                </c:pt>
                <c:pt idx="39">
                  <c:v>-8.7808399999999995</c:v>
                </c:pt>
                <c:pt idx="40">
                  <c:v>-5.7531299999999996</c:v>
                </c:pt>
                <c:pt idx="41">
                  <c:v>-4.8697999999999997</c:v>
                </c:pt>
                <c:pt idx="42">
                  <c:v>-3.17733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1F-4E2C-AF24-E108A77B5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800"/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93712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5.7852200060481182E-2"/>
          <c:y val="0.91976445263445072"/>
          <c:w val="0.92385933965373368"/>
          <c:h val="6.38820487140748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8804178174688707E-2"/>
          <c:y val="3.317000016858053E-2"/>
          <c:w val="0.9256439347118659"/>
          <c:h val="0.71408384318134044"/>
        </c:manualLayout>
      </c:layout>
      <c:lineChart>
        <c:grouping val="standar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ln w="57150">
              <a:solidFill>
                <a:srgbClr val="00A3DA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Taul1!$B$2:$B$44</c:f>
              <c:numCache>
                <c:formatCode>General</c:formatCode>
                <c:ptCount val="43"/>
                <c:pt idx="31">
                  <c:v>39.979579999999999</c:v>
                </c:pt>
                <c:pt idx="32">
                  <c:v>39.40981</c:v>
                </c:pt>
                <c:pt idx="33">
                  <c:v>44.32029</c:v>
                </c:pt>
                <c:pt idx="34">
                  <c:v>39.090260000000001</c:v>
                </c:pt>
                <c:pt idx="35">
                  <c:v>44.567220000000006</c:v>
                </c:pt>
                <c:pt idx="36">
                  <c:v>36.567990000000002</c:v>
                </c:pt>
                <c:pt idx="37">
                  <c:v>39.16948</c:v>
                </c:pt>
                <c:pt idx="38">
                  <c:v>40.73612</c:v>
                </c:pt>
                <c:pt idx="39">
                  <c:v>37.499809999999997</c:v>
                </c:pt>
                <c:pt idx="40">
                  <c:v>38.014870000000002</c:v>
                </c:pt>
                <c:pt idx="41">
                  <c:v>42.329679999999996</c:v>
                </c:pt>
                <c:pt idx="42">
                  <c:v>40.125039999999998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8D-47A8-851F-0752B1514845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ln w="57150">
              <a:solidFill>
                <a:srgbClr val="000000"/>
              </a:solidFill>
            </a:ln>
          </c:spPr>
          <c:marker>
            <c:symbol val="none"/>
          </c:marker>
          <c:cat>
            <c:strRef>
              <c:f>Taul1!$A$2:$A$44</c:f>
              <c:strCache>
                <c:ptCount val="43"/>
                <c:pt idx="0">
                  <c:v>1/05</c:v>
                </c:pt>
                <c:pt idx="2">
                  <c:v>1/06</c:v>
                </c:pt>
                <c:pt idx="4">
                  <c:v>1/07</c:v>
                </c:pt>
                <c:pt idx="6">
                  <c:v>1/08</c:v>
                </c:pt>
                <c:pt idx="8">
                  <c:v>1/09</c:v>
                </c:pt>
                <c:pt idx="10">
                  <c:v>1/10</c:v>
                </c:pt>
                <c:pt idx="12">
                  <c:v>1/11</c:v>
                </c:pt>
                <c:pt idx="14">
                  <c:v>1/12</c:v>
                </c:pt>
                <c:pt idx="16">
                  <c:v>1/13</c:v>
                </c:pt>
                <c:pt idx="18">
                  <c:v>1/14</c:v>
                </c:pt>
                <c:pt idx="20">
                  <c:v>1/15</c:v>
                </c:pt>
                <c:pt idx="22">
                  <c:v>1/16</c:v>
                </c:pt>
                <c:pt idx="24">
                  <c:v>1/17</c:v>
                </c:pt>
                <c:pt idx="26">
                  <c:v>1/18</c:v>
                </c:pt>
                <c:pt idx="28">
                  <c:v>1/19</c:v>
                </c:pt>
                <c:pt idx="30">
                  <c:v>1/20</c:v>
                </c:pt>
                <c:pt idx="32">
                  <c:v>1/21</c:v>
                </c:pt>
                <c:pt idx="34">
                  <c:v>1/22</c:v>
                </c:pt>
                <c:pt idx="36">
                  <c:v>1/23</c:v>
                </c:pt>
                <c:pt idx="38">
                  <c:v>1/24</c:v>
                </c:pt>
                <c:pt idx="40">
                  <c:v>1/25</c:v>
                </c:pt>
                <c:pt idx="42">
                  <c:v>1/26</c:v>
                </c:pt>
              </c:strCache>
            </c:strRef>
          </c:cat>
          <c:val>
            <c:numRef>
              <c:f>Taul1!$C$2:$C$44</c:f>
              <c:numCache>
                <c:formatCode>General</c:formatCode>
                <c:ptCount val="43"/>
                <c:pt idx="0">
                  <c:v>55.731627000000003</c:v>
                </c:pt>
                <c:pt idx="1">
                  <c:v>57.080030000000001</c:v>
                </c:pt>
                <c:pt idx="2">
                  <c:v>50</c:v>
                </c:pt>
                <c:pt idx="3">
                  <c:v>52</c:v>
                </c:pt>
                <c:pt idx="4">
                  <c:v>49</c:v>
                </c:pt>
                <c:pt idx="5">
                  <c:v>48</c:v>
                </c:pt>
                <c:pt idx="6">
                  <c:v>59</c:v>
                </c:pt>
                <c:pt idx="7">
                  <c:v>44</c:v>
                </c:pt>
                <c:pt idx="8">
                  <c:v>40</c:v>
                </c:pt>
                <c:pt idx="9">
                  <c:v>40</c:v>
                </c:pt>
                <c:pt idx="10">
                  <c:v>52</c:v>
                </c:pt>
                <c:pt idx="11">
                  <c:v>51</c:v>
                </c:pt>
                <c:pt idx="12">
                  <c:v>52</c:v>
                </c:pt>
                <c:pt idx="13">
                  <c:v>51</c:v>
                </c:pt>
                <c:pt idx="14">
                  <c:v>50.8</c:v>
                </c:pt>
                <c:pt idx="15">
                  <c:v>46</c:v>
                </c:pt>
                <c:pt idx="16">
                  <c:v>47</c:v>
                </c:pt>
                <c:pt idx="17">
                  <c:v>45.231610785308128</c:v>
                </c:pt>
                <c:pt idx="18">
                  <c:v>47.220532270325137</c:v>
                </c:pt>
                <c:pt idx="19">
                  <c:v>45.455355670266748</c:v>
                </c:pt>
                <c:pt idx="20">
                  <c:v>42.554110000000001</c:v>
                </c:pt>
                <c:pt idx="21">
                  <c:v>42.015029999999996</c:v>
                </c:pt>
                <c:pt idx="22">
                  <c:v>45.412559999999999</c:v>
                </c:pt>
                <c:pt idx="23">
                  <c:v>49.52758</c:v>
                </c:pt>
                <c:pt idx="24">
                  <c:v>49.634540000000001</c:v>
                </c:pt>
                <c:pt idx="25">
                  <c:v>46.962889999999994</c:v>
                </c:pt>
                <c:pt idx="26">
                  <c:v>47.194139999999997</c:v>
                </c:pt>
                <c:pt idx="27">
                  <c:v>44.113299999999995</c:v>
                </c:pt>
                <c:pt idx="28">
                  <c:v>43.860260000000004</c:v>
                </c:pt>
                <c:pt idx="29">
                  <c:v>42.587980000000002</c:v>
                </c:pt>
                <c:pt idx="30">
                  <c:v>43.438409999999998</c:v>
                </c:pt>
                <c:pt idx="31">
                  <c:v>40.964280000000002</c:v>
                </c:pt>
                <c:pt idx="32">
                  <c:v>41.29063</c:v>
                </c:pt>
                <c:pt idx="33">
                  <c:v>40.731080000000006</c:v>
                </c:pt>
                <c:pt idx="34">
                  <c:v>41.845700000000001</c:v>
                </c:pt>
                <c:pt idx="35">
                  <c:v>39.942489999999999</c:v>
                </c:pt>
                <c:pt idx="36">
                  <c:v>36.277209999999997</c:v>
                </c:pt>
                <c:pt idx="37">
                  <c:v>37.664569999999998</c:v>
                </c:pt>
                <c:pt idx="38">
                  <c:v>36.449069999999999</c:v>
                </c:pt>
                <c:pt idx="39">
                  <c:v>38.011939999999996</c:v>
                </c:pt>
                <c:pt idx="40">
                  <c:v>37.930250000000001</c:v>
                </c:pt>
                <c:pt idx="41">
                  <c:v>39.793730000000004</c:v>
                </c:pt>
                <c:pt idx="42">
                  <c:v>40.296250000000001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8D-47A8-851F-0752B1514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712000"/>
        <c:axId val="393713536"/>
      </c:lineChart>
      <c:catAx>
        <c:axId val="39371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800"/>
            </a:pPr>
            <a:endParaRPr lang="fi-FI"/>
          </a:p>
        </c:txPr>
        <c:crossAx val="393713536"/>
        <c:crosses val="autoZero"/>
        <c:auto val="1"/>
        <c:lblAlgn val="ctr"/>
        <c:lblOffset val="100"/>
        <c:tickLblSkip val="1"/>
        <c:noMultiLvlLbl val="0"/>
      </c:catAx>
      <c:valAx>
        <c:axId val="393713536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393712000"/>
        <c:crosses val="autoZero"/>
        <c:crossBetween val="between"/>
      </c:valAx>
      <c:spPr>
        <a:ln>
          <a:solidFill>
            <a:schemeClr val="bg1">
              <a:lumMod val="65000"/>
            </a:schemeClr>
          </a:solidFill>
        </a:ln>
      </c:spPr>
    </c:plotArea>
    <c:legend>
      <c:legendPos val="r"/>
      <c:layout>
        <c:manualLayout>
          <c:xMode val="edge"/>
          <c:yMode val="edge"/>
          <c:x val="5.7852200060481182E-2"/>
          <c:y val="0.91976445263445072"/>
          <c:w val="0.92385933965373368"/>
          <c:h val="6.388204871407483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1592160062776978"/>
          <c:y val="3.317000016858053E-2"/>
          <c:w val="0.55060001669713732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Vientiä tai liiketoimintaa ulkomailla</c:v>
                </c:pt>
                <c:pt idx="2">
                  <c:v>Suora palvelujen vienti</c:v>
                </c:pt>
                <c:pt idx="3">
                  <c:v>Suora tavaroiden vienti</c:v>
                </c:pt>
                <c:pt idx="4">
                  <c:v>Ulkomainen yhteisyritys (joint venture) tai tytäryritys</c:v>
                </c:pt>
                <c:pt idx="5">
                  <c:v>Palkka- tai sopimusvalmistus (tuotteiden teettäminen ulkomailla yrityksenne omalla merkillä)</c:v>
                </c:pt>
                <c:pt idx="6">
                  <c:v>Lisensointi tai franchising</c:v>
                </c:pt>
                <c:pt idx="7">
                  <c:v>Muu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16.567809999999994</c:v>
                </c:pt>
                <c:pt idx="2">
                  <c:v>43.757280000000002</c:v>
                </c:pt>
                <c:pt idx="3">
                  <c:v>38.013730000000002</c:v>
                </c:pt>
                <c:pt idx="4">
                  <c:v>17.379390000000001</c:v>
                </c:pt>
                <c:pt idx="5">
                  <c:v>9.0548099999999998</c:v>
                </c:pt>
                <c:pt idx="6">
                  <c:v>7.2895000000000003</c:v>
                </c:pt>
                <c:pt idx="7">
                  <c:v>18.044699999999999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26-45E1-A60C-56D3ED1C1A5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Vientiä tai liiketoimintaa ulkomailla</c:v>
                </c:pt>
                <c:pt idx="2">
                  <c:v>Suora palvelujen vienti</c:v>
                </c:pt>
                <c:pt idx="3">
                  <c:v>Suora tavaroiden vienti</c:v>
                </c:pt>
                <c:pt idx="4">
                  <c:v>Ulkomainen yhteisyritys (joint venture) tai tytäryritys</c:v>
                </c:pt>
                <c:pt idx="5">
                  <c:v>Palkka- tai sopimusvalmistus (tuotteiden teettäminen ulkomailla yrityksenne omalla merkillä)</c:v>
                </c:pt>
                <c:pt idx="6">
                  <c:v>Lisensointi tai franchising</c:v>
                </c:pt>
                <c:pt idx="7">
                  <c:v>Muu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21.729309999999998</c:v>
                </c:pt>
                <c:pt idx="2">
                  <c:v>44.146819999999998</c:v>
                </c:pt>
                <c:pt idx="3">
                  <c:v>44.006570000000004</c:v>
                </c:pt>
                <c:pt idx="4">
                  <c:v>10.11891</c:v>
                </c:pt>
                <c:pt idx="5">
                  <c:v>5.8859700000000004</c:v>
                </c:pt>
                <c:pt idx="6">
                  <c:v>5.7351900000000002</c:v>
                </c:pt>
                <c:pt idx="7">
                  <c:v>15.2432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26-45E1-A60C-56D3ED1C1A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798933659286116"/>
          <c:y val="3.317000016858053E-2"/>
          <c:w val="0.83853228073204589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&lt;9%</c:v>
                </c:pt>
                <c:pt idx="1">
                  <c:v>10-49%</c:v>
                </c:pt>
                <c:pt idx="2">
                  <c:v>= &gt; 50%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41.965760000000003</c:v>
                </c:pt>
                <c:pt idx="1">
                  <c:v>30.375419999999998</c:v>
                </c:pt>
                <c:pt idx="2">
                  <c:v>27.658809999999999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&lt;9%</c:v>
                </c:pt>
                <c:pt idx="1">
                  <c:v>10-49%</c:v>
                </c:pt>
                <c:pt idx="2">
                  <c:v>= &gt; 50%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52.221110000000003</c:v>
                </c:pt>
                <c:pt idx="1">
                  <c:v>26.400449999999999</c:v>
                </c:pt>
                <c:pt idx="2">
                  <c:v>21.378440000000001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  <c:pt idx="9">
                  <c:v>Muu</c:v>
                </c:pt>
                <c:pt idx="10">
                  <c:v>Ei vastausta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36.42971</c:v>
                </c:pt>
                <c:pt idx="1">
                  <c:v>24.61985</c:v>
                </c:pt>
                <c:pt idx="2">
                  <c:v>10.88979</c:v>
                </c:pt>
                <c:pt idx="3">
                  <c:v>6.54061</c:v>
                </c:pt>
                <c:pt idx="4">
                  <c:v>3.7514099999999999</c:v>
                </c:pt>
                <c:pt idx="5">
                  <c:v>3.5890399999999998</c:v>
                </c:pt>
                <c:pt idx="6">
                  <c:v>6.6309800000000001</c:v>
                </c:pt>
                <c:pt idx="7">
                  <c:v>2.3334700000000002</c:v>
                </c:pt>
                <c:pt idx="8">
                  <c:v>2.9977</c:v>
                </c:pt>
                <c:pt idx="9">
                  <c:v>2.2174399999999999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Ei ole tarvetta työllistää</c:v>
                </c:pt>
                <c:pt idx="1">
                  <c:v>Kysynnän riittämättömyys tai epävakaisuus</c:v>
                </c:pt>
                <c:pt idx="2">
                  <c:v>Työvoiman saatavuus</c:v>
                </c:pt>
                <c:pt idx="3">
                  <c:v>Työn sivukulut</c:v>
                </c:pt>
                <c:pt idx="4">
                  <c:v>Irtisanomisen vaikeus</c:v>
                </c:pt>
                <c:pt idx="5">
                  <c:v>Palkkataso</c:v>
                </c:pt>
                <c:pt idx="6">
                  <c:v>Osa-aikaisen työntekijän palkkauksen vaikeus</c:v>
                </c:pt>
                <c:pt idx="7">
                  <c:v>Muut työlainsäädännön tai työehtosopimusten velvoitteet kuin irtisanomisenvaikeus</c:v>
                </c:pt>
                <c:pt idx="8">
                  <c:v>Verotus</c:v>
                </c:pt>
                <c:pt idx="9">
                  <c:v>Muu</c:v>
                </c:pt>
                <c:pt idx="10">
                  <c:v>Ei vastausta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33.587179999999996</c:v>
                </c:pt>
                <c:pt idx="1">
                  <c:v>22.785520000000002</c:v>
                </c:pt>
                <c:pt idx="2">
                  <c:v>13.69802</c:v>
                </c:pt>
                <c:pt idx="3">
                  <c:v>8.7408099999999997</c:v>
                </c:pt>
                <c:pt idx="4">
                  <c:v>5.7727500000000003</c:v>
                </c:pt>
                <c:pt idx="5">
                  <c:v>3.988</c:v>
                </c:pt>
                <c:pt idx="6">
                  <c:v>3.83717</c:v>
                </c:pt>
                <c:pt idx="7">
                  <c:v>2.9464700000000001</c:v>
                </c:pt>
                <c:pt idx="8">
                  <c:v>2.5225499999999998</c:v>
                </c:pt>
                <c:pt idx="9">
                  <c:v>1.5309999999999999</c:v>
                </c:pt>
                <c:pt idx="10">
                  <c:v>0.59053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7.8483099999999997</c:v>
                </c:pt>
                <c:pt idx="1">
                  <c:v>36.026049999999998</c:v>
                </c:pt>
                <c:pt idx="2">
                  <c:v>56.125639999999997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Ei, työvoiman saatavuus on yrityksemme kasvun merkittävä este</c:v>
                </c:pt>
                <c:pt idx="1">
                  <c:v>Ei, työvoiman saatavuus rajoittaa jossain määrin yrityksemme kasvua</c:v>
                </c:pt>
                <c:pt idx="2">
                  <c:v>Kyllä, yrityksemme saa riittävästi osaavaa työvoimaa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9.5187399999999993</c:v>
                </c:pt>
                <c:pt idx="1">
                  <c:v>36.429540000000003</c:v>
                </c:pt>
                <c:pt idx="2">
                  <c:v>54.051720000000003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  <c:pt idx="4">
                  <c:v>Käytämme entistä enemmän vuokratyövoimaa</c:v>
                </c:pt>
                <c:pt idx="5">
                  <c:v>Hyödynnämme ulkomaalaistaustaista työvoimaa</c:v>
                </c:pt>
                <c:pt idx="6">
                  <c:v>Hyödynnämme ketjuyrittäjyyden (franchising) mahdollisuuksia</c:v>
                </c:pt>
                <c:pt idx="7">
                  <c:v>RekryKoulutuksen avulla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54.137889999999999</c:v>
                </c:pt>
                <c:pt idx="1">
                  <c:v>43.42512</c:v>
                </c:pt>
                <c:pt idx="2">
                  <c:v>24.692019999999999</c:v>
                </c:pt>
                <c:pt idx="3">
                  <c:v>23.161660000000001</c:v>
                </c:pt>
                <c:pt idx="4">
                  <c:v>16.08484</c:v>
                </c:pt>
                <c:pt idx="5">
                  <c:v>7.9929399999999999</c:v>
                </c:pt>
                <c:pt idx="6">
                  <c:v>5.1160500000000004</c:v>
                </c:pt>
                <c:pt idx="7">
                  <c:v>3.5288499999999998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Panostamme henkilöstön  osaamisen kehittämiseen</c:v>
                </c:pt>
                <c:pt idx="1">
                  <c:v>Hyödynnämme aiempaa enemmän alihankinta- ja toimittajaverkostoja</c:v>
                </c:pt>
                <c:pt idx="2">
                  <c:v>Palkkaamme lisää työvoimaa</c:v>
                </c:pt>
                <c:pt idx="3">
                  <c:v>Harkitsemme uutta työvoimaa koulutussopimuksen tai oppisopimuksen avulla</c:v>
                </c:pt>
                <c:pt idx="4">
                  <c:v>Käytämme entistä enemmän vuokratyövoimaa</c:v>
                </c:pt>
                <c:pt idx="5">
                  <c:v>Hyödynnämme ulkomaalaistaustaista työvoimaa</c:v>
                </c:pt>
                <c:pt idx="6">
                  <c:v>Hyödynnämme ketjuyrittäjyyden (franchising) mahdollisuuksia</c:v>
                </c:pt>
                <c:pt idx="7">
                  <c:v>RekryKoulutuksen avulla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50.558950000000003</c:v>
                </c:pt>
                <c:pt idx="1">
                  <c:v>42.930280000000003</c:v>
                </c:pt>
                <c:pt idx="2">
                  <c:v>31.086010000000002</c:v>
                </c:pt>
                <c:pt idx="3">
                  <c:v>21.874610000000001</c:v>
                </c:pt>
                <c:pt idx="4">
                  <c:v>14.70717</c:v>
                </c:pt>
                <c:pt idx="5">
                  <c:v>7.8192500000000003</c:v>
                </c:pt>
                <c:pt idx="6">
                  <c:v>3.2022699999999999</c:v>
                </c:pt>
                <c:pt idx="7">
                  <c:v>3.0064799999999998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  <c:pt idx="7">
                  <c:v>Muita sopeutustoimia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57.12144</c:v>
                </c:pt>
                <c:pt idx="1">
                  <c:v>47.10895</c:v>
                </c:pt>
                <c:pt idx="2">
                  <c:v>18.549890000000001</c:v>
                </c:pt>
                <c:pt idx="3">
                  <c:v>26.237369999999999</c:v>
                </c:pt>
                <c:pt idx="4">
                  <c:v>6.9723100000000002</c:v>
                </c:pt>
                <c:pt idx="5">
                  <c:v>5.6765800000000004</c:v>
                </c:pt>
                <c:pt idx="6">
                  <c:v>0</c:v>
                </c:pt>
                <c:pt idx="7">
                  <c:v>29.591460000000001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Lomautuksia</c:v>
                </c:pt>
                <c:pt idx="1">
                  <c:v>Työaikajärjestelyitä</c:v>
                </c:pt>
                <c:pt idx="2">
                  <c:v>Liiketoiminnan karsimista ja keskittymistä yrityksen ydinalueelle</c:v>
                </c:pt>
                <c:pt idx="3">
                  <c:v>Irtisanomisia</c:v>
                </c:pt>
                <c:pt idx="4">
                  <c:v>Tilapäisiä palkan alennuksia</c:v>
                </c:pt>
                <c:pt idx="5">
                  <c:v>Muiden työvoimakustannusten karsimista</c:v>
                </c:pt>
                <c:pt idx="6">
                  <c:v>Alihankinnan siirtämistä johonkin toiseen maahan tai alihankintojen lopettamista/vähentämistä</c:v>
                </c:pt>
                <c:pt idx="7">
                  <c:v>Muita sopeutustoimia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52.080739999999999</c:v>
                </c:pt>
                <c:pt idx="1">
                  <c:v>38.505319999999998</c:v>
                </c:pt>
                <c:pt idx="2">
                  <c:v>24.4681</c:v>
                </c:pt>
                <c:pt idx="3">
                  <c:v>19.756969999999999</c:v>
                </c:pt>
                <c:pt idx="4">
                  <c:v>15.754709999999999</c:v>
                </c:pt>
                <c:pt idx="5">
                  <c:v>13.11365</c:v>
                </c:pt>
                <c:pt idx="6">
                  <c:v>4.8111899999999999</c:v>
                </c:pt>
                <c:pt idx="7">
                  <c:v>25.745809999999999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Ei</c:v>
                </c:pt>
                <c:pt idx="1">
                  <c:v>Kyllä, ja olemme saaneet ulkopuolista rahoitusta viimeisen 12 kk aikana</c:v>
                </c:pt>
                <c:pt idx="2">
                  <c:v>Kyllä, mutta emme ole hakeneet rahoitusta</c:v>
                </c:pt>
                <c:pt idx="3">
                  <c:v>Kyllä, mutta emme ole saaneet rahoitusta, vaikka olemme hakeneet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61.957720000000002</c:v>
                </c:pt>
                <c:pt idx="1">
                  <c:v>25.864319999999999</c:v>
                </c:pt>
                <c:pt idx="2">
                  <c:v>5.8506999999999998</c:v>
                </c:pt>
                <c:pt idx="3">
                  <c:v>6.3272700000000004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Ei</c:v>
                </c:pt>
                <c:pt idx="1">
                  <c:v>Kyllä, ja olemme saaneet ulkopuolista rahoitusta viimeisen 12 kk aikana</c:v>
                </c:pt>
                <c:pt idx="2">
                  <c:v>Kyllä, mutta emme ole hakeneet rahoitusta</c:v>
                </c:pt>
                <c:pt idx="3">
                  <c:v>Kyllä, mutta emme ole saaneet rahoitusta, vaikka olemme hakeneet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65.459350000000001</c:v>
                </c:pt>
                <c:pt idx="1">
                  <c:v>21.53951</c:v>
                </c:pt>
                <c:pt idx="2">
                  <c:v>8.0383800000000001</c:v>
                </c:pt>
                <c:pt idx="3">
                  <c:v>4.9627600000000003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Kireät vakuusvaatimukset</c:v>
                </c:pt>
                <c:pt idx="1">
                  <c:v>Rahoituksen huono yleinen saatavuus</c:v>
                </c:pt>
                <c:pt idx="2">
                  <c:v>Rahan korkea hinta (viitekoron päälle tuleva rahoittajien perimä marginaali)</c:v>
                </c:pt>
                <c:pt idx="3">
                  <c:v>Korkea oman pääoman vaatimus</c:v>
                </c:pt>
                <c:pt idx="4">
                  <c:v>Laina-ajan lyhyys</c:v>
                </c:pt>
                <c:pt idx="5">
                  <c:v>Vientisaatavien vakuuttamisen vaikeus</c:v>
                </c:pt>
                <c:pt idx="6">
                  <c:v>Muu syy</c:v>
                </c:pt>
              </c:strCache>
            </c:strRef>
          </c:cat>
          <c:val>
            <c:numRef>
              <c:f>Taul1!$B$2:$B$8</c:f>
              <c:numCache>
                <c:formatCode>General</c:formatCode>
                <c:ptCount val="7"/>
                <c:pt idx="0">
                  <c:v>21.948460000000001</c:v>
                </c:pt>
                <c:pt idx="1">
                  <c:v>35.126199999999997</c:v>
                </c:pt>
                <c:pt idx="2">
                  <c:v>11.740270000000001</c:v>
                </c:pt>
                <c:pt idx="3">
                  <c:v>0</c:v>
                </c:pt>
                <c:pt idx="4">
                  <c:v>4.1732100000000001</c:v>
                </c:pt>
                <c:pt idx="5">
                  <c:v>0</c:v>
                </c:pt>
                <c:pt idx="6">
                  <c:v>27.011859999999999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Taul1!$A$2:$A$8</c:f>
              <c:strCache>
                <c:ptCount val="7"/>
                <c:pt idx="0">
                  <c:v>Kireät vakuusvaatimukset</c:v>
                </c:pt>
                <c:pt idx="1">
                  <c:v>Rahoituksen huono yleinen saatavuus</c:v>
                </c:pt>
                <c:pt idx="2">
                  <c:v>Rahan korkea hinta (viitekoron päälle tuleva rahoittajien perimä marginaali)</c:v>
                </c:pt>
                <c:pt idx="3">
                  <c:v>Korkea oman pääoman vaatimus</c:v>
                </c:pt>
                <c:pt idx="4">
                  <c:v>Laina-ajan lyhyys</c:v>
                </c:pt>
                <c:pt idx="5">
                  <c:v>Vientisaatavien vakuuttamisen vaikeus</c:v>
                </c:pt>
                <c:pt idx="6">
                  <c:v>Muu syy</c:v>
                </c:pt>
              </c:strCache>
            </c:strRef>
          </c:cat>
          <c:val>
            <c:numRef>
              <c:f>Taul1!$C$2:$C$8</c:f>
              <c:numCache>
                <c:formatCode>General</c:formatCode>
                <c:ptCount val="7"/>
                <c:pt idx="0">
                  <c:v>32.22645</c:v>
                </c:pt>
                <c:pt idx="1">
                  <c:v>22.960999999999999</c:v>
                </c:pt>
                <c:pt idx="2">
                  <c:v>13.762130000000001</c:v>
                </c:pt>
                <c:pt idx="3">
                  <c:v>11.40466</c:v>
                </c:pt>
                <c:pt idx="4">
                  <c:v>1.6887099999999999</c:v>
                </c:pt>
                <c:pt idx="5">
                  <c:v>0.51917999999999997</c:v>
                </c:pt>
                <c:pt idx="6">
                  <c:v>17.437860000000001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17.967829999999999</c:v>
                </c:pt>
                <c:pt idx="1">
                  <c:v>19.120909999999999</c:v>
                </c:pt>
                <c:pt idx="2">
                  <c:v>14.154870000000001</c:v>
                </c:pt>
                <c:pt idx="3">
                  <c:v>9.0510800000000007</c:v>
                </c:pt>
                <c:pt idx="4">
                  <c:v>39.705309999999997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 vuoden aikana</c:v>
                </c:pt>
                <c:pt idx="4">
                  <c:v>en ole suunnitellut 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14.15563</c:v>
                </c:pt>
                <c:pt idx="1">
                  <c:v>19.53697</c:v>
                </c:pt>
                <c:pt idx="2">
                  <c:v>12.830019999999999</c:v>
                </c:pt>
                <c:pt idx="3">
                  <c:v>7.2576400000000003</c:v>
                </c:pt>
                <c:pt idx="4">
                  <c:v>46.219740000000002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Oman alueesi julkiset maksuttomat omistajanvaihdospalvelut (mm. järjestö, seudullinen elinkeinoyhtiö tai  kuntien elinvoimapalvelu)</c:v>
                </c:pt>
                <c:pt idx="1">
                  <c:v>Tilitoimisto/tilintarkastaja/kirjanpitäjä</c:v>
                </c:pt>
                <c:pt idx="2">
                  <c:v>Konsultti</c:v>
                </c:pt>
                <c:pt idx="3">
                  <c:v>Asianajotoimisto</c:v>
                </c:pt>
                <c:pt idx="4">
                  <c:v>Pankki</c:v>
                </c:pt>
                <c:pt idx="5">
                  <c:v>Muu rahoittaja</c:v>
                </c:pt>
                <c:pt idx="6">
                  <c:v>Työeläkevakuutusyhtiö</c:v>
                </c:pt>
                <c:pt idx="7">
                  <c:v>Muu omistajanvaihdostilanteisiin perehtynyt asiantuntija</c:v>
                </c:pt>
              </c:strCache>
            </c:strRef>
          </c:cat>
          <c:val>
            <c:numRef>
              <c:f>Taul1!$B$2:$B$9</c:f>
              <c:numCache>
                <c:formatCode>General</c:formatCode>
                <c:ptCount val="8"/>
                <c:pt idx="0">
                  <c:v>47.971260000000001</c:v>
                </c:pt>
                <c:pt idx="1">
                  <c:v>32.263809999999999</c:v>
                </c:pt>
                <c:pt idx="2">
                  <c:v>23.541720000000002</c:v>
                </c:pt>
                <c:pt idx="3">
                  <c:v>10.403589999999999</c:v>
                </c:pt>
                <c:pt idx="4">
                  <c:v>9.1793899999999997</c:v>
                </c:pt>
                <c:pt idx="5">
                  <c:v>1.3506100000000001</c:v>
                </c:pt>
                <c:pt idx="6">
                  <c:v>0.55693999999999999</c:v>
                </c:pt>
                <c:pt idx="7">
                  <c:v>9.1130800000000001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Taul1!$A$2:$A$9</c:f>
              <c:strCache>
                <c:ptCount val="8"/>
                <c:pt idx="0">
                  <c:v>Oman alueesi julkiset maksuttomat omistajanvaihdospalvelut (mm. järjestö, seudullinen elinkeinoyhtiö tai  kuntien elinvoimapalvelu)</c:v>
                </c:pt>
                <c:pt idx="1">
                  <c:v>Tilitoimisto/tilintarkastaja/kirjanpitäjä</c:v>
                </c:pt>
                <c:pt idx="2">
                  <c:v>Konsultti</c:v>
                </c:pt>
                <c:pt idx="3">
                  <c:v>Asianajotoimisto</c:v>
                </c:pt>
                <c:pt idx="4">
                  <c:v>Pankki</c:v>
                </c:pt>
                <c:pt idx="5">
                  <c:v>Muu rahoittaja</c:v>
                </c:pt>
                <c:pt idx="6">
                  <c:v>Työeläkevakuutusyhtiö</c:v>
                </c:pt>
                <c:pt idx="7">
                  <c:v>Muu omistajanvaihdostilanteisiin perehtynyt asiantuntija</c:v>
                </c:pt>
              </c:strCache>
            </c:strRef>
          </c:cat>
          <c:val>
            <c:numRef>
              <c:f>Taul1!$C$2:$C$9</c:f>
              <c:numCache>
                <c:formatCode>General</c:formatCode>
                <c:ptCount val="8"/>
                <c:pt idx="0">
                  <c:v>35.185600000000001</c:v>
                </c:pt>
                <c:pt idx="1">
                  <c:v>31.823830000000001</c:v>
                </c:pt>
                <c:pt idx="2">
                  <c:v>31.294750000000001</c:v>
                </c:pt>
                <c:pt idx="3">
                  <c:v>18.700970000000002</c:v>
                </c:pt>
                <c:pt idx="4">
                  <c:v>7.52217</c:v>
                </c:pt>
                <c:pt idx="5">
                  <c:v>2.2538299999999998</c:v>
                </c:pt>
                <c:pt idx="6">
                  <c:v>0.69482999999999995</c:v>
                </c:pt>
                <c:pt idx="7">
                  <c:v>6.8231999999999999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10-&gt; vuoden aikana</c:v>
                </c:pt>
                <c:pt idx="4">
                  <c:v>en ole suunnitellut lainkaan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8.6599599999999999</c:v>
                </c:pt>
                <c:pt idx="1">
                  <c:v>5.6984300000000001</c:v>
                </c:pt>
                <c:pt idx="2">
                  <c:v>0.73382999999999998</c:v>
                </c:pt>
                <c:pt idx="3">
                  <c:v>0</c:v>
                </c:pt>
                <c:pt idx="4">
                  <c:v>84.907780000000002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0-2 vuoden aikana</c:v>
                </c:pt>
                <c:pt idx="1">
                  <c:v>3-5 vuoden aikana</c:v>
                </c:pt>
                <c:pt idx="2">
                  <c:v>6-10 vuoden aikana</c:v>
                </c:pt>
                <c:pt idx="3">
                  <c:v>10-&gt; vuoden aikana</c:v>
                </c:pt>
                <c:pt idx="4">
                  <c:v>en ole suunnitellut lainkaan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9.7370699999999992</c:v>
                </c:pt>
                <c:pt idx="1">
                  <c:v>4.8743400000000001</c:v>
                </c:pt>
                <c:pt idx="2">
                  <c:v>1.14699</c:v>
                </c:pt>
                <c:pt idx="3">
                  <c:v>0.33411999999999997</c:v>
                </c:pt>
                <c:pt idx="4">
                  <c:v>83.907489999999996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5318342303228726"/>
          <c:y val="3.317000016858053E-2"/>
          <c:w val="0.51333819429261973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  <c:pt idx="10">
                  <c:v>Ei vastausta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80.395799999999994</c:v>
                </c:pt>
                <c:pt idx="1">
                  <c:v>64.253129999999999</c:v>
                </c:pt>
                <c:pt idx="2">
                  <c:v>40.953949999999999</c:v>
                </c:pt>
                <c:pt idx="3">
                  <c:v>38.90202</c:v>
                </c:pt>
                <c:pt idx="4">
                  <c:v>30.404859999999999</c:v>
                </c:pt>
                <c:pt idx="5">
                  <c:v>16.577780000000001</c:v>
                </c:pt>
                <c:pt idx="6">
                  <c:v>17.975349999999999</c:v>
                </c:pt>
                <c:pt idx="7">
                  <c:v>7.2362099999999998</c:v>
                </c:pt>
                <c:pt idx="8">
                  <c:v>0.64670000000000005</c:v>
                </c:pt>
                <c:pt idx="9">
                  <c:v>1.77657</c:v>
                </c:pt>
                <c:pt idx="10">
                  <c:v>6.5412999999999997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Yrityksen omat Internet-kotisivut</c:v>
                </c:pt>
                <c:pt idx="1">
                  <c:v>Sosiaalinen media (esim. Facebook, Linkedin)</c:v>
                </c:pt>
                <c:pt idx="2">
                  <c:v>Pilvipalvelut  (verkkopalveluina Internetissä)</c:v>
                </c:pt>
                <c:pt idx="3">
                  <c:v>Yrityksenne ostot verkossa (tuotteet ja palvelut)</c:v>
                </c:pt>
                <c:pt idx="4">
                  <c:v>Generatiivinen tekoäly (esim. ChatGPT)</c:v>
                </c:pt>
                <c:pt idx="5">
                  <c:v>Verkkokauppa yrityksenne myynnissä (tuotteet ja palvelut)</c:v>
                </c:pt>
                <c:pt idx="6">
                  <c:v>Muut tekoälysovellukset ja ohjelmistorobotiikka (esim. sähköisen taloushallinnon sovelluksissa), robotiikka</c:v>
                </c:pt>
                <c:pt idx="7">
                  <c:v>Digitaalisten kanavien ja alustojen (esim. Uber, Wolt, AirBnB) käyttö palvelujen jakelussa ja markkinoinnissa</c:v>
                </c:pt>
                <c:pt idx="8">
                  <c:v>Big datan käyttö (esim. markkina-analyyseissä)</c:v>
                </c:pt>
                <c:pt idx="9">
                  <c:v>Teollinen Internet (tällä tarkoitetaan uudenlaisia liiketoiminnan ratkaisuja, joilla teolliset laitteet kommunikoivat automaattisesti keskenään)</c:v>
                </c:pt>
                <c:pt idx="10">
                  <c:v>Ei vastausta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79.676550000000006</c:v>
                </c:pt>
                <c:pt idx="1">
                  <c:v>63.704540000000001</c:v>
                </c:pt>
                <c:pt idx="2">
                  <c:v>49.525950000000002</c:v>
                </c:pt>
                <c:pt idx="3">
                  <c:v>37.998309999999996</c:v>
                </c:pt>
                <c:pt idx="4">
                  <c:v>36.369610000000002</c:v>
                </c:pt>
                <c:pt idx="5">
                  <c:v>18.685179999999999</c:v>
                </c:pt>
                <c:pt idx="6">
                  <c:v>17.228719999999999</c:v>
                </c:pt>
                <c:pt idx="7">
                  <c:v>4.4635100000000003</c:v>
                </c:pt>
                <c:pt idx="8">
                  <c:v>3.1749700000000001</c:v>
                </c:pt>
                <c:pt idx="9">
                  <c:v>2.8125300000000002</c:v>
                </c:pt>
                <c:pt idx="10">
                  <c:v>7.7727199999999996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6334573823351932"/>
          <c:y val="3.317000016858053E-2"/>
          <c:w val="0.503175879091387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  <c:pt idx="10">
                  <c:v>Ei vastausta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6.2367900000000001</c:v>
                </c:pt>
                <c:pt idx="1">
                  <c:v>6.8287800000000001</c:v>
                </c:pt>
                <c:pt idx="2">
                  <c:v>6.2199799999999996</c:v>
                </c:pt>
                <c:pt idx="3">
                  <c:v>5.3820800000000002</c:v>
                </c:pt>
                <c:pt idx="4">
                  <c:v>6.2744200000000001</c:v>
                </c:pt>
                <c:pt idx="5">
                  <c:v>3.9329200000000002</c:v>
                </c:pt>
                <c:pt idx="6">
                  <c:v>3.85067</c:v>
                </c:pt>
                <c:pt idx="7">
                  <c:v>4.8260199999999998</c:v>
                </c:pt>
                <c:pt idx="8">
                  <c:v>1.34552</c:v>
                </c:pt>
                <c:pt idx="9">
                  <c:v>1.46563</c:v>
                </c:pt>
                <c:pt idx="10">
                  <c:v>61.913539999999998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Muut tekoälysovellukset ja ohjelmistorobotiikka (esim. sähköisen taloushallinnon sovelluksissa), robotiikka</c:v>
                </c:pt>
                <c:pt idx="1">
                  <c:v>Generatiivinen tekoäly (esim. ChatGPT)</c:v>
                </c:pt>
                <c:pt idx="2">
                  <c:v>Verkkokauppa yrityksenne myynnissä (tuotteet ja palvelut)</c:v>
                </c:pt>
                <c:pt idx="3">
                  <c:v>Sosiaalinen media (esim. Facebook, Linkedin)</c:v>
                </c:pt>
                <c:pt idx="4">
                  <c:v>Yrityksenne ostot verkossa (tuotteet ja palvelut)</c:v>
                </c:pt>
                <c:pt idx="5">
                  <c:v>Pilvipalvelut  (verkkopalveluina Internetissä)</c:v>
                </c:pt>
                <c:pt idx="6">
                  <c:v>Yrityksen omat Internet-kotisivut</c:v>
                </c:pt>
                <c:pt idx="7">
                  <c:v>Big datan käyttö (esim. markkina-analyyseissä)</c:v>
                </c:pt>
                <c:pt idx="8">
                  <c:v>Teollinen Internet (tällä tarkoitetaan uudenlaisia liiketoiminnan ratkaisuja, joilla teolliset laitteet kommunikoivat automaattisesti keskenään)</c:v>
                </c:pt>
                <c:pt idx="9">
                  <c:v>Digitaalisten kanavien ja alustojen (esim. Uber, Wolt, AirBnB) käyttö palvelujen jakelussa ja markkinoinnissa</c:v>
                </c:pt>
                <c:pt idx="10">
                  <c:v>Ei vastausta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8.1378799999999991</c:v>
                </c:pt>
                <c:pt idx="1">
                  <c:v>7.56074</c:v>
                </c:pt>
                <c:pt idx="2">
                  <c:v>5.84762</c:v>
                </c:pt>
                <c:pt idx="3">
                  <c:v>5.0886699999999996</c:v>
                </c:pt>
                <c:pt idx="4">
                  <c:v>4.6637399999999998</c:v>
                </c:pt>
                <c:pt idx="5">
                  <c:v>3.4949400000000002</c:v>
                </c:pt>
                <c:pt idx="6">
                  <c:v>3.28925</c:v>
                </c:pt>
                <c:pt idx="7">
                  <c:v>3.1373899999999999</c:v>
                </c:pt>
                <c:pt idx="8">
                  <c:v>2.2175199999999999</c:v>
                </c:pt>
                <c:pt idx="9">
                  <c:v>1.6536200000000001</c:v>
                </c:pt>
                <c:pt idx="10">
                  <c:v>64.618340000000003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Taul1!$B$2:$B$4</c:f>
              <c:numCache>
                <c:formatCode>General</c:formatCode>
                <c:ptCount val="3"/>
                <c:pt idx="0">
                  <c:v>39.634790000000002</c:v>
                </c:pt>
                <c:pt idx="1">
                  <c:v>31.35876</c:v>
                </c:pt>
                <c:pt idx="2">
                  <c:v>29.006450000000001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Taul1!$A$2:$A$4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Taul1!$C$2:$C$4</c:f>
              <c:numCache>
                <c:formatCode>General</c:formatCode>
                <c:ptCount val="3"/>
                <c:pt idx="0">
                  <c:v>45.332839999999997</c:v>
                </c:pt>
                <c:pt idx="1">
                  <c:v>31.307880000000001</c:v>
                </c:pt>
                <c:pt idx="2">
                  <c:v>23.359279999999998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18.047419999999999</c:v>
                </c:pt>
                <c:pt idx="1">
                  <c:v>43.406030000000001</c:v>
                </c:pt>
                <c:pt idx="2">
                  <c:v>34.541530000000002</c:v>
                </c:pt>
                <c:pt idx="3">
                  <c:v>4.00502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Taul1!$A$2:$A$5</c:f>
              <c:strCache>
                <c:ptCount val="4"/>
                <c:pt idx="0">
                  <c:v>Säännöllisesti</c:v>
                </c:pt>
                <c:pt idx="1">
                  <c:v>Satunnaisesti</c:v>
                </c:pt>
                <c:pt idx="2">
                  <c:v>Ei lainkaan</c:v>
                </c:pt>
                <c:pt idx="3">
                  <c:v>En osaa sanoa</c:v>
                </c:pt>
              </c:strCache>
            </c:strRef>
          </c:cat>
          <c:val>
            <c:numRef>
              <c:f>Taul1!$C$2:$C$5</c:f>
              <c:numCache>
                <c:formatCode>General</c:formatCode>
                <c:ptCount val="4"/>
                <c:pt idx="0">
                  <c:v>26.13401</c:v>
                </c:pt>
                <c:pt idx="1">
                  <c:v>38.898269999999997</c:v>
                </c:pt>
                <c:pt idx="2">
                  <c:v>29.986450000000001</c:v>
                </c:pt>
                <c:pt idx="3">
                  <c:v>4.9812700000000003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043818516165071"/>
          <c:y val="3.317000016858053E-2"/>
          <c:w val="0.54608343216325639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Taul1!$A$2:$A$13</c:f>
              <c:strCache>
                <c:ptCount val="12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  <c:pt idx="11">
                  <c:v>En osaa sanoa</c:v>
                </c:pt>
              </c:strCache>
            </c:strRef>
          </c:cat>
          <c:val>
            <c:numRef>
              <c:f>Taul1!$B$2:$B$13</c:f>
              <c:numCache>
                <c:formatCode>General</c:formatCode>
                <c:ptCount val="12"/>
                <c:pt idx="0">
                  <c:v>79.781189999999995</c:v>
                </c:pt>
                <c:pt idx="1">
                  <c:v>51.892879999999998</c:v>
                </c:pt>
                <c:pt idx="2">
                  <c:v>48.161799999999999</c:v>
                </c:pt>
                <c:pt idx="3">
                  <c:v>38.400889999999997</c:v>
                </c:pt>
                <c:pt idx="4">
                  <c:v>27.41797</c:v>
                </c:pt>
                <c:pt idx="5">
                  <c:v>19.389130000000002</c:v>
                </c:pt>
                <c:pt idx="6">
                  <c:v>9.5319000000000003</c:v>
                </c:pt>
                <c:pt idx="7">
                  <c:v>10.44529</c:v>
                </c:pt>
                <c:pt idx="8">
                  <c:v>5.9182499999999996</c:v>
                </c:pt>
                <c:pt idx="9">
                  <c:v>7.7136699999999996</c:v>
                </c:pt>
                <c:pt idx="10">
                  <c:v>1.01583</c:v>
                </c:pt>
                <c:pt idx="11">
                  <c:v>0.82699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Taul1!$A$2:$A$13</c:f>
              <c:strCache>
                <c:ptCount val="12"/>
                <c:pt idx="0">
                  <c:v>Tiedonhaussa ja ideoinnissa</c:v>
                </c:pt>
                <c:pt idx="1">
                  <c:v>Kielikäännöksissä</c:v>
                </c:pt>
                <c:pt idx="2">
                  <c:v>Tekstin tai kuvien tuottamisessa</c:v>
                </c:pt>
                <c:pt idx="3">
                  <c:v>Datan, tiedon tai tekstin analysoinnissa tai tiivistämisessä</c:v>
                </c:pt>
                <c:pt idx="4">
                  <c:v>Viestinnässä, markkinoinnissa tai myynnissä</c:v>
                </c:pt>
                <c:pt idx="5">
                  <c:v>Tuote- tai palvelukehityksessä, ohjelmoinnissa tai laiteratkaisuissa</c:v>
                </c:pt>
                <c:pt idx="6">
                  <c:v>Strategian toteuttamisessa ja johtamisessa</c:v>
                </c:pt>
                <c:pt idx="7">
                  <c:v>Asiakaspalvelussa</c:v>
                </c:pt>
                <c:pt idx="8">
                  <c:v>Tuotannossa</c:v>
                </c:pt>
                <c:pt idx="9">
                  <c:v>Hallinnossa, esimerkiksi rekrytoinneissa</c:v>
                </c:pt>
                <c:pt idx="10">
                  <c:v>Joku muu</c:v>
                </c:pt>
                <c:pt idx="11">
                  <c:v>En osaa sanoa</c:v>
                </c:pt>
              </c:strCache>
            </c:strRef>
          </c:cat>
          <c:val>
            <c:numRef>
              <c:f>Taul1!$C$2:$C$13</c:f>
              <c:numCache>
                <c:formatCode>General</c:formatCode>
                <c:ptCount val="12"/>
                <c:pt idx="0">
                  <c:v>82.900660000000002</c:v>
                </c:pt>
                <c:pt idx="1">
                  <c:v>61.334090000000003</c:v>
                </c:pt>
                <c:pt idx="2">
                  <c:v>51.302810000000001</c:v>
                </c:pt>
                <c:pt idx="3">
                  <c:v>44.79804</c:v>
                </c:pt>
                <c:pt idx="4">
                  <c:v>39.04983</c:v>
                </c:pt>
                <c:pt idx="5">
                  <c:v>17.730550000000001</c:v>
                </c:pt>
                <c:pt idx="6">
                  <c:v>14.60159</c:v>
                </c:pt>
                <c:pt idx="7">
                  <c:v>11.363189999999999</c:v>
                </c:pt>
                <c:pt idx="8">
                  <c:v>7.8562399999999997</c:v>
                </c:pt>
                <c:pt idx="9">
                  <c:v>6.4240399999999998</c:v>
                </c:pt>
                <c:pt idx="10">
                  <c:v>1.80477</c:v>
                </c:pt>
                <c:pt idx="11">
                  <c:v>1.1739900000000001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2043818516165071"/>
          <c:y val="3.317000016858053E-2"/>
          <c:w val="0.54608343216325639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Taul1!$B$2:$B$12</c:f>
              <c:numCache>
                <c:formatCode>General</c:formatCode>
                <c:ptCount val="11"/>
                <c:pt idx="0">
                  <c:v>42.724110000000003</c:v>
                </c:pt>
                <c:pt idx="1">
                  <c:v>26.18948</c:v>
                </c:pt>
                <c:pt idx="2">
                  <c:v>22.425560000000001</c:v>
                </c:pt>
                <c:pt idx="3">
                  <c:v>13.29153</c:v>
                </c:pt>
                <c:pt idx="4">
                  <c:v>18.792210000000001</c:v>
                </c:pt>
                <c:pt idx="5">
                  <c:v>16.770869999999999</c:v>
                </c:pt>
                <c:pt idx="6">
                  <c:v>15.423719999999999</c:v>
                </c:pt>
                <c:pt idx="7">
                  <c:v>9.3193599999999996</c:v>
                </c:pt>
                <c:pt idx="8">
                  <c:v>8.7264800000000005</c:v>
                </c:pt>
                <c:pt idx="9">
                  <c:v>0</c:v>
                </c:pt>
                <c:pt idx="10">
                  <c:v>36.712809999999998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31-43DB-A5B4-60F42A5FF27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Taul1!$A$2:$A$12</c:f>
              <c:strCache>
                <c:ptCount val="11"/>
                <c:pt idx="0">
                  <c:v>Ajan vapautuminen rutiinitehtävistä</c:v>
                </c:pt>
                <c:pt idx="1">
                  <c:v>Vahvistaa päätöksenteon tietopohjaa</c:v>
                </c:pt>
                <c:pt idx="2">
                  <c:v>Henkilöresursseista säästäminen</c:v>
                </c:pt>
                <c:pt idx="3">
                  <c:v>Ydinliiketoiminnan tehostuminen</c:v>
                </c:pt>
                <c:pt idx="4">
                  <c:v>Tuote- tai palvelukehityksen tehostuminen</c:v>
                </c:pt>
                <c:pt idx="5">
                  <c:v>Asiakaspalvelun kehittäminen</c:v>
                </c:pt>
                <c:pt idx="6">
                  <c:v>Kannattavuuden paraneminen</c:v>
                </c:pt>
                <c:pt idx="7">
                  <c:v>Myynnin kasvu</c:v>
                </c:pt>
                <c:pt idx="8">
                  <c:v>Hallinnon tukipalveluiden kuten rekrytoinnin tai taloushallinnon tehostuminen</c:v>
                </c:pt>
                <c:pt idx="9">
                  <c:v>Joku muu</c:v>
                </c:pt>
                <c:pt idx="10">
                  <c:v>En näe hyötyjä tällä hetkellä</c:v>
                </c:pt>
              </c:strCache>
            </c:strRef>
          </c:cat>
          <c:val>
            <c:numRef>
              <c:f>Taul1!$C$2:$C$12</c:f>
              <c:numCache>
                <c:formatCode>General</c:formatCode>
                <c:ptCount val="11"/>
                <c:pt idx="0">
                  <c:v>49.308320000000002</c:v>
                </c:pt>
                <c:pt idx="1">
                  <c:v>27.62115</c:v>
                </c:pt>
                <c:pt idx="2">
                  <c:v>24.208570000000002</c:v>
                </c:pt>
                <c:pt idx="3">
                  <c:v>20.570730000000001</c:v>
                </c:pt>
                <c:pt idx="4">
                  <c:v>20.076730000000001</c:v>
                </c:pt>
                <c:pt idx="5">
                  <c:v>17.774840000000001</c:v>
                </c:pt>
                <c:pt idx="6">
                  <c:v>16.40447</c:v>
                </c:pt>
                <c:pt idx="7">
                  <c:v>13.351979999999999</c:v>
                </c:pt>
                <c:pt idx="8">
                  <c:v>9.2933299999999992</c:v>
                </c:pt>
                <c:pt idx="9">
                  <c:v>1.1847000000000001</c:v>
                </c:pt>
                <c:pt idx="10">
                  <c:v>32.512329999999999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31-43DB-A5B4-60F42A5FF2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7075575528896049"/>
          <c:y val="3.317000016858053E-2"/>
          <c:w val="0.59576586203594661"/>
          <c:h val="0.84216689184246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Pohjois-Savo</c:v>
                </c:pt>
              </c:strCache>
            </c:strRef>
          </c:tx>
          <c:spPr>
            <a:solidFill>
              <a:srgbClr val="00A3D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  <c:pt idx="5">
                  <c:v>Huoli lainsäädännön vaatimuksista</c:v>
                </c:pt>
                <c:pt idx="6">
                  <c:v>Kustannukset (hinta)</c:v>
                </c:pt>
                <c:pt idx="7">
                  <c:v>Joku muu</c:v>
                </c:pt>
                <c:pt idx="8">
                  <c:v>En näe esteitä</c:v>
                </c:pt>
              </c:strCache>
            </c:strRef>
          </c:cat>
          <c:val>
            <c:numRef>
              <c:f>Taul1!$B$2:$B$10</c:f>
              <c:numCache>
                <c:formatCode>General</c:formatCode>
                <c:ptCount val="9"/>
                <c:pt idx="0">
                  <c:v>45.70467</c:v>
                </c:pt>
                <c:pt idx="1">
                  <c:v>29.034949999999998</c:v>
                </c:pt>
                <c:pt idx="2">
                  <c:v>24.102779999999999</c:v>
                </c:pt>
                <c:pt idx="3">
                  <c:v>21.62677</c:v>
                </c:pt>
                <c:pt idx="4">
                  <c:v>19.509630000000001</c:v>
                </c:pt>
                <c:pt idx="5">
                  <c:v>13.45049</c:v>
                </c:pt>
                <c:pt idx="6">
                  <c:v>11.475009999999999</c:v>
                </c:pt>
                <c:pt idx="7">
                  <c:v>3.51953</c:v>
                </c:pt>
                <c:pt idx="8">
                  <c:v>22.10134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70-46A4-8948-5959FE80F816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Koko maa</c:v>
                </c:pt>
              </c:strCache>
            </c:strRef>
          </c:tx>
          <c:spPr>
            <a:solidFill>
              <a:srgbClr val="00000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Taul1!$A$2:$A$10</c:f>
              <c:strCache>
                <c:ptCount val="9"/>
                <c:pt idx="0">
                  <c:v>Tiedon tai osaamisen puute</c:v>
                </c:pt>
                <c:pt idx="1">
                  <c:v>Tietoturvan vaarantuminen</c:v>
                </c:pt>
                <c:pt idx="2">
                  <c:v>Ajanpuute</c:v>
                </c:pt>
                <c:pt idx="3">
                  <c:v>Yksityisyyden vaarantuminen</c:v>
                </c:pt>
                <c:pt idx="4">
                  <c:v>Eettiset huolet</c:v>
                </c:pt>
                <c:pt idx="5">
                  <c:v>Huoli lainsäädännön vaatimuksista</c:v>
                </c:pt>
                <c:pt idx="6">
                  <c:v>Kustannukset (hinta)</c:v>
                </c:pt>
                <c:pt idx="7">
                  <c:v>Joku muu</c:v>
                </c:pt>
                <c:pt idx="8">
                  <c:v>En näe esteitä</c:v>
                </c:pt>
              </c:strCache>
            </c:strRef>
          </c:cat>
          <c:val>
            <c:numRef>
              <c:f>Taul1!$C$2:$C$10</c:f>
              <c:numCache>
                <c:formatCode>General</c:formatCode>
                <c:ptCount val="9"/>
                <c:pt idx="0">
                  <c:v>43.997950000000003</c:v>
                </c:pt>
                <c:pt idx="1">
                  <c:v>28.696020000000001</c:v>
                </c:pt>
                <c:pt idx="2">
                  <c:v>20.261500000000002</c:v>
                </c:pt>
                <c:pt idx="3">
                  <c:v>19.07818</c:v>
                </c:pt>
                <c:pt idx="4">
                  <c:v>17.206779999999998</c:v>
                </c:pt>
                <c:pt idx="5">
                  <c:v>11.056749999999999</c:v>
                </c:pt>
                <c:pt idx="6">
                  <c:v>10.464650000000001</c:v>
                </c:pt>
                <c:pt idx="7">
                  <c:v>5.3150300000000001</c:v>
                </c:pt>
                <c:pt idx="8">
                  <c:v>24.497900000000001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70-46A4-8948-5959FE80F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389546368"/>
        <c:axId val="389548288"/>
      </c:barChart>
      <c:catAx>
        <c:axId val="38954636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fi-FI"/>
          </a:p>
        </c:txPr>
        <c:crossAx val="389548288"/>
        <c:crosses val="autoZero"/>
        <c:auto val="1"/>
        <c:lblAlgn val="ctr"/>
        <c:lblOffset val="100"/>
        <c:noMultiLvlLbl val="0"/>
      </c:catAx>
      <c:valAx>
        <c:axId val="389548288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one"/>
        <c:crossAx val="389546368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0882467214798064"/>
          <c:y val="0.89865627070899035"/>
          <c:w val="0.74920811020335432"/>
          <c:h val="8.49902306395351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Arial" panose="020B0604020202020204" pitchFamily="34" charset="0"/>
          <a:cs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0.05565</cdr:x>
      <cdr:y>0.83825</cdr:y>
    </cdr:from>
    <cdr:to>
      <cdr:x>0.96291</cdr:x>
      <cdr:y>0.93201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C69D81C2-C5D8-4ABD-8B38-C348E8647CEF}"/>
            </a:ext>
          </a:extLst>
        </cdr:cNvPr>
        <cdr:cNvSpPr txBox="1"/>
      </cdr:nvSpPr>
      <cdr:spPr>
        <a:xfrm xmlns:a="http://schemas.openxmlformats.org/drawingml/2006/main">
          <a:off x="625881" y="3620896"/>
          <a:ext cx="10204430" cy="4050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1800"/>
            <a:t>Voimakkaasti tai mahdollisuuksien mukaan kasvavien yritysten osuus kaikista yrityksistä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29.1.2026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27481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1" y="6309320"/>
            <a:ext cx="1001480" cy="386608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544752" y="6309320"/>
            <a:ext cx="4111088" cy="386608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119336" y="6309320"/>
            <a:ext cx="425416" cy="386608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79208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79268"/>
            <a:ext cx="936104" cy="3240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379268"/>
            <a:ext cx="4248472" cy="324000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7926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17368"/>
            <a:ext cx="1008112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417368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17368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944216" cy="324001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990000" y="6388793"/>
            <a:ext cx="3665840" cy="324000"/>
          </a:xfrm>
        </p:spPr>
        <p:txBody>
          <a:bodyPr anchor="b"/>
          <a:lstStyle>
            <a:lvl1pPr>
              <a:defRPr>
                <a:noFill/>
              </a:defRPr>
            </a:lvl1pPr>
          </a:lstStyle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388794"/>
            <a:ext cx="576000" cy="324000"/>
          </a:xfrm>
          <a:prstGeom prst="rect">
            <a:avLst/>
          </a:prstGeom>
        </p:spPr>
        <p:txBody>
          <a:bodyPr anchor="b"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hasCustomPrompt="1"/>
          </p:nvPr>
        </p:nvSpPr>
        <p:spPr>
          <a:xfrm>
            <a:off x="414000" y="776532"/>
            <a:ext cx="11778000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Pk-yritysbarometri, 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7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20200" y="6400378"/>
            <a:ext cx="4192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67408" y="6381328"/>
            <a:ext cx="3888432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353408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92119"/>
            <a:ext cx="1268634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92119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92119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 dirty="0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1328"/>
            <a:ext cx="108012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736461" y="6381328"/>
            <a:ext cx="3919379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5840" y="6388793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8793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8793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 dirty="0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079960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 dirty="0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4656000" y="6381328"/>
            <a:ext cx="115196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839416" y="6381328"/>
            <a:ext cx="381658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414000" y="638132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39831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39831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39831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4655840" y="6400378"/>
            <a:ext cx="1152128" cy="324000"/>
          </a:xfrm>
          <a:prstGeom prst="rect">
            <a:avLst/>
          </a:prstGeom>
        </p:spPr>
        <p:txBody>
          <a:bodyPr anchor="b"/>
          <a:lstStyle/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839416" y="6400378"/>
            <a:ext cx="3816424" cy="324000"/>
          </a:xfrm>
        </p:spPr>
        <p:txBody>
          <a:bodyPr anchor="b"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414000" y="6400378"/>
            <a:ext cx="425416" cy="324000"/>
          </a:xfrm>
          <a:prstGeom prst="rect">
            <a:avLst/>
          </a:prstGeom>
        </p:spPr>
        <p:txBody>
          <a:bodyPr anchor="b"/>
          <a:lstStyle>
            <a:lvl1pPr>
              <a:defRPr sz="1000"/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 dirty="0"/>
              <a:t>Etunimi Sukunimi</a:t>
            </a:r>
            <a:br>
              <a:rPr lang="fi-FI" dirty="0"/>
            </a:br>
            <a:r>
              <a:rPr lang="fi-FI" dirty="0"/>
              <a:t>tehtävänimike</a:t>
            </a:r>
            <a:br>
              <a:rPr lang="fi-FI" dirty="0"/>
            </a:br>
            <a:br>
              <a:rPr lang="fi-FI" dirty="0"/>
            </a:br>
            <a:r>
              <a:rPr lang="fi-FI" dirty="0"/>
              <a:t>p. 00 0000 000, 000 000 000</a:t>
            </a:r>
            <a:br>
              <a:rPr lang="fi-FI" dirty="0"/>
            </a:br>
            <a:r>
              <a:rPr lang="fi-FI" dirty="0" err="1"/>
              <a:t>etunimi.sukunimi@yrittajat.fi</a:t>
            </a:r>
            <a:br>
              <a:rPr lang="fi-FI" dirty="0"/>
            </a:br>
            <a:br>
              <a:rPr lang="fi-FI" dirty="0"/>
            </a:br>
            <a:r>
              <a:rPr lang="fi-FI" dirty="0"/>
              <a:t>Twitter:</a:t>
            </a:r>
            <a:br>
              <a:rPr lang="fi-FI" dirty="0"/>
            </a:br>
            <a:r>
              <a:rPr lang="fi-FI" dirty="0"/>
              <a:t>Instagram:</a:t>
            </a:r>
            <a:br>
              <a:rPr lang="fi-FI" dirty="0"/>
            </a:br>
            <a:r>
              <a:rPr lang="fi-FI" dirty="0"/>
              <a:t>Facebook:</a:t>
            </a:r>
            <a:br>
              <a:rPr lang="fi-FI" dirty="0"/>
            </a:br>
            <a:br>
              <a:rPr lang="fi-FI" dirty="0"/>
            </a:br>
            <a:r>
              <a:rPr lang="fi-FI" dirty="0" err="1"/>
              <a:t>yrittajat.fi</a:t>
            </a:r>
            <a:endParaRPr lang="fi-FI" dirty="0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 dirty="0"/>
              <a:t>Vedä kuva paikkamerkkiin tai</a:t>
            </a:r>
            <a:br>
              <a:rPr lang="fi-FI" dirty="0"/>
            </a:br>
            <a:r>
              <a:rPr lang="fi-FI" dirty="0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/>
          <p:cNvSpPr>
            <a:spLocks noGrp="1"/>
          </p:cNvSpPr>
          <p:nvPr>
            <p:ph type="subTitle" idx="1" hasCustomPrompt="1"/>
          </p:nvPr>
        </p:nvSpPr>
        <p:spPr>
          <a:xfrm>
            <a:off x="414000" y="2024532"/>
            <a:ext cx="11778000" cy="675468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Alueraportti, XXX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2708920"/>
            <a:ext cx="12240000" cy="3321288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0063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67654 h 3429000"/>
              <a:gd name="connsiteX3" fmla="*/ 9129679 w 9139203"/>
              <a:gd name="connsiteY3" fmla="*/ 1033544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  <a:gd name="connsiteX7" fmla="*/ 0 w 9139203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67654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  <a:gd name="connsiteX0" fmla="*/ 0 w 9148988"/>
              <a:gd name="connsiteY0" fmla="*/ 0 h 3429000"/>
              <a:gd name="connsiteX1" fmla="*/ 9139203 w 9148988"/>
              <a:gd name="connsiteY1" fmla="*/ 0 h 3429000"/>
              <a:gd name="connsiteX2" fmla="*/ 9139203 w 9148988"/>
              <a:gd name="connsiteY2" fmla="*/ 593776 h 3429000"/>
              <a:gd name="connsiteX3" fmla="*/ 9148988 w 9148988"/>
              <a:gd name="connsiteY3" fmla="*/ 1046840 h 3429000"/>
              <a:gd name="connsiteX4" fmla="*/ 9139203 w 9148988"/>
              <a:gd name="connsiteY4" fmla="*/ 1432952 h 3429000"/>
              <a:gd name="connsiteX5" fmla="*/ 9139203 w 9148988"/>
              <a:gd name="connsiteY5" fmla="*/ 3429000 h 3429000"/>
              <a:gd name="connsiteX6" fmla="*/ 0 w 9148988"/>
              <a:gd name="connsiteY6" fmla="*/ 3429000 h 3429000"/>
              <a:gd name="connsiteX7" fmla="*/ 0 w 9148988"/>
              <a:gd name="connsiteY7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8988" h="3429000">
                <a:moveTo>
                  <a:pt x="0" y="0"/>
                </a:moveTo>
                <a:lnTo>
                  <a:pt x="9139203" y="0"/>
                </a:lnTo>
                <a:lnTo>
                  <a:pt x="9139203" y="593776"/>
                </a:lnTo>
                <a:cubicBezTo>
                  <a:pt x="9152176" y="770920"/>
                  <a:pt x="9145726" y="895819"/>
                  <a:pt x="9148988" y="1046840"/>
                </a:cubicBez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path path="rect">
              <a:fillToRect l="100000" t="100000"/>
            </a:path>
            <a:tileRect r="-100000" b="-100000"/>
          </a:gradFill>
          <a:ln>
            <a:noFill/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noAutofit/>
          </a:bodyPr>
          <a:lstStyle>
            <a:lvl1pPr marL="10584" indent="0" algn="ctr">
              <a:buNone/>
              <a:tabLst/>
              <a:defRPr baseline="0"/>
            </a:lvl1pPr>
          </a:lstStyle>
          <a:p>
            <a:r>
              <a:rPr lang="fi-FI" dirty="0"/>
              <a:t>Vedä kuva </a:t>
            </a:r>
            <a:r>
              <a:rPr lang="fi-FI" dirty="0" err="1"/>
              <a:t>painapsauttaallakkamerkkiin</a:t>
            </a:r>
            <a:r>
              <a:rPr lang="fi-FI" dirty="0"/>
              <a:t> tai </a:t>
            </a:r>
            <a:br>
              <a:rPr lang="fi-FI" dirty="0"/>
            </a:br>
            <a:r>
              <a:rPr lang="fi-FI" dirty="0"/>
              <a:t>lisää kuvaketta</a:t>
            </a:r>
          </a:p>
        </p:txBody>
      </p:sp>
    </p:spTree>
    <p:extLst>
      <p:ext uri="{BB962C8B-B14F-4D97-AF65-F5344CB8AC3E}">
        <p14:creationId xmlns:p14="http://schemas.microsoft.com/office/powerpoint/2010/main" val="216334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3999" y="0"/>
            <a:ext cx="11248353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4655840" y="6388793"/>
            <a:ext cx="902013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13.2.2026</a:t>
            </a:r>
            <a:endParaRPr lang="fi-FI" dirty="0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13999" y="6388793"/>
            <a:ext cx="4241841" cy="3240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Pk-yritysbarometri, kevät 2026 alueraportti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A2C7EF01-53DD-4B87-9D01-F43C9F92A23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853" y="6221644"/>
            <a:ext cx="4812176" cy="609859"/>
          </a:xfrm>
          <a:prstGeom prst="rect">
            <a:avLst/>
          </a:prstGeom>
        </p:spPr>
      </p:pic>
      <p:pic>
        <p:nvPicPr>
          <p:cNvPr id="9" name="Picture 4" descr="Logo_R230 G15 B40">
            <a:extLst>
              <a:ext uri="{FF2B5EF4-FFF2-40B4-BE49-F238E27FC236}">
                <a16:creationId xmlns:a16="http://schemas.microsoft.com/office/drawing/2014/main" id="{2837CB1B-C011-4BC9-BC4F-D34DE2A764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0029" y="6453336"/>
            <a:ext cx="1292325" cy="23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äivämäärän paikkamerkki 3">
            <a:extLst>
              <a:ext uri="{FF2B5EF4-FFF2-40B4-BE49-F238E27FC236}">
                <a16:creationId xmlns:a16="http://schemas.microsoft.com/office/drawing/2014/main" id="{F1D5E132-BB92-4920-9858-09F682693116}"/>
              </a:ext>
            </a:extLst>
          </p:cNvPr>
          <p:cNvSpPr txBox="1">
            <a:spLocks/>
          </p:cNvSpPr>
          <p:nvPr userDrawn="1"/>
        </p:nvSpPr>
        <p:spPr>
          <a:xfrm>
            <a:off x="10200456" y="6234642"/>
            <a:ext cx="1577545" cy="23609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377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i-FI" sz="1000" dirty="0">
                <a:latin typeface="Arial" panose="020B0604020202020204" pitchFamily="34" charset="0"/>
                <a:cs typeface="Arial" panose="020B0604020202020204" pitchFamily="34" charset="0"/>
              </a:rPr>
              <a:t>Tutkimuksen toteuttaja</a:t>
            </a:r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471" r:id="rId23"/>
  </p:sldLayoutIdLst>
  <p:hf hdr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jpeg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CD551501-FBF5-4E76-9E0B-4E3C791831FD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14000" y="776532"/>
            <a:ext cx="11778000" cy="1200000"/>
          </a:xfrm>
        </p:spPr>
        <p:txBody>
          <a:bodyPr/>
          <a:lstStyle/>
          <a:p>
            <a:r>
              <a:rPr lang="fi-FI" dirty="0"/>
              <a:t>Pk-yritysbarometri</a:t>
            </a:r>
          </a:p>
        </p:txBody>
      </p:sp>
      <p:graphicFrame>
        <p:nvGraphicFramePr>
          <p:cNvPr id="8" name="Objekti 7">
            <a:extLst>
              <a:ext uri="{FF2B5EF4-FFF2-40B4-BE49-F238E27FC236}">
                <a16:creationId xmlns:a16="http://schemas.microsoft.com/office/drawing/2014/main" id="{F5F4DEC5-2A52-615B-1A0F-5B3F278DD6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9182892"/>
              </p:ext>
            </p:extLst>
          </p:nvPr>
        </p:nvGraphicFramePr>
        <p:xfrm>
          <a:off x="377788" y="2059485"/>
          <a:ext cx="1104900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1049105" imgH="457336" progId="Excel.Sheet.12">
                  <p:embed/>
                </p:oleObj>
              </mc:Choice>
              <mc:Fallback>
                <p:oleObj name="Worksheet" r:id="rId3" imgW="11049105" imgH="457336" progId="Excel.Sheet.12">
                  <p:embed/>
                  <p:pic>
                    <p:nvPicPr>
                      <p:cNvPr id="8" name="Objekti 7">
                        <a:extLst>
                          <a:ext uri="{FF2B5EF4-FFF2-40B4-BE49-F238E27FC236}">
                            <a16:creationId xmlns:a16="http://schemas.microsoft.com/office/drawing/2014/main" id="{C4E73A07-F322-F816-2AEC-B8C1D812B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7788" y="2059485"/>
                        <a:ext cx="1104900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Kuvan paikkamerkki 8" descr="Kuva, joka sisältää kohteen teksti, henkilö, kynsi, rannekello">
            <a:extLst>
              <a:ext uri="{FF2B5EF4-FFF2-40B4-BE49-F238E27FC236}">
                <a16:creationId xmlns:a16="http://schemas.microsoft.com/office/drawing/2014/main" id="{F4991AB3-D9C0-2389-DD12-59478B7846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21" b="13821"/>
          <a:stretch>
            <a:fillRect/>
          </a:stretch>
        </p:blipFill>
        <p:spPr>
          <a:xfrm>
            <a:off x="1" y="2708275"/>
            <a:ext cx="12192000" cy="3309709"/>
          </a:xfrm>
        </p:spPr>
      </p:pic>
    </p:spTree>
    <p:extLst>
      <p:ext uri="{BB962C8B-B14F-4D97-AF65-F5344CB8AC3E}">
        <p14:creationId xmlns:p14="http://schemas.microsoft.com/office/powerpoint/2010/main" val="3277712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1. Yritysten osuudet eri toimialoilla, % 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3E1ACE53-725E-48A8-AD58-5B1E5CCFD7B8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3307803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E6AC8FF-646F-4EA5-87FC-40CBBFF4D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3732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3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2. Yleiset suhdannenäkymät </a:t>
            </a:r>
            <a:br>
              <a:rPr lang="fi-FI" dirty="0"/>
            </a:br>
            <a:r>
              <a:rPr lang="fi-FI" dirty="0"/>
              <a:t>lähimmän vuoden aikana, saldoluku (%) 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85F7097C-C80C-450A-A6F5-86D620FB9D32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2220738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8A69A2-A4EA-47D5-892A-884B43B51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9186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3. </a:t>
            </a:r>
            <a:r>
              <a:rPr lang="fi-FI" dirty="0"/>
              <a:t>Henkilökunnan määrän muutosodotukset </a:t>
            </a:r>
            <a:br>
              <a:rPr lang="fi-FI" dirty="0"/>
            </a:br>
            <a:r>
              <a:rPr lang="fi-FI" dirty="0"/>
              <a:t>seuraavan vuoden aikana, saldoluku (%)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6519C7B-A39E-41C7-9655-B4C10AFAE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561D21BD-650B-6D01-D831-9E1B4E05BF5B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0555130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36372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4. Liikevaihdon suhdannenäkymät </a:t>
            </a:r>
            <a:br>
              <a:rPr lang="fi-FI" dirty="0"/>
            </a:br>
            <a:r>
              <a:rPr lang="fi-FI" dirty="0"/>
              <a:t>lähimmän vuoden aikana, saldoluku (%)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C5255C4-CF79-4CA9-A276-0A672D661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  <p:graphicFrame>
        <p:nvGraphicFramePr>
          <p:cNvPr id="9" name="Sisällön paikkamerkki 2">
            <a:extLst>
              <a:ext uri="{FF2B5EF4-FFF2-40B4-BE49-F238E27FC236}">
                <a16:creationId xmlns:a16="http://schemas.microsoft.com/office/drawing/2014/main" id="{16187B2F-91AF-F596-E251-2EABA66DF790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5330354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2030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5. Kannattavuuden suhdannenäkymät </a:t>
            </a:r>
            <a:br>
              <a:rPr lang="fi-FI" dirty="0"/>
            </a:br>
            <a:r>
              <a:rPr lang="fi-FI" dirty="0"/>
              <a:t>lähimmän vuoden aikana, saldoluku (%) 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5A0FDB4-8A1C-4D32-841F-5C4258796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  <p:graphicFrame>
        <p:nvGraphicFramePr>
          <p:cNvPr id="9" name="Sisällön paikkamerkki 2">
            <a:extLst>
              <a:ext uri="{FF2B5EF4-FFF2-40B4-BE49-F238E27FC236}">
                <a16:creationId xmlns:a16="http://schemas.microsoft.com/office/drawing/2014/main" id="{3B447505-AF05-4010-BE01-347F543333C1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4664226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3271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6. Pk-yritysten kasvuhakuisuus, % 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95396709-E718-4922-9E61-6302E8772E5A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1088471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B8C9F23-05F7-4632-8641-C0C0F3F03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23408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7. Pk-yritysten toiminta ulkomailla, % yrityksistä </a:t>
            </a:r>
          </a:p>
        </p:txBody>
      </p:sp>
      <p:graphicFrame>
        <p:nvGraphicFramePr>
          <p:cNvPr id="8" name="Sisällön paikkamerkki 2">
            <a:extLst>
              <a:ext uri="{FF2B5EF4-FFF2-40B4-BE49-F238E27FC236}">
                <a16:creationId xmlns:a16="http://schemas.microsoft.com/office/drawing/2014/main" id="{FDC44BDC-05E9-446B-869F-ACE124FB362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1087289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kstiruutu 8">
            <a:extLst>
              <a:ext uri="{FF2B5EF4-FFF2-40B4-BE49-F238E27FC236}">
                <a16:creationId xmlns:a16="http://schemas.microsoft.com/office/drawing/2014/main" id="{B4599C31-6091-4EED-9B8B-6361B8BFC078}"/>
              </a:ext>
            </a:extLst>
          </p:cNvPr>
          <p:cNvSpPr txBox="1"/>
          <p:nvPr/>
        </p:nvSpPr>
        <p:spPr>
          <a:xfrm>
            <a:off x="500214" y="1920418"/>
            <a:ext cx="451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i-FI" b="1" dirty="0">
                <a:solidFill>
                  <a:prstClr val="black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Liiketoiminnan muodot ulkomailla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fi-FI" b="1" dirty="0">
                <a:solidFill>
                  <a:prstClr val="black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toimivilla pk-yrityksillä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9561F01-4481-42B6-9A06-366C2E2A5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32868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8. Viennin osuus suoraa vientitoimintaa harjoittavien</a:t>
            </a:r>
            <a:br>
              <a:rPr lang="fi-FI" dirty="0"/>
            </a:br>
            <a:r>
              <a:rPr lang="fi-FI" dirty="0"/>
              <a:t>yritysten kokonaisliikevaihdosta vuonna 2025, % yrityksistä 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8224297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8BA421F-9DF4-4D51-8274-494BA7771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23493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9. Yrityksen merkittävin työllistämisen este,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1892452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DFB0165-D94E-4DE7-8242-9139B117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725846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10. Onko yritykselle tarjolla riittävästi osaavaa työvoimaa, </a:t>
            </a:r>
            <a:br>
              <a:rPr lang="fi-FI" dirty="0"/>
            </a:br>
            <a:r>
              <a:rPr lang="fi-FI" dirty="0"/>
              <a:t>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1394712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ECD0BA8-E500-437E-A69D-FB92ACFB2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7916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11. Yrityksen tarpeita vastaavan työvoiman saatavuus, </a:t>
            </a:r>
            <a:br>
              <a:rPr lang="fi-FI" dirty="0"/>
            </a:br>
            <a:r>
              <a:rPr lang="fi-FI" dirty="0"/>
              <a:t>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51907210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35729DB-BD36-4457-BE59-A7E8EAAA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9855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13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12. Pk-yritysten suunnittelemat sopeuttamistoimet, </a:t>
            </a:r>
            <a:br>
              <a:rPr lang="fi-FI" dirty="0"/>
            </a:br>
            <a:r>
              <a:rPr lang="fi-FI" dirty="0"/>
              <a:t>% yrityksistä, jotka suunnittelevat tekevänsä toimia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3831131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604169B-A2CE-4698-B250-2B3E7C99E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45813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14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13. Onko yrityksellänne ollut viimeisten 12 kk:n aikana </a:t>
            </a:r>
            <a:br>
              <a:rPr lang="fi-FI" dirty="0"/>
            </a:br>
            <a:r>
              <a:rPr lang="fi-FI" dirty="0"/>
              <a:t>tarve hankkia rahoitusta, %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05692894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40D608C-94AC-46B6-902D-60B64B24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34957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15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14. Tärkeimmät syyt sille, että ei ole hakenut tai saanut rahoitusta, %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95290938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DAB8471-B298-4BDA-A13C-AC0557F08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8056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16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15. Omistajanvaihdoksen suunnittelu,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3291779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300BE91-544E-44E8-9BB7-A2772100D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9451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17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16. Tahot, joiden puoleen käännyttäisiin omistajanvaihdostilanteessa,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7446858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492DB32-376D-4CDF-8A13-94D5B28E5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68505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18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17. Yrityksen tai liiketoiminnan ostamisen suunnittelu, </a:t>
            </a:r>
            <a:br>
              <a:rPr lang="fi-FI" dirty="0"/>
            </a:br>
            <a:r>
              <a:rPr lang="fi-FI" dirty="0"/>
              <a:t>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9878796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24F1CB2-F558-4588-A2D3-EF1E24BB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136745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40989C3-CC2F-4687-AC4C-40A01D0B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94F8F2C-6E06-4067-9A48-86FF471A5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19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C7171FCE-652B-4927-BD59-358EC21E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/>
              <a:t>18. Hyödyntääkö yrityksenne liiketoiminnassaan tai onko yrityksellänne käytössä seuraavia digitaalisia työkaluja tai palveluita?,%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2AFC900B-381F-4CC2-82C4-3BC05FDC350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08888154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24F1CB2-F558-4588-A2D3-EF1E24BBA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361441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6ECC5-C8E1-0A98-C041-0A9118740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92D234A-342D-0287-ECCB-75CDC49F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45E79E9-643B-E494-0798-115F1FC38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20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A18FBE04-F858-8A7F-ED15-E62BD8098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400" dirty="0"/>
              <a:t>19. Aikooko yrityksenne ottaa käyttöön seuraavan 12 kk aikana seuraavia digitaalisia työkaluja tai palveluita liiketoiminnassaan?,%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7B98C3A4-AA3D-CF47-4F81-153A52869670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3918066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13C04EA-35B4-E3B7-F04D-92BB0C7B02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12284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DE3FD-92AB-8886-01E8-7274C4F49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C77A12C-645C-1353-7A93-7D3221EE6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843DEDD-FCFF-0BC9-3357-E4F54874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21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BE722CA4-7DB6-5104-CC95-84C8FABE1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20. Koetteko tekoälyn käytön yrityksenne kannalta relevanttina nyt tai seuraavan 12 kk aikana?,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8AC7DE36-AD20-0C97-AF83-4109293F797E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20323143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3BC8220-A1B0-ADA1-CB15-1CC2D832A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3723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FDA9C-DF47-2CC5-3F20-99A6322E6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1646B49-2BE0-B993-9A8E-5420F5E4E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14EB5F4-9A50-EB56-2142-BAF4996F9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22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6204DEB-2DD5-299A-2317-71E86D9A0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21. Minkä verran yrityksessänne käytetään tekoälyä?, </a:t>
            </a:r>
            <a:br>
              <a:rPr lang="fi-FI" sz="2800" dirty="0"/>
            </a:br>
            <a:r>
              <a:rPr lang="fi-FI" sz="2800" dirty="0"/>
              <a:t>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9D9AB844-25E3-E7D7-AE99-D6C4156CCDFF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2849685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0AFBDE7-59F5-2AA9-DC56-098C392E4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9562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462FE-4741-6B98-DCB2-650266C9E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2EC5164-4E09-CAD9-CC33-FF5679D85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3A0BF1-AE66-290A-3638-82B736551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23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DCFA9E59-6B5B-0E07-A752-A8B18BAE6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22. Missä toiminnoissa yrityksessänne käytetään tekoälyä?,</a:t>
            </a:r>
            <a:br>
              <a:rPr lang="fi-FI" sz="2800" dirty="0"/>
            </a:br>
            <a:r>
              <a:rPr lang="fi-FI" sz="2800" dirty="0"/>
              <a:t>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6BE694F6-E421-4443-6322-315B1B8624E4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1208110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D80612C-1470-7B4D-FAA7-D92862E55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65821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567C3-BD05-C49D-CA9F-1C9E45385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30DDECA-AF9E-148C-F90F-7758BB6E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A9D1ECA-FEB8-F54F-BD12-B09287DBE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24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E9244D8F-5094-73E7-C0D2-AD41B4741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23. Mitä yrityksenne toimintaan liittyviä hyötyjä näet tekoälyn käytössä?, % yrityksistä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4B8DA421-82EC-8D51-6BAE-DB8CCE8D9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  <p:graphicFrame>
        <p:nvGraphicFramePr>
          <p:cNvPr id="9" name="Sisällön paikkamerkki 2">
            <a:extLst>
              <a:ext uri="{FF2B5EF4-FFF2-40B4-BE49-F238E27FC236}">
                <a16:creationId xmlns:a16="http://schemas.microsoft.com/office/drawing/2014/main" id="{0ACC9E77-CD07-EED5-570C-59F018B3C855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8937057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94791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2542F-3C88-9554-382D-430A43454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D764192-4DDE-B706-27C9-6022B01E7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Pk-yritysbarometri, kevät 2026 alueraportti</a:t>
            </a:r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EFA628-FD14-F09E-402A-CB19A22D5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pPr/>
              <a:t>25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5967D5FA-379C-9C31-6D3A-91634F42A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2800" dirty="0"/>
              <a:t>24. Mitä esteitä näet tekoälyn käytölle yrityksessänne?, % yrityksistä</a:t>
            </a:r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0229F3DF-B6A7-EA1E-94D2-DEA1A10B7E0F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9350370"/>
              </p:ext>
            </p:extLst>
          </p:nvPr>
        </p:nvGraphicFramePr>
        <p:xfrm>
          <a:off x="414338" y="1416050"/>
          <a:ext cx="1124743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715B9A5-6FCF-7DAC-BEE0-2A77834D4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13.2.2026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95814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23735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15-20|DL:0"/>
  <p:tag name="PPADDMETHOD1" val="AM:5|TM:0|TC:1|TR:1"/>
  <p:tag name="PPGRIDAREAS1" val="DH:1|DC:0|DA:2|PF:271|ST:-1|FC:1|LC:19|OC:18|OR:2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-5,22|SR:2-36|DL:0"/>
  <p:tag name="PPADDMETHOD1" val="AM:5|TM:0|TC:1|TR:1"/>
  <p:tag name="PPGRIDAREAS1" val="DH:1|DC:0|DA:2|PF:104|ST:-1|FC:1|LC:33|OC:32|OR:1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-5,22|SR:2-36|DL:0"/>
  <p:tag name="PPADDMETHOD1" val="AM:5|TM:0|TC:1|TR:1"/>
  <p:tag name="PPGRIDAREAS1" val="DH:1|DC:0|DA:2|PF:104|ST:-1|FC:1|LC:33|OC:32|OR:10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-5,22|SR:2-36|DL:0"/>
  <p:tag name="PPADDMETHOD1" val="AM:5|TM:0|TC:1|TR:1"/>
  <p:tag name="PPGRIDAREAS1" val="DH:1|DC:0|DA:2|PF:104|ST:-1|FC:1|LC:33|OC:32|OR:1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-5,22|SR:2-36|DL:0"/>
  <p:tag name="PPADDMETHOD1" val="AM:5|TM:0|TC:1|TR:1"/>
  <p:tag name="PPGRIDAREAS1" val="DH:1|DC:0|DA:2|PF:104|ST:-1|FC:1|LC:33|OC:32|OR:10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1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4,9,26|SR:2-36|DL:0"/>
  <p:tag name="PPADDMETHOD1" val="AM:5|TM:0|TC:1|TR:1"/>
  <p:tag name="PPGRIDAREAS1" val="DH:1|DC:0|DA:2|PF:104|ST:-1|FC:1|LC:33|OC:32|OR:10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36-44|DL:0"/>
  <p:tag name="PPADDMETHOD1" val="AM:5|TM:0|TC:1|TR:1"/>
  <p:tag name="PPGRIDAREAS1" val="DH:1|DC:0|DA:2|PF:271|ST:-1|FC:1|LC:19|OC:18|OR:26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ACTIONCOUNT" val="1"/>
  <p:tag name="PPACTIONTYPE1" val="Data"/>
  <p:tag name="PPDATASOURCE1" val="2"/>
  <p:tag name="PPDATATABLE1" val="0"/>
  <p:tag name="PPFILTERSTRING1" val="TBR:0|TBC:0|NDFR:0|NDFC:0|NDTR:0|NDTC:0|QT:0|BNR:1|STB:1|DA:1|DSC:1|SST:1|SSV:0|SBV:1|OSC:1|OBR:0|RSV:1|RBV:0|PRF:0|PSF:0|IB:0|SLM:0|BS:F|RH:0|TC:1|DP:-1|NIP:0|NID:0|SP:0|MN:0|SS:::|RF:00000000000000000000000000|XPR:1|XPC:1|LDR:|LDC:|BAR:2|STC:2|SA:0,0,0,0|SI:|IER:String^IncludeWithLabels|IEC:String^IncludeWithLabels|SR:|SC:|SX:"/>
  <p:tag name="PPSELECTEDAREA1" val="SC:1-3|SR:56-59|DL:0"/>
  <p:tag name="PPADDMETHOD1" val="AM:5|TM:0|TC:1|TR:1"/>
  <p:tag name="PPGRIDAREAS1" val="DH:1|DC:0|DA:2|PF:271|ST:-1|FC:1|LC:19|OC:18|OR:269"/>
</p:tagLst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k-yritysbarometri.potx" id="{D832E768-8624-4EC1-82AE-4C98511B0B8C}" vid="{FC379844-04B6-4EBD-8673-CE03A2798A61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8A135C846D638248B4D3A661368F8B83" ma:contentTypeVersion="15" ma:contentTypeDescription="Luo uusi asiakirja." ma:contentTypeScope="" ma:versionID="9d6832d24d2bc95b0eb20db289ed9126">
  <xsd:schema xmlns:xsd="http://www.w3.org/2001/XMLSchema" xmlns:xs="http://www.w3.org/2001/XMLSchema" xmlns:p="http://schemas.microsoft.com/office/2006/metadata/properties" xmlns:ns2="f1b76e33-7fd6-482e-8f3a-cc82ba2e33f4" xmlns:ns3="50d36849-00b9-4c7b-9f04-34e7397bf23d" targetNamespace="http://schemas.microsoft.com/office/2006/metadata/properties" ma:root="true" ma:fieldsID="f25d9a9c8cce9af0581181f6dcbccf65" ns2:_="" ns3:_="">
    <xsd:import namespace="f1b76e33-7fd6-482e-8f3a-cc82ba2e33f4"/>
    <xsd:import namespace="50d36849-00b9-4c7b-9f04-34e7397bf23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b76e33-7fd6-482e-8f3a-cc82ba2e33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d36849-00b9-4c7b-9f04-34e7397bf23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8708a40a-ca37-4aac-b5a1-f7764b6192a0}" ma:internalName="TaxCatchAll" ma:showField="CatchAllData" ma:web="50d36849-00b9-4c7b-9f04-34e7397bf23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b76e33-7fd6-482e-8f3a-cc82ba2e33f4">
      <Terms xmlns="http://schemas.microsoft.com/office/infopath/2007/PartnerControls"/>
    </lcf76f155ced4ddcb4097134ff3c332f>
    <TaxCatchAll xmlns="50d36849-00b9-4c7b-9f04-34e7397bf23d" xsi:nil="true"/>
  </documentManagement>
</p:properties>
</file>

<file path=customXml/itemProps1.xml><?xml version="1.0" encoding="utf-8"?>
<ds:datastoreItem xmlns:ds="http://schemas.openxmlformats.org/officeDocument/2006/customXml" ds:itemID="{AF8712C0-213E-4A95-995C-8C41BDC9B8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B9AB7B-401A-4902-89BF-02C124799A39}"/>
</file>

<file path=customXml/itemProps3.xml><?xml version="1.0" encoding="utf-8"?>
<ds:datastoreItem xmlns:ds="http://schemas.openxmlformats.org/officeDocument/2006/customXml" ds:itemID="{F0D0253A-5FE7-4818-ACB8-96FB25F54141}">
  <ds:schemaRefs>
    <ds:schemaRef ds:uri="http://schemas.microsoft.com/office/infopath/2007/PartnerControls"/>
    <ds:schemaRef ds:uri="73cf9049-beeb-4cc3-b2f4-b90b9bc8106c"/>
    <ds:schemaRef ds:uri="http://purl.org/dc/terms/"/>
    <ds:schemaRef ds:uri="http://www.w3.org/XML/1998/namespace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documentManagement/types"/>
    <ds:schemaRef ds:uri="5d7bd125-e2e7-4b18-8611-8f5ba5bbf28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Pk-yritysbarometri</Template>
  <TotalTime>8351</TotalTime>
  <Words>471</Words>
  <Application>Microsoft Office PowerPoint</Application>
  <PresentationFormat>Laajakuva</PresentationFormat>
  <Paragraphs>101</Paragraphs>
  <Slides>26</Slides>
  <Notes>1</Notes>
  <HiddenSlides>0</HiddenSlides>
  <MMClips>0</MMClips>
  <ScaleCrop>false</ScaleCrop>
  <HeadingPairs>
    <vt:vector size="8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Upotetut OLE-palvelimet</vt:lpstr>
      </vt:variant>
      <vt:variant>
        <vt:i4>1</vt:i4>
      </vt:variant>
      <vt:variant>
        <vt:lpstr>Dian otsikot</vt:lpstr>
      </vt:variant>
      <vt:variant>
        <vt:i4>26</vt:i4>
      </vt:variant>
    </vt:vector>
  </HeadingPairs>
  <TitlesOfParts>
    <vt:vector size="30" baseType="lpstr">
      <vt:lpstr>Arial</vt:lpstr>
      <vt:lpstr>Calibri</vt:lpstr>
      <vt:lpstr>Suomen Yrittajat</vt:lpstr>
      <vt:lpstr>Microsoft Excel -laskentataulukko</vt:lpstr>
      <vt:lpstr>Pk-yritysbarometri</vt:lpstr>
      <vt:lpstr>1. Yritysten osuudet eri toimialoilla, % </vt:lpstr>
      <vt:lpstr>2. Yleiset suhdannenäkymät  lähimmän vuoden aikana, saldoluku (%) </vt:lpstr>
      <vt:lpstr>3. Henkilökunnan määrän muutosodotukset  seuraavan vuoden aikana, saldoluku (%) </vt:lpstr>
      <vt:lpstr>4. Liikevaihdon suhdannenäkymät  lähimmän vuoden aikana, saldoluku (%) </vt:lpstr>
      <vt:lpstr>5. Kannattavuuden suhdannenäkymät  lähimmän vuoden aikana, saldoluku (%) </vt:lpstr>
      <vt:lpstr>6. Pk-yritysten kasvuhakuisuus, % </vt:lpstr>
      <vt:lpstr>7. Pk-yritysten toiminta ulkomailla, % yrityksistä </vt:lpstr>
      <vt:lpstr>8. Viennin osuus suoraa vientitoimintaa harjoittavien yritysten kokonaisliikevaihdosta vuonna 2025, % yrityksistä </vt:lpstr>
      <vt:lpstr>9. Yrityksen merkittävin työllistämisen este, % yrityksistä</vt:lpstr>
      <vt:lpstr>10. Onko yritykselle tarjolla riittävästi osaavaa työvoimaa,  % yrityksistä</vt:lpstr>
      <vt:lpstr>11. Yrityksen tarpeita vastaavan työvoiman saatavuus,  % yrityksistä</vt:lpstr>
      <vt:lpstr>12. Pk-yritysten suunnittelemat sopeuttamistoimet,  % yrityksistä, jotka suunnittelevat tekevänsä toimia</vt:lpstr>
      <vt:lpstr>13. Onko yrityksellänne ollut viimeisten 12 kk:n aikana  tarve hankkia rahoitusta, %</vt:lpstr>
      <vt:lpstr>14. Tärkeimmät syyt sille, että ei ole hakenut tai saanut rahoitusta, %</vt:lpstr>
      <vt:lpstr>15. Omistajanvaihdoksen suunnittelu, % yrityksistä</vt:lpstr>
      <vt:lpstr>16. Tahot, joiden puoleen käännyttäisiin omistajanvaihdostilanteessa, % yrityksistä</vt:lpstr>
      <vt:lpstr>17. Yrityksen tai liiketoiminnan ostamisen suunnittelu,  % yrityksistä</vt:lpstr>
      <vt:lpstr>18. Hyödyntääkö yrityksenne liiketoiminnassaan tai onko yrityksellänne käytössä seuraavia digitaalisia työkaluja tai palveluita?,% yrityksistä</vt:lpstr>
      <vt:lpstr>19. Aikooko yrityksenne ottaa käyttöön seuraavan 12 kk aikana seuraavia digitaalisia työkaluja tai palveluita liiketoiminnassaan?,% yrityksistä</vt:lpstr>
      <vt:lpstr>20. Koetteko tekoälyn käytön yrityksenne kannalta relevanttina nyt tai seuraavan 12 kk aikana?, % yrityksistä</vt:lpstr>
      <vt:lpstr>21. Minkä verran yrityksessänne käytetään tekoälyä?,  % yrityksistä</vt:lpstr>
      <vt:lpstr>22. Missä toiminnoissa yrityksessänne käytetään tekoälyä?,  % yrityksistä</vt:lpstr>
      <vt:lpstr>23. Mitä yrityksenne toimintaan liittyviä hyötyjä näet tekoälyn käytössä?, % yrityksistä</vt:lpstr>
      <vt:lpstr>24. Mitä esteitä näet tekoälyn käytölle yrityksessänne?, % yrityksistä</vt:lpstr>
      <vt:lpstr>PowerPoint-esitys</vt:lpstr>
    </vt:vector>
  </TitlesOfParts>
  <Company>Suomen Yrittäjät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Pk-yritysbarometri</dc:title>
  <dc:creator>Pirkko Herttovuo</dc:creator>
  <cp:lastModifiedBy>Veli-Pekka Lötjönen</cp:lastModifiedBy>
  <cp:revision>474</cp:revision>
  <dcterms:created xsi:type="dcterms:W3CDTF">2020-01-07T09:46:12Z</dcterms:created>
  <dcterms:modified xsi:type="dcterms:W3CDTF">2026-01-29T16:20:26Z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0x0101008A135C846D638248B4D3A661368F8B83</vt:lpwstr>
  </property>
</Properties>
</file>