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3.xml" ContentType="application/vnd.openxmlformats-officedocument.presentationml.notesSlide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tags/tag48.xml" ContentType="application/vnd.openxmlformats-officedocument.presentationml.tags+xml"/>
  <Override PartName="/ppt/notesSlides/notesSlide4.xml" ContentType="application/vnd.openxmlformats-officedocument.presentationml.notesSlide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charts/chart5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5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57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6.xml" ContentType="application/vnd.openxmlformats-officedocument.presentationml.notesSlide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7.xml" ContentType="application/vnd.openxmlformats-officedocument.presentationml.notesSlide+xml"/>
  <Override PartName="/ppt/charts/chart62.xml" ContentType="application/vnd.openxmlformats-officedocument.drawingml.chart+xml"/>
  <Override PartName="/ppt/charts/chart63.xml" ContentType="application/vnd.openxmlformats-officedocument.drawingml.chart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8.xml" ContentType="application/vnd.openxmlformats-officedocument.presentationml.notesSlide+xml"/>
  <Override PartName="/ppt/charts/chart66.xml" ContentType="application/vnd.openxmlformats-officedocument.drawingml.chart+xml"/>
  <Override PartName="/ppt/charts/chart67.xml" ContentType="application/vnd.openxmlformats-officedocument.drawingml.chart+xml"/>
  <Override PartName="/ppt/charts/chart68.xml" ContentType="application/vnd.openxmlformats-officedocument.drawingml.chart+xml"/>
  <Override PartName="/ppt/charts/chart69.xml" ContentType="application/vnd.openxmlformats-officedocument.drawingml.chart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9.xml" ContentType="application/vnd.openxmlformats-officedocument.presentationml.notesSlide+xml"/>
  <Override PartName="/ppt/charts/chart70.xml" ContentType="application/vnd.openxmlformats-officedocument.drawingml.chart+xml"/>
  <Override PartName="/ppt/charts/chart71.xml" ContentType="application/vnd.openxmlformats-officedocument.drawingml.chart+xml"/>
  <Override PartName="/ppt/charts/chart72.xml" ContentType="application/vnd.openxmlformats-officedocument.drawingml.chart+xml"/>
  <Override PartName="/ppt/charts/chart73.xml" ContentType="application/vnd.openxmlformats-officedocument.drawingml.chart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74.xml" ContentType="application/vnd.openxmlformats-officedocument.drawingml.chart+xml"/>
  <Override PartName="/ppt/charts/chart75.xml" ContentType="application/vnd.openxmlformats-officedocument.drawingml.chart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76.xml" ContentType="application/vnd.openxmlformats-officedocument.drawingml.chart+xml"/>
  <Override PartName="/ppt/charts/chart77.xml" ContentType="application/vnd.openxmlformats-officedocument.drawingml.chart+xml"/>
  <Override PartName="/ppt/notesSlides/notesSlide12.xml" ContentType="application/vnd.openxmlformats-officedocument.presentationml.notesSlide+xml"/>
  <Override PartName="/ppt/charts/chart78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79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3.xml" ContentType="application/vnd.openxmlformats-officedocument.presentationml.notesSlide+xml"/>
  <Override PartName="/ppt/charts/chart80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4.xml" ContentType="application/vnd.openxmlformats-officedocument.presentationml.notesSlide+xml"/>
  <Override PartName="/ppt/charts/chart81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15.xml" ContentType="application/vnd.openxmlformats-officedocument.presentationml.notesSlide+xml"/>
  <Override PartName="/ppt/charts/chart82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83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48" r:id="rId4"/>
  </p:sldMasterIdLst>
  <p:notesMasterIdLst>
    <p:notesMasterId r:id="rId27"/>
  </p:notesMasterIdLst>
  <p:sldIdLst>
    <p:sldId id="300" r:id="rId5"/>
    <p:sldId id="363" r:id="rId6"/>
    <p:sldId id="284" r:id="rId7"/>
    <p:sldId id="263" r:id="rId8"/>
    <p:sldId id="259" r:id="rId9"/>
    <p:sldId id="275" r:id="rId10"/>
    <p:sldId id="277" r:id="rId11"/>
    <p:sldId id="276" r:id="rId12"/>
    <p:sldId id="278" r:id="rId13"/>
    <p:sldId id="268" r:id="rId14"/>
    <p:sldId id="281" r:id="rId15"/>
    <p:sldId id="286" r:id="rId16"/>
    <p:sldId id="303" r:id="rId17"/>
    <p:sldId id="305" r:id="rId18"/>
    <p:sldId id="306" r:id="rId19"/>
    <p:sldId id="330" r:id="rId20"/>
    <p:sldId id="331" r:id="rId21"/>
    <p:sldId id="351" r:id="rId22"/>
    <p:sldId id="352" r:id="rId23"/>
    <p:sldId id="353" r:id="rId24"/>
    <p:sldId id="354" r:id="rId25"/>
    <p:sldId id="261" r:id="rId26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A7A7"/>
    <a:srgbClr val="535353"/>
    <a:srgbClr val="8AD5EE"/>
    <a:srgbClr val="FFFFFF"/>
    <a:srgbClr val="21C5FF"/>
    <a:srgbClr val="00A3DA"/>
    <a:srgbClr val="7F7F7F"/>
    <a:srgbClr val="448EE9"/>
    <a:srgbClr val="FF6699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6" autoAdjust="0"/>
    <p:restoredTop sz="94635" autoAdjust="0"/>
  </p:normalViewPr>
  <p:slideViewPr>
    <p:cSldViewPr snapToGrid="0" showGuides="1">
      <p:cViewPr varScale="1">
        <p:scale>
          <a:sx n="147" d="100"/>
          <a:sy n="147" d="100"/>
        </p:scale>
        <p:origin x="906" y="3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7.xlsx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8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0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1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2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5.xlsx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8.xlsx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9.xlsx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0.xlsx"/></Relationships>
</file>

<file path=ppt/charts/_rels/chart6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1.xlsx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2.xlsx"/></Relationships>
</file>

<file path=ppt/charts/_rels/chart6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3.xlsx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4.xlsx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5.xlsx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6.xlsx"/></Relationships>
</file>

<file path=ppt/charts/_rels/chart7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8.xlsx"/></Relationships>
</file>

<file path=ppt/charts/_rels/chart7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9.xlsx"/></Relationships>
</file>

<file path=ppt/charts/_rels/chart7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0.xlsx"/></Relationships>
</file>

<file path=ppt/charts/_rels/chart7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1.xlsx"/></Relationships>
</file>

<file path=ppt/charts/_rels/chart7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2.xlsx"/></Relationships>
</file>

<file path=ppt/charts/_rels/chart7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3.xlsx"/></Relationships>
</file>

<file path=ppt/charts/_rels/chart7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5.xlsx"/></Relationships>
</file>

<file path=ppt/charts/_rels/chart7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6.xlsx"/></Relationships>
</file>

<file path=ppt/charts/_rels/chart7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7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8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8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8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8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2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563280303464874E-3"/>
          <c:y val="8.3628055194665984E-2"/>
          <c:w val="0.93853448490893165"/>
          <c:h val="0.916371944805334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Muu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635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7CF-4219-968D-93CFCB302E6B}"/>
              </c:ext>
            </c:extLst>
          </c:dPt>
          <c:dPt>
            <c:idx val="1"/>
            <c:invertIfNegative val="0"/>
            <c:bubble3D val="0"/>
            <c:spPr>
              <a:noFill/>
              <a:ln w="63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7CF-4219-968D-93CFCB302E6B}"/>
              </c:ext>
            </c:extLst>
          </c:dPt>
          <c:cat>
            <c:strRef>
              <c:f>Taul1!$A$2:$A$3</c:f>
              <c:strCache>
                <c:ptCount val="2"/>
                <c:pt idx="0">
                  <c:v>Koko maa</c:v>
                </c:pt>
                <c:pt idx="1">
                  <c:v>Pohjois-Savo</c:v>
                </c:pt>
              </c:strCache>
            </c:strRef>
          </c:cat>
          <c:val>
            <c:numRef>
              <c:f>Taul1!$B$2:$B$3</c:f>
              <c:numCache>
                <c:formatCode>General</c:formatCode>
                <c:ptCount val="2"/>
                <c:pt idx="0">
                  <c:v>61.85049999999999</c:v>
                </c:pt>
                <c:pt idx="1">
                  <c:v>59.375000000000014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CF-4219-968D-93CFCB302E6B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Kasvuhakuinen</c:v>
                </c:pt>
              </c:strCache>
            </c:strRef>
          </c:tx>
          <c:spPr>
            <a:solidFill>
              <a:srgbClr val="00A3DA"/>
            </a:solidFill>
            <a:ln w="1905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F3F3F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37CF-4219-968D-93CFCB302E6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Taul1!$A$2:$A$3</c:f>
              <c:strCache>
                <c:ptCount val="2"/>
                <c:pt idx="0">
                  <c:v>Koko maa</c:v>
                </c:pt>
                <c:pt idx="1">
                  <c:v>Pohjois-Savo</c:v>
                </c:pt>
              </c:strCache>
            </c:strRef>
          </c:cat>
          <c:val>
            <c:numRef>
              <c:f>Taul1!$C$2:$C$3</c:f>
              <c:numCache>
                <c:formatCode>General</c:formatCode>
                <c:ptCount val="2"/>
                <c:pt idx="0">
                  <c:v>32.133090000000003</c:v>
                </c:pt>
                <c:pt idx="1">
                  <c:v>34.895829999999997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7CF-4219-968D-93CFCB302E6B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Voimakkaasti kasvuhakuinen</c:v>
                </c:pt>
              </c:strCache>
            </c:strRef>
          </c:tx>
          <c:spPr>
            <a:solidFill>
              <a:srgbClr val="00A3DA"/>
            </a:solidFill>
            <a:ln w="19050">
              <a:solidFill>
                <a:schemeClr val="bg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F3F3F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7CF-4219-968D-93CFCB302E6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Taul1!$A$2:$A$3</c:f>
              <c:strCache>
                <c:ptCount val="2"/>
                <c:pt idx="0">
                  <c:v>Koko maa</c:v>
                </c:pt>
                <c:pt idx="1">
                  <c:v>Pohjois-Savo</c:v>
                </c:pt>
              </c:strCache>
            </c:strRef>
          </c:cat>
          <c:val>
            <c:numRef>
              <c:f>Taul1!$D$2:$D$3</c:f>
              <c:numCache>
                <c:formatCode>General</c:formatCode>
                <c:ptCount val="2"/>
                <c:pt idx="0">
                  <c:v>6.0164099999999996</c:v>
                </c:pt>
                <c:pt idx="1">
                  <c:v>5.7291699999999999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7CF-4219-968D-93CFCB302E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4"/>
        <c:overlap val="100"/>
        <c:axId val="1938751072"/>
        <c:axId val="843230384"/>
      </c:barChart>
      <c:catAx>
        <c:axId val="19387510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43230384"/>
        <c:crosses val="autoZero"/>
        <c:auto val="1"/>
        <c:lblAlgn val="ctr"/>
        <c:lblOffset val="100"/>
        <c:noMultiLvlLbl val="0"/>
      </c:catAx>
      <c:valAx>
        <c:axId val="84323038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3875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x</c:v>
                </c:pt>
              </c:strCache>
            </c:strRef>
          </c:tx>
          <c:spPr>
            <a:solidFill>
              <a:srgbClr val="00A3DA"/>
            </a:solidFill>
            <a:ln w="12700">
              <a:solidFill>
                <a:srgbClr val="00A3DA"/>
              </a:solidFill>
            </a:ln>
          </c:spPr>
          <c:dPt>
            <c:idx val="0"/>
            <c:bubble3D val="0"/>
            <c:spPr>
              <a:solidFill>
                <a:srgbClr val="00A3DA"/>
              </a:solidFill>
              <a:ln w="12700">
                <a:solidFill>
                  <a:srgbClr val="00A3D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0A2-4DA7-862A-959ED8EBF456}"/>
              </c:ext>
            </c:extLst>
          </c:dPt>
          <c:dPt>
            <c:idx val="1"/>
            <c:bubble3D val="0"/>
            <c:spPr>
              <a:noFill/>
              <a:ln w="12700">
                <a:solidFill>
                  <a:srgbClr val="00A3DA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3-30A2-4DA7-862A-959ED8EBF456}"/>
              </c:ext>
            </c:extLst>
          </c:dPt>
          <c:cat>
            <c:strRef>
              <c:f>Taul1!$A$2:$A$3</c:f>
              <c:strCache>
                <c:ptCount val="2"/>
                <c:pt idx="0">
                  <c:v>1. neljännes</c:v>
                </c:pt>
                <c:pt idx="1">
                  <c:v>2. neljännes</c:v>
                </c:pt>
              </c:strCache>
            </c:strRef>
          </c:cat>
          <c:val>
            <c:numRef>
              <c:f>Taul1!$B$2:$B$3</c:f>
              <c:numCache>
                <c:formatCode>General</c:formatCode>
                <c:ptCount val="2"/>
                <c:pt idx="0">
                  <c:v>27.205200000000005</c:v>
                </c:pt>
                <c:pt idx="1">
                  <c:v>72.794799999999995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0A2-4DA7-862A-959ED8EBF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2020-</c:v>
                </c:pt>
                <c:pt idx="1">
                  <c:v>2010-2019</c:v>
                </c:pt>
                <c:pt idx="2">
                  <c:v>2000-2009</c:v>
                </c:pt>
                <c:pt idx="3">
                  <c:v>1990-1999</c:v>
                </c:pt>
                <c:pt idx="4">
                  <c:v>Ennen 1990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16.789670000000001</c:v>
                </c:pt>
                <c:pt idx="1">
                  <c:v>27.83672</c:v>
                </c:pt>
                <c:pt idx="2">
                  <c:v>20.387450000000001</c:v>
                </c:pt>
                <c:pt idx="3">
                  <c:v>16.143910000000002</c:v>
                </c:pt>
                <c:pt idx="4">
                  <c:v>18.84225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7B-41D5-A807-942E2611A30F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2020-</c:v>
                </c:pt>
                <c:pt idx="1">
                  <c:v>2010-2019</c:v>
                </c:pt>
                <c:pt idx="2">
                  <c:v>2000-2009</c:v>
                </c:pt>
                <c:pt idx="3">
                  <c:v>1990-1999</c:v>
                </c:pt>
                <c:pt idx="4">
                  <c:v>Ennen 1990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16.40212</c:v>
                </c:pt>
                <c:pt idx="1">
                  <c:v>24.338619999999999</c:v>
                </c:pt>
                <c:pt idx="2">
                  <c:v>17.460319999999999</c:v>
                </c:pt>
                <c:pt idx="3">
                  <c:v>19.576720000000002</c:v>
                </c:pt>
                <c:pt idx="4">
                  <c:v>22.22222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7B-41D5-A807-942E2611A3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2"/>
        <c:axId val="1989231327"/>
        <c:axId val="95919519"/>
      </c:barChart>
      <c:catAx>
        <c:axId val="1989231327"/>
        <c:scaling>
          <c:orientation val="maxMin"/>
        </c:scaling>
        <c:delete val="1"/>
        <c:axPos val="b"/>
        <c:numFmt formatCode="General" sourceLinked="1"/>
        <c:majorTickMark val="none"/>
        <c:minorTickMark val="none"/>
        <c:tickLblPos val="nextTo"/>
        <c:crossAx val="95919519"/>
        <c:crosses val="autoZero"/>
        <c:auto val="1"/>
        <c:lblAlgn val="ctr"/>
        <c:lblOffset val="100"/>
        <c:noMultiLvlLbl val="0"/>
      </c:catAx>
      <c:valAx>
        <c:axId val="95919519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1989231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3F3F3F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Teollisuus</c:v>
                </c:pt>
                <c:pt idx="1">
                  <c:v>Rakentaminen</c:v>
                </c:pt>
                <c:pt idx="2">
                  <c:v>Kauppa</c:v>
                </c:pt>
                <c:pt idx="3">
                  <c:v>Palvelut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9.08263</c:v>
                </c:pt>
                <c:pt idx="1">
                  <c:v>12.38334</c:v>
                </c:pt>
                <c:pt idx="2">
                  <c:v>16.617349999999998</c:v>
                </c:pt>
                <c:pt idx="3">
                  <c:v>61.916690000000003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3E-459C-A34B-4C4D2720E8D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Teollisuus</c:v>
                </c:pt>
                <c:pt idx="1">
                  <c:v>Rakentaminen</c:v>
                </c:pt>
                <c:pt idx="2">
                  <c:v>Kauppa</c:v>
                </c:pt>
                <c:pt idx="3">
                  <c:v>Palvelut</c:v>
                </c:pt>
              </c:strCache>
            </c:strRef>
          </c:cat>
          <c:val>
            <c:numRef>
              <c:f>Taul1!$C$2:$C$5</c:f>
              <c:numCache>
                <c:formatCode>General</c:formatCode>
                <c:ptCount val="4"/>
                <c:pt idx="0">
                  <c:v>14.58333</c:v>
                </c:pt>
                <c:pt idx="1">
                  <c:v>12.5</c:v>
                </c:pt>
                <c:pt idx="2">
                  <c:v>16.66667</c:v>
                </c:pt>
                <c:pt idx="3">
                  <c:v>56.25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3E-459C-A34B-4C4D2720E8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4"/>
        <c:axId val="1989231327"/>
        <c:axId val="95919519"/>
      </c:barChart>
      <c:catAx>
        <c:axId val="1989231327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A3DA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5919519"/>
        <c:crosses val="autoZero"/>
        <c:auto val="1"/>
        <c:lblAlgn val="ctr"/>
        <c:lblOffset val="100"/>
        <c:noMultiLvlLbl val="0"/>
      </c:catAx>
      <c:valAx>
        <c:axId val="95919519"/>
        <c:scaling>
          <c:orientation val="minMax"/>
        </c:scaling>
        <c:delete val="1"/>
        <c:axPos val="r"/>
        <c:numFmt formatCode="General" sourceLinked="1"/>
        <c:majorTickMark val="none"/>
        <c:minorTickMark val="none"/>
        <c:tickLblPos val="nextTo"/>
        <c:crossAx val="1989231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111515550622813"/>
          <c:y val="7.1239744944374864E-2"/>
          <c:w val="0.62793102825736913"/>
          <c:h val="0.85752051011125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3F3F3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B85-4E13-9D4B-D54F2D980591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alle 0,2 miljoonaa euroa</c:v>
                </c:pt>
                <c:pt idx="1">
                  <c:v>0,2-0,99 miljoonaa euroa</c:v>
                </c:pt>
                <c:pt idx="2">
                  <c:v>1,0-1,99 miljoonaa euroa</c:v>
                </c:pt>
                <c:pt idx="3">
                  <c:v>2+ miljoonaa euroa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42.243549999999999</c:v>
                </c:pt>
                <c:pt idx="1">
                  <c:v>34.704129999999999</c:v>
                </c:pt>
                <c:pt idx="2">
                  <c:v>10.48663</c:v>
                </c:pt>
                <c:pt idx="3">
                  <c:v>12.56568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85-4E13-9D4B-D54F2D980591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alle 0,2 miljoonaa euroa</c:v>
                </c:pt>
                <c:pt idx="1">
                  <c:v>0,2-0,99 miljoonaa euroa</c:v>
                </c:pt>
                <c:pt idx="2">
                  <c:v>1,0-1,99 miljoonaa euroa</c:v>
                </c:pt>
                <c:pt idx="3">
                  <c:v>2+ miljoonaa euroa</c:v>
                </c:pt>
              </c:strCache>
            </c:strRef>
          </c:cat>
          <c:val>
            <c:numRef>
              <c:f>Taul1!$C$2:$C$5</c:f>
              <c:numCache>
                <c:formatCode>General</c:formatCode>
                <c:ptCount val="4"/>
                <c:pt idx="0">
                  <c:v>35.978839999999998</c:v>
                </c:pt>
                <c:pt idx="1">
                  <c:v>35.449730000000002</c:v>
                </c:pt>
                <c:pt idx="2">
                  <c:v>8.4656099999999999</c:v>
                </c:pt>
                <c:pt idx="3">
                  <c:v>20.105820000000001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B85-4E13-9D4B-D54F2D980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axId val="1989231327"/>
        <c:axId val="95919519"/>
      </c:barChart>
      <c:catAx>
        <c:axId val="1989231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A3DA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5919519"/>
        <c:crosses val="autoZero"/>
        <c:auto val="1"/>
        <c:lblAlgn val="ctr"/>
        <c:lblOffset val="100"/>
        <c:noMultiLvlLbl val="0"/>
      </c:catAx>
      <c:valAx>
        <c:axId val="9591951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89231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/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17 %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AF95-419E-B875-F08FFE16AAC8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95-419E-B875-F08FFE16A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2000" b="1">
          <a:solidFill>
            <a:srgbClr val="00A3DA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758215513140597E-2"/>
          <c:y val="0.18924447270483746"/>
          <c:w val="0.89538133350972349"/>
          <c:h val="0.71408384318134044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ln w="28575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-11</c:v>
                </c:pt>
                <c:pt idx="32">
                  <c:v>-1</c:v>
                </c:pt>
                <c:pt idx="33">
                  <c:v>17.295200000000001</c:v>
                </c:pt>
                <c:pt idx="34">
                  <c:v>7.4273999999999996</c:v>
                </c:pt>
                <c:pt idx="35">
                  <c:v>-13.621</c:v>
                </c:pt>
                <c:pt idx="36">
                  <c:v>-24.331399999999999</c:v>
                </c:pt>
                <c:pt idx="37">
                  <c:v>-5.7702999999999998</c:v>
                </c:pt>
                <c:pt idx="38">
                  <c:v>-14.640750000000001</c:v>
                </c:pt>
                <c:pt idx="39">
                  <c:v>4.0991</c:v>
                </c:pt>
                <c:pt idx="40">
                  <c:v>2.2193399999999999</c:v>
                </c:pt>
                <c:pt idx="41">
                  <c:v>14.17493</c:v>
                </c:pt>
                <c:pt idx="42">
                  <c:v>2.9655499999999999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00-4015-9357-8297120AD75F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28575">
              <a:solidFill>
                <a:srgbClr val="3F3F3F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31.598832000000002</c:v>
                </c:pt>
                <c:pt idx="1">
                  <c:v>33</c:v>
                </c:pt>
                <c:pt idx="2">
                  <c:v>35</c:v>
                </c:pt>
                <c:pt idx="3">
                  <c:v>34</c:v>
                </c:pt>
                <c:pt idx="4">
                  <c:v>34</c:v>
                </c:pt>
                <c:pt idx="5">
                  <c:v>31</c:v>
                </c:pt>
                <c:pt idx="6">
                  <c:v>24</c:v>
                </c:pt>
                <c:pt idx="7">
                  <c:v>6</c:v>
                </c:pt>
                <c:pt idx="8">
                  <c:v>-25</c:v>
                </c:pt>
                <c:pt idx="9">
                  <c:v>-8</c:v>
                </c:pt>
                <c:pt idx="10">
                  <c:v>25</c:v>
                </c:pt>
                <c:pt idx="11">
                  <c:v>40</c:v>
                </c:pt>
                <c:pt idx="12">
                  <c:v>34</c:v>
                </c:pt>
                <c:pt idx="13">
                  <c:v>24.312784000000001</c:v>
                </c:pt>
                <c:pt idx="14">
                  <c:v>-0.3</c:v>
                </c:pt>
                <c:pt idx="15">
                  <c:v>0.3</c:v>
                </c:pt>
                <c:pt idx="16">
                  <c:v>5</c:v>
                </c:pt>
                <c:pt idx="17">
                  <c:v>3.8149381485914837</c:v>
                </c:pt>
                <c:pt idx="18">
                  <c:v>15.565566246754951</c:v>
                </c:pt>
                <c:pt idx="19">
                  <c:v>8.9602754146906953</c:v>
                </c:pt>
                <c:pt idx="20">
                  <c:v>-6</c:v>
                </c:pt>
                <c:pt idx="21">
                  <c:v>9</c:v>
                </c:pt>
                <c:pt idx="22">
                  <c:v>15</c:v>
                </c:pt>
                <c:pt idx="23">
                  <c:v>32</c:v>
                </c:pt>
                <c:pt idx="24">
                  <c:v>35</c:v>
                </c:pt>
                <c:pt idx="25">
                  <c:v>38</c:v>
                </c:pt>
                <c:pt idx="26">
                  <c:v>35</c:v>
                </c:pt>
                <c:pt idx="27">
                  <c:v>27</c:v>
                </c:pt>
                <c:pt idx="28">
                  <c:v>14</c:v>
                </c:pt>
                <c:pt idx="29">
                  <c:v>10</c:v>
                </c:pt>
                <c:pt idx="30">
                  <c:v>9</c:v>
                </c:pt>
                <c:pt idx="31">
                  <c:v>-10</c:v>
                </c:pt>
                <c:pt idx="32">
                  <c:v>3</c:v>
                </c:pt>
                <c:pt idx="33">
                  <c:v>21.775300000000001</c:v>
                </c:pt>
                <c:pt idx="34">
                  <c:v>10.7972</c:v>
                </c:pt>
                <c:pt idx="35">
                  <c:v>-5.3079000000000001</c:v>
                </c:pt>
                <c:pt idx="36">
                  <c:v>-18.385999999999999</c:v>
                </c:pt>
                <c:pt idx="37">
                  <c:v>-5.9207000000000001</c:v>
                </c:pt>
                <c:pt idx="38">
                  <c:v>-13.524179999999999</c:v>
                </c:pt>
                <c:pt idx="39">
                  <c:v>-0.25680999999999998</c:v>
                </c:pt>
                <c:pt idx="40">
                  <c:v>1.20452</c:v>
                </c:pt>
                <c:pt idx="41">
                  <c:v>2.99905</c:v>
                </c:pt>
                <c:pt idx="42">
                  <c:v>0.61721999999999999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00-4015-9357-8297120AD7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800">
                <a:solidFill>
                  <a:srgbClr val="00A3DA"/>
                </a:solidFill>
              </a:defRPr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>
          <c:spPr>
            <a:ln w="6350"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800">
                <a:solidFill>
                  <a:srgbClr val="00A3DA"/>
                </a:solidFill>
              </a:defRPr>
            </a:pPr>
            <a:endParaRPr lang="fi-FI"/>
          </a:p>
        </c:txPr>
        <c:crossAx val="39371200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3F3F3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5AED-4C5B-9258-84F4DB1894B9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ED-4C5B-9258-84F4DB189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4A4E-4F9D-9D2F-AAEE4FE11D3B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4E-4F9D-9D2F-AAEE4FE11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2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C96E-4CB3-A665-F7D85AE3F00F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6E-4CB3-A665-F7D85AE3F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-7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E43A-4D29-91AA-DE5B3233AEA2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3A-4D29-91AA-DE5B3233A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EDA7-4851-9507-400E85AD61DB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A7-4851-9507-400E85AD6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F395-4C86-932E-65B552DFEEAE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95-4C86-932E-65B552DFE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-7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9714-4A45-A02B-B53F4CE680E2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14-4A45-A02B-B53F4CE68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6940659545701251E-2"/>
          <c:y val="0.12731356623032455"/>
          <c:w val="0.89538133350972349"/>
          <c:h val="0.70720252968059039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ln w="28575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-8</c:v>
                </c:pt>
                <c:pt idx="32">
                  <c:v>-1</c:v>
                </c:pt>
                <c:pt idx="33">
                  <c:v>9.8513000000000002</c:v>
                </c:pt>
                <c:pt idx="34">
                  <c:v>8.9818999999999996</c:v>
                </c:pt>
                <c:pt idx="35">
                  <c:v>3.6720000000000002</c:v>
                </c:pt>
                <c:pt idx="36">
                  <c:v>0.28070000000000001</c:v>
                </c:pt>
                <c:pt idx="37">
                  <c:v>0.18690000000000001</c:v>
                </c:pt>
                <c:pt idx="38">
                  <c:v>-1.81463</c:v>
                </c:pt>
                <c:pt idx="39">
                  <c:v>8.2606300000000008</c:v>
                </c:pt>
                <c:pt idx="40">
                  <c:v>4.6650999999999998</c:v>
                </c:pt>
                <c:pt idx="41">
                  <c:v>12.96354</c:v>
                </c:pt>
                <c:pt idx="42">
                  <c:v>-2.564E-2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1C-41F2-826E-9282CFCDD549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28575">
              <a:solidFill>
                <a:srgbClr val="3F3F3F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17</c:v>
                </c:pt>
                <c:pt idx="1">
                  <c:v>19</c:v>
                </c:pt>
                <c:pt idx="2">
                  <c:v>20</c:v>
                </c:pt>
                <c:pt idx="3">
                  <c:v>20</c:v>
                </c:pt>
                <c:pt idx="4">
                  <c:v>18</c:v>
                </c:pt>
                <c:pt idx="5">
                  <c:v>19</c:v>
                </c:pt>
                <c:pt idx="6">
                  <c:v>24</c:v>
                </c:pt>
                <c:pt idx="7">
                  <c:v>14</c:v>
                </c:pt>
                <c:pt idx="8">
                  <c:v>-8</c:v>
                </c:pt>
                <c:pt idx="9">
                  <c:v>-4</c:v>
                </c:pt>
                <c:pt idx="10">
                  <c:v>12</c:v>
                </c:pt>
                <c:pt idx="11">
                  <c:v>17</c:v>
                </c:pt>
                <c:pt idx="12">
                  <c:v>18</c:v>
                </c:pt>
                <c:pt idx="13">
                  <c:v>13.15301</c:v>
                </c:pt>
                <c:pt idx="14">
                  <c:v>9.4</c:v>
                </c:pt>
                <c:pt idx="15">
                  <c:v>5.8</c:v>
                </c:pt>
                <c:pt idx="16">
                  <c:v>8</c:v>
                </c:pt>
                <c:pt idx="17">
                  <c:v>5.2550082642391907</c:v>
                </c:pt>
                <c:pt idx="18">
                  <c:v>8.221178569498008</c:v>
                </c:pt>
                <c:pt idx="19">
                  <c:v>5.5045647046496793</c:v>
                </c:pt>
                <c:pt idx="20">
                  <c:v>0</c:v>
                </c:pt>
                <c:pt idx="21">
                  <c:v>4</c:v>
                </c:pt>
                <c:pt idx="22">
                  <c:v>9</c:v>
                </c:pt>
                <c:pt idx="23">
                  <c:v>14</c:v>
                </c:pt>
                <c:pt idx="24">
                  <c:v>16</c:v>
                </c:pt>
                <c:pt idx="25">
                  <c:v>16</c:v>
                </c:pt>
                <c:pt idx="26">
                  <c:v>17</c:v>
                </c:pt>
                <c:pt idx="27">
                  <c:v>14</c:v>
                </c:pt>
                <c:pt idx="28">
                  <c:v>12</c:v>
                </c:pt>
                <c:pt idx="29">
                  <c:v>10</c:v>
                </c:pt>
                <c:pt idx="30">
                  <c:v>9</c:v>
                </c:pt>
                <c:pt idx="31">
                  <c:v>-2</c:v>
                </c:pt>
                <c:pt idx="32">
                  <c:v>3</c:v>
                </c:pt>
                <c:pt idx="33">
                  <c:v>11.600300000000001</c:v>
                </c:pt>
                <c:pt idx="34">
                  <c:v>12.649699999999999</c:v>
                </c:pt>
                <c:pt idx="35">
                  <c:v>7.0907</c:v>
                </c:pt>
                <c:pt idx="36">
                  <c:v>1.3129</c:v>
                </c:pt>
                <c:pt idx="37">
                  <c:v>1.3508</c:v>
                </c:pt>
                <c:pt idx="38">
                  <c:v>-2.8029099999999998</c:v>
                </c:pt>
                <c:pt idx="39">
                  <c:v>2.6882899999999998</c:v>
                </c:pt>
                <c:pt idx="40">
                  <c:v>1.93076</c:v>
                </c:pt>
                <c:pt idx="41">
                  <c:v>3.4812500000000002</c:v>
                </c:pt>
                <c:pt idx="42">
                  <c:v>2.2839900000000002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1C-41F2-826E-9282CFCDD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800">
                <a:solidFill>
                  <a:srgbClr val="00A3DA"/>
                </a:solidFill>
              </a:defRPr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>
          <c:spPr>
            <a:ln w="6350"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800">
                <a:solidFill>
                  <a:srgbClr val="00A3DA"/>
                </a:solidFill>
              </a:defRPr>
            </a:pPr>
            <a:endParaRPr lang="fi-FI"/>
          </a:p>
        </c:txPr>
        <c:crossAx val="39371200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3F3F3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2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5DA8-4A3C-873C-D81DB2649409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A8-4A3C-873C-D81DB26494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237C-4A73-8964-114312D9BF9D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7C-4A73-8964-114312D9B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4238-4572-89D1-B500E285F2A7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38-4572-89D1-B500E285F2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-7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0E8A-4FE0-91CB-43200E010D20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8A-4FE0-91CB-43200E010D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C89C-45C2-9D91-4B2F6F03D5FF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9C-45C2-9D91-4B2F6F03D5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7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564B-4A5C-81FE-7E08EF79D058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4B-4A5C-81FE-7E08EF79D0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01E6-4831-9ECC-3BF4EFA37C00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E6-4831-9ECC-3BF4EFA37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7421212766339843E-2"/>
          <c:y val="0.23565037557311483"/>
          <c:w val="0.9256439347118659"/>
          <c:h val="0.53568159203980104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ln w="28575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-6</c:v>
                </c:pt>
                <c:pt idx="32">
                  <c:v>10</c:v>
                </c:pt>
                <c:pt idx="33">
                  <c:v>27.2818</c:v>
                </c:pt>
                <c:pt idx="34">
                  <c:v>21.714500000000001</c:v>
                </c:pt>
                <c:pt idx="35">
                  <c:v>6.5738000000000003</c:v>
                </c:pt>
                <c:pt idx="36">
                  <c:v>-0.79369999999999996</c:v>
                </c:pt>
                <c:pt idx="37">
                  <c:v>16.237100000000002</c:v>
                </c:pt>
                <c:pt idx="38">
                  <c:v>13.68042</c:v>
                </c:pt>
                <c:pt idx="39">
                  <c:v>24.533329999999999</c:v>
                </c:pt>
                <c:pt idx="40">
                  <c:v>21.910219999999999</c:v>
                </c:pt>
                <c:pt idx="41">
                  <c:v>27.820979999999999</c:v>
                </c:pt>
                <c:pt idx="42">
                  <c:v>10.113899999999999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05-4528-BBE4-A6DD267E726F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28575">
              <a:solidFill>
                <a:srgbClr val="3F3F3F"/>
              </a:solidFill>
              <a:prstDash val="solid"/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44.665585</c:v>
                </c:pt>
                <c:pt idx="1">
                  <c:v>47</c:v>
                </c:pt>
                <c:pt idx="2">
                  <c:v>52</c:v>
                </c:pt>
                <c:pt idx="3">
                  <c:v>52</c:v>
                </c:pt>
                <c:pt idx="4">
                  <c:v>50</c:v>
                </c:pt>
                <c:pt idx="5">
                  <c:v>50</c:v>
                </c:pt>
                <c:pt idx="6">
                  <c:v>52</c:v>
                </c:pt>
                <c:pt idx="7">
                  <c:v>35</c:v>
                </c:pt>
                <c:pt idx="8">
                  <c:v>-9</c:v>
                </c:pt>
                <c:pt idx="9">
                  <c:v>1</c:v>
                </c:pt>
                <c:pt idx="10">
                  <c:v>33</c:v>
                </c:pt>
                <c:pt idx="11">
                  <c:v>46</c:v>
                </c:pt>
                <c:pt idx="12">
                  <c:v>44</c:v>
                </c:pt>
                <c:pt idx="13">
                  <c:v>39.262990000000002</c:v>
                </c:pt>
                <c:pt idx="14">
                  <c:v>23.6</c:v>
                </c:pt>
                <c:pt idx="15">
                  <c:v>21.4</c:v>
                </c:pt>
                <c:pt idx="16">
                  <c:v>25</c:v>
                </c:pt>
                <c:pt idx="17">
                  <c:v>23.332681808717499</c:v>
                </c:pt>
                <c:pt idx="18">
                  <c:v>30.879075314559067</c:v>
                </c:pt>
                <c:pt idx="19">
                  <c:v>22.041738580789723</c:v>
                </c:pt>
                <c:pt idx="20">
                  <c:v>11</c:v>
                </c:pt>
                <c:pt idx="21">
                  <c:v>20</c:v>
                </c:pt>
                <c:pt idx="22">
                  <c:v>28</c:v>
                </c:pt>
                <c:pt idx="23">
                  <c:v>36</c:v>
                </c:pt>
                <c:pt idx="24">
                  <c:v>39</c:v>
                </c:pt>
                <c:pt idx="25">
                  <c:v>40</c:v>
                </c:pt>
                <c:pt idx="26">
                  <c:v>39</c:v>
                </c:pt>
                <c:pt idx="27">
                  <c:v>34</c:v>
                </c:pt>
                <c:pt idx="28">
                  <c:v>26</c:v>
                </c:pt>
                <c:pt idx="29">
                  <c:v>25</c:v>
                </c:pt>
                <c:pt idx="30">
                  <c:v>22</c:v>
                </c:pt>
                <c:pt idx="31">
                  <c:v>-2</c:v>
                </c:pt>
                <c:pt idx="32">
                  <c:v>13</c:v>
                </c:pt>
                <c:pt idx="33">
                  <c:v>28.864899999999999</c:v>
                </c:pt>
                <c:pt idx="34">
                  <c:v>25.355599999999999</c:v>
                </c:pt>
                <c:pt idx="35">
                  <c:v>14.5306</c:v>
                </c:pt>
                <c:pt idx="36">
                  <c:v>0.71440000000000003</c:v>
                </c:pt>
                <c:pt idx="37">
                  <c:v>9.3492999999999995</c:v>
                </c:pt>
                <c:pt idx="38">
                  <c:v>4.3702100000000002</c:v>
                </c:pt>
                <c:pt idx="39">
                  <c:v>10.492940000000001</c:v>
                </c:pt>
                <c:pt idx="40">
                  <c:v>12.61115</c:v>
                </c:pt>
                <c:pt idx="41">
                  <c:v>13.989000000000001</c:v>
                </c:pt>
                <c:pt idx="42">
                  <c:v>13.772550000000001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05-4528-BBE4-A6DD267E72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800" b="0">
                <a:solidFill>
                  <a:srgbClr val="00A3DA"/>
                </a:solidFill>
              </a:defRPr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>
          <c:spPr>
            <a:ln>
              <a:prstDash val="dash"/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800" b="0">
                <a:solidFill>
                  <a:srgbClr val="00A3DA"/>
                </a:solidFill>
              </a:defRPr>
            </a:pPr>
            <a:endParaRPr lang="fi-FI"/>
          </a:p>
        </c:txPr>
        <c:crossAx val="39371200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577649320430514E-2"/>
          <c:y val="2.7583855863147412E-2"/>
          <c:w val="0.91536356417572795"/>
          <c:h val="0.73084307830359441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ln w="28575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-11</c:v>
                </c:pt>
                <c:pt idx="32">
                  <c:v>-1</c:v>
                </c:pt>
                <c:pt idx="33">
                  <c:v>8.6136999999999997</c:v>
                </c:pt>
                <c:pt idx="34">
                  <c:v>-7.4153000000000002</c:v>
                </c:pt>
                <c:pt idx="35">
                  <c:v>-20.7804</c:v>
                </c:pt>
                <c:pt idx="36">
                  <c:v>-23.8323</c:v>
                </c:pt>
                <c:pt idx="37">
                  <c:v>-10.1454</c:v>
                </c:pt>
                <c:pt idx="38">
                  <c:v>-11.20828</c:v>
                </c:pt>
                <c:pt idx="39">
                  <c:v>-1.2638400000000001</c:v>
                </c:pt>
                <c:pt idx="40">
                  <c:v>-6.1152800000000003</c:v>
                </c:pt>
                <c:pt idx="41">
                  <c:v>4.10067</c:v>
                </c:pt>
                <c:pt idx="42">
                  <c:v>-9.8259899999999991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EE-445B-A1D6-57A568CC83A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28575">
              <a:solidFill>
                <a:srgbClr val="3F3F3F"/>
              </a:solidFill>
              <a:prstDash val="solid"/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35.446980000000003</c:v>
                </c:pt>
                <c:pt idx="1">
                  <c:v>34</c:v>
                </c:pt>
                <c:pt idx="2">
                  <c:v>34</c:v>
                </c:pt>
                <c:pt idx="3">
                  <c:v>34</c:v>
                </c:pt>
                <c:pt idx="4">
                  <c:v>32</c:v>
                </c:pt>
                <c:pt idx="5">
                  <c:v>31</c:v>
                </c:pt>
                <c:pt idx="6">
                  <c:v>33</c:v>
                </c:pt>
                <c:pt idx="7">
                  <c:v>14</c:v>
                </c:pt>
                <c:pt idx="8">
                  <c:v>-12</c:v>
                </c:pt>
                <c:pt idx="9">
                  <c:v>-5</c:v>
                </c:pt>
                <c:pt idx="10">
                  <c:v>21</c:v>
                </c:pt>
                <c:pt idx="11">
                  <c:v>32</c:v>
                </c:pt>
                <c:pt idx="12">
                  <c:v>28</c:v>
                </c:pt>
                <c:pt idx="13">
                  <c:v>19.388297999999999</c:v>
                </c:pt>
                <c:pt idx="14">
                  <c:v>11</c:v>
                </c:pt>
                <c:pt idx="15">
                  <c:v>6.3</c:v>
                </c:pt>
                <c:pt idx="16">
                  <c:v>10</c:v>
                </c:pt>
                <c:pt idx="17">
                  <c:v>5.563038245640918</c:v>
                </c:pt>
                <c:pt idx="18">
                  <c:v>14.811888242645985</c:v>
                </c:pt>
                <c:pt idx="19">
                  <c:v>5.911541891138409</c:v>
                </c:pt>
                <c:pt idx="20">
                  <c:v>-5</c:v>
                </c:pt>
                <c:pt idx="21">
                  <c:v>4</c:v>
                </c:pt>
                <c:pt idx="22">
                  <c:v>11</c:v>
                </c:pt>
                <c:pt idx="23">
                  <c:v>23</c:v>
                </c:pt>
                <c:pt idx="24">
                  <c:v>25</c:v>
                </c:pt>
                <c:pt idx="25">
                  <c:v>25</c:v>
                </c:pt>
                <c:pt idx="26">
                  <c:v>26</c:v>
                </c:pt>
                <c:pt idx="27">
                  <c:v>19</c:v>
                </c:pt>
                <c:pt idx="28">
                  <c:v>12</c:v>
                </c:pt>
                <c:pt idx="29">
                  <c:v>11</c:v>
                </c:pt>
                <c:pt idx="30">
                  <c:v>10</c:v>
                </c:pt>
                <c:pt idx="31">
                  <c:v>-9</c:v>
                </c:pt>
                <c:pt idx="32">
                  <c:v>0</c:v>
                </c:pt>
                <c:pt idx="33">
                  <c:v>7.9371</c:v>
                </c:pt>
                <c:pt idx="34">
                  <c:v>1.1296999999999999</c:v>
                </c:pt>
                <c:pt idx="35">
                  <c:v>-14.1455</c:v>
                </c:pt>
                <c:pt idx="36">
                  <c:v>-19.549099999999999</c:v>
                </c:pt>
                <c:pt idx="37">
                  <c:v>-10.0061</c:v>
                </c:pt>
                <c:pt idx="38">
                  <c:v>-11.29566</c:v>
                </c:pt>
                <c:pt idx="39">
                  <c:v>-8.7808399999999995</c:v>
                </c:pt>
                <c:pt idx="40">
                  <c:v>-5.7531299999999996</c:v>
                </c:pt>
                <c:pt idx="41">
                  <c:v>-4.8697999999999997</c:v>
                </c:pt>
                <c:pt idx="42">
                  <c:v>-3.17733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EE-445B-A1D6-57A568CC83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b="0">
                <a:solidFill>
                  <a:srgbClr val="00A3DA"/>
                </a:solidFill>
              </a:defRPr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>
          <c:spPr>
            <a:ln w="6350">
              <a:prstDash val="dash"/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b="0">
                <a:solidFill>
                  <a:srgbClr val="00A3DA"/>
                </a:solidFill>
              </a:defRPr>
            </a:pPr>
            <a:endParaRPr lang="fi-FI"/>
          </a:p>
        </c:txPr>
        <c:crossAx val="39371200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3F3F3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14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2803-407C-95EB-0113B5326988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03-407C-95EB-0113B53269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3F3F3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D120-4112-AA8B-2A578821DF92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20-4112-AA8B-2A578821DF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EDC3-4AD0-B265-8B18398F2321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C3-4AD0-B265-8B18398F2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9159-48B0-8A1A-4E659B264B14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59-48B0-8A1A-4E659B264B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19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F9FC-470E-B1B4-83594260C698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FC-470E-B1B4-83594260C6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16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B434-4759-8A12-08D89E4B7E37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34-4759-8A12-08D89E4B7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B48D-471F-B9F5-67AC7195D747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8D-471F-B9F5-67AC7195D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5902-4BBE-BBD6-B062899398A7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02-4BBE-BBD6-B06289939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12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04B1-4F97-BD31-18CDC1B97004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B1-4F97-BD31-18CDC1B97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9690-4A64-9164-ADA0375C243F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90-4A64-9164-ADA0375C2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9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F9CA-4064-942B-CC6AF4492400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CA-4064-942B-CC6AF4492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-5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BDB7-449B-9DE6-2B5901923559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B7-449B-9DE6-2B5901923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5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6253-46AB-923A-AD8E5ED11F36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53-46AB-923A-AD8E5ED11F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-14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7EF9-42A7-BE05-8C1EE4397482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F9-42A7-BE05-8C1EE43974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3F3F3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-12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730-4630-B925-A91973D00060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30-4630-B925-A91973D00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3F3F3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2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BEDD-42D1-BFA8-4E246FA77F8D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DD-42D1-BFA8-4E246FA77F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5417-48A9-990A-8B3B2F8F4354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17-48A9-990A-8B3B2F8F4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4000"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29D9-45E6-A7F7-92FEC57DCE8B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D9-45E6-A7F7-92FEC57DC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-14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B09B-4B7F-A809-1AE5A00405E7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9B-4B7F-A809-1AE5A0040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9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B24A-452C-BBB9-5C187084FC0D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4A-452C-BBB9-5C187084FC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-20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48BE-4EF9-AADC-1863C945F2E1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BE-4EF9-AADC-1863C945F2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F068-4B6E-86F7-1D8B01ACF726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68-4B6E-86F7-1D8B01ACF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4599-479C-90AF-FA51A0ED559C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99-479C-90AF-FA51A0ED55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4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4320-4407-BE45-6ADF7DE8C03F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20-4407-BE45-6ADF7DE8C0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-13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68B8-4715-92B4-115DF7ED2B91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B8-4715-92B4-115DF7ED2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96EC-4517-9C87-55657B11AFE1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EC-4517-9C87-55657B11AF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-19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635E-497E-B7AD-2F4B90C90BB5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5E-497E-B7AD-2F4B90C90B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 sz="2800">
              <a:solidFill>
                <a:srgbClr val="7F7F7F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-1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C05E-40EC-A552-022F853FA8A0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5E-40EC-A552-022F853FA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0016102267660695E-2"/>
          <c:y val="6.5748734122786534E-2"/>
          <c:w val="0.92124533846040912"/>
          <c:h val="0.83757966525475103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ln w="28575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39.979579999999999</c:v>
                </c:pt>
                <c:pt idx="32">
                  <c:v>39.40981</c:v>
                </c:pt>
                <c:pt idx="33">
                  <c:v>44.32029</c:v>
                </c:pt>
                <c:pt idx="34">
                  <c:v>39.090260000000001</c:v>
                </c:pt>
                <c:pt idx="35">
                  <c:v>44.567220000000006</c:v>
                </c:pt>
                <c:pt idx="36">
                  <c:v>36.567990000000002</c:v>
                </c:pt>
                <c:pt idx="37">
                  <c:v>39.16948</c:v>
                </c:pt>
                <c:pt idx="38">
                  <c:v>40.73612</c:v>
                </c:pt>
                <c:pt idx="39">
                  <c:v>37.499809999999997</c:v>
                </c:pt>
                <c:pt idx="40">
                  <c:v>38.014870000000002</c:v>
                </c:pt>
                <c:pt idx="41">
                  <c:v>42.329679999999996</c:v>
                </c:pt>
                <c:pt idx="42">
                  <c:v>40.125039999999998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1D-4076-9804-88E5DC0B0F1C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28575">
              <a:solidFill>
                <a:srgbClr val="3F3F3F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55.731627000000003</c:v>
                </c:pt>
                <c:pt idx="1">
                  <c:v>57.080030000000001</c:v>
                </c:pt>
                <c:pt idx="2">
                  <c:v>50</c:v>
                </c:pt>
                <c:pt idx="3">
                  <c:v>52</c:v>
                </c:pt>
                <c:pt idx="4">
                  <c:v>49</c:v>
                </c:pt>
                <c:pt idx="5">
                  <c:v>48</c:v>
                </c:pt>
                <c:pt idx="6">
                  <c:v>59</c:v>
                </c:pt>
                <c:pt idx="7">
                  <c:v>44</c:v>
                </c:pt>
                <c:pt idx="8">
                  <c:v>40</c:v>
                </c:pt>
                <c:pt idx="9">
                  <c:v>40</c:v>
                </c:pt>
                <c:pt idx="10">
                  <c:v>52</c:v>
                </c:pt>
                <c:pt idx="11">
                  <c:v>51</c:v>
                </c:pt>
                <c:pt idx="12">
                  <c:v>52</c:v>
                </c:pt>
                <c:pt idx="13">
                  <c:v>51</c:v>
                </c:pt>
                <c:pt idx="14">
                  <c:v>50.8</c:v>
                </c:pt>
                <c:pt idx="15">
                  <c:v>46</c:v>
                </c:pt>
                <c:pt idx="16">
                  <c:v>47</c:v>
                </c:pt>
                <c:pt idx="17">
                  <c:v>45.231610785308128</c:v>
                </c:pt>
                <c:pt idx="18">
                  <c:v>47.220532270325137</c:v>
                </c:pt>
                <c:pt idx="19">
                  <c:v>45.455355670266748</c:v>
                </c:pt>
                <c:pt idx="20">
                  <c:v>42.554110000000001</c:v>
                </c:pt>
                <c:pt idx="21">
                  <c:v>42.015029999999996</c:v>
                </c:pt>
                <c:pt idx="22">
                  <c:v>45.412559999999999</c:v>
                </c:pt>
                <c:pt idx="23">
                  <c:v>49.52758</c:v>
                </c:pt>
                <c:pt idx="24">
                  <c:v>49.634540000000001</c:v>
                </c:pt>
                <c:pt idx="25">
                  <c:v>46.962889999999994</c:v>
                </c:pt>
                <c:pt idx="26">
                  <c:v>47.194139999999997</c:v>
                </c:pt>
                <c:pt idx="27">
                  <c:v>44.113299999999995</c:v>
                </c:pt>
                <c:pt idx="28">
                  <c:v>43.860260000000004</c:v>
                </c:pt>
                <c:pt idx="29">
                  <c:v>42.587980000000002</c:v>
                </c:pt>
                <c:pt idx="30">
                  <c:v>43.438409999999998</c:v>
                </c:pt>
                <c:pt idx="31">
                  <c:v>40.964280000000002</c:v>
                </c:pt>
                <c:pt idx="32">
                  <c:v>41.29063</c:v>
                </c:pt>
                <c:pt idx="33">
                  <c:v>40.731080000000006</c:v>
                </c:pt>
                <c:pt idx="34">
                  <c:v>41.845700000000001</c:v>
                </c:pt>
                <c:pt idx="35">
                  <c:v>39.942489999999999</c:v>
                </c:pt>
                <c:pt idx="36">
                  <c:v>36.277209999999997</c:v>
                </c:pt>
                <c:pt idx="37">
                  <c:v>37.664569999999998</c:v>
                </c:pt>
                <c:pt idx="38">
                  <c:v>36.449069999999999</c:v>
                </c:pt>
                <c:pt idx="39">
                  <c:v>38.011939999999996</c:v>
                </c:pt>
                <c:pt idx="40">
                  <c:v>37.930250000000001</c:v>
                </c:pt>
                <c:pt idx="41">
                  <c:v>39.793730000000004</c:v>
                </c:pt>
                <c:pt idx="42">
                  <c:v>40.296250000000001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1D-4076-9804-88E5DC0B0F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 rot="0" vert="horz"/>
          <a:lstStyle/>
          <a:p>
            <a:pPr>
              <a:defRPr sz="800">
                <a:solidFill>
                  <a:srgbClr val="00A3DA"/>
                </a:solidFill>
              </a:defRPr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numFmt formatCode="General" sourceLinked="1"/>
        <c:majorTickMark val="none"/>
        <c:minorTickMark val="none"/>
        <c:tickLblPos val="high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00A3DA"/>
                </a:solidFill>
              </a:defRPr>
            </a:pPr>
            <a:endParaRPr lang="fi-FI"/>
          </a:p>
        </c:txPr>
        <c:crossAx val="39371200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651401671039664E-2"/>
          <c:y val="1.064861377268228E-2"/>
          <c:w val="0.95196324035968083"/>
          <c:h val="0.820792214941011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Voimakkaasti kasvuhakuiset</c:v>
                </c:pt>
                <c:pt idx="1">
                  <c:v>Kasvuhakuiset</c:v>
                </c:pt>
                <c:pt idx="2">
                  <c:v>Asemansa säilyttäjät</c:v>
                </c:pt>
                <c:pt idx="3">
                  <c:v>Ei kasvutavoitteita</c:v>
                </c:pt>
                <c:pt idx="4">
                  <c:v>Toimintansa lopettavat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6.6026300000000004</c:v>
                </c:pt>
                <c:pt idx="1">
                  <c:v>33.522410000000001</c:v>
                </c:pt>
                <c:pt idx="2">
                  <c:v>39.042679999999997</c:v>
                </c:pt>
                <c:pt idx="3">
                  <c:v>17.350960000000001</c:v>
                </c:pt>
                <c:pt idx="4">
                  <c:v>3.4813200000000002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E9-4360-9688-86E7481835B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3F3F3F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Voimakkaasti kasvuhakuiset</c:v>
                </c:pt>
                <c:pt idx="1">
                  <c:v>Kasvuhakuiset</c:v>
                </c:pt>
                <c:pt idx="2">
                  <c:v>Asemansa säilyttäjät</c:v>
                </c:pt>
                <c:pt idx="3">
                  <c:v>Ei kasvutavoitteita</c:v>
                </c:pt>
                <c:pt idx="4">
                  <c:v>Toimintansa lopettavat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6.5924699999999996</c:v>
                </c:pt>
                <c:pt idx="1">
                  <c:v>33.703780000000002</c:v>
                </c:pt>
                <c:pt idx="2">
                  <c:v>32.591999999999999</c:v>
                </c:pt>
                <c:pt idx="3">
                  <c:v>23.824590000000001</c:v>
                </c:pt>
                <c:pt idx="4">
                  <c:v>3.2871600000000001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E9-4360-9688-86E748183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3283280"/>
        <c:axId val="937198704"/>
      </c:barChart>
      <c:catAx>
        <c:axId val="75328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37198704"/>
        <c:crosses val="autoZero"/>
        <c:auto val="1"/>
        <c:lblAlgn val="ctr"/>
        <c:lblOffset val="100"/>
        <c:noMultiLvlLbl val="0"/>
      </c:catAx>
      <c:valAx>
        <c:axId val="937198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328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syksy 2025</c:v>
                </c:pt>
              </c:strCache>
            </c:strRef>
          </c:tx>
          <c:spPr>
            <a:solidFill>
              <a:srgbClr val="8AD5EE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A7A7A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C26-491A-ACD5-96CD89B6B269}"/>
              </c:ext>
            </c:extLst>
          </c:dPt>
          <c:dLbls>
            <c:dLbl>
              <c:idx val="0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AC9-4CEF-BE04-67045B580655}"/>
                </c:ext>
              </c:extLst>
            </c:dLbl>
            <c:dLbl>
              <c:idx val="1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C26-491A-ACD5-96CD89B6B2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Taul1!$A$2:$A$3</c:f>
              <c:strCache>
                <c:ptCount val="2"/>
                <c:pt idx="0">
                  <c:v>Pohjois-Savo</c:v>
                </c:pt>
                <c:pt idx="1">
                  <c:v>Koko maa</c:v>
                </c:pt>
              </c:strCache>
            </c:strRef>
          </c:cat>
          <c:val>
            <c:numRef>
              <c:f>Taul1!$B$2:$B$3</c:f>
              <c:numCache>
                <c:formatCode>General</c:formatCode>
                <c:ptCount val="2"/>
                <c:pt idx="0">
                  <c:v>24.602980000000002</c:v>
                </c:pt>
                <c:pt idx="1">
                  <c:v>23.785880000000006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26-491A-ACD5-96CD89B6B269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kevät 2026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A3DA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AC9-4CEF-BE04-67045B580655}"/>
              </c:ext>
            </c:extLst>
          </c:dPt>
          <c:dPt>
            <c:idx val="1"/>
            <c:invertIfNegative val="0"/>
            <c:bubble3D val="0"/>
            <c:spPr>
              <a:solidFill>
                <a:srgbClr val="3F3F3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C26-491A-ACD5-96CD89B6B269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Taul1!$A$2:$A$3</c:f>
              <c:strCache>
                <c:ptCount val="2"/>
                <c:pt idx="0">
                  <c:v>Pohjois-Savo</c:v>
                </c:pt>
                <c:pt idx="1">
                  <c:v>Koko maa</c:v>
                </c:pt>
              </c:strCache>
            </c:strRef>
          </c:cat>
          <c:val>
            <c:numRef>
              <c:f>Taul1!$C$2:$C$3</c:f>
              <c:numCache>
                <c:formatCode>General</c:formatCode>
                <c:ptCount val="2"/>
                <c:pt idx="0">
                  <c:v>16.567809999999994</c:v>
                </c:pt>
                <c:pt idx="1">
                  <c:v>21.729309999999998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26-491A-ACD5-96CD89B6B2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8461743"/>
        <c:axId val="119649807"/>
      </c:barChart>
      <c:catAx>
        <c:axId val="98461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9649807"/>
        <c:crosses val="autoZero"/>
        <c:auto val="1"/>
        <c:lblAlgn val="ctr"/>
        <c:lblOffset val="100"/>
        <c:noMultiLvlLbl val="0"/>
      </c:catAx>
      <c:valAx>
        <c:axId val="119649807"/>
        <c:scaling>
          <c:orientation val="minMax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98461743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9.4272657991657072E-2"/>
          <c:w val="0.95627259107260909"/>
          <c:h val="0.902945345599527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kevät 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Suora tavaroiden vienti</c:v>
                </c:pt>
                <c:pt idx="1">
                  <c:v>Suora palvelujen vienti</c:v>
                </c:pt>
                <c:pt idx="2">
                  <c:v>Lisensointi tai franchising</c:v>
                </c:pt>
                <c:pt idx="3">
                  <c:v>Palkka- tai sopimusvalmistus (tuotteiden teettäminen ulkomailla yrityksenne omalla merkillä)</c:v>
                </c:pt>
                <c:pt idx="4">
                  <c:v>Ulkomainen yhteisyritys (joint venture) tai tytäryritys</c:v>
                </c:pt>
                <c:pt idx="5">
                  <c:v>Muu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38.013730000000002</c:v>
                </c:pt>
                <c:pt idx="1">
                  <c:v>43.757280000000002</c:v>
                </c:pt>
                <c:pt idx="2">
                  <c:v>7.2895000000000003</c:v>
                </c:pt>
                <c:pt idx="3">
                  <c:v>9.0548099999999998</c:v>
                </c:pt>
                <c:pt idx="4">
                  <c:v>17.379390000000001</c:v>
                </c:pt>
                <c:pt idx="5">
                  <c:v>18.044699999999999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96-4C88-89CC-6EAA22761DB5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syksy 2025</c:v>
                </c:pt>
              </c:strCache>
            </c:strRef>
          </c:tx>
          <c:spPr>
            <a:solidFill>
              <a:srgbClr val="8AD5EE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8AD5EE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Suora tavaroiden vienti</c:v>
                </c:pt>
                <c:pt idx="1">
                  <c:v>Suora palvelujen vienti</c:v>
                </c:pt>
                <c:pt idx="2">
                  <c:v>Lisensointi tai franchising</c:v>
                </c:pt>
                <c:pt idx="3">
                  <c:v>Palkka- tai sopimusvalmistus (tuotteiden teettäminen ulkomailla yrityksenne omalla merkillä)</c:v>
                </c:pt>
                <c:pt idx="4">
                  <c:v>Ulkomainen yhteisyritys (joint venture) tai tytäryritys</c:v>
                </c:pt>
                <c:pt idx="5">
                  <c:v>Muu</c:v>
                </c:pt>
              </c:strCache>
            </c:strRef>
          </c:cat>
          <c:val>
            <c:numRef>
              <c:f>Taul1!$C$2:$C$7</c:f>
              <c:numCache>
                <c:formatCode>General</c:formatCode>
                <c:ptCount val="6"/>
                <c:pt idx="0">
                  <c:v>29.525410000000001</c:v>
                </c:pt>
                <c:pt idx="1">
                  <c:v>35.720199999999998</c:v>
                </c:pt>
                <c:pt idx="2">
                  <c:v>5.6828599999999998</c:v>
                </c:pt>
                <c:pt idx="3">
                  <c:v>9.4118700000000004</c:v>
                </c:pt>
                <c:pt idx="4">
                  <c:v>13.53809</c:v>
                </c:pt>
                <c:pt idx="5">
                  <c:v>20.42897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96-4C88-89CC-6EAA22761D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33995615"/>
        <c:axId val="142444367"/>
      </c:barChart>
      <c:catAx>
        <c:axId val="13399561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2444367"/>
        <c:crossesAt val="0"/>
        <c:auto val="1"/>
        <c:lblAlgn val="ctr"/>
        <c:lblOffset val="100"/>
        <c:noMultiLvlLbl val="0"/>
      </c:catAx>
      <c:valAx>
        <c:axId val="142444367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33995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9815235253987317"/>
          <c:y val="5.7004858855302674E-2"/>
          <c:w val="0.49519117308864569"/>
          <c:h val="5.19987987032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9.4272657991657072E-2"/>
          <c:w val="0.95627259107260909"/>
          <c:h val="0.9029453455995278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kevät 2026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3F3F3F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Suora tavaroiden vienti</c:v>
                </c:pt>
                <c:pt idx="1">
                  <c:v>Suora palvelujen vienti</c:v>
                </c:pt>
                <c:pt idx="2">
                  <c:v>Lisensointi tai franchising</c:v>
                </c:pt>
                <c:pt idx="3">
                  <c:v>Palkka- tai sopimusvalmistus (tuotteiden teettäminen ulkomailla yrityksenne omalla merkillä)</c:v>
                </c:pt>
                <c:pt idx="4">
                  <c:v>Ulkomainen yhteisyritys (joint venture) tai tytäryritys</c:v>
                </c:pt>
                <c:pt idx="5">
                  <c:v>Muu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44.006570000000004</c:v>
                </c:pt>
                <c:pt idx="1">
                  <c:v>44.146819999999998</c:v>
                </c:pt>
                <c:pt idx="2">
                  <c:v>5.7351900000000002</c:v>
                </c:pt>
                <c:pt idx="3">
                  <c:v>5.8859700000000004</c:v>
                </c:pt>
                <c:pt idx="4">
                  <c:v>10.11891</c:v>
                </c:pt>
                <c:pt idx="5">
                  <c:v>15.2432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86-4B88-8B31-04171DFDA19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syksy 2025</c:v>
                </c:pt>
              </c:strCache>
            </c:strRef>
          </c:tx>
          <c:spPr>
            <a:solidFill>
              <a:srgbClr val="A7A7A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A7A7A7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Suora tavaroiden vienti</c:v>
                </c:pt>
                <c:pt idx="1">
                  <c:v>Suora palvelujen vienti</c:v>
                </c:pt>
                <c:pt idx="2">
                  <c:v>Lisensointi tai franchising</c:v>
                </c:pt>
                <c:pt idx="3">
                  <c:v>Palkka- tai sopimusvalmistus (tuotteiden teettäminen ulkomailla yrityksenne omalla merkillä)</c:v>
                </c:pt>
                <c:pt idx="4">
                  <c:v>Ulkomainen yhteisyritys (joint venture) tai tytäryritys</c:v>
                </c:pt>
                <c:pt idx="5">
                  <c:v>Muu</c:v>
                </c:pt>
              </c:strCache>
            </c:strRef>
          </c:cat>
          <c:val>
            <c:numRef>
              <c:f>Taul1!$C$2:$C$7</c:f>
              <c:numCache>
                <c:formatCode>General</c:formatCode>
                <c:ptCount val="6"/>
                <c:pt idx="0">
                  <c:v>37.74362</c:v>
                </c:pt>
                <c:pt idx="1">
                  <c:v>40.055860000000003</c:v>
                </c:pt>
                <c:pt idx="2">
                  <c:v>3.8966799999999999</c:v>
                </c:pt>
                <c:pt idx="3">
                  <c:v>5.9789300000000001</c:v>
                </c:pt>
                <c:pt idx="4">
                  <c:v>11.509740000000001</c:v>
                </c:pt>
                <c:pt idx="5">
                  <c:v>21.183990000000001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86-4B88-8B31-04171DFDA19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33995615"/>
        <c:axId val="142444367"/>
      </c:barChart>
      <c:catAx>
        <c:axId val="133995615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142444367"/>
        <c:crossesAt val="0"/>
        <c:auto val="1"/>
        <c:lblAlgn val="ctr"/>
        <c:lblOffset val="100"/>
        <c:noMultiLvlLbl val="0"/>
      </c:catAx>
      <c:valAx>
        <c:axId val="142444367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33995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9815235253987317"/>
          <c:y val="5.7004858855302674E-2"/>
          <c:w val="0.49519117308864569"/>
          <c:h val="5.19987987032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485295368234258E-3"/>
          <c:y val="3.317000016858053E-2"/>
          <c:w val="0.95807310917472099"/>
          <c:h val="0.842166891842462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spc="0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Ei, työvoiman saatavuus on yrityksemme kasvun merkittävä este</c:v>
                </c:pt>
                <c:pt idx="1">
                  <c:v>Ei, työvoiman saatavuus rajoittaa jossain määrin yrityksemme kasvua</c:v>
                </c:pt>
                <c:pt idx="2">
                  <c:v>Kyllä, yrityksemme saa riittävästi osaavaa työvoimaa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7.8483099999999997</c:v>
                </c:pt>
                <c:pt idx="1">
                  <c:v>36.026049999999998</c:v>
                </c:pt>
                <c:pt idx="2">
                  <c:v>56.125639999999997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8E-444A-A164-783EE3216C3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spc="0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Ei, työvoiman saatavuus on yrityksemme kasvun merkittävä este</c:v>
                </c:pt>
                <c:pt idx="1">
                  <c:v>Ei, työvoiman saatavuus rajoittaa jossain määrin yrityksemme kasvua</c:v>
                </c:pt>
                <c:pt idx="2">
                  <c:v>Kyllä, yrityksemme saa riittävästi osaavaa työvoimaa</c:v>
                </c:pt>
              </c:strCache>
            </c:strRef>
          </c:cat>
          <c:val>
            <c:numRef>
              <c:f>Taul1!$C$2:$C$4</c:f>
              <c:numCache>
                <c:formatCode>General</c:formatCode>
                <c:ptCount val="3"/>
                <c:pt idx="0">
                  <c:v>9.5187399999999993</c:v>
                </c:pt>
                <c:pt idx="1">
                  <c:v>36.429540000000003</c:v>
                </c:pt>
                <c:pt idx="2">
                  <c:v>54.051720000000003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8E-444A-A164-783EE3216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6"/>
        <c:axId val="389546368"/>
        <c:axId val="389548288"/>
      </c:barChart>
      <c:catAx>
        <c:axId val="3895463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70"/>
        </c:scaling>
        <c:delete val="1"/>
        <c:axPos val="l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485295368234258E-3"/>
          <c:y val="3.317000016858053E-2"/>
          <c:w val="0.95807310917472099"/>
          <c:h val="0.842166891842462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spc="0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Ei, työvoiman saatavuus on yrityksemme kasvun merkittävä este</c:v>
                </c:pt>
                <c:pt idx="1">
                  <c:v>Ei, työvoiman saatavuus rajoittaa jossain määrin yrityksemme kasvua</c:v>
                </c:pt>
                <c:pt idx="2">
                  <c:v>Kyllä, yrityksemme saa riittävästi osaavaa työvoimaa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11.570779999999999</c:v>
                </c:pt>
                <c:pt idx="1">
                  <c:v>37.736080000000001</c:v>
                </c:pt>
                <c:pt idx="2">
                  <c:v>50.69314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C4-442F-9AE8-57BEF04DCF8D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spc="0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Ei, työvoiman saatavuus on yrityksemme kasvun merkittävä este</c:v>
                </c:pt>
                <c:pt idx="1">
                  <c:v>Ei, työvoiman saatavuus rajoittaa jossain määrin yrityksemme kasvua</c:v>
                </c:pt>
                <c:pt idx="2">
                  <c:v>Kyllä, yrityksemme saa riittävästi osaavaa työvoimaa</c:v>
                </c:pt>
              </c:strCache>
            </c:strRef>
          </c:cat>
          <c:val>
            <c:numRef>
              <c:f>Taul1!$C$2:$C$4</c:f>
              <c:numCache>
                <c:formatCode>General</c:formatCode>
                <c:ptCount val="3"/>
                <c:pt idx="0">
                  <c:v>10.63674</c:v>
                </c:pt>
                <c:pt idx="1">
                  <c:v>40.388649999999998</c:v>
                </c:pt>
                <c:pt idx="2">
                  <c:v>48.974609999999998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C4-442F-9AE8-57BEF04DCF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6"/>
        <c:axId val="389546368"/>
        <c:axId val="389548288"/>
      </c:barChart>
      <c:catAx>
        <c:axId val="3895463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70"/>
        </c:scaling>
        <c:delete val="1"/>
        <c:axPos val="l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235406343067077E-2"/>
          <c:y val="2.9909029025254275E-2"/>
          <c:w val="0.950314426356207"/>
          <c:h val="0.9585022813831161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Taul1!$A$2:$A$10</c:f>
              <c:strCache>
                <c:ptCount val="9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  <c:pt idx="4">
                  <c:v>Irtisanomisen vaikeus</c:v>
                </c:pt>
                <c:pt idx="5">
                  <c:v>Palkkataso</c:v>
                </c:pt>
                <c:pt idx="6">
                  <c:v>Osa-aikaisen työntekijän palkkauksen vaikeus</c:v>
                </c:pt>
                <c:pt idx="7">
                  <c:v>Muut työlainsäädännön tai työehtosopimusten velvoitteet kuin irtisanomisenvaikeus</c:v>
                </c:pt>
                <c:pt idx="8">
                  <c:v>Verotus</c:v>
                </c:pt>
              </c:strCache>
            </c:strRef>
          </c:cat>
          <c:val>
            <c:numRef>
              <c:f>Taul1!$B$2:$B$10</c:f>
              <c:numCache>
                <c:formatCode>General</c:formatCode>
                <c:ptCount val="9"/>
                <c:pt idx="0">
                  <c:v>35.577019999999997</c:v>
                </c:pt>
                <c:pt idx="1">
                  <c:v>15.54707</c:v>
                </c:pt>
                <c:pt idx="2">
                  <c:v>17.885059999999999</c:v>
                </c:pt>
                <c:pt idx="3">
                  <c:v>12.013529999999999</c:v>
                </c:pt>
                <c:pt idx="4">
                  <c:v>2.2118699999999998</c:v>
                </c:pt>
                <c:pt idx="5">
                  <c:v>8.2679299999999998</c:v>
                </c:pt>
                <c:pt idx="6">
                  <c:v>3.4228700000000001</c:v>
                </c:pt>
                <c:pt idx="7">
                  <c:v>2.4792200000000002</c:v>
                </c:pt>
                <c:pt idx="8">
                  <c:v>1.9774400000000001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32-48BC-9F2E-A68050062FA1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Taul1!$A$2:$A$10</c:f>
              <c:strCache>
                <c:ptCount val="9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  <c:pt idx="4">
                  <c:v>Irtisanomisen vaikeus</c:v>
                </c:pt>
                <c:pt idx="5">
                  <c:v>Palkkataso</c:v>
                </c:pt>
                <c:pt idx="6">
                  <c:v>Osa-aikaisen työntekijän palkkauksen vaikeus</c:v>
                </c:pt>
                <c:pt idx="7">
                  <c:v>Muut työlainsäädännön tai työehtosopimusten velvoitteet kuin irtisanomisenvaikeus</c:v>
                </c:pt>
                <c:pt idx="8">
                  <c:v>Verotus</c:v>
                </c:pt>
              </c:strCache>
            </c:strRef>
          </c:cat>
          <c:val>
            <c:numRef>
              <c:f>Taul1!$C$2:$C$10</c:f>
              <c:numCache>
                <c:formatCode>General</c:formatCode>
                <c:ptCount val="9"/>
                <c:pt idx="0">
                  <c:v>33.122680000000003</c:v>
                </c:pt>
                <c:pt idx="1">
                  <c:v>20.43121</c:v>
                </c:pt>
                <c:pt idx="2">
                  <c:v>15.763210000000001</c:v>
                </c:pt>
                <c:pt idx="3">
                  <c:v>8.8059799999999999</c:v>
                </c:pt>
                <c:pt idx="4">
                  <c:v>5.8639999999999999</c:v>
                </c:pt>
                <c:pt idx="5">
                  <c:v>4.1613800000000003</c:v>
                </c:pt>
                <c:pt idx="6">
                  <c:v>4.26586</c:v>
                </c:pt>
                <c:pt idx="7">
                  <c:v>2.9347300000000001</c:v>
                </c:pt>
                <c:pt idx="8">
                  <c:v>2.19936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32-48BC-9F2E-A68050062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axId val="389546368"/>
        <c:axId val="389548288"/>
      </c:barChart>
      <c:catAx>
        <c:axId val="38954636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5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235406343067077E-2"/>
          <c:y val="2.9909029025254275E-2"/>
          <c:w val="0.950314426356207"/>
          <c:h val="0.9585022813831161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dLbl>
              <c:idx val="5"/>
              <c:layout>
                <c:manualLayout>
                  <c:x val="-1.782446133635741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CB1-4796-AAE0-9F8CA03BC1F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Taul1!$A$2:$A$10</c:f>
              <c:strCache>
                <c:ptCount val="9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  <c:pt idx="4">
                  <c:v>Irtisanomisen vaikeus</c:v>
                </c:pt>
                <c:pt idx="5">
                  <c:v>Palkkataso</c:v>
                </c:pt>
                <c:pt idx="6">
                  <c:v>Osa-aikaisen työntekijän palkkauksen vaikeus</c:v>
                </c:pt>
                <c:pt idx="7">
                  <c:v>Muut työlainsäädännön tai työehtosopimusten velvoitteet kuin irtisanomisenvaikeus</c:v>
                </c:pt>
                <c:pt idx="8">
                  <c:v>Verotus</c:v>
                </c:pt>
              </c:strCache>
            </c:strRef>
          </c:cat>
          <c:val>
            <c:numRef>
              <c:f>Taul1!$B$2:$B$10</c:f>
              <c:numCache>
                <c:formatCode>General</c:formatCode>
                <c:ptCount val="9"/>
                <c:pt idx="0">
                  <c:v>36.42971</c:v>
                </c:pt>
                <c:pt idx="1">
                  <c:v>24.61985</c:v>
                </c:pt>
                <c:pt idx="2">
                  <c:v>10.88979</c:v>
                </c:pt>
                <c:pt idx="3">
                  <c:v>6.54061</c:v>
                </c:pt>
                <c:pt idx="4">
                  <c:v>3.7514099999999999</c:v>
                </c:pt>
                <c:pt idx="5">
                  <c:v>3.5890399999999998</c:v>
                </c:pt>
                <c:pt idx="6">
                  <c:v>6.6309800000000001</c:v>
                </c:pt>
                <c:pt idx="7">
                  <c:v>2.3334700000000002</c:v>
                </c:pt>
                <c:pt idx="8">
                  <c:v>2.9977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B1-4796-AAE0-9F8CA03BC1F2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Taul1!$A$2:$A$10</c:f>
              <c:strCache>
                <c:ptCount val="9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  <c:pt idx="4">
                  <c:v>Irtisanomisen vaikeus</c:v>
                </c:pt>
                <c:pt idx="5">
                  <c:v>Palkkataso</c:v>
                </c:pt>
                <c:pt idx="6">
                  <c:v>Osa-aikaisen työntekijän palkkauksen vaikeus</c:v>
                </c:pt>
                <c:pt idx="7">
                  <c:v>Muut työlainsäädännön tai työehtosopimusten velvoitteet kuin irtisanomisenvaikeus</c:v>
                </c:pt>
                <c:pt idx="8">
                  <c:v>Verotus</c:v>
                </c:pt>
              </c:strCache>
            </c:strRef>
          </c:cat>
          <c:val>
            <c:numRef>
              <c:f>Taul1!$C$2:$C$10</c:f>
              <c:numCache>
                <c:formatCode>General</c:formatCode>
                <c:ptCount val="9"/>
                <c:pt idx="0">
                  <c:v>33.587179999999996</c:v>
                </c:pt>
                <c:pt idx="1">
                  <c:v>22.785520000000002</c:v>
                </c:pt>
                <c:pt idx="2">
                  <c:v>13.69802</c:v>
                </c:pt>
                <c:pt idx="3">
                  <c:v>8.7408099999999997</c:v>
                </c:pt>
                <c:pt idx="4">
                  <c:v>5.7727500000000003</c:v>
                </c:pt>
                <c:pt idx="5">
                  <c:v>3.988</c:v>
                </c:pt>
                <c:pt idx="6">
                  <c:v>3.83717</c:v>
                </c:pt>
                <c:pt idx="7">
                  <c:v>2.9464700000000001</c:v>
                </c:pt>
                <c:pt idx="8">
                  <c:v>2.5225499999999998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B1-4796-AAE0-9F8CA03BC1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8"/>
        <c:axId val="389546368"/>
        <c:axId val="389548288"/>
      </c:barChart>
      <c:catAx>
        <c:axId val="389546368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axMin"/>
          <c:max val="5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338841980520688E-2"/>
          <c:y val="2.0783903115342332E-2"/>
          <c:w val="0.94318281764989076"/>
          <c:h val="0.968504059877240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dLbl>
              <c:idx val="1"/>
              <c:layout>
                <c:manualLayout>
                  <c:x val="-3.674360256267822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2F-4C25-87A7-A2B64EBD9B62}"/>
                </c:ext>
              </c:extLst>
            </c:dLbl>
            <c:dLbl>
              <c:idx val="2"/>
              <c:layout>
                <c:manualLayout>
                  <c:x val="-1.1023080768803466E-2"/>
                  <c:y val="4.8257966160004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2F-4C25-87A7-A2B64EBD9B62}"/>
                </c:ext>
              </c:extLst>
            </c:dLbl>
            <c:dLbl>
              <c:idx val="3"/>
              <c:layout>
                <c:manualLayout>
                  <c:x val="-3.6734922971521011E-3"/>
                  <c:y val="6.2179915938259932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2F-4C25-87A7-A2B64EBD9B62}"/>
                </c:ext>
              </c:extLst>
            </c:dLbl>
            <c:dLbl>
              <c:idx val="4"/>
              <c:layout>
                <c:manualLayout>
                  <c:x val="7.3490098322408623E-3"/>
                  <c:y val="2.072663865252104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2F-4C25-87A7-A2B64EBD9B62}"/>
                </c:ext>
              </c:extLst>
            </c:dLbl>
            <c:dLbl>
              <c:idx val="5"/>
              <c:layout>
                <c:manualLayout>
                  <c:x val="-1.8371511961633894E-2"/>
                  <c:y val="2.0726638642869446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92F-4C25-87A7-A2B64EBD9B62}"/>
                </c:ext>
              </c:extLst>
            </c:dLbl>
            <c:dLbl>
              <c:idx val="6"/>
              <c:layout>
                <c:manualLayout>
                  <c:x val="-1.1022502129393031E-2"/>
                  <c:y val="4.1453277305042079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2F-4C25-87A7-A2B64EBD9B6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  <c:pt idx="4">
                  <c:v>Tilapäisiä palkan alennuksia</c:v>
                </c:pt>
                <c:pt idx="5">
                  <c:v>Muiden työvoimakustannusten karsimista</c:v>
                </c:pt>
                <c:pt idx="6">
                  <c:v>Alihankinnan siirtämistä johonkin toiseen maahan tai alihankintojen lopettamista/vähentämistä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57.12144</c:v>
                </c:pt>
                <c:pt idx="1">
                  <c:v>47.10895</c:v>
                </c:pt>
                <c:pt idx="2">
                  <c:v>18.549890000000001</c:v>
                </c:pt>
                <c:pt idx="3">
                  <c:v>26.237369999999999</c:v>
                </c:pt>
                <c:pt idx="4">
                  <c:v>6.9723100000000002</c:v>
                </c:pt>
                <c:pt idx="5">
                  <c:v>5.6765800000000004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2F-4C25-87A7-A2B64EBD9B62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</c:spPr>
          <c:invertIfNegative val="0"/>
          <c:dLbls>
            <c:dLbl>
              <c:idx val="4"/>
              <c:layout>
                <c:manualLayout>
                  <c:x val="-3.6740709365626041E-3"/>
                  <c:y val="2.0726638642869446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92F-4C25-87A7-A2B64EBD9B62}"/>
                </c:ext>
              </c:extLst>
            </c:dLbl>
            <c:dLbl>
              <c:idx val="5"/>
              <c:layout>
                <c:manualLayout>
                  <c:x val="-1.8371511961633894E-2"/>
                  <c:y val="2.072663865252104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92F-4C25-87A7-A2B64EBD9B6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  <c:pt idx="4">
                  <c:v>Tilapäisiä palkan alennuksia</c:v>
                </c:pt>
                <c:pt idx="5">
                  <c:v>Muiden työvoimakustannusten karsimista</c:v>
                </c:pt>
                <c:pt idx="6">
                  <c:v>Alihankinnan siirtämistä johonkin toiseen maahan tai alihankintojen lopettamista/vähentämistä</c:v>
                </c:pt>
              </c:strCache>
            </c:strRef>
          </c:cat>
          <c:val>
            <c:numRef>
              <c:f>Taul1!$C$2:$C$8</c:f>
              <c:numCache>
                <c:formatCode>General</c:formatCode>
                <c:ptCount val="7"/>
                <c:pt idx="0">
                  <c:v>52.080739999999999</c:v>
                </c:pt>
                <c:pt idx="1">
                  <c:v>38.505319999999998</c:v>
                </c:pt>
                <c:pt idx="2">
                  <c:v>24.4681</c:v>
                </c:pt>
                <c:pt idx="3">
                  <c:v>19.756969999999999</c:v>
                </c:pt>
                <c:pt idx="4">
                  <c:v>15.754709999999999</c:v>
                </c:pt>
                <c:pt idx="5">
                  <c:v>13.11365</c:v>
                </c:pt>
                <c:pt idx="6">
                  <c:v>4.8111899999999999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92F-4C25-87A7-A2B64EBD9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2"/>
        <c:axId val="389546368"/>
        <c:axId val="389548288"/>
      </c:barChart>
      <c:catAx>
        <c:axId val="389546368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axMin"/>
          <c:max val="9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26%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AEF0-4D4F-AFBA-E761C9971F8F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F0-4D4F-AFBA-E761C9971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/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19%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1D3-4487-B38D-FA028B2F90A3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D3-4487-B38D-FA028B2F9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>
          <a:solidFill>
            <a:srgbClr val="8AD5EE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338841980520688E-2"/>
          <c:y val="2.0783903115342332E-2"/>
          <c:w val="0.94318281764989076"/>
          <c:h val="0.968504059877240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  <c:pt idx="4">
                  <c:v>Tilapäisiä palkan alennuksia</c:v>
                </c:pt>
                <c:pt idx="5">
                  <c:v>Muiden työvoimakustannusten karsimista</c:v>
                </c:pt>
                <c:pt idx="6">
                  <c:v>Alihankinnan siirtämistä johonkin toiseen maahan tai alihankintojen lopettamista/vähentämistä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43.942659999999997</c:v>
                </c:pt>
                <c:pt idx="1">
                  <c:v>52.764859999999999</c:v>
                </c:pt>
                <c:pt idx="2">
                  <c:v>25.294840000000001</c:v>
                </c:pt>
                <c:pt idx="3">
                  <c:v>8.13795</c:v>
                </c:pt>
                <c:pt idx="4">
                  <c:v>19.849910000000001</c:v>
                </c:pt>
                <c:pt idx="5">
                  <c:v>20.34271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BF-4E12-8AEC-02EE40D87F37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  <c:pt idx="4">
                  <c:v>Tilapäisiä palkan alennuksia</c:v>
                </c:pt>
                <c:pt idx="5">
                  <c:v>Muiden työvoimakustannusten karsimista</c:v>
                </c:pt>
                <c:pt idx="6">
                  <c:v>Alihankinnan siirtämistä johonkin toiseen maahan tai alihankintojen lopettamista/vähentämistä</c:v>
                </c:pt>
              </c:strCache>
            </c:strRef>
          </c:cat>
          <c:val>
            <c:numRef>
              <c:f>Taul1!$C$2:$C$8</c:f>
              <c:numCache>
                <c:formatCode>General</c:formatCode>
                <c:ptCount val="7"/>
                <c:pt idx="0">
                  <c:v>49.785200000000003</c:v>
                </c:pt>
                <c:pt idx="1">
                  <c:v>37.508229999999998</c:v>
                </c:pt>
                <c:pt idx="2">
                  <c:v>25.491309999999999</c:v>
                </c:pt>
                <c:pt idx="3">
                  <c:v>18.50872</c:v>
                </c:pt>
                <c:pt idx="4">
                  <c:v>11.526120000000001</c:v>
                </c:pt>
                <c:pt idx="5">
                  <c:v>14.57194</c:v>
                </c:pt>
                <c:pt idx="6">
                  <c:v>4.4964500000000003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BF-4E12-8AEC-02EE40D87F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2"/>
        <c:axId val="389546368"/>
        <c:axId val="389548288"/>
      </c:barChart>
      <c:catAx>
        <c:axId val="38954636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9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23%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AEF0-4D4F-AFBA-E761C9971F8F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F0-4D4F-AFBA-E761C9971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/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24%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1D3-4487-B38D-FA028B2F90A3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D3-4487-B38D-FA028B2F9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>
          <a:solidFill>
            <a:srgbClr val="8AD5EE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47744878877592E-2"/>
          <c:y val="3.317000016858053E-2"/>
          <c:w val="0.94804424036745649"/>
          <c:h val="0.9649680319705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dLbl>
              <c:idx val="3"/>
              <c:layout>
                <c:manualLayout>
                  <c:x val="-8.8676406873887878E-3"/>
                  <c:y val="-4.7589230562954663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05-4115-8BE9-4A288168D41A}"/>
                </c:ext>
              </c:extLst>
            </c:dLbl>
            <c:dLbl>
              <c:idx val="5"/>
              <c:layout>
                <c:manualLayout>
                  <c:x val="-8.8676406873887878E-3"/>
                  <c:y val="9.5178461125909326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05-4115-8BE9-4A288168D41A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  <c:pt idx="4">
                  <c:v>Omistusjärjestelyjen tai yrityskauppojen rahoitukseen</c:v>
                </c:pt>
                <c:pt idx="5">
                  <c:v>Tieto- ja viestintätekniikkalaite-, tai ohjelmisto- tms. investointeihin</c:v>
                </c:pt>
                <c:pt idx="6">
                  <c:v>Vientikauppojen rahoittaminen</c:v>
                </c:pt>
                <c:pt idx="7">
                  <c:v>Muuhun tarkoitukseen</c:v>
                </c:pt>
              </c:strCache>
            </c:strRef>
          </c:cat>
          <c:val>
            <c:numRef>
              <c:f>Taul1!$B$2:$B$9</c:f>
              <c:numCache>
                <c:formatCode>General</c:formatCode>
                <c:ptCount val="8"/>
                <c:pt idx="0">
                  <c:v>53.102760000000004</c:v>
                </c:pt>
                <c:pt idx="1">
                  <c:v>29.890160000000002</c:v>
                </c:pt>
                <c:pt idx="2">
                  <c:v>25.92098</c:v>
                </c:pt>
                <c:pt idx="3">
                  <c:v>17.720569999999999</c:v>
                </c:pt>
                <c:pt idx="4">
                  <c:v>1.5916999999999999</c:v>
                </c:pt>
                <c:pt idx="5">
                  <c:v>0</c:v>
                </c:pt>
                <c:pt idx="6">
                  <c:v>0</c:v>
                </c:pt>
                <c:pt idx="7">
                  <c:v>7.7076900000000004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05-4115-8BE9-4A288168D41A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  <c:pt idx="4">
                  <c:v>Omistusjärjestelyjen tai yrityskauppojen rahoitukseen</c:v>
                </c:pt>
                <c:pt idx="5">
                  <c:v>Tieto- ja viestintätekniikkalaite-, tai ohjelmisto- tms. investointeihin</c:v>
                </c:pt>
                <c:pt idx="6">
                  <c:v>Vientikauppojen rahoittaminen</c:v>
                </c:pt>
                <c:pt idx="7">
                  <c:v>Muuhun tarkoitukseen</c:v>
                </c:pt>
              </c:strCache>
            </c:strRef>
          </c:cat>
          <c:val>
            <c:numRef>
              <c:f>Taul1!$C$2:$C$9</c:f>
              <c:numCache>
                <c:formatCode>General</c:formatCode>
                <c:ptCount val="8"/>
                <c:pt idx="0">
                  <c:v>49.107329999999997</c:v>
                </c:pt>
                <c:pt idx="1">
                  <c:v>22.994679999999999</c:v>
                </c:pt>
                <c:pt idx="2">
                  <c:v>21.080359999999999</c:v>
                </c:pt>
                <c:pt idx="3">
                  <c:v>15.2349</c:v>
                </c:pt>
                <c:pt idx="4">
                  <c:v>6.4839200000000003</c:v>
                </c:pt>
                <c:pt idx="5">
                  <c:v>5.7484200000000003</c:v>
                </c:pt>
                <c:pt idx="6">
                  <c:v>3.2756400000000001</c:v>
                </c:pt>
                <c:pt idx="7">
                  <c:v>9.8302899999999998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05-4115-8BE9-4A288168D4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89546368"/>
        <c:axId val="389548288"/>
      </c:barChart>
      <c:catAx>
        <c:axId val="38954636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9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47744878877592E-2"/>
          <c:y val="3.317000016858053E-2"/>
          <c:w val="0.94804424036745649"/>
          <c:h val="0.9649680319705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4.0878837782533655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59-405D-B5CB-AD5829CF1DD4}"/>
                </c:ext>
              </c:extLst>
            </c:dLbl>
            <c:dLbl>
              <c:idx val="6"/>
              <c:layout>
                <c:manualLayout>
                  <c:x val="-8.8672915676767626E-3"/>
                  <c:y val="2.0439418900487242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59-405D-B5CB-AD5829CF1DD4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  <c:pt idx="4">
                  <c:v>Omistusjärjestelyjen tai yrityskauppojen rahoitukseen</c:v>
                </c:pt>
                <c:pt idx="5">
                  <c:v>Tieto- ja viestintätekniikkalaite-, tai ohjelmisto- tms. investointeihin</c:v>
                </c:pt>
                <c:pt idx="6">
                  <c:v>Vientikauppojen rahoittaminen</c:v>
                </c:pt>
                <c:pt idx="7">
                  <c:v>Muuhun tarkoitukseen</c:v>
                </c:pt>
              </c:strCache>
            </c:strRef>
          </c:cat>
          <c:val>
            <c:numRef>
              <c:f>Taul1!$B$2:$B$9</c:f>
              <c:numCache>
                <c:formatCode>General</c:formatCode>
                <c:ptCount val="8"/>
                <c:pt idx="0">
                  <c:v>62.901769999999999</c:v>
                </c:pt>
                <c:pt idx="1">
                  <c:v>11.351990000000001</c:v>
                </c:pt>
                <c:pt idx="2">
                  <c:v>14.93191</c:v>
                </c:pt>
                <c:pt idx="3">
                  <c:v>12.717650000000001</c:v>
                </c:pt>
                <c:pt idx="4">
                  <c:v>7.2060500000000003</c:v>
                </c:pt>
                <c:pt idx="5">
                  <c:v>16.564920000000001</c:v>
                </c:pt>
                <c:pt idx="6">
                  <c:v>2.2321200000000001</c:v>
                </c:pt>
                <c:pt idx="7">
                  <c:v>6.6963499999999998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59-405D-B5CB-AD5829CF1DD4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Muihin kone- tai laiteinvestointeihin tai rakennusinvestointeihin</c:v>
                </c:pt>
                <c:pt idx="1">
                  <c:v>Käyttöpääomarahoitukseen yrityksen kasvuun tai kansainvälistymiseen</c:v>
                </c:pt>
                <c:pt idx="2">
                  <c:v>Käyttöpääomarahoitukseen suhdanteista / kireästä taloudellisesta tilanteesta johtuen</c:v>
                </c:pt>
                <c:pt idx="3">
                  <c:v>Yrityksen kehittämishankkeisiin, ml. henkilöstön osaaminen</c:v>
                </c:pt>
                <c:pt idx="4">
                  <c:v>Omistusjärjestelyjen tai yrityskauppojen rahoitukseen</c:v>
                </c:pt>
                <c:pt idx="5">
                  <c:v>Tieto- ja viestintätekniikkalaite-, tai ohjelmisto- tms. investointeihin</c:v>
                </c:pt>
                <c:pt idx="6">
                  <c:v>Vientikauppojen rahoittaminen</c:v>
                </c:pt>
                <c:pt idx="7">
                  <c:v>Muuhun tarkoitukseen</c:v>
                </c:pt>
              </c:strCache>
            </c:strRef>
          </c:cat>
          <c:val>
            <c:numRef>
              <c:f>Taul1!$C$2:$C$9</c:f>
              <c:numCache>
                <c:formatCode>General</c:formatCode>
                <c:ptCount val="8"/>
                <c:pt idx="0">
                  <c:v>53.132510000000003</c:v>
                </c:pt>
                <c:pt idx="1">
                  <c:v>20.902940000000001</c:v>
                </c:pt>
                <c:pt idx="2">
                  <c:v>17.502469999999999</c:v>
                </c:pt>
                <c:pt idx="3">
                  <c:v>13.996219999999999</c:v>
                </c:pt>
                <c:pt idx="4">
                  <c:v>9.7952499999999993</c:v>
                </c:pt>
                <c:pt idx="5">
                  <c:v>6.5629600000000003</c:v>
                </c:pt>
                <c:pt idx="6">
                  <c:v>3.4579200000000001</c:v>
                </c:pt>
                <c:pt idx="7">
                  <c:v>9.1428999999999991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59-405D-B5CB-AD5829CF1D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89546368"/>
        <c:axId val="389548288"/>
      </c:barChart>
      <c:catAx>
        <c:axId val="389546368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axMin"/>
          <c:max val="9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016875304986927E-2"/>
          <c:y val="3.0575479307309927E-2"/>
          <c:w val="0.93250490860091895"/>
          <c:h val="0.942677486695055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0-2 vuoden aikana</c:v>
                </c:pt>
                <c:pt idx="1">
                  <c:v>3-5 vuoden aikana</c:v>
                </c:pt>
                <c:pt idx="2">
                  <c:v>6-10 vuoden aikana</c:v>
                </c:pt>
                <c:pt idx="3">
                  <c:v>10- vuoden aikana</c:v>
                </c:pt>
                <c:pt idx="4">
                  <c:v>en ole suunnitellut  lainkaan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17.967829999999999</c:v>
                </c:pt>
                <c:pt idx="1">
                  <c:v>19.120909999999999</c:v>
                </c:pt>
                <c:pt idx="2">
                  <c:v>14.154870000000001</c:v>
                </c:pt>
                <c:pt idx="3">
                  <c:v>9.0510800000000007</c:v>
                </c:pt>
                <c:pt idx="4">
                  <c:v>39.705309999999997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8E-4205-84BA-20342491ADB9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0-2 vuoden aikana</c:v>
                </c:pt>
                <c:pt idx="1">
                  <c:v>3-5 vuoden aikana</c:v>
                </c:pt>
                <c:pt idx="2">
                  <c:v>6-10 vuoden aikana</c:v>
                </c:pt>
                <c:pt idx="3">
                  <c:v>10- vuoden aikana</c:v>
                </c:pt>
                <c:pt idx="4">
                  <c:v>en ole suunnitellut  lainkaan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14.15563</c:v>
                </c:pt>
                <c:pt idx="1">
                  <c:v>19.53697</c:v>
                </c:pt>
                <c:pt idx="2">
                  <c:v>12.830019999999999</c:v>
                </c:pt>
                <c:pt idx="3">
                  <c:v>7.2576400000000003</c:v>
                </c:pt>
                <c:pt idx="4">
                  <c:v>46.219740000000002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8E-4205-84BA-20342491AD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89546368"/>
        <c:axId val="389548288"/>
      </c:barChart>
      <c:catAx>
        <c:axId val="389546368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axMin"/>
          <c:max val="7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1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>
              <a:solidFill>
                <a:srgbClr val="00A3DA"/>
              </a:solidFill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49%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AEF0-4D4F-AFBA-E761C9971F8F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F0-4D4F-AFBA-E761C9971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5000" b="1">
          <a:solidFill>
            <a:srgbClr val="23545F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1.4063386176139654E-2"/>
          <c:y val="7.6258230785027446E-3"/>
        </c:manualLayout>
      </c:layout>
      <c:overlay val="1"/>
      <c:txPr>
        <a:bodyPr/>
        <a:lstStyle/>
        <a:p>
          <a:pPr algn="l">
            <a:defRPr/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9.1555394360945536E-3"/>
          <c:y val="9.1017500963735901E-3"/>
          <c:w val="2.7918684067632479E-2"/>
          <c:h val="9.7157789688205876E-2"/>
        </c:manualLayout>
      </c:layout>
      <c:pieChart>
        <c:varyColors val="1"/>
        <c:ser>
          <c:idx val="0"/>
          <c:order val="0"/>
          <c:tx>
            <c:strRef>
              <c:f>Taul1!$A$2</c:f>
              <c:strCache>
                <c:ptCount val="1"/>
                <c:pt idx="0">
                  <c:v>50%</c:v>
                </c:pt>
              </c:strCache>
            </c:strRef>
          </c:tx>
          <c:spPr>
            <a:noFill/>
          </c:spPr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0-81D3-4487-B38D-FA028B2F90A3}"/>
              </c:ext>
            </c:extLst>
          </c:dPt>
          <c:cat>
            <c:strRef>
              <c:f>Taul1!$B$1:$C$1</c:f>
              <c:strCache>
                <c:ptCount val="1"/>
                <c:pt idx="0">
                  <c:v>x</c:v>
                </c:pt>
              </c:strCache>
            </c:strRef>
          </c:cat>
          <c:val>
            <c:numRef>
              <c:f>Taul1!$B$2:$C$2</c:f>
              <c:numCache>
                <c:formatCode>General</c:formatCode>
                <c:ptCount val="2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D3-4487-B38D-FA028B2F9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600" b="1">
          <a:solidFill>
            <a:srgbClr val="8AD5EE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4016799770567874E-2"/>
          <c:y val="3.317000016858053E-2"/>
          <c:w val="0.93250490860091895"/>
          <c:h val="0.942677486695055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0-2 vuoden aikana</c:v>
                </c:pt>
                <c:pt idx="1">
                  <c:v>3-5 vuoden aikana</c:v>
                </c:pt>
                <c:pt idx="2">
                  <c:v>6-10 vuoden aikana</c:v>
                </c:pt>
                <c:pt idx="3">
                  <c:v>10- vuoden aikana</c:v>
                </c:pt>
                <c:pt idx="4">
                  <c:v>en ole suunnitellut  lainkaan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14.533609999999999</c:v>
                </c:pt>
                <c:pt idx="1">
                  <c:v>19.352080000000001</c:v>
                </c:pt>
                <c:pt idx="2">
                  <c:v>15.10407</c:v>
                </c:pt>
                <c:pt idx="3">
                  <c:v>12.887729999999999</c:v>
                </c:pt>
                <c:pt idx="4">
                  <c:v>38.122509999999998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71-4341-948D-FD5338CD228F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0-2 vuoden aikana</c:v>
                </c:pt>
                <c:pt idx="1">
                  <c:v>3-5 vuoden aikana</c:v>
                </c:pt>
                <c:pt idx="2">
                  <c:v>6-10 vuoden aikana</c:v>
                </c:pt>
                <c:pt idx="3">
                  <c:v>10- vuoden aikana</c:v>
                </c:pt>
                <c:pt idx="4">
                  <c:v>en ole suunnitellut  lainkaan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14.39737</c:v>
                </c:pt>
                <c:pt idx="1">
                  <c:v>19.247450000000001</c:v>
                </c:pt>
                <c:pt idx="2">
                  <c:v>11.62548</c:v>
                </c:pt>
                <c:pt idx="3">
                  <c:v>7.6837499999999999</c:v>
                </c:pt>
                <c:pt idx="4">
                  <c:v>47.045949999999998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71-4341-948D-FD5338CD22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389546368"/>
        <c:axId val="389548288"/>
      </c:barChart>
      <c:catAx>
        <c:axId val="38954636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7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1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47744878877592E-2"/>
          <c:y val="3.317000016858053E-2"/>
          <c:w val="0.94804424036745649"/>
          <c:h val="0.9649680319705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dLbl>
              <c:idx val="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235240702331102E-2"/>
                      <c:h val="4.88142377721687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27D-4C83-9E27-0A8F5E4545A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  <c:pt idx="4">
                  <c:v>Generatiivinen tekoäly (esim. ChatGPT)</c:v>
                </c:pt>
                <c:pt idx="5">
                  <c:v>Verkkokauppa yrityksenne myynnissä (tuotteet ja palvelut)</c:v>
                </c:pt>
                <c:pt idx="6">
                  <c:v>Muut tekoälysovellukset ja ohjelmistorobotiikka (esim. sähköisen taloushallinnon sovelluksissa), robotiikka</c:v>
                </c:pt>
                <c:pt idx="7">
                  <c:v>Digitaalisten kanavien ja alustojen (esim. Uber, Wolt, AirBnB) käyttö palvelujen jakelussa ja markkinoinnissa</c:v>
                </c:pt>
                <c:pt idx="8">
                  <c:v>Big datan käyttö (esim. markkina-analyyseissä)</c:v>
                </c:pt>
                <c:pt idx="9">
                  <c:v>Teollinen Internet (tällä tarkoitetaan uudenlaisia liiketoiminnan ratkaisuja, joilla teolliset laitteet kommunikoivat automaattisesti keskenään)</c:v>
                </c:pt>
              </c:strCache>
            </c:strRef>
          </c:cat>
          <c:val>
            <c:numRef>
              <c:f>Taul1!$B$2:$B$11</c:f>
              <c:numCache>
                <c:formatCode>General</c:formatCode>
                <c:ptCount val="10"/>
                <c:pt idx="0">
                  <c:v>80.395799999999994</c:v>
                </c:pt>
                <c:pt idx="1">
                  <c:v>64.253129999999999</c:v>
                </c:pt>
                <c:pt idx="2">
                  <c:v>40.953949999999999</c:v>
                </c:pt>
                <c:pt idx="3">
                  <c:v>38.90202</c:v>
                </c:pt>
                <c:pt idx="4">
                  <c:v>30.404859999999999</c:v>
                </c:pt>
                <c:pt idx="5">
                  <c:v>16.577780000000001</c:v>
                </c:pt>
                <c:pt idx="6">
                  <c:v>17.975349999999999</c:v>
                </c:pt>
                <c:pt idx="7">
                  <c:v>7.2362099999999998</c:v>
                </c:pt>
                <c:pt idx="8">
                  <c:v>0.64670000000000005</c:v>
                </c:pt>
                <c:pt idx="9">
                  <c:v>1.77657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7D-4C83-9E27-0A8F5E4545AD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  <c:pt idx="4">
                  <c:v>Generatiivinen tekoäly (esim. ChatGPT)</c:v>
                </c:pt>
                <c:pt idx="5">
                  <c:v>Verkkokauppa yrityksenne myynnissä (tuotteet ja palvelut)</c:v>
                </c:pt>
                <c:pt idx="6">
                  <c:v>Muut tekoälysovellukset ja ohjelmistorobotiikka (esim. sähköisen taloushallinnon sovelluksissa), robotiikka</c:v>
                </c:pt>
                <c:pt idx="7">
                  <c:v>Digitaalisten kanavien ja alustojen (esim. Uber, Wolt, AirBnB) käyttö palvelujen jakelussa ja markkinoinnissa</c:v>
                </c:pt>
                <c:pt idx="8">
                  <c:v>Big datan käyttö (esim. markkina-analyyseissä)</c:v>
                </c:pt>
                <c:pt idx="9">
                  <c:v>Teollinen Internet (tällä tarkoitetaan uudenlaisia liiketoiminnan ratkaisuja, joilla teolliset laitteet kommunikoivat automaattisesti keskenään)</c:v>
                </c:pt>
              </c:strCache>
            </c:strRef>
          </c:cat>
          <c:val>
            <c:numRef>
              <c:f>Taul1!$C$2:$C$11</c:f>
              <c:numCache>
                <c:formatCode>General</c:formatCode>
                <c:ptCount val="10"/>
                <c:pt idx="0">
                  <c:v>79.676550000000006</c:v>
                </c:pt>
                <c:pt idx="1">
                  <c:v>63.704540000000001</c:v>
                </c:pt>
                <c:pt idx="2">
                  <c:v>49.525950000000002</c:v>
                </c:pt>
                <c:pt idx="3">
                  <c:v>37.998309999999996</c:v>
                </c:pt>
                <c:pt idx="4">
                  <c:v>36.369610000000002</c:v>
                </c:pt>
                <c:pt idx="5">
                  <c:v>18.685179999999999</c:v>
                </c:pt>
                <c:pt idx="6">
                  <c:v>17.228719999999999</c:v>
                </c:pt>
                <c:pt idx="7">
                  <c:v>4.4635100000000003</c:v>
                </c:pt>
                <c:pt idx="8">
                  <c:v>3.1749700000000001</c:v>
                </c:pt>
                <c:pt idx="9">
                  <c:v>2.8125300000000002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7D-4C83-9E27-0A8F5E4545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89546368"/>
        <c:axId val="389548288"/>
      </c:barChart>
      <c:catAx>
        <c:axId val="389546368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axMin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47744878877592E-2"/>
          <c:y val="3.317000016858053E-2"/>
          <c:w val="0.94804424036745649"/>
          <c:h val="0.9649680319705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dLbl>
              <c:idx val="0"/>
              <c:layout>
                <c:manualLayout>
                  <c:x val="-4.433471223982249E-3"/>
                  <c:y val="2.0439418890969395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1F-4DEF-A274-FB317C3364D2}"/>
                </c:ext>
              </c:extLst>
            </c:dLbl>
            <c:dLbl>
              <c:idx val="6"/>
              <c:layout>
                <c:manualLayout>
                  <c:x val="6.9823942419368055E-7"/>
                  <c:y val="2.59641938171993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1F-4DEF-A274-FB317C3364D2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  <c:pt idx="5">
                  <c:v>Verkkokauppa yrityksenne myynnissä (tuotteet ja palvelut)</c:v>
                </c:pt>
                <c:pt idx="6">
                  <c:v>Tekoälysovellukset ja ohjelmistorobotiikka (esim. sähköisen taloushallinnon sovelluksissa), robotiikka</c:v>
                </c:pt>
                <c:pt idx="7">
                  <c:v>Digitaalisten kanavien ja alustojen (esim. Uber, Wolt, AirBnB) käyttö palvelujen jakelussa ja markkinoinnissa</c:v>
                </c:pt>
                <c:pt idx="8">
                  <c:v>Big datan käyttö (esim. markkina-analyyseissä)</c:v>
                </c:pt>
                <c:pt idx="9">
                  <c:v>Teollinen Internet (tällä tarkoitetaan uudenlaisia liiketoiminnan ratkaisuja, joilla teolliset laitteet kommunikoivat automaattisesti keskenään)</c:v>
                </c:pt>
              </c:strCache>
            </c:strRef>
          </c:cat>
          <c:val>
            <c:numRef>
              <c:f>Taul1!$B$2:$B$11</c:f>
              <c:numCache>
                <c:formatCode>General</c:formatCode>
                <c:ptCount val="10"/>
                <c:pt idx="0">
                  <c:v>78.649259999999998</c:v>
                </c:pt>
                <c:pt idx="1">
                  <c:v>67.554019999999994</c:v>
                </c:pt>
                <c:pt idx="2">
                  <c:v>44.745269999999998</c:v>
                </c:pt>
                <c:pt idx="3">
                  <c:v>41.618409999999997</c:v>
                </c:pt>
                <c:pt idx="5">
                  <c:v>16.452500000000001</c:v>
                </c:pt>
                <c:pt idx="6">
                  <c:v>18.41245</c:v>
                </c:pt>
                <c:pt idx="7">
                  <c:v>2.0431900000000001</c:v>
                </c:pt>
                <c:pt idx="8">
                  <c:v>2.5095499999999999</c:v>
                </c:pt>
                <c:pt idx="9">
                  <c:v>2.09823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1F-4DEF-A274-FB317C3364D2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  <c:pt idx="5">
                  <c:v>Verkkokauppa yrityksenne myynnissä (tuotteet ja palvelut)</c:v>
                </c:pt>
                <c:pt idx="6">
                  <c:v>Tekoälysovellukset ja ohjelmistorobotiikka (esim. sähköisen taloushallinnon sovelluksissa), robotiikka</c:v>
                </c:pt>
                <c:pt idx="7">
                  <c:v>Digitaalisten kanavien ja alustojen (esim. Uber, Wolt, AirBnB) käyttö palvelujen jakelussa ja markkinoinnissa</c:v>
                </c:pt>
                <c:pt idx="8">
                  <c:v>Big datan käyttö (esim. markkina-analyyseissä)</c:v>
                </c:pt>
                <c:pt idx="9">
                  <c:v>Teollinen Internet (tällä tarkoitetaan uudenlaisia liiketoiminnan ratkaisuja, joilla teolliset laitteet kommunikoivat automaattisesti keskenään)</c:v>
                </c:pt>
              </c:strCache>
            </c:strRef>
          </c:cat>
          <c:val>
            <c:numRef>
              <c:f>Taul1!$C$2:$C$11</c:f>
              <c:numCache>
                <c:formatCode>General</c:formatCode>
                <c:ptCount val="10"/>
                <c:pt idx="0">
                  <c:v>78.51925</c:v>
                </c:pt>
                <c:pt idx="1">
                  <c:v>62.716940000000001</c:v>
                </c:pt>
                <c:pt idx="2">
                  <c:v>47.198639999999997</c:v>
                </c:pt>
                <c:pt idx="3">
                  <c:v>37.715380000000003</c:v>
                </c:pt>
                <c:pt idx="5">
                  <c:v>19.007619999999999</c:v>
                </c:pt>
                <c:pt idx="6">
                  <c:v>20.228069999999999</c:v>
                </c:pt>
                <c:pt idx="7">
                  <c:v>4.1792400000000001</c:v>
                </c:pt>
                <c:pt idx="8">
                  <c:v>3.5293999999999999</c:v>
                </c:pt>
                <c:pt idx="9">
                  <c:v>2.6974499999999999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1F-4DEF-A274-FB317C3364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89546368"/>
        <c:axId val="389548288"/>
      </c:barChart>
      <c:catAx>
        <c:axId val="38954636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47744878877592E-2"/>
          <c:y val="3.317000016858053E-2"/>
          <c:w val="0.94804424036745649"/>
          <c:h val="0.9649680319705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dLbl>
              <c:idx val="6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235240702331102E-2"/>
                      <c:h val="4.88142377721687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A55-4490-8354-71C3AD6F68E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00A3DA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Muut tekoälysovellukset ja ohjelmistorobotiikka (esim. sähköisen taloushallinnon sovelluksissa), robotiikka</c:v>
                </c:pt>
                <c:pt idx="1">
                  <c:v>Generatiivinen tekoäly (esim. ChatGPT)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  <c:pt idx="4">
                  <c:v>Yrityksenne ostot verkossa (tuotteet ja palvelut)</c:v>
                </c:pt>
                <c:pt idx="5">
                  <c:v>Pilvipalvelut  (verkkopalveluina Internetissä)</c:v>
                </c:pt>
                <c:pt idx="6">
                  <c:v>Yrityksen omat Internet-kotisivut</c:v>
                </c:pt>
                <c:pt idx="7">
                  <c:v>Big datan käyttö (esim. markkina-analyyseissä)</c:v>
                </c:pt>
                <c:pt idx="8">
                  <c:v>Teollinen Internet (tällä tarkoitetaan uudenlaisia liiketoiminnan ratkaisuja, joilla teolliset laitteet kommunikoivat automaattisesti keskenään)</c:v>
                </c:pt>
                <c:pt idx="9">
                  <c:v>Digitaalisten kanavien ja alustojen (esim. Uber, Wolt, AirBnB) käyttö palvelujen jakelussa ja markkinoinnissa</c:v>
                </c:pt>
              </c:strCache>
            </c:strRef>
          </c:cat>
          <c:val>
            <c:numRef>
              <c:f>Taul1!$B$2:$B$11</c:f>
              <c:numCache>
                <c:formatCode>General</c:formatCode>
                <c:ptCount val="10"/>
                <c:pt idx="0">
                  <c:v>6.2367900000000001</c:v>
                </c:pt>
                <c:pt idx="1">
                  <c:v>6.8287800000000001</c:v>
                </c:pt>
                <c:pt idx="2">
                  <c:v>6.2199799999999996</c:v>
                </c:pt>
                <c:pt idx="3">
                  <c:v>5.3820800000000002</c:v>
                </c:pt>
                <c:pt idx="4">
                  <c:v>6.2744200000000001</c:v>
                </c:pt>
                <c:pt idx="5">
                  <c:v>3.9329200000000002</c:v>
                </c:pt>
                <c:pt idx="6">
                  <c:v>3.85067</c:v>
                </c:pt>
                <c:pt idx="7">
                  <c:v>4.8260199999999998</c:v>
                </c:pt>
                <c:pt idx="8">
                  <c:v>1.34552</c:v>
                </c:pt>
                <c:pt idx="9">
                  <c:v>1.46563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55-4490-8354-71C3AD6F68EB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3F3F3F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Muut tekoälysovellukset ja ohjelmistorobotiikka (esim. sähköisen taloushallinnon sovelluksissa), robotiikka</c:v>
                </c:pt>
                <c:pt idx="1">
                  <c:v>Generatiivinen tekoäly (esim. ChatGPT)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  <c:pt idx="4">
                  <c:v>Yrityksenne ostot verkossa (tuotteet ja palvelut)</c:v>
                </c:pt>
                <c:pt idx="5">
                  <c:v>Pilvipalvelut  (verkkopalveluina Internetissä)</c:v>
                </c:pt>
                <c:pt idx="6">
                  <c:v>Yrityksen omat Internet-kotisivut</c:v>
                </c:pt>
                <c:pt idx="7">
                  <c:v>Big datan käyttö (esim. markkina-analyyseissä)</c:v>
                </c:pt>
                <c:pt idx="8">
                  <c:v>Teollinen Internet (tällä tarkoitetaan uudenlaisia liiketoiminnan ratkaisuja, joilla teolliset laitteet kommunikoivat automaattisesti keskenään)</c:v>
                </c:pt>
                <c:pt idx="9">
                  <c:v>Digitaalisten kanavien ja alustojen (esim. Uber, Wolt, AirBnB) käyttö palvelujen jakelussa ja markkinoinnissa</c:v>
                </c:pt>
              </c:strCache>
            </c:strRef>
          </c:cat>
          <c:val>
            <c:numRef>
              <c:f>Taul1!$C$2:$C$11</c:f>
              <c:numCache>
                <c:formatCode>General</c:formatCode>
                <c:ptCount val="10"/>
                <c:pt idx="0">
                  <c:v>8.1378799999999991</c:v>
                </c:pt>
                <c:pt idx="1">
                  <c:v>7.56074</c:v>
                </c:pt>
                <c:pt idx="2">
                  <c:v>5.84762</c:v>
                </c:pt>
                <c:pt idx="3">
                  <c:v>5.0886699999999996</c:v>
                </c:pt>
                <c:pt idx="4">
                  <c:v>4.6637399999999998</c:v>
                </c:pt>
                <c:pt idx="5">
                  <c:v>3.4949400000000002</c:v>
                </c:pt>
                <c:pt idx="6">
                  <c:v>3.28925</c:v>
                </c:pt>
                <c:pt idx="7">
                  <c:v>3.1373899999999999</c:v>
                </c:pt>
                <c:pt idx="8">
                  <c:v>2.2175199999999999</c:v>
                </c:pt>
                <c:pt idx="9">
                  <c:v>1.6536200000000001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55-4490-8354-71C3AD6F68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89546368"/>
        <c:axId val="389548288"/>
      </c:barChart>
      <c:catAx>
        <c:axId val="389546368"/>
        <c:scaling>
          <c:orientation val="maxMin"/>
        </c:scaling>
        <c:delete val="1"/>
        <c:axPos val="r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axMin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47744878877592E-2"/>
          <c:y val="3.317000016858053E-2"/>
          <c:w val="0.94804424036745649"/>
          <c:h val="0.964968031970536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8AD5EE"/>
            </a:solidFill>
          </c:spPr>
          <c:invertIfNegative val="0"/>
          <c:dLbls>
            <c:dLbl>
              <c:idx val="0"/>
              <c:layout>
                <c:manualLayout>
                  <c:x val="-4.433471223982249E-3"/>
                  <c:y val="2.0439418890969395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77-466D-886D-45AC6639644B}"/>
                </c:ext>
              </c:extLst>
            </c:dLbl>
            <c:dLbl>
              <c:idx val="6"/>
              <c:layout>
                <c:manualLayout>
                  <c:x val="6.9823942419368055E-7"/>
                  <c:y val="2.59641938171993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77-466D-886D-45AC6639644B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8AD5EE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Tekoälysovellukset ja ohjelmistorobotiikka (esim. sähköisen taloushallinnon sovelluksissa), robotiikka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  <c:pt idx="4">
                  <c:v>Yrityksenne ostot verkossa (tuotteet ja palvelut)</c:v>
                </c:pt>
                <c:pt idx="5">
                  <c:v>Pilvipalvelut  (verkkopalveluina Internetissä)</c:v>
                </c:pt>
                <c:pt idx="6">
                  <c:v>Yrityksen omat Internet-kotisivut</c:v>
                </c:pt>
                <c:pt idx="7">
                  <c:v>Big datan käyttö (esim. markkina-analyyseissä)</c:v>
                </c:pt>
                <c:pt idx="8">
                  <c:v>Teollinen Internet (tällä tarkoitetaan uudenlaisia liiketoiminnan ratkaisuja, joilla teolliset laitteet kommunikoivat automaattisesti keskenään)</c:v>
                </c:pt>
                <c:pt idx="9">
                  <c:v>Digitaalisten kanavien ja alustojen (esim. Uber, Wolt, AirBnB) käyttö palvelujen jakelussa ja markkinoinnissa</c:v>
                </c:pt>
              </c:strCache>
            </c:strRef>
          </c:cat>
          <c:val>
            <c:numRef>
              <c:f>Taul1!$B$2:$B$11</c:f>
              <c:numCache>
                <c:formatCode>General</c:formatCode>
                <c:ptCount val="10"/>
                <c:pt idx="0">
                  <c:v>10.500069999999999</c:v>
                </c:pt>
                <c:pt idx="2">
                  <c:v>4.9665900000000001</c:v>
                </c:pt>
                <c:pt idx="3">
                  <c:v>1.30481</c:v>
                </c:pt>
                <c:pt idx="4">
                  <c:v>6.4865700000000004</c:v>
                </c:pt>
                <c:pt idx="5">
                  <c:v>7.1759500000000003</c:v>
                </c:pt>
                <c:pt idx="6">
                  <c:v>3.7193999999999998</c:v>
                </c:pt>
                <c:pt idx="7">
                  <c:v>2.44936</c:v>
                </c:pt>
                <c:pt idx="8">
                  <c:v>3.69</c:v>
                </c:pt>
                <c:pt idx="9">
                  <c:v>1.7560199999999999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77-466D-886D-45AC6639644B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A7A7A7"/>
                    </a:solidFill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Taul1!$A$2:$A$11</c:f>
              <c:strCache>
                <c:ptCount val="10"/>
                <c:pt idx="0">
                  <c:v>Tekoälysovellukset ja ohjelmistorobotiikka (esim. sähköisen taloushallinnon sovelluksissa), robotiikka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  <c:pt idx="4">
                  <c:v>Yrityksenne ostot verkossa (tuotteet ja palvelut)</c:v>
                </c:pt>
                <c:pt idx="5">
                  <c:v>Pilvipalvelut  (verkkopalveluina Internetissä)</c:v>
                </c:pt>
                <c:pt idx="6">
                  <c:v>Yrityksen omat Internet-kotisivut</c:v>
                </c:pt>
                <c:pt idx="7">
                  <c:v>Big datan käyttö (esim. markkina-analyyseissä)</c:v>
                </c:pt>
                <c:pt idx="8">
                  <c:v>Teollinen Internet (tällä tarkoitetaan uudenlaisia liiketoiminnan ratkaisuja, joilla teolliset laitteet kommunikoivat automaattisesti keskenään)</c:v>
                </c:pt>
                <c:pt idx="9">
                  <c:v>Digitaalisten kanavien ja alustojen (esim. Uber, Wolt, AirBnB) käyttö palvelujen jakelussa ja markkinoinnissa</c:v>
                </c:pt>
              </c:strCache>
            </c:strRef>
          </c:cat>
          <c:val>
            <c:numRef>
              <c:f>Taul1!$C$2:$C$11</c:f>
              <c:numCache>
                <c:formatCode>General</c:formatCode>
                <c:ptCount val="10"/>
                <c:pt idx="0">
                  <c:v>8.7232299999999992</c:v>
                </c:pt>
                <c:pt idx="2">
                  <c:v>6.0979999999999999</c:v>
                </c:pt>
                <c:pt idx="3">
                  <c:v>4.7434799999999999</c:v>
                </c:pt>
                <c:pt idx="4">
                  <c:v>4.2112499999999997</c:v>
                </c:pt>
                <c:pt idx="5">
                  <c:v>4.1256700000000004</c:v>
                </c:pt>
                <c:pt idx="6">
                  <c:v>3.6262400000000001</c:v>
                </c:pt>
                <c:pt idx="7">
                  <c:v>2.6526700000000001</c:v>
                </c:pt>
                <c:pt idx="8">
                  <c:v>1.8612200000000001</c:v>
                </c:pt>
                <c:pt idx="9">
                  <c:v>1.49864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77-466D-886D-45AC663964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1"/>
        <c:axId val="389546368"/>
        <c:axId val="389548288"/>
      </c:barChart>
      <c:catAx>
        <c:axId val="389546368"/>
        <c:scaling>
          <c:orientation val="maxMin"/>
        </c:scaling>
        <c:delete val="1"/>
        <c:axPos val="l"/>
        <c:numFmt formatCode="General" sourceLinked="1"/>
        <c:majorTickMark val="out"/>
        <c:minorTickMark val="none"/>
        <c:tickLblPos val="nextTo"/>
        <c:crossAx val="389548288"/>
        <c:crossesAt val="0"/>
        <c:auto val="1"/>
        <c:lblAlgn val="ctr"/>
        <c:lblOffset val="100"/>
        <c:noMultiLvlLbl val="0"/>
      </c:catAx>
      <c:valAx>
        <c:axId val="389548288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38954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651401671039664E-2"/>
          <c:y val="1.064861377268228E-2"/>
          <c:w val="0.95196324035968083"/>
          <c:h val="0.882163746592582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39.634790000000002</c:v>
                </c:pt>
                <c:pt idx="1">
                  <c:v>31.35876</c:v>
                </c:pt>
                <c:pt idx="2">
                  <c:v>29.006450000000001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E9-4360-9688-86E7481835B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8AD5EE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8AD5EE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Taul1!$C$2:$C$4</c:f>
              <c:numCache>
                <c:formatCode>General</c:formatCode>
                <c:ptCount val="3"/>
                <c:pt idx="0">
                  <c:v>33.941549999999999</c:v>
                </c:pt>
                <c:pt idx="1">
                  <c:v>45.91825</c:v>
                </c:pt>
                <c:pt idx="2">
                  <c:v>20.1402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E9-4360-9688-86E7481835B3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53535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Taul1!$D$2:$D$4</c:f>
              <c:numCache>
                <c:formatCode>General</c:formatCode>
                <c:ptCount val="3"/>
                <c:pt idx="0">
                  <c:v>45.332839999999997</c:v>
                </c:pt>
                <c:pt idx="1">
                  <c:v>31.307880000000001</c:v>
                </c:pt>
                <c:pt idx="2">
                  <c:v>23.359279999999998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DB-409A-9837-FD067E8AC179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A7A7A7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Taul1!$E$2:$E$4</c:f>
              <c:numCache>
                <c:formatCode>General</c:formatCode>
                <c:ptCount val="3"/>
                <c:pt idx="0">
                  <c:v>33.289149999999999</c:v>
                </c:pt>
                <c:pt idx="1">
                  <c:v>45.719389999999997</c:v>
                </c:pt>
                <c:pt idx="2">
                  <c:v>20.99147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DB-409A-9837-FD067E8AC1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3283280"/>
        <c:axId val="937198704"/>
      </c:barChart>
      <c:catAx>
        <c:axId val="75328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37198704"/>
        <c:crosses val="autoZero"/>
        <c:auto val="1"/>
        <c:lblAlgn val="ctr"/>
        <c:lblOffset val="100"/>
        <c:noMultiLvlLbl val="0"/>
      </c:catAx>
      <c:valAx>
        <c:axId val="937198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328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651401671039664E-2"/>
          <c:y val="1.064861377268228E-2"/>
          <c:w val="0.95196324035968083"/>
          <c:h val="0.882163746592582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Säännöllisesti</c:v>
                </c:pt>
                <c:pt idx="1">
                  <c:v>Satunnaisesti</c:v>
                </c:pt>
                <c:pt idx="2">
                  <c:v>Ei lainkaan</c:v>
                </c:pt>
                <c:pt idx="3">
                  <c:v>En osaa sanoa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18.047419999999999</c:v>
                </c:pt>
                <c:pt idx="1">
                  <c:v>43.406030000000001</c:v>
                </c:pt>
                <c:pt idx="2">
                  <c:v>34.541530000000002</c:v>
                </c:pt>
                <c:pt idx="3">
                  <c:v>4.00502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0B-42DD-9956-F0882BE7BDF8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8AD5EE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8AD5EE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Säännöllisesti</c:v>
                </c:pt>
                <c:pt idx="1">
                  <c:v>Satunnaisesti</c:v>
                </c:pt>
                <c:pt idx="2">
                  <c:v>Ei lainkaan</c:v>
                </c:pt>
                <c:pt idx="3">
                  <c:v>En osaa sanoa</c:v>
                </c:pt>
              </c:strCache>
            </c:strRef>
          </c:cat>
          <c:val>
            <c:numRef>
              <c:f>Taul1!$C$2:$C$5</c:f>
              <c:numCache>
                <c:formatCode>General</c:formatCode>
                <c:ptCount val="4"/>
                <c:pt idx="0">
                  <c:v>11.721730000000001</c:v>
                </c:pt>
                <c:pt idx="1">
                  <c:v>30.739070000000002</c:v>
                </c:pt>
                <c:pt idx="2">
                  <c:v>51.364910000000002</c:v>
                </c:pt>
                <c:pt idx="3">
                  <c:v>6.1742999999999997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0B-42DD-9956-F0882BE7BDF8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53535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Säännöllisesti</c:v>
                </c:pt>
                <c:pt idx="1">
                  <c:v>Satunnaisesti</c:v>
                </c:pt>
                <c:pt idx="2">
                  <c:v>Ei lainkaan</c:v>
                </c:pt>
                <c:pt idx="3">
                  <c:v>En osaa sanoa</c:v>
                </c:pt>
              </c:strCache>
            </c:strRef>
          </c:cat>
          <c:val>
            <c:numRef>
              <c:f>Taul1!$D$2:$D$5</c:f>
              <c:numCache>
                <c:formatCode>General</c:formatCode>
                <c:ptCount val="4"/>
                <c:pt idx="0">
                  <c:v>26.13401</c:v>
                </c:pt>
                <c:pt idx="1">
                  <c:v>38.898269999999997</c:v>
                </c:pt>
                <c:pt idx="2">
                  <c:v>29.986450000000001</c:v>
                </c:pt>
                <c:pt idx="3">
                  <c:v>4.9812700000000003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0B-42DD-9956-F0882BE7BDF8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A7A7A7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Säännöllisesti</c:v>
                </c:pt>
                <c:pt idx="1">
                  <c:v>Satunnaisesti</c:v>
                </c:pt>
                <c:pt idx="2">
                  <c:v>Ei lainkaan</c:v>
                </c:pt>
                <c:pt idx="3">
                  <c:v>En osaa sanoa</c:v>
                </c:pt>
              </c:strCache>
            </c:strRef>
          </c:cat>
          <c:val>
            <c:numRef>
              <c:f>Taul1!$E$2:$E$5</c:f>
              <c:numCache>
                <c:formatCode>General</c:formatCode>
                <c:ptCount val="4"/>
                <c:pt idx="0">
                  <c:v>12.15765</c:v>
                </c:pt>
                <c:pt idx="1">
                  <c:v>30.172039999999999</c:v>
                </c:pt>
                <c:pt idx="2">
                  <c:v>53.446480000000001</c:v>
                </c:pt>
                <c:pt idx="3">
                  <c:v>4.22384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0B-42DD-9956-F0882BE7B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3283280"/>
        <c:axId val="937198704"/>
      </c:barChart>
      <c:catAx>
        <c:axId val="75328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37198704"/>
        <c:crosses val="autoZero"/>
        <c:auto val="1"/>
        <c:lblAlgn val="ctr"/>
        <c:lblOffset val="100"/>
        <c:noMultiLvlLbl val="0"/>
      </c:catAx>
      <c:valAx>
        <c:axId val="937198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328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708508565989618"/>
          <c:y val="1.064861377268228E-2"/>
          <c:w val="0.65452954814109776"/>
          <c:h val="0.943977095889392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Taul1!$A$2:$A$12</c:f>
              <c:strCache>
                <c:ptCount val="11"/>
                <c:pt idx="0">
                  <c:v>Tiedonhaussa ja ideoinnissa</c:v>
                </c:pt>
                <c:pt idx="1">
                  <c:v>Kielikäännöksissä</c:v>
                </c:pt>
                <c:pt idx="2">
                  <c:v>Tekstin tai kuvien tuottamisessa</c:v>
                </c:pt>
                <c:pt idx="3">
                  <c:v>Datan, tiedon tai tekstin analysoinnissa tai tiivistämisessä</c:v>
                </c:pt>
                <c:pt idx="4">
                  <c:v>Viestinnässä, markkinoinnissa tai myynnissä</c:v>
                </c:pt>
                <c:pt idx="5">
                  <c:v>Tuote- tai palvelukehityksessä, ohjelmoinnissa tai laiteratkaisuissa</c:v>
                </c:pt>
                <c:pt idx="6">
                  <c:v>Strategian toteuttamisessa ja johtamisessa</c:v>
                </c:pt>
                <c:pt idx="7">
                  <c:v>Asiakaspalvelussa</c:v>
                </c:pt>
                <c:pt idx="8">
                  <c:v>Tuotannossa</c:v>
                </c:pt>
                <c:pt idx="9">
                  <c:v>Hallinnossa, esimerkiksi rekrytoinneissa</c:v>
                </c:pt>
                <c:pt idx="10">
                  <c:v>Joku muu</c:v>
                </c:pt>
              </c:strCache>
            </c:strRef>
          </c:cat>
          <c:val>
            <c:numRef>
              <c:f>Taul1!$B$2:$B$12</c:f>
              <c:numCache>
                <c:formatCode>General</c:formatCode>
                <c:ptCount val="11"/>
                <c:pt idx="0">
                  <c:v>79.781189999999995</c:v>
                </c:pt>
                <c:pt idx="1">
                  <c:v>51.892879999999998</c:v>
                </c:pt>
                <c:pt idx="2">
                  <c:v>48.161799999999999</c:v>
                </c:pt>
                <c:pt idx="3">
                  <c:v>38.400889999999997</c:v>
                </c:pt>
                <c:pt idx="4">
                  <c:v>27.41797</c:v>
                </c:pt>
                <c:pt idx="5">
                  <c:v>19.389130000000002</c:v>
                </c:pt>
                <c:pt idx="6">
                  <c:v>9.5319000000000003</c:v>
                </c:pt>
                <c:pt idx="7">
                  <c:v>10.44529</c:v>
                </c:pt>
                <c:pt idx="8">
                  <c:v>5.9182499999999996</c:v>
                </c:pt>
                <c:pt idx="9">
                  <c:v>7.7136699999999996</c:v>
                </c:pt>
                <c:pt idx="10">
                  <c:v>1.01583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AC-40FA-B8B3-495F902A534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3F3F3F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Taul1!$A$2:$A$12</c:f>
              <c:strCache>
                <c:ptCount val="11"/>
                <c:pt idx="0">
                  <c:v>Tiedonhaussa ja ideoinnissa</c:v>
                </c:pt>
                <c:pt idx="1">
                  <c:v>Kielikäännöksissä</c:v>
                </c:pt>
                <c:pt idx="2">
                  <c:v>Tekstin tai kuvien tuottamisessa</c:v>
                </c:pt>
                <c:pt idx="3">
                  <c:v>Datan, tiedon tai tekstin analysoinnissa tai tiivistämisessä</c:v>
                </c:pt>
                <c:pt idx="4">
                  <c:v>Viestinnässä, markkinoinnissa tai myynnissä</c:v>
                </c:pt>
                <c:pt idx="5">
                  <c:v>Tuote- tai palvelukehityksessä, ohjelmoinnissa tai laiteratkaisuissa</c:v>
                </c:pt>
                <c:pt idx="6">
                  <c:v>Strategian toteuttamisessa ja johtamisessa</c:v>
                </c:pt>
                <c:pt idx="7">
                  <c:v>Asiakaspalvelussa</c:v>
                </c:pt>
                <c:pt idx="8">
                  <c:v>Tuotannossa</c:v>
                </c:pt>
                <c:pt idx="9">
                  <c:v>Hallinnossa, esimerkiksi rekrytoinneissa</c:v>
                </c:pt>
                <c:pt idx="10">
                  <c:v>Joku muu</c:v>
                </c:pt>
              </c:strCache>
            </c:strRef>
          </c:cat>
          <c:val>
            <c:numRef>
              <c:f>Taul1!$C$2:$C$12</c:f>
              <c:numCache>
                <c:formatCode>General</c:formatCode>
                <c:ptCount val="11"/>
                <c:pt idx="0">
                  <c:v>82.900660000000002</c:v>
                </c:pt>
                <c:pt idx="1">
                  <c:v>61.334090000000003</c:v>
                </c:pt>
                <c:pt idx="2">
                  <c:v>51.302810000000001</c:v>
                </c:pt>
                <c:pt idx="3">
                  <c:v>44.79804</c:v>
                </c:pt>
                <c:pt idx="4">
                  <c:v>39.04983</c:v>
                </c:pt>
                <c:pt idx="5">
                  <c:v>17.730550000000001</c:v>
                </c:pt>
                <c:pt idx="6">
                  <c:v>14.60159</c:v>
                </c:pt>
                <c:pt idx="7">
                  <c:v>11.363189999999999</c:v>
                </c:pt>
                <c:pt idx="8">
                  <c:v>7.8562399999999997</c:v>
                </c:pt>
                <c:pt idx="9">
                  <c:v>6.4240399999999998</c:v>
                </c:pt>
                <c:pt idx="10">
                  <c:v>1.80477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AC-40FA-B8B3-495F902A5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753283280"/>
        <c:axId val="937198704"/>
      </c:barChart>
      <c:catAx>
        <c:axId val="7532832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A3DA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37198704"/>
        <c:crosses val="autoZero"/>
        <c:auto val="1"/>
        <c:lblAlgn val="ctr"/>
        <c:lblOffset val="100"/>
        <c:noMultiLvlLbl val="0"/>
      </c:catAx>
      <c:valAx>
        <c:axId val="93719870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328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708508565989618"/>
          <c:y val="1.064861377268228E-2"/>
          <c:w val="0.65452954814109776"/>
          <c:h val="0.943977095889392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Taul1!$A$2:$A$12</c:f>
              <c:strCache>
                <c:ptCount val="11"/>
                <c:pt idx="0">
                  <c:v>Ajan vapautuminen rutiinitehtävistä</c:v>
                </c:pt>
                <c:pt idx="1">
                  <c:v>Vahvistaa päätöksenteon tietopohjaa</c:v>
                </c:pt>
                <c:pt idx="2">
                  <c:v>Henkilöresursseista säästäminen</c:v>
                </c:pt>
                <c:pt idx="3">
                  <c:v>Ydinliiketoiminnan tehostuminen</c:v>
                </c:pt>
                <c:pt idx="4">
                  <c:v>Tuote- tai palvelukehityksen tehostuminen</c:v>
                </c:pt>
                <c:pt idx="5">
                  <c:v>Asiakaspalvelun kehittäminen</c:v>
                </c:pt>
                <c:pt idx="6">
                  <c:v>Kannattavuuden paraneminen</c:v>
                </c:pt>
                <c:pt idx="7">
                  <c:v>Myynnin kasvu</c:v>
                </c:pt>
                <c:pt idx="8">
                  <c:v>Hallinnon tukipalveluiden kuten rekrytoinnin tai taloushallinnon tehostuminen</c:v>
                </c:pt>
                <c:pt idx="9">
                  <c:v>Joku muu</c:v>
                </c:pt>
                <c:pt idx="10">
                  <c:v>En näe hyötyjä tällä hetkellä</c:v>
                </c:pt>
              </c:strCache>
            </c:strRef>
          </c:cat>
          <c:val>
            <c:numRef>
              <c:f>Taul1!$B$2:$B$12</c:f>
              <c:numCache>
                <c:formatCode>General</c:formatCode>
                <c:ptCount val="11"/>
                <c:pt idx="0">
                  <c:v>42.724110000000003</c:v>
                </c:pt>
                <c:pt idx="1">
                  <c:v>26.18948</c:v>
                </c:pt>
                <c:pt idx="2">
                  <c:v>22.425560000000001</c:v>
                </c:pt>
                <c:pt idx="3">
                  <c:v>13.29153</c:v>
                </c:pt>
                <c:pt idx="4">
                  <c:v>18.792210000000001</c:v>
                </c:pt>
                <c:pt idx="5">
                  <c:v>16.770869999999999</c:v>
                </c:pt>
                <c:pt idx="6">
                  <c:v>15.423719999999999</c:v>
                </c:pt>
                <c:pt idx="7">
                  <c:v>9.3193599999999996</c:v>
                </c:pt>
                <c:pt idx="8">
                  <c:v>8.7264800000000005</c:v>
                </c:pt>
                <c:pt idx="9">
                  <c:v>0</c:v>
                </c:pt>
                <c:pt idx="10">
                  <c:v>36.712809999999998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ED-4973-A0BA-419AC3814BB8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3F3F3F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3F3F3F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Taul1!$A$2:$A$12</c:f>
              <c:strCache>
                <c:ptCount val="11"/>
                <c:pt idx="0">
                  <c:v>Ajan vapautuminen rutiinitehtävistä</c:v>
                </c:pt>
                <c:pt idx="1">
                  <c:v>Vahvistaa päätöksenteon tietopohjaa</c:v>
                </c:pt>
                <c:pt idx="2">
                  <c:v>Henkilöresursseista säästäminen</c:v>
                </c:pt>
                <c:pt idx="3">
                  <c:v>Ydinliiketoiminnan tehostuminen</c:v>
                </c:pt>
                <c:pt idx="4">
                  <c:v>Tuote- tai palvelukehityksen tehostuminen</c:v>
                </c:pt>
                <c:pt idx="5">
                  <c:v>Asiakaspalvelun kehittäminen</c:v>
                </c:pt>
                <c:pt idx="6">
                  <c:v>Kannattavuuden paraneminen</c:v>
                </c:pt>
                <c:pt idx="7">
                  <c:v>Myynnin kasvu</c:v>
                </c:pt>
                <c:pt idx="8">
                  <c:v>Hallinnon tukipalveluiden kuten rekrytoinnin tai taloushallinnon tehostuminen</c:v>
                </c:pt>
                <c:pt idx="9">
                  <c:v>Joku muu</c:v>
                </c:pt>
                <c:pt idx="10">
                  <c:v>En näe hyötyjä tällä hetkellä</c:v>
                </c:pt>
              </c:strCache>
            </c:strRef>
          </c:cat>
          <c:val>
            <c:numRef>
              <c:f>Taul1!$C$2:$C$12</c:f>
              <c:numCache>
                <c:formatCode>General</c:formatCode>
                <c:ptCount val="11"/>
                <c:pt idx="0">
                  <c:v>49.308320000000002</c:v>
                </c:pt>
                <c:pt idx="1">
                  <c:v>27.62115</c:v>
                </c:pt>
                <c:pt idx="2">
                  <c:v>24.208570000000002</c:v>
                </c:pt>
                <c:pt idx="3">
                  <c:v>20.570730000000001</c:v>
                </c:pt>
                <c:pt idx="4">
                  <c:v>20.076730000000001</c:v>
                </c:pt>
                <c:pt idx="5">
                  <c:v>17.774840000000001</c:v>
                </c:pt>
                <c:pt idx="6">
                  <c:v>16.40447</c:v>
                </c:pt>
                <c:pt idx="7">
                  <c:v>13.351979999999999</c:v>
                </c:pt>
                <c:pt idx="8">
                  <c:v>9.2933299999999992</c:v>
                </c:pt>
                <c:pt idx="9">
                  <c:v>1.1847000000000001</c:v>
                </c:pt>
                <c:pt idx="10">
                  <c:v>32.512329999999999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ED-4973-A0BA-419AC3814B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753283280"/>
        <c:axId val="937198704"/>
      </c:barChart>
      <c:catAx>
        <c:axId val="7532832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A3DA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37198704"/>
        <c:crosses val="autoZero"/>
        <c:auto val="1"/>
        <c:lblAlgn val="ctr"/>
        <c:lblOffset val="100"/>
        <c:noMultiLvlLbl val="0"/>
      </c:catAx>
      <c:valAx>
        <c:axId val="937198704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328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659236098977225"/>
          <c:y val="4.0950676358730342E-2"/>
          <c:w val="0.42942437060708605"/>
          <c:h val="0.920561867156541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  <c:pt idx="4">
                  <c:v>Eettiset huolet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45.70467</c:v>
                </c:pt>
                <c:pt idx="1">
                  <c:v>29.034949999999998</c:v>
                </c:pt>
                <c:pt idx="2">
                  <c:v>24.102779999999999</c:v>
                </c:pt>
                <c:pt idx="3">
                  <c:v>21.62677</c:v>
                </c:pt>
                <c:pt idx="4">
                  <c:v>19.509630000000001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09-4E81-9A2A-F982CF3192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8AD5EE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8AD5EE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  <c:pt idx="4">
                  <c:v>Eettiset huolet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56.873339999999999</c:v>
                </c:pt>
                <c:pt idx="1">
                  <c:v>27.225249999999999</c:v>
                </c:pt>
                <c:pt idx="2">
                  <c:v>30.921800000000001</c:v>
                </c:pt>
                <c:pt idx="3">
                  <c:v>20.796009999999999</c:v>
                </c:pt>
                <c:pt idx="4">
                  <c:v>17.444240000000001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09-4E81-9A2A-F982CF319216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53535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  <c:pt idx="4">
                  <c:v>Eettiset huolet</c:v>
                </c:pt>
              </c:strCache>
            </c:strRef>
          </c:cat>
          <c:val>
            <c:numRef>
              <c:f>Taul1!$D$2:$D$6</c:f>
              <c:numCache>
                <c:formatCode>General</c:formatCode>
                <c:ptCount val="5"/>
                <c:pt idx="0">
                  <c:v>43.997950000000003</c:v>
                </c:pt>
                <c:pt idx="1">
                  <c:v>28.696020000000001</c:v>
                </c:pt>
                <c:pt idx="2">
                  <c:v>20.261500000000002</c:v>
                </c:pt>
                <c:pt idx="3">
                  <c:v>19.07818</c:v>
                </c:pt>
                <c:pt idx="4">
                  <c:v>17.206779999999998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09-4E81-9A2A-F982CF319216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A7A7A7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Taul1!$A$2:$A$6</c:f>
              <c:strCache>
                <c:ptCount val="5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  <c:pt idx="4">
                  <c:v>Eettiset huolet</c:v>
                </c:pt>
              </c:strCache>
            </c:strRef>
          </c:cat>
          <c:val>
            <c:numRef>
              <c:f>Taul1!$E$2:$E$6</c:f>
              <c:numCache>
                <c:formatCode>General</c:formatCode>
                <c:ptCount val="5"/>
                <c:pt idx="0">
                  <c:v>48.133850000000002</c:v>
                </c:pt>
                <c:pt idx="1">
                  <c:v>22.93732</c:v>
                </c:pt>
                <c:pt idx="2">
                  <c:v>24.275040000000001</c:v>
                </c:pt>
                <c:pt idx="3">
                  <c:v>16.073619999999998</c:v>
                </c:pt>
                <c:pt idx="4">
                  <c:v>16.262160000000002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09-4E81-9A2A-F982CF31921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19"/>
        <c:axId val="133995615"/>
        <c:axId val="142444367"/>
      </c:barChart>
      <c:catAx>
        <c:axId val="133995615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A3DA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42444367"/>
        <c:crossesAt val="0"/>
        <c:auto val="1"/>
        <c:lblAlgn val="ctr"/>
        <c:lblOffset val="100"/>
        <c:noMultiLvlLbl val="0"/>
      </c:catAx>
      <c:valAx>
        <c:axId val="142444367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33995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2659236098977225"/>
          <c:y val="4.0950676358730342E-2"/>
          <c:w val="0.42942437060708605"/>
          <c:h val="0.920561867156541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A3DA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Huoli lainsäädännön vaatimuksista</c:v>
                </c:pt>
                <c:pt idx="1">
                  <c:v>Kustannukset (hinta)</c:v>
                </c:pt>
                <c:pt idx="2">
                  <c:v>Joku muu</c:v>
                </c:pt>
                <c:pt idx="3">
                  <c:v>En näe esteitä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13.45049</c:v>
                </c:pt>
                <c:pt idx="1">
                  <c:v>11.475009999999999</c:v>
                </c:pt>
                <c:pt idx="2">
                  <c:v>3.51953</c:v>
                </c:pt>
                <c:pt idx="3">
                  <c:v>22.10134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09-432B-B026-8BB952192C05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8AD5EE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8AD5EE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Huoli lainsäädännön vaatimuksista</c:v>
                </c:pt>
                <c:pt idx="1">
                  <c:v>Kustannukset (hinta)</c:v>
                </c:pt>
                <c:pt idx="2">
                  <c:v>Joku muu</c:v>
                </c:pt>
                <c:pt idx="3">
                  <c:v>En näe esteitä</c:v>
                </c:pt>
              </c:strCache>
            </c:strRef>
          </c:cat>
          <c:val>
            <c:numRef>
              <c:f>Taul1!$C$2:$C$5</c:f>
              <c:numCache>
                <c:formatCode>General</c:formatCode>
                <c:ptCount val="4"/>
                <c:pt idx="0">
                  <c:v>15.26437</c:v>
                </c:pt>
                <c:pt idx="1">
                  <c:v>18.82216</c:v>
                </c:pt>
                <c:pt idx="2">
                  <c:v>3.5722</c:v>
                </c:pt>
                <c:pt idx="3">
                  <c:v>15.839869999999999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09-432B-B026-8BB952192C05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535353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Huoli lainsäädännön vaatimuksista</c:v>
                </c:pt>
                <c:pt idx="1">
                  <c:v>Kustannukset (hinta)</c:v>
                </c:pt>
                <c:pt idx="2">
                  <c:v>Joku muu</c:v>
                </c:pt>
                <c:pt idx="3">
                  <c:v>En näe esteitä</c:v>
                </c:pt>
              </c:strCache>
            </c:strRef>
          </c:cat>
          <c:val>
            <c:numRef>
              <c:f>Taul1!$D$2:$D$5</c:f>
              <c:numCache>
                <c:formatCode>General</c:formatCode>
                <c:ptCount val="4"/>
                <c:pt idx="0">
                  <c:v>11.056749999999999</c:v>
                </c:pt>
                <c:pt idx="1">
                  <c:v>10.464650000000001</c:v>
                </c:pt>
                <c:pt idx="2">
                  <c:v>5.3150300000000001</c:v>
                </c:pt>
                <c:pt idx="3">
                  <c:v>24.497900000000001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09-432B-B026-8BB952192C05}"/>
            </c:ext>
          </c:extLst>
        </c:ser>
        <c:ser>
          <c:idx val="3"/>
          <c:order val="3"/>
          <c:tx>
            <c:strRef>
              <c:f>Taul1!$E$1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A7A7A7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A7A7A7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Taul1!$A$2:$A$5</c:f>
              <c:strCache>
                <c:ptCount val="4"/>
                <c:pt idx="0">
                  <c:v>Huoli lainsäädännön vaatimuksista</c:v>
                </c:pt>
                <c:pt idx="1">
                  <c:v>Kustannukset (hinta)</c:v>
                </c:pt>
                <c:pt idx="2">
                  <c:v>Joku muu</c:v>
                </c:pt>
                <c:pt idx="3">
                  <c:v>En näe esteitä</c:v>
                </c:pt>
              </c:strCache>
            </c:strRef>
          </c:cat>
          <c:val>
            <c:numRef>
              <c:f>Taul1!$E$2:$E$5</c:f>
              <c:numCache>
                <c:formatCode>General</c:formatCode>
                <c:ptCount val="4"/>
                <c:pt idx="0">
                  <c:v>12.20534</c:v>
                </c:pt>
                <c:pt idx="1">
                  <c:v>18.187149999999999</c:v>
                </c:pt>
                <c:pt idx="2">
                  <c:v>4.7664499999999999</c:v>
                </c:pt>
                <c:pt idx="3">
                  <c:v>22.839759999999998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09-432B-B026-8BB952192C0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19"/>
        <c:axId val="133995615"/>
        <c:axId val="142444367"/>
      </c:barChart>
      <c:catAx>
        <c:axId val="133995615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A3DA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42444367"/>
        <c:crossesAt val="0"/>
        <c:auto val="1"/>
        <c:lblAlgn val="ctr"/>
        <c:lblOffset val="100"/>
        <c:noMultiLvlLbl val="0"/>
      </c:catAx>
      <c:valAx>
        <c:axId val="142444367"/>
        <c:scaling>
          <c:orientation val="minMax"/>
          <c:max val="100"/>
          <c:min val="0"/>
        </c:scaling>
        <c:delete val="1"/>
        <c:axPos val="t"/>
        <c:numFmt formatCode="General" sourceLinked="1"/>
        <c:majorTickMark val="out"/>
        <c:minorTickMark val="none"/>
        <c:tickLblPos val="nextTo"/>
        <c:crossAx val="1339956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0.65665</cdr:x>
      <cdr:y>0.09301</cdr:y>
    </cdr:from>
    <cdr:to>
      <cdr:x>0.72082</cdr:x>
      <cdr:y>0.24157</cdr:y>
    </cdr:to>
    <cdr:cxnSp macro="">
      <cdr:nvCxnSpPr>
        <cdr:cNvPr id="3" name="Suora yhdysviiva 2">
          <a:extLst xmlns:a="http://schemas.openxmlformats.org/drawingml/2006/main">
            <a:ext uri="{FF2B5EF4-FFF2-40B4-BE49-F238E27FC236}">
              <a16:creationId xmlns:a16="http://schemas.microsoft.com/office/drawing/2014/main" id="{140CD3C4-9751-4B7D-B751-EFFF5F61EE53}"/>
            </a:ext>
          </a:extLst>
        </cdr:cNvPr>
        <cdr:cNvCxnSpPr/>
      </cdr:nvCxnSpPr>
      <cdr:spPr>
        <a:xfrm xmlns:a="http://schemas.openxmlformats.org/drawingml/2006/main" flipV="1">
          <a:off x="1562366" y="161354"/>
          <a:ext cx="152676" cy="257737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00A3DA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30.1.2026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7481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1405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6010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0280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5862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3519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3983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5052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0381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1520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4218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FFFB9-3AD6-DCCA-F30C-B6F160378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7EFB472-5E25-6204-27D2-A512DF758D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37F9F8E-73F9-2D93-501A-F25767B525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66FFB4D-B1E3-BD41-FBAE-5ACF14C47F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8085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A03E5-CF77-8AA6-F9F5-E382A6B37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14DB7FD2-992B-8C40-9510-2C0A721F95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CAA76656-BE41-4DE7-A762-294CBF842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56D09C3-00FE-6F49-835B-28D796232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27286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3EF48-A086-B939-DA3B-053826F1E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E9680F4C-E8EA-3D82-F59B-AF4CEA415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F461FF1-FFAA-A136-7067-FC1388984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49B14EE-0602-CFEC-3578-981B5F9F16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8311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283B7-5DFD-91A1-D15E-16AFAAA2F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A1CD3B4-982A-9664-1A36-F8DC88347E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CB0DBD2-1D29-F52D-03D4-986FE8A115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77E7E13-B163-6529-0DE2-C728F744E3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3080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1" y="6309320"/>
            <a:ext cx="1001480" cy="386608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544752" y="6309320"/>
            <a:ext cx="4111088" cy="386608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19336" y="6309320"/>
            <a:ext cx="425416" cy="386608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79208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379268"/>
            <a:ext cx="936104" cy="324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379268"/>
            <a:ext cx="4248472" cy="324000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37926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17368"/>
            <a:ext cx="1008112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0000" y="6417368"/>
            <a:ext cx="3665840" cy="324000"/>
          </a:xfr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17368"/>
            <a:ext cx="576000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1944216" cy="324001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0000" y="6388793"/>
            <a:ext cx="3665840" cy="324000"/>
          </a:xfr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388794"/>
            <a:ext cx="576000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414000" y="776532"/>
            <a:ext cx="11778000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Pk-yritysbarometri, 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14000" y="2024532"/>
            <a:ext cx="11778000" cy="67546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Alueraportti, XXX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2708920"/>
            <a:ext cx="12240000" cy="3321288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8988" h="3429000">
                <a:moveTo>
                  <a:pt x="0" y="0"/>
                </a:moveTo>
                <a:lnTo>
                  <a:pt x="9139203" y="0"/>
                </a:lnTo>
                <a:lnTo>
                  <a:pt x="9139203" y="593776"/>
                </a:lnTo>
                <a:cubicBezTo>
                  <a:pt x="9152176" y="770920"/>
                  <a:pt x="9145726" y="895819"/>
                  <a:pt x="9148988" y="1046840"/>
                </a:cubicBez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path path="rect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lvl1pPr marL="10584" indent="0" algn="ctr">
              <a:buNone/>
              <a:tabLst/>
              <a:defRPr baseline="0"/>
            </a:lvl1pPr>
          </a:lstStyle>
          <a:p>
            <a:r>
              <a:rPr lang="fi-FI" dirty="0"/>
              <a:t>Vedä kuva </a:t>
            </a:r>
            <a:r>
              <a:rPr lang="fi-FI" dirty="0" err="1"/>
              <a:t>painapsauttaallakkamerkkiin</a:t>
            </a:r>
            <a:r>
              <a:rPr lang="fi-FI" dirty="0"/>
              <a:t> tai </a:t>
            </a:r>
            <a:br>
              <a:rPr lang="fi-FI" dirty="0"/>
            </a:br>
            <a:r>
              <a:rPr lang="fi-FI" dirty="0"/>
              <a:t>lisää kuvaketta</a:t>
            </a:r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7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20200" y="6400378"/>
            <a:ext cx="4192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132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767408" y="6381328"/>
            <a:ext cx="3888432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353408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92119"/>
            <a:ext cx="1268634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92119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92119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132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736461" y="6381328"/>
            <a:ext cx="3919379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8793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8793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6000" y="6381328"/>
            <a:ext cx="107996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1328"/>
            <a:ext cx="381658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6000" y="6381328"/>
            <a:ext cx="115196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1328"/>
            <a:ext cx="381658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39831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39831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39831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 dirty="0"/>
              <a:t>Etunimi Sukunimi</a:t>
            </a:r>
            <a:br>
              <a:rPr lang="fi-FI" dirty="0"/>
            </a:br>
            <a:r>
              <a:rPr lang="fi-FI" dirty="0"/>
              <a:t>tehtävänimike</a:t>
            </a:r>
            <a:br>
              <a:rPr lang="fi-FI" dirty="0"/>
            </a:br>
            <a:br>
              <a:rPr lang="fi-FI" dirty="0"/>
            </a:br>
            <a:r>
              <a:rPr lang="fi-FI" dirty="0"/>
              <a:t>p. 00 0000 000, 000 000 000</a:t>
            </a:r>
            <a:br>
              <a:rPr lang="fi-FI" dirty="0"/>
            </a:br>
            <a:r>
              <a:rPr lang="fi-FI" dirty="0" err="1"/>
              <a:t>etunimi.sukunimi@yrittajat.fi</a:t>
            </a:r>
            <a:br>
              <a:rPr lang="fi-FI" dirty="0"/>
            </a:br>
            <a:br>
              <a:rPr lang="fi-FI" dirty="0"/>
            </a:br>
            <a:r>
              <a:rPr lang="fi-FI" dirty="0"/>
              <a:t>Twitter:</a:t>
            </a:r>
            <a:br>
              <a:rPr lang="fi-FI" dirty="0"/>
            </a:br>
            <a:r>
              <a:rPr lang="fi-FI" dirty="0"/>
              <a:t>Instagram:</a:t>
            </a:r>
            <a:br>
              <a:rPr lang="fi-FI" dirty="0"/>
            </a:br>
            <a:r>
              <a:rPr lang="fi-FI" dirty="0"/>
              <a:t>Facebook:</a:t>
            </a:r>
            <a:br>
              <a:rPr lang="fi-FI" dirty="0"/>
            </a:br>
            <a:br>
              <a:rPr lang="fi-FI" dirty="0"/>
            </a:br>
            <a:r>
              <a:rPr lang="fi-FI" dirty="0" err="1"/>
              <a:t>yrittajat.fi</a:t>
            </a:r>
            <a:endParaRPr lang="fi-FI" dirty="0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 dirty="0"/>
              <a:t>Vedä kuva paikkamerkkiin tai</a:t>
            </a:r>
            <a:br>
              <a:rPr lang="fi-FI" dirty="0"/>
            </a:br>
            <a:r>
              <a:rPr lang="fi-FI" dirty="0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14000" y="2024532"/>
            <a:ext cx="11778000" cy="67546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Alueraportti, XXX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2708920"/>
            <a:ext cx="12240000" cy="3321288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8988" h="3429000">
                <a:moveTo>
                  <a:pt x="0" y="0"/>
                </a:moveTo>
                <a:lnTo>
                  <a:pt x="9139203" y="0"/>
                </a:lnTo>
                <a:lnTo>
                  <a:pt x="9139203" y="593776"/>
                </a:lnTo>
                <a:cubicBezTo>
                  <a:pt x="9152176" y="770920"/>
                  <a:pt x="9145726" y="895819"/>
                  <a:pt x="9148988" y="1046840"/>
                </a:cubicBez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path path="rect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lvl1pPr marL="10584" indent="0" algn="ctr">
              <a:buNone/>
              <a:tabLst/>
              <a:defRPr baseline="0"/>
            </a:lvl1pPr>
          </a:lstStyle>
          <a:p>
            <a:r>
              <a:rPr lang="fi-FI" dirty="0"/>
              <a:t>Vedä kuva </a:t>
            </a:r>
            <a:r>
              <a:rPr lang="fi-FI" dirty="0" err="1"/>
              <a:t>painapsauttaallakkamerkkiin</a:t>
            </a:r>
            <a:r>
              <a:rPr lang="fi-FI" dirty="0"/>
              <a:t> tai </a:t>
            </a:r>
            <a:br>
              <a:rPr lang="fi-FI" dirty="0"/>
            </a:br>
            <a:r>
              <a:rPr lang="fi-FI" dirty="0"/>
              <a:t>lisää kuvaketta</a:t>
            </a:r>
          </a:p>
        </p:txBody>
      </p:sp>
    </p:spTree>
    <p:extLst>
      <p:ext uri="{BB962C8B-B14F-4D97-AF65-F5344CB8AC3E}">
        <p14:creationId xmlns:p14="http://schemas.microsoft.com/office/powerpoint/2010/main" val="216334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3999" y="0"/>
            <a:ext cx="11248353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655840" y="6388793"/>
            <a:ext cx="902013" cy="324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11.2.2020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3999" y="6388793"/>
            <a:ext cx="4241841" cy="324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2C7EF01-53DD-4B87-9D01-F43C9F92A2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853" y="6221644"/>
            <a:ext cx="4812176" cy="609859"/>
          </a:xfrm>
          <a:prstGeom prst="rect">
            <a:avLst/>
          </a:prstGeom>
        </p:spPr>
      </p:pic>
      <p:pic>
        <p:nvPicPr>
          <p:cNvPr id="9" name="Picture 4" descr="Logo_R230 G15 B40">
            <a:extLst>
              <a:ext uri="{FF2B5EF4-FFF2-40B4-BE49-F238E27FC236}">
                <a16:creationId xmlns:a16="http://schemas.microsoft.com/office/drawing/2014/main" id="{2837CB1B-C011-4BC9-BC4F-D34DE2A764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029" y="6453336"/>
            <a:ext cx="1292325" cy="23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F1D5E132-BB92-4920-9858-09F682693116}"/>
              </a:ext>
            </a:extLst>
          </p:cNvPr>
          <p:cNvSpPr txBox="1">
            <a:spLocks/>
          </p:cNvSpPr>
          <p:nvPr userDrawn="1"/>
        </p:nvSpPr>
        <p:spPr>
          <a:xfrm>
            <a:off x="10200456" y="6234642"/>
            <a:ext cx="1577545" cy="23609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377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000" dirty="0">
                <a:latin typeface="Arial" panose="020B0604020202020204" pitchFamily="34" charset="0"/>
                <a:cs typeface="Arial" panose="020B0604020202020204" pitchFamily="34" charset="0"/>
              </a:rPr>
              <a:t>Tutkimuksen toteuttaja</a:t>
            </a:r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  <p:sldLayoutId id="2147484468" r:id="rId20"/>
    <p:sldLayoutId id="2147484469" r:id="rId21"/>
    <p:sldLayoutId id="2147484470" r:id="rId22"/>
    <p:sldLayoutId id="2147484471" r:id="rId23"/>
  </p:sldLayoutIdLst>
  <p:hf sldNum="0" hd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13" Type="http://schemas.openxmlformats.org/officeDocument/2006/relationships/package" Target="../embeddings/Microsoft_Excel_Worksheet9.xlsx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12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chart" Target="../charts/chart4.xml"/><Relationship Id="rId11" Type="http://schemas.openxmlformats.org/officeDocument/2006/relationships/package" Target="../embeddings/Microsoft_Excel_Worksheet8.xlsx"/><Relationship Id="rId5" Type="http://schemas.openxmlformats.org/officeDocument/2006/relationships/chart" Target="../charts/chart3.xml"/><Relationship Id="rId10" Type="http://schemas.openxmlformats.org/officeDocument/2006/relationships/image" Target="../media/image20.emf"/><Relationship Id="rId4" Type="http://schemas.openxmlformats.org/officeDocument/2006/relationships/chart" Target="../charts/chart2.xml"/><Relationship Id="rId9" Type="http://schemas.openxmlformats.org/officeDocument/2006/relationships/package" Target="../embeddings/Microsoft_Excel_Worksheet7.xlsx"/><Relationship Id="rId14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3.png"/><Relationship Id="rId18" Type="http://schemas.openxmlformats.org/officeDocument/2006/relationships/chart" Target="../charts/chart8.xml"/><Relationship Id="rId3" Type="http://schemas.openxmlformats.org/officeDocument/2006/relationships/tags" Target="../tags/tag4.xml"/><Relationship Id="rId21" Type="http://schemas.openxmlformats.org/officeDocument/2006/relationships/chart" Target="../charts/chart11.xml"/><Relationship Id="rId7" Type="http://schemas.openxmlformats.org/officeDocument/2006/relationships/tags" Target="../tags/tag8.xml"/><Relationship Id="rId12" Type="http://schemas.openxmlformats.org/officeDocument/2006/relationships/image" Target="../media/image21.emf"/><Relationship Id="rId17" Type="http://schemas.microsoft.com/office/2007/relationships/hdphoto" Target="../media/hdphoto2.wdp"/><Relationship Id="rId2" Type="http://schemas.openxmlformats.org/officeDocument/2006/relationships/tags" Target="../tags/tag3.xml"/><Relationship Id="rId16" Type="http://schemas.openxmlformats.org/officeDocument/2006/relationships/image" Target="../media/image25.png"/><Relationship Id="rId20" Type="http://schemas.openxmlformats.org/officeDocument/2006/relationships/chart" Target="../charts/chart10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package" Target="../embeddings/Microsoft_Excel_Worksheet11.xlsx"/><Relationship Id="rId24" Type="http://schemas.openxmlformats.org/officeDocument/2006/relationships/chart" Target="../charts/chart14.xml"/><Relationship Id="rId5" Type="http://schemas.openxmlformats.org/officeDocument/2006/relationships/tags" Target="../tags/tag6.xml"/><Relationship Id="rId15" Type="http://schemas.microsoft.com/office/2007/relationships/hdphoto" Target="../media/hdphoto1.wdp"/><Relationship Id="rId23" Type="http://schemas.openxmlformats.org/officeDocument/2006/relationships/chart" Target="../charts/chart13.xml"/><Relationship Id="rId10" Type="http://schemas.openxmlformats.org/officeDocument/2006/relationships/chart" Target="../charts/chart7.xml"/><Relationship Id="rId19" Type="http://schemas.openxmlformats.org/officeDocument/2006/relationships/chart" Target="../charts/chart9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4.png"/><Relationship Id="rId22" Type="http://schemas.openxmlformats.org/officeDocument/2006/relationships/chart" Target="../charts/char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image" Target="../media/image23.png"/><Relationship Id="rId18" Type="http://schemas.openxmlformats.org/officeDocument/2006/relationships/chart" Target="../charts/chart16.xml"/><Relationship Id="rId3" Type="http://schemas.openxmlformats.org/officeDocument/2006/relationships/tags" Target="../tags/tag12.xml"/><Relationship Id="rId21" Type="http://schemas.openxmlformats.org/officeDocument/2006/relationships/chart" Target="../charts/chart19.xml"/><Relationship Id="rId7" Type="http://schemas.openxmlformats.org/officeDocument/2006/relationships/tags" Target="../tags/tag16.xml"/><Relationship Id="rId12" Type="http://schemas.openxmlformats.org/officeDocument/2006/relationships/image" Target="../media/image21.emf"/><Relationship Id="rId17" Type="http://schemas.microsoft.com/office/2007/relationships/hdphoto" Target="../media/hdphoto2.wdp"/><Relationship Id="rId2" Type="http://schemas.openxmlformats.org/officeDocument/2006/relationships/tags" Target="../tags/tag11.xml"/><Relationship Id="rId16" Type="http://schemas.openxmlformats.org/officeDocument/2006/relationships/image" Target="../media/image25.png"/><Relationship Id="rId20" Type="http://schemas.openxmlformats.org/officeDocument/2006/relationships/chart" Target="../charts/chart18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package" Target="../embeddings/Microsoft_Excel_Worksheet11.xlsx"/><Relationship Id="rId24" Type="http://schemas.openxmlformats.org/officeDocument/2006/relationships/chart" Target="../charts/chart22.xml"/><Relationship Id="rId5" Type="http://schemas.openxmlformats.org/officeDocument/2006/relationships/tags" Target="../tags/tag14.xml"/><Relationship Id="rId15" Type="http://schemas.microsoft.com/office/2007/relationships/hdphoto" Target="../media/hdphoto1.wdp"/><Relationship Id="rId23" Type="http://schemas.openxmlformats.org/officeDocument/2006/relationships/chart" Target="../charts/chart21.xml"/><Relationship Id="rId10" Type="http://schemas.openxmlformats.org/officeDocument/2006/relationships/chart" Target="../charts/chart15.xml"/><Relationship Id="rId19" Type="http://schemas.openxmlformats.org/officeDocument/2006/relationships/chart" Target="../charts/chart17.xml"/><Relationship Id="rId4" Type="http://schemas.openxmlformats.org/officeDocument/2006/relationships/tags" Target="../tags/tag13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4.png"/><Relationship Id="rId22" Type="http://schemas.openxmlformats.org/officeDocument/2006/relationships/chart" Target="../charts/chart20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30.xml"/><Relationship Id="rId18" Type="http://schemas.openxmlformats.org/officeDocument/2006/relationships/notesSlide" Target="../notesSlides/notesSlide2.xml"/><Relationship Id="rId26" Type="http://schemas.openxmlformats.org/officeDocument/2006/relationships/image" Target="../media/image25.png"/><Relationship Id="rId39" Type="http://schemas.openxmlformats.org/officeDocument/2006/relationships/chart" Target="../charts/chart36.xml"/><Relationship Id="rId21" Type="http://schemas.openxmlformats.org/officeDocument/2006/relationships/package" Target="../embeddings/Microsoft_Excel_Worksheet11.xlsx"/><Relationship Id="rId34" Type="http://schemas.openxmlformats.org/officeDocument/2006/relationships/chart" Target="../charts/chart31.xml"/><Relationship Id="rId7" Type="http://schemas.openxmlformats.org/officeDocument/2006/relationships/tags" Target="../tags/tag24.xml"/><Relationship Id="rId2" Type="http://schemas.openxmlformats.org/officeDocument/2006/relationships/tags" Target="../tags/tag19.xml"/><Relationship Id="rId16" Type="http://schemas.openxmlformats.org/officeDocument/2006/relationships/tags" Target="../tags/tag33.xml"/><Relationship Id="rId20" Type="http://schemas.openxmlformats.org/officeDocument/2006/relationships/chart" Target="../charts/chart24.xml"/><Relationship Id="rId29" Type="http://schemas.openxmlformats.org/officeDocument/2006/relationships/chart" Target="../charts/chart26.xml"/><Relationship Id="rId41" Type="http://schemas.openxmlformats.org/officeDocument/2006/relationships/chart" Target="../charts/chart38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24" Type="http://schemas.openxmlformats.org/officeDocument/2006/relationships/image" Target="../media/image24.png"/><Relationship Id="rId32" Type="http://schemas.openxmlformats.org/officeDocument/2006/relationships/chart" Target="../charts/chart29.xml"/><Relationship Id="rId37" Type="http://schemas.openxmlformats.org/officeDocument/2006/relationships/chart" Target="../charts/chart34.xml"/><Relationship Id="rId40" Type="http://schemas.openxmlformats.org/officeDocument/2006/relationships/chart" Target="../charts/chart37.xml"/><Relationship Id="rId5" Type="http://schemas.openxmlformats.org/officeDocument/2006/relationships/tags" Target="../tags/tag22.xml"/><Relationship Id="rId15" Type="http://schemas.openxmlformats.org/officeDocument/2006/relationships/tags" Target="../tags/tag32.xml"/><Relationship Id="rId23" Type="http://schemas.openxmlformats.org/officeDocument/2006/relationships/image" Target="../media/image23.png"/><Relationship Id="rId28" Type="http://schemas.openxmlformats.org/officeDocument/2006/relationships/chart" Target="../charts/chart25.xml"/><Relationship Id="rId36" Type="http://schemas.openxmlformats.org/officeDocument/2006/relationships/chart" Target="../charts/chart33.xml"/><Relationship Id="rId10" Type="http://schemas.openxmlformats.org/officeDocument/2006/relationships/tags" Target="../tags/tag27.xml"/><Relationship Id="rId19" Type="http://schemas.openxmlformats.org/officeDocument/2006/relationships/chart" Target="../charts/chart23.xml"/><Relationship Id="rId31" Type="http://schemas.openxmlformats.org/officeDocument/2006/relationships/chart" Target="../charts/chart28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Relationship Id="rId22" Type="http://schemas.openxmlformats.org/officeDocument/2006/relationships/image" Target="../media/image21.emf"/><Relationship Id="rId27" Type="http://schemas.microsoft.com/office/2007/relationships/hdphoto" Target="../media/hdphoto2.wdp"/><Relationship Id="rId30" Type="http://schemas.openxmlformats.org/officeDocument/2006/relationships/chart" Target="../charts/chart27.xml"/><Relationship Id="rId35" Type="http://schemas.openxmlformats.org/officeDocument/2006/relationships/chart" Target="../charts/chart32.xml"/><Relationship Id="rId8" Type="http://schemas.openxmlformats.org/officeDocument/2006/relationships/tags" Target="../tags/tag25.xml"/><Relationship Id="rId3" Type="http://schemas.openxmlformats.org/officeDocument/2006/relationships/tags" Target="../tags/tag20.xml"/><Relationship Id="rId12" Type="http://schemas.openxmlformats.org/officeDocument/2006/relationships/tags" Target="../tags/tag29.xml"/><Relationship Id="rId17" Type="http://schemas.openxmlformats.org/officeDocument/2006/relationships/slideLayout" Target="../slideLayouts/slideLayout2.xml"/><Relationship Id="rId25" Type="http://schemas.microsoft.com/office/2007/relationships/hdphoto" Target="../media/hdphoto1.wdp"/><Relationship Id="rId33" Type="http://schemas.openxmlformats.org/officeDocument/2006/relationships/chart" Target="../charts/chart30.xml"/><Relationship Id="rId38" Type="http://schemas.openxmlformats.org/officeDocument/2006/relationships/chart" Target="../charts/chart35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46.xml"/><Relationship Id="rId18" Type="http://schemas.openxmlformats.org/officeDocument/2006/relationships/image" Target="../media/image21.emf"/><Relationship Id="rId26" Type="http://schemas.openxmlformats.org/officeDocument/2006/relationships/chart" Target="../charts/chart41.xml"/><Relationship Id="rId21" Type="http://schemas.microsoft.com/office/2007/relationships/hdphoto" Target="../media/hdphoto1.wdp"/><Relationship Id="rId34" Type="http://schemas.openxmlformats.org/officeDocument/2006/relationships/chart" Target="../charts/chart49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package" Target="../embeddings/Microsoft_Excel_Worksheet11.xlsx"/><Relationship Id="rId25" Type="http://schemas.openxmlformats.org/officeDocument/2006/relationships/chart" Target="../charts/chart40.xml"/><Relationship Id="rId33" Type="http://schemas.openxmlformats.org/officeDocument/2006/relationships/chart" Target="../charts/chart48.xml"/><Relationship Id="rId2" Type="http://schemas.openxmlformats.org/officeDocument/2006/relationships/tags" Target="../tags/tag35.xml"/><Relationship Id="rId16" Type="http://schemas.openxmlformats.org/officeDocument/2006/relationships/notesSlide" Target="../notesSlides/notesSlide3.xml"/><Relationship Id="rId20" Type="http://schemas.openxmlformats.org/officeDocument/2006/relationships/image" Target="../media/image24.png"/><Relationship Id="rId29" Type="http://schemas.openxmlformats.org/officeDocument/2006/relationships/chart" Target="../charts/chart44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24" Type="http://schemas.openxmlformats.org/officeDocument/2006/relationships/chart" Target="../charts/chart39.xml"/><Relationship Id="rId32" Type="http://schemas.openxmlformats.org/officeDocument/2006/relationships/chart" Target="../charts/chart47.xml"/><Relationship Id="rId37" Type="http://schemas.openxmlformats.org/officeDocument/2006/relationships/chart" Target="../charts/chart52.xml"/><Relationship Id="rId5" Type="http://schemas.openxmlformats.org/officeDocument/2006/relationships/tags" Target="../tags/tag38.xml"/><Relationship Id="rId15" Type="http://schemas.openxmlformats.org/officeDocument/2006/relationships/slideLayout" Target="../slideLayouts/slideLayout2.xml"/><Relationship Id="rId23" Type="http://schemas.microsoft.com/office/2007/relationships/hdphoto" Target="../media/hdphoto3.wdp"/><Relationship Id="rId28" Type="http://schemas.openxmlformats.org/officeDocument/2006/relationships/chart" Target="../charts/chart43.xml"/><Relationship Id="rId36" Type="http://schemas.openxmlformats.org/officeDocument/2006/relationships/chart" Target="../charts/chart51.xml"/><Relationship Id="rId10" Type="http://schemas.openxmlformats.org/officeDocument/2006/relationships/tags" Target="../tags/tag43.xml"/><Relationship Id="rId19" Type="http://schemas.openxmlformats.org/officeDocument/2006/relationships/image" Target="../media/image23.png"/><Relationship Id="rId31" Type="http://schemas.openxmlformats.org/officeDocument/2006/relationships/chart" Target="../charts/chart46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tags" Target="../tags/tag47.xml"/><Relationship Id="rId22" Type="http://schemas.openxmlformats.org/officeDocument/2006/relationships/image" Target="../media/image26.png"/><Relationship Id="rId27" Type="http://schemas.openxmlformats.org/officeDocument/2006/relationships/chart" Target="../charts/chart42.xml"/><Relationship Id="rId30" Type="http://schemas.openxmlformats.org/officeDocument/2006/relationships/chart" Target="../charts/chart45.xml"/><Relationship Id="rId35" Type="http://schemas.openxmlformats.org/officeDocument/2006/relationships/chart" Target="../charts/chart50.xml"/><Relationship Id="rId8" Type="http://schemas.openxmlformats.org/officeDocument/2006/relationships/tags" Target="../tags/tag41.xml"/><Relationship Id="rId3" Type="http://schemas.openxmlformats.org/officeDocument/2006/relationships/tags" Target="../tags/tag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6" Type="http://schemas.openxmlformats.org/officeDocument/2006/relationships/package" Target="../embeddings/Microsoft_Excel_Worksheet59.xlsx"/><Relationship Id="rId5" Type="http://schemas.openxmlformats.org/officeDocument/2006/relationships/chart" Target="../charts/chart54.xml"/><Relationship Id="rId4" Type="http://schemas.openxmlformats.org/officeDocument/2006/relationships/chart" Target="../charts/chart5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64.xlsx"/><Relationship Id="rId3" Type="http://schemas.openxmlformats.org/officeDocument/2006/relationships/chart" Target="../charts/chart55.xml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package" Target="../embeddings/Microsoft_Excel_Worksheet63.xlsx"/><Relationship Id="rId5" Type="http://schemas.openxmlformats.org/officeDocument/2006/relationships/chart" Target="../charts/chart57.xml"/><Relationship Id="rId4" Type="http://schemas.openxmlformats.org/officeDocument/2006/relationships/chart" Target="../charts/chart56.xml"/><Relationship Id="rId9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9.xml"/><Relationship Id="rId3" Type="http://schemas.openxmlformats.org/officeDocument/2006/relationships/tags" Target="../tags/tag51.xml"/><Relationship Id="rId7" Type="http://schemas.openxmlformats.org/officeDocument/2006/relationships/chart" Target="../charts/chart58.xml"/><Relationship Id="rId12" Type="http://schemas.openxmlformats.org/officeDocument/2006/relationships/image" Target="../media/image21.emf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notesSlide" Target="../notesSlides/notesSlide6.xml"/><Relationship Id="rId11" Type="http://schemas.openxmlformats.org/officeDocument/2006/relationships/package" Target="../embeddings/Microsoft_Excel_Worksheet11.xlsx"/><Relationship Id="rId5" Type="http://schemas.openxmlformats.org/officeDocument/2006/relationships/slideLayout" Target="../slideLayouts/slideLayout2.xml"/><Relationship Id="rId10" Type="http://schemas.openxmlformats.org/officeDocument/2006/relationships/chart" Target="../charts/chart61.xml"/><Relationship Id="rId4" Type="http://schemas.openxmlformats.org/officeDocument/2006/relationships/tags" Target="../tags/tag52.xml"/><Relationship Id="rId9" Type="http://schemas.openxmlformats.org/officeDocument/2006/relationships/chart" Target="../charts/chart6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3.xml"/><Relationship Id="rId3" Type="http://schemas.openxmlformats.org/officeDocument/2006/relationships/tags" Target="../tags/tag55.xml"/><Relationship Id="rId7" Type="http://schemas.openxmlformats.org/officeDocument/2006/relationships/chart" Target="../charts/chart62.xml"/><Relationship Id="rId12" Type="http://schemas.openxmlformats.org/officeDocument/2006/relationships/image" Target="../media/image21.emf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notesSlide" Target="../notesSlides/notesSlide7.xml"/><Relationship Id="rId11" Type="http://schemas.openxmlformats.org/officeDocument/2006/relationships/package" Target="../embeddings/Microsoft_Excel_Worksheet11.xlsx"/><Relationship Id="rId5" Type="http://schemas.openxmlformats.org/officeDocument/2006/relationships/slideLayout" Target="../slideLayouts/slideLayout2.xml"/><Relationship Id="rId10" Type="http://schemas.openxmlformats.org/officeDocument/2006/relationships/chart" Target="../charts/chart65.xml"/><Relationship Id="rId4" Type="http://schemas.openxmlformats.org/officeDocument/2006/relationships/tags" Target="../tags/tag56.xml"/><Relationship Id="rId9" Type="http://schemas.openxmlformats.org/officeDocument/2006/relationships/chart" Target="../charts/chart6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7.xml"/><Relationship Id="rId3" Type="http://schemas.openxmlformats.org/officeDocument/2006/relationships/tags" Target="../tags/tag59.xml"/><Relationship Id="rId7" Type="http://schemas.openxmlformats.org/officeDocument/2006/relationships/chart" Target="../charts/chart66.xml"/><Relationship Id="rId12" Type="http://schemas.openxmlformats.org/officeDocument/2006/relationships/image" Target="../media/image21.emf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notesSlide" Target="../notesSlides/notesSlide8.xml"/><Relationship Id="rId11" Type="http://schemas.openxmlformats.org/officeDocument/2006/relationships/package" Target="../embeddings/Microsoft_Excel_Worksheet77.xlsx"/><Relationship Id="rId5" Type="http://schemas.openxmlformats.org/officeDocument/2006/relationships/slideLayout" Target="../slideLayouts/slideLayout2.xml"/><Relationship Id="rId10" Type="http://schemas.openxmlformats.org/officeDocument/2006/relationships/chart" Target="../charts/chart69.xml"/><Relationship Id="rId4" Type="http://schemas.openxmlformats.org/officeDocument/2006/relationships/tags" Target="../tags/tag60.xml"/><Relationship Id="rId9" Type="http://schemas.openxmlformats.org/officeDocument/2006/relationships/chart" Target="../charts/chart6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1.xml"/><Relationship Id="rId3" Type="http://schemas.openxmlformats.org/officeDocument/2006/relationships/tags" Target="../tags/tag63.xml"/><Relationship Id="rId7" Type="http://schemas.openxmlformats.org/officeDocument/2006/relationships/chart" Target="../charts/chart70.xml"/><Relationship Id="rId12" Type="http://schemas.openxmlformats.org/officeDocument/2006/relationships/image" Target="../media/image21.emf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notesSlide" Target="../notesSlides/notesSlide9.xml"/><Relationship Id="rId11" Type="http://schemas.openxmlformats.org/officeDocument/2006/relationships/package" Target="../embeddings/Microsoft_Excel_Worksheet11.xlsx"/><Relationship Id="rId5" Type="http://schemas.openxmlformats.org/officeDocument/2006/relationships/slideLayout" Target="../slideLayouts/slideLayout2.xml"/><Relationship Id="rId10" Type="http://schemas.openxmlformats.org/officeDocument/2006/relationships/chart" Target="../charts/chart73.xml"/><Relationship Id="rId4" Type="http://schemas.openxmlformats.org/officeDocument/2006/relationships/tags" Target="../tags/tag64.xml"/><Relationship Id="rId9" Type="http://schemas.openxmlformats.org/officeDocument/2006/relationships/chart" Target="../charts/chart7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slideLayout" Target="../slideLayouts/slideLayout2.xml"/><Relationship Id="rId7" Type="http://schemas.openxmlformats.org/officeDocument/2006/relationships/package" Target="../embeddings/Microsoft_Excel_Worksheet84.xlsx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chart" Target="../charts/chart75.xml"/><Relationship Id="rId5" Type="http://schemas.openxmlformats.org/officeDocument/2006/relationships/chart" Target="../charts/chart74.xml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7.xml"/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76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Excel_Worksheet11.xlsx"/><Relationship Id="rId4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9.x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Excel_Worksheet11.xls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0.xml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1.xml"/><Relationship Id="rId4" Type="http://schemas.openxmlformats.org/officeDocument/2006/relationships/image" Target="../media/image2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3.xml"/><Relationship Id="rId5" Type="http://schemas.openxmlformats.org/officeDocument/2006/relationships/chart" Target="../charts/chart82.x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CD551501-FBF5-4E76-9E0B-4E3C791831F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14000" y="1307940"/>
            <a:ext cx="11778000" cy="761190"/>
          </a:xfrm>
        </p:spPr>
        <p:txBody>
          <a:bodyPr/>
          <a:lstStyle/>
          <a:p>
            <a:r>
              <a:rPr lang="fi-FI" dirty="0"/>
              <a:t>Pk-yritysbarometri</a:t>
            </a:r>
          </a:p>
        </p:txBody>
      </p:sp>
      <p:graphicFrame>
        <p:nvGraphicFramePr>
          <p:cNvPr id="8" name="Objekti 7">
            <a:extLst>
              <a:ext uri="{FF2B5EF4-FFF2-40B4-BE49-F238E27FC236}">
                <a16:creationId xmlns:a16="http://schemas.microsoft.com/office/drawing/2014/main" id="{C4E73A07-F322-F816-2AEC-B8C1D812B8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9229641"/>
              </p:ext>
            </p:extLst>
          </p:nvPr>
        </p:nvGraphicFramePr>
        <p:xfrm>
          <a:off x="377788" y="2152083"/>
          <a:ext cx="11049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1049105" imgH="457336" progId="Excel.Sheet.12">
                  <p:embed/>
                </p:oleObj>
              </mc:Choice>
              <mc:Fallback>
                <p:oleObj name="Worksheet" r:id="rId3" imgW="11049105" imgH="457336" progId="Excel.Sheet.12">
                  <p:embed/>
                  <p:pic>
                    <p:nvPicPr>
                      <p:cNvPr id="5" name="Objekti 4">
                        <a:extLst>
                          <a:ext uri="{FF2B5EF4-FFF2-40B4-BE49-F238E27FC236}">
                            <a16:creationId xmlns:a16="http://schemas.microsoft.com/office/drawing/2014/main" id="{35B19C6A-CCDB-A501-EEF9-79290C4B23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788" y="2152083"/>
                        <a:ext cx="110490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Kuvan paikkamerkki 8" descr="Kuva, joka sisältää kohteen teksti, henkilö, kynsi, rannekello&#10;&#10;Tekoälyllä luotu sisältö voi olla virheellistä.">
            <a:extLst>
              <a:ext uri="{FF2B5EF4-FFF2-40B4-BE49-F238E27FC236}">
                <a16:creationId xmlns:a16="http://schemas.microsoft.com/office/drawing/2014/main" id="{DC9D3DC9-64E3-2BA9-28FE-792C73B48F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33" b="13833"/>
          <a:stretch>
            <a:fillRect/>
          </a:stretch>
        </p:blipFill>
        <p:spPr>
          <a:xfrm>
            <a:off x="0" y="2708920"/>
            <a:ext cx="12198087" cy="3309915"/>
          </a:xfrm>
        </p:spPr>
      </p:pic>
    </p:spTree>
    <p:extLst>
      <p:ext uri="{BB962C8B-B14F-4D97-AF65-F5344CB8AC3E}">
        <p14:creationId xmlns:p14="http://schemas.microsoft.com/office/powerpoint/2010/main" val="3277712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PK-YRITYSBAROMETRIN TOTEUTUS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>
              <a:solidFill>
                <a:srgbClr val="FF0000"/>
              </a:solidFill>
            </a:endParaRPr>
          </a:p>
        </p:txBody>
      </p:sp>
      <p:grpSp>
        <p:nvGrpSpPr>
          <p:cNvPr id="9" name="Ryhmä 8">
            <a:extLst>
              <a:ext uri="{FF2B5EF4-FFF2-40B4-BE49-F238E27FC236}">
                <a16:creationId xmlns:a16="http://schemas.microsoft.com/office/drawing/2014/main" id="{F0F514C4-E2D1-43BF-9CEE-CB574A070E6E}"/>
              </a:ext>
            </a:extLst>
          </p:cNvPr>
          <p:cNvGrpSpPr/>
          <p:nvPr/>
        </p:nvGrpSpPr>
        <p:grpSpPr>
          <a:xfrm>
            <a:off x="744417" y="1386392"/>
            <a:ext cx="8985278" cy="1107996"/>
            <a:chOff x="620652" y="1488741"/>
            <a:chExt cx="8023959" cy="1107996"/>
          </a:xfrm>
        </p:grpSpPr>
        <p:sp>
          <p:nvSpPr>
            <p:cNvPr id="10" name="Tekstiruutu 9">
              <a:extLst>
                <a:ext uri="{FF2B5EF4-FFF2-40B4-BE49-F238E27FC236}">
                  <a16:creationId xmlns:a16="http://schemas.microsoft.com/office/drawing/2014/main" id="{2886D6A2-1514-4FFF-A8BB-44EE28536CE8}"/>
                </a:ext>
              </a:extLst>
            </p:cNvPr>
            <p:cNvSpPr txBox="1"/>
            <p:nvPr/>
          </p:nvSpPr>
          <p:spPr>
            <a:xfrm>
              <a:off x="1411239" y="1488741"/>
              <a:ext cx="723337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TUTKIMUKSEN TARKOITUS</a:t>
              </a:r>
            </a:p>
            <a:p>
              <a:r>
                <a:rPr lang="fi-FI" sz="1300" dirty="0"/>
                <a:t>Pk-yritysbarometrissä on selvitetty suomalaisten pk-yritysten mielikuvia yleisestä suhdannekehityksestä ja oman yrityksen taloudellisesta kehityksestä. Lisäksi on tiedusteltu muun muassa yrityksen kasvuun, kansainvälistymiseen ja rahoitukseen liittyvistä tekijöistä. Tutkimuksen on toteuttanut Taloustutkimus Oy Suomen Yrittäjien, Finnvera Oyj:n sekä työ- ja elinkeinoministeriön toimeksiannosta.</a:t>
              </a:r>
            </a:p>
          </p:txBody>
        </p:sp>
        <p:sp>
          <p:nvSpPr>
            <p:cNvPr id="11" name="Ellipsi 10">
              <a:extLst>
                <a:ext uri="{FF2B5EF4-FFF2-40B4-BE49-F238E27FC236}">
                  <a16:creationId xmlns:a16="http://schemas.microsoft.com/office/drawing/2014/main" id="{975EAEB3-9040-4138-BE09-EBC88BB7B319}"/>
                </a:ext>
              </a:extLst>
            </p:cNvPr>
            <p:cNvSpPr/>
            <p:nvPr/>
          </p:nvSpPr>
          <p:spPr>
            <a:xfrm>
              <a:off x="620652" y="1653932"/>
              <a:ext cx="694418" cy="777613"/>
            </a:xfrm>
            <a:prstGeom prst="ellipse">
              <a:avLst/>
            </a:prstGeom>
            <a:solidFill>
              <a:srgbClr val="00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Ryhmä 12">
            <a:extLst>
              <a:ext uri="{FF2B5EF4-FFF2-40B4-BE49-F238E27FC236}">
                <a16:creationId xmlns:a16="http://schemas.microsoft.com/office/drawing/2014/main" id="{0D1E111D-3FD3-4E40-B4E2-EEC46E2F4797}"/>
              </a:ext>
            </a:extLst>
          </p:cNvPr>
          <p:cNvGrpSpPr/>
          <p:nvPr/>
        </p:nvGrpSpPr>
        <p:grpSpPr>
          <a:xfrm>
            <a:off x="731223" y="2637555"/>
            <a:ext cx="9603402" cy="1107996"/>
            <a:chOff x="763294" y="2517531"/>
            <a:chExt cx="9125131" cy="1107996"/>
          </a:xfrm>
        </p:grpSpPr>
        <p:sp>
          <p:nvSpPr>
            <p:cNvPr id="14" name="Ellipsi 13">
              <a:extLst>
                <a:ext uri="{FF2B5EF4-FFF2-40B4-BE49-F238E27FC236}">
                  <a16:creationId xmlns:a16="http://schemas.microsoft.com/office/drawing/2014/main" id="{507F0F75-F4C0-4017-9412-1310184855D8}"/>
                </a:ext>
              </a:extLst>
            </p:cNvPr>
            <p:cNvSpPr/>
            <p:nvPr/>
          </p:nvSpPr>
          <p:spPr>
            <a:xfrm>
              <a:off x="763294" y="2644756"/>
              <a:ext cx="777613" cy="777613"/>
            </a:xfrm>
            <a:prstGeom prst="ellipse">
              <a:avLst/>
            </a:prstGeom>
            <a:solidFill>
              <a:srgbClr val="00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kstiruutu 15">
              <a:extLst>
                <a:ext uri="{FF2B5EF4-FFF2-40B4-BE49-F238E27FC236}">
                  <a16:creationId xmlns:a16="http://schemas.microsoft.com/office/drawing/2014/main" id="{7B4B50B7-6280-44C4-9194-18C35EF93E82}"/>
                </a:ext>
              </a:extLst>
            </p:cNvPr>
            <p:cNvSpPr txBox="1"/>
            <p:nvPr/>
          </p:nvSpPr>
          <p:spPr>
            <a:xfrm>
              <a:off x="1623505" y="2517531"/>
              <a:ext cx="826492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TUTKIMUKSEN KOHDERYHMÄ JA OTANTA</a:t>
              </a:r>
            </a:p>
            <a:p>
              <a:r>
                <a:rPr lang="fi-FI" sz="1300" dirty="0"/>
                <a:t>Otantalähteenä on käytetty Tilastokeskuksen toimialaluokitusta TOL 2008, Alma </a:t>
              </a:r>
              <a:r>
                <a:rPr lang="fi-FI" sz="1300" dirty="0" err="1"/>
                <a:t>Insights</a:t>
              </a:r>
              <a:r>
                <a:rPr lang="fi-FI" sz="1300" dirty="0"/>
                <a:t> Analysaattori päättäjätietokanta (Alma </a:t>
              </a:r>
              <a:r>
                <a:rPr lang="fi-FI" sz="1300" dirty="0" err="1"/>
                <a:t>Insights</a:t>
              </a:r>
              <a:r>
                <a:rPr lang="fi-FI" sz="1300" dirty="0"/>
                <a:t> on osa Alma Media -konsernia) yritysrekisteriä, sekä Suomen Yrittäjien jäsenrekisteriä, joista otanta on tehty kiintiöidyllä satunnaisotannalla. Otoksessa on kiintiöity yritysten toimiala, kokoluokka ja sijainti. Vastaajajoukon muodostaa 4393 kohderyhmän vaatimukset täyttävää pk-yrityksen edustajaa.</a:t>
              </a:r>
            </a:p>
          </p:txBody>
        </p:sp>
      </p:grpSp>
      <p:grpSp>
        <p:nvGrpSpPr>
          <p:cNvPr id="17" name="Ryhmä 16">
            <a:extLst>
              <a:ext uri="{FF2B5EF4-FFF2-40B4-BE49-F238E27FC236}">
                <a16:creationId xmlns:a16="http://schemas.microsoft.com/office/drawing/2014/main" id="{2FCC564A-58B4-49D7-8613-1F2D5D79F295}"/>
              </a:ext>
            </a:extLst>
          </p:cNvPr>
          <p:cNvGrpSpPr/>
          <p:nvPr/>
        </p:nvGrpSpPr>
        <p:grpSpPr>
          <a:xfrm>
            <a:off x="744417" y="3980486"/>
            <a:ext cx="10782997" cy="777614"/>
            <a:chOff x="817321" y="3774039"/>
            <a:chExt cx="10782997" cy="777614"/>
          </a:xfrm>
        </p:grpSpPr>
        <p:sp>
          <p:nvSpPr>
            <p:cNvPr id="18" name="Ellipsi 17">
              <a:extLst>
                <a:ext uri="{FF2B5EF4-FFF2-40B4-BE49-F238E27FC236}">
                  <a16:creationId xmlns:a16="http://schemas.microsoft.com/office/drawing/2014/main" id="{194B0350-459C-4CDC-A03D-DEE76972719B}"/>
                </a:ext>
              </a:extLst>
            </p:cNvPr>
            <p:cNvSpPr/>
            <p:nvPr/>
          </p:nvSpPr>
          <p:spPr>
            <a:xfrm>
              <a:off x="817321" y="3774039"/>
              <a:ext cx="777614" cy="777614"/>
            </a:xfrm>
            <a:prstGeom prst="ellipse">
              <a:avLst/>
            </a:prstGeom>
            <a:solidFill>
              <a:srgbClr val="00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kstiruutu 19">
              <a:extLst>
                <a:ext uri="{FF2B5EF4-FFF2-40B4-BE49-F238E27FC236}">
                  <a16:creationId xmlns:a16="http://schemas.microsoft.com/office/drawing/2014/main" id="{40C27A32-126E-4CF5-92DB-2CE680E96D4D}"/>
                </a:ext>
              </a:extLst>
            </p:cNvPr>
            <p:cNvSpPr txBox="1"/>
            <p:nvPr/>
          </p:nvSpPr>
          <p:spPr>
            <a:xfrm>
              <a:off x="1648338" y="3827228"/>
              <a:ext cx="99519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TIEDONKERUUMENETELMÄ</a:t>
              </a:r>
            </a:p>
            <a:p>
              <a:r>
                <a:rPr lang="fi-FI" sz="13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Tiedonkeruumenetelmänä on käytetty internetkyselyä. </a:t>
              </a:r>
              <a:br>
                <a:rPr lang="fi-FI" sz="13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3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Vastaajat kutsuttiin kyselyyn sähköpostitse tai puhelimitse. </a:t>
              </a:r>
            </a:p>
          </p:txBody>
        </p:sp>
      </p:grp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F6FBBDAB-9D1D-48E0-A32E-67C438FC6930}"/>
              </a:ext>
            </a:extLst>
          </p:cNvPr>
          <p:cNvGrpSpPr/>
          <p:nvPr/>
        </p:nvGrpSpPr>
        <p:grpSpPr>
          <a:xfrm>
            <a:off x="726737" y="5191173"/>
            <a:ext cx="8129181" cy="777614"/>
            <a:chOff x="773804" y="4952677"/>
            <a:chExt cx="8129181" cy="777614"/>
          </a:xfrm>
        </p:grpSpPr>
        <p:sp>
          <p:nvSpPr>
            <p:cNvPr id="22" name="Ellipsi 21">
              <a:extLst>
                <a:ext uri="{FF2B5EF4-FFF2-40B4-BE49-F238E27FC236}">
                  <a16:creationId xmlns:a16="http://schemas.microsoft.com/office/drawing/2014/main" id="{725D9DE9-E6F5-4C8D-ADFB-45B456D66E69}"/>
                </a:ext>
              </a:extLst>
            </p:cNvPr>
            <p:cNvSpPr/>
            <p:nvPr/>
          </p:nvSpPr>
          <p:spPr>
            <a:xfrm>
              <a:off x="773804" y="4952677"/>
              <a:ext cx="777614" cy="777614"/>
            </a:xfrm>
            <a:prstGeom prst="ellipse">
              <a:avLst/>
            </a:prstGeom>
            <a:solidFill>
              <a:srgbClr val="00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kstiruutu 23">
              <a:extLst>
                <a:ext uri="{FF2B5EF4-FFF2-40B4-BE49-F238E27FC236}">
                  <a16:creationId xmlns:a16="http://schemas.microsoft.com/office/drawing/2014/main" id="{505AE6A0-9122-4E62-8861-E332F0D89869}"/>
                </a:ext>
              </a:extLst>
            </p:cNvPr>
            <p:cNvSpPr txBox="1"/>
            <p:nvPr/>
          </p:nvSpPr>
          <p:spPr>
            <a:xfrm>
              <a:off x="1638501" y="5105228"/>
              <a:ext cx="72644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TIEDONKERUUN AJANKOHTA</a:t>
              </a:r>
            </a:p>
            <a:p>
              <a:r>
                <a:rPr lang="fi-FI" sz="14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Joulukuu 2025-Tammikuu 2026.</a:t>
              </a:r>
            </a:p>
          </p:txBody>
        </p:sp>
      </p:grp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Kuva 1">
            <a:extLst>
              <a:ext uri="{FF2B5EF4-FFF2-40B4-BE49-F238E27FC236}">
                <a16:creationId xmlns:a16="http://schemas.microsoft.com/office/drawing/2014/main" id="{4DB858F5-DB8B-436A-8948-B6C8E0D00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9830" y="1693180"/>
            <a:ext cx="478837" cy="521087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8B78A1E1-265D-4FD3-B61E-5EB8F87474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7282" y="2921676"/>
            <a:ext cx="461385" cy="461385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29D1CE73-4BA7-4162-8971-E9C19F8BCD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9830" y="4141847"/>
            <a:ext cx="447937" cy="47353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3DDE6125-5273-49AC-B816-10962D193F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9830" y="5397580"/>
            <a:ext cx="397200" cy="362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119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9" y="-1"/>
            <a:ext cx="11248353" cy="1479167"/>
          </a:xfrm>
        </p:spPr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PK-YRITYSBAROMETRIN RAPORTOINNISTA JA TULOSTEN TULKINNASTA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Pk-yritysbarometri, kevät 2026 alueraportti, 13.2.2026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5554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Ryhmä 17">
            <a:extLst>
              <a:ext uri="{FF2B5EF4-FFF2-40B4-BE49-F238E27FC236}">
                <a16:creationId xmlns:a16="http://schemas.microsoft.com/office/drawing/2014/main" id="{6EFFEFFD-A54E-4457-B6B5-5E8469806C19}"/>
              </a:ext>
            </a:extLst>
          </p:cNvPr>
          <p:cNvGrpSpPr/>
          <p:nvPr/>
        </p:nvGrpSpPr>
        <p:grpSpPr>
          <a:xfrm>
            <a:off x="744417" y="2078593"/>
            <a:ext cx="7794466" cy="1107996"/>
            <a:chOff x="620652" y="1587658"/>
            <a:chExt cx="6960550" cy="1107996"/>
          </a:xfrm>
        </p:grpSpPr>
        <p:sp>
          <p:nvSpPr>
            <p:cNvPr id="19" name="Tekstiruutu 18">
              <a:extLst>
                <a:ext uri="{FF2B5EF4-FFF2-40B4-BE49-F238E27FC236}">
                  <a16:creationId xmlns:a16="http://schemas.microsoft.com/office/drawing/2014/main" id="{5D349B9A-5AEA-4D48-AFDA-10281E9E59F4}"/>
                </a:ext>
              </a:extLst>
            </p:cNvPr>
            <p:cNvSpPr txBox="1"/>
            <p:nvPr/>
          </p:nvSpPr>
          <p:spPr>
            <a:xfrm>
              <a:off x="1411239" y="1587658"/>
              <a:ext cx="616996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TUTKIMUKSEN RAPORTOINTI</a:t>
              </a:r>
            </a:p>
            <a:p>
              <a:r>
                <a:rPr lang="fi-FI" sz="1300" dirty="0"/>
                <a:t>Tämä raportti käsittelee alueellista yhteenvetoa kevään 2026 Pk-yritysbarometrin päätuloksista. Alueen tuloksia on verrattu pääosin koko maan tuloksiin ja suhdannenäkymien osalta myös lähialueiden tuloksiin. Tutkimustuloksissa aineisto on painotettu vastaamaan yritysten todellista toimiala- ja aluejakaumaa. </a:t>
              </a:r>
            </a:p>
          </p:txBody>
        </p:sp>
        <p:sp>
          <p:nvSpPr>
            <p:cNvPr id="20" name="Ellipsi 19">
              <a:extLst>
                <a:ext uri="{FF2B5EF4-FFF2-40B4-BE49-F238E27FC236}">
                  <a16:creationId xmlns:a16="http://schemas.microsoft.com/office/drawing/2014/main" id="{355A46AE-B39F-4449-A2D2-AF969DB4483E}"/>
                </a:ext>
              </a:extLst>
            </p:cNvPr>
            <p:cNvSpPr/>
            <p:nvPr/>
          </p:nvSpPr>
          <p:spPr>
            <a:xfrm>
              <a:off x="620652" y="1653932"/>
              <a:ext cx="694418" cy="777613"/>
            </a:xfrm>
            <a:prstGeom prst="ellipse">
              <a:avLst/>
            </a:prstGeom>
            <a:solidFill>
              <a:srgbClr val="00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17B4A01C-A159-4BED-8FD4-2E4E91F35CFB}"/>
              </a:ext>
            </a:extLst>
          </p:cNvPr>
          <p:cNvGrpSpPr/>
          <p:nvPr/>
        </p:nvGrpSpPr>
        <p:grpSpPr>
          <a:xfrm>
            <a:off x="744417" y="3520985"/>
            <a:ext cx="8387629" cy="1308050"/>
            <a:chOff x="620652" y="1587658"/>
            <a:chExt cx="7490252" cy="1308050"/>
          </a:xfrm>
        </p:grpSpPr>
        <p:sp>
          <p:nvSpPr>
            <p:cNvPr id="22" name="Tekstiruutu 21">
              <a:extLst>
                <a:ext uri="{FF2B5EF4-FFF2-40B4-BE49-F238E27FC236}">
                  <a16:creationId xmlns:a16="http://schemas.microsoft.com/office/drawing/2014/main" id="{4F93597D-2F3B-4A4D-8BED-E085F9E060E5}"/>
                </a:ext>
              </a:extLst>
            </p:cNvPr>
            <p:cNvSpPr txBox="1"/>
            <p:nvPr/>
          </p:nvSpPr>
          <p:spPr>
            <a:xfrm>
              <a:off x="1411238" y="1587658"/>
              <a:ext cx="6699666" cy="13080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TULOSTEN TULKINTA</a:t>
              </a:r>
            </a:p>
            <a:p>
              <a:r>
                <a:rPr lang="fi-FI" sz="1300" dirty="0"/>
                <a:t>Tutkimustuloksissa esiintyy muutamissa kohdissa käsite saldoluku. Se kuvaa kyseisten kysymysten kohdalla positiivisista ja negatiivisista vastauksista laskettua prosenttilukujen erotusta. Esimerkiksi: Pk-yritysten yleiset suhdannenäkymät seuraavan vuoden aikana paranee 39,4 %, huononee 8,6 % saldoluku = +30,8 % ~31 %. HUOM. kaikissa laskelmissa käytetään tarkkoja, pyöristämättömiä lukuja, vaikka raportissa luvut esitetään kokonaisina ilman desimaaleja.</a:t>
              </a:r>
            </a:p>
          </p:txBody>
        </p:sp>
        <p:sp>
          <p:nvSpPr>
            <p:cNvPr id="23" name="Ellipsi 22">
              <a:extLst>
                <a:ext uri="{FF2B5EF4-FFF2-40B4-BE49-F238E27FC236}">
                  <a16:creationId xmlns:a16="http://schemas.microsoft.com/office/drawing/2014/main" id="{320EA3D8-1D79-48BC-ABD7-B35252F5B831}"/>
                </a:ext>
              </a:extLst>
            </p:cNvPr>
            <p:cNvSpPr/>
            <p:nvPr/>
          </p:nvSpPr>
          <p:spPr>
            <a:xfrm>
              <a:off x="620652" y="1653932"/>
              <a:ext cx="694418" cy="777613"/>
            </a:xfrm>
            <a:prstGeom prst="ellipse">
              <a:avLst/>
            </a:prstGeom>
            <a:solidFill>
              <a:srgbClr val="00A3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" name="Kuva 1">
            <a:extLst>
              <a:ext uri="{FF2B5EF4-FFF2-40B4-BE49-F238E27FC236}">
                <a16:creationId xmlns:a16="http://schemas.microsoft.com/office/drawing/2014/main" id="{5976FA0F-F917-4984-91A3-123E790C2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918" y="2280714"/>
            <a:ext cx="462486" cy="462486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EAA58908-8022-483B-8A7C-2A924065D3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2918" y="3727194"/>
            <a:ext cx="444382" cy="44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41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Kaavio 1">
            <a:extLst>
              <a:ext uri="{FF2B5EF4-FFF2-40B4-BE49-F238E27FC236}">
                <a16:creationId xmlns:a16="http://schemas.microsoft.com/office/drawing/2014/main" id="{1C859C75-9858-4CE0-B816-9FAC2592BC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9506043"/>
              </p:ext>
            </p:extLst>
          </p:nvPr>
        </p:nvGraphicFramePr>
        <p:xfrm>
          <a:off x="2195483" y="1852468"/>
          <a:ext cx="5194934" cy="2005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6" name="Ryhmä 35">
            <a:extLst>
              <a:ext uri="{FF2B5EF4-FFF2-40B4-BE49-F238E27FC236}">
                <a16:creationId xmlns:a16="http://schemas.microsoft.com/office/drawing/2014/main" id="{649FE13F-9AF2-4F0C-9A36-0BA5B10D077D}"/>
              </a:ext>
            </a:extLst>
          </p:cNvPr>
          <p:cNvGrpSpPr/>
          <p:nvPr/>
        </p:nvGrpSpPr>
        <p:grpSpPr>
          <a:xfrm>
            <a:off x="8053598" y="1904547"/>
            <a:ext cx="3839315" cy="1383782"/>
            <a:chOff x="7359869" y="2030616"/>
            <a:chExt cx="3839315" cy="1383782"/>
          </a:xfrm>
        </p:grpSpPr>
        <p:grpSp>
          <p:nvGrpSpPr>
            <p:cNvPr id="35" name="Ryhmä 34">
              <a:extLst>
                <a:ext uri="{FF2B5EF4-FFF2-40B4-BE49-F238E27FC236}">
                  <a16:creationId xmlns:a16="http://schemas.microsoft.com/office/drawing/2014/main" id="{293D079B-7ABA-449F-BE2D-2B89E7DC18D3}"/>
                </a:ext>
              </a:extLst>
            </p:cNvPr>
            <p:cNvGrpSpPr/>
            <p:nvPr/>
          </p:nvGrpSpPr>
          <p:grpSpPr>
            <a:xfrm>
              <a:off x="7359869" y="2030616"/>
              <a:ext cx="3839315" cy="1383782"/>
              <a:chOff x="7359869" y="2030616"/>
              <a:chExt cx="3839315" cy="1383782"/>
            </a:xfrm>
          </p:grpSpPr>
          <p:graphicFrame>
            <p:nvGraphicFramePr>
              <p:cNvPr id="96" name="Kaavio 95">
                <a:extLst>
                  <a:ext uri="{FF2B5EF4-FFF2-40B4-BE49-F238E27FC236}">
                    <a16:creationId xmlns:a16="http://schemas.microsoft.com/office/drawing/2014/main" id="{13E377CC-3B77-4536-9E48-D3003689DB0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673539418"/>
                  </p:ext>
                </p:extLst>
              </p:nvPr>
            </p:nvGraphicFramePr>
            <p:xfrm>
              <a:off x="7359869" y="2030616"/>
              <a:ext cx="2591218" cy="138378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98" name="Suorakulmio 97">
                <a:extLst>
                  <a:ext uri="{FF2B5EF4-FFF2-40B4-BE49-F238E27FC236}">
                    <a16:creationId xmlns:a16="http://schemas.microsoft.com/office/drawing/2014/main" id="{02398F72-C81A-422A-9B31-63037735A257}"/>
                  </a:ext>
                </a:extLst>
              </p:cNvPr>
              <p:cNvSpPr/>
              <p:nvPr/>
            </p:nvSpPr>
            <p:spPr>
              <a:xfrm>
                <a:off x="9497447" y="2468705"/>
                <a:ext cx="170173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80000"/>
                  </a:lnSpc>
                  <a:defRPr/>
                </a:pPr>
                <a:r>
                  <a:rPr lang="fi-FI" sz="10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yrityksistä on vientiä </a:t>
                </a:r>
                <a:br>
                  <a:rPr lang="fi-FI" sz="10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10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tai kansainvälistä toimintaa</a:t>
                </a:r>
              </a:p>
            </p:txBody>
          </p:sp>
          <p:grpSp>
            <p:nvGrpSpPr>
              <p:cNvPr id="34" name="Ryhmä 33">
                <a:extLst>
                  <a:ext uri="{FF2B5EF4-FFF2-40B4-BE49-F238E27FC236}">
                    <a16:creationId xmlns:a16="http://schemas.microsoft.com/office/drawing/2014/main" id="{74961A6A-1A82-4242-80A9-CD860807C117}"/>
                  </a:ext>
                </a:extLst>
              </p:cNvPr>
              <p:cNvGrpSpPr/>
              <p:nvPr/>
            </p:nvGrpSpPr>
            <p:grpSpPr>
              <a:xfrm>
                <a:off x="9311191" y="2867741"/>
                <a:ext cx="1437500" cy="381440"/>
                <a:chOff x="9326200" y="2921668"/>
                <a:chExt cx="1437500" cy="381440"/>
              </a:xfrm>
            </p:grpSpPr>
            <p:sp>
              <p:nvSpPr>
                <p:cNvPr id="99" name="Otsikko 4">
                  <a:extLst>
                    <a:ext uri="{FF2B5EF4-FFF2-40B4-BE49-F238E27FC236}">
                      <a16:creationId xmlns:a16="http://schemas.microsoft.com/office/drawing/2014/main" id="{F3CC7047-A359-4EF6-B77E-51400138954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9913787" y="2921668"/>
                  <a:ext cx="849913" cy="381440"/>
                </a:xfrm>
                <a:prstGeom prst="rect">
                  <a:avLst/>
                </a:prstGeom>
              </p:spPr>
              <p:txBody>
                <a:bodyPr vert="horz" lIns="91440" tIns="45720" rIns="91440" bIns="45720" rtlCol="0" anchor="t">
                  <a:noAutofit/>
                </a:bodyPr>
                <a:lstStyle>
                  <a:lvl1pPr algn="l" defTabSz="914391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tx2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r>
                    <a:rPr lang="fi-FI" sz="2400" spc="-150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21</a:t>
                  </a:r>
                  <a:r>
                    <a:rPr lang="fi-FI" sz="1400" spc="-150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fi-FI" sz="2400" spc="-150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%</a:t>
                  </a:r>
                </a:p>
              </p:txBody>
            </p:sp>
            <p:sp>
              <p:nvSpPr>
                <p:cNvPr id="100" name="Suorakulmio 99">
                  <a:extLst>
                    <a:ext uri="{FF2B5EF4-FFF2-40B4-BE49-F238E27FC236}">
                      <a16:creationId xmlns:a16="http://schemas.microsoft.com/office/drawing/2014/main" id="{9A7DFEBE-617E-4306-88F2-681EA9288546}"/>
                    </a:ext>
                  </a:extLst>
                </p:cNvPr>
                <p:cNvSpPr/>
                <p:nvPr/>
              </p:nvSpPr>
              <p:spPr>
                <a:xfrm>
                  <a:off x="9326200" y="2962494"/>
                  <a:ext cx="711497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r">
                    <a:lnSpc>
                      <a:spcPct val="80000"/>
                    </a:lnSpc>
                    <a:defRPr/>
                  </a:pPr>
                  <a:r>
                    <a:rPr lang="fi-FI" sz="1000" b="1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Koko</a:t>
                  </a:r>
                </a:p>
                <a:p>
                  <a:pPr lvl="0" algn="r">
                    <a:lnSpc>
                      <a:spcPct val="80000"/>
                    </a:lnSpc>
                    <a:defRPr/>
                  </a:pPr>
                  <a:r>
                    <a:rPr lang="fi-FI" sz="1000" b="1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maa</a:t>
                  </a:r>
                </a:p>
              </p:txBody>
            </p:sp>
          </p:grpSp>
        </p:grpSp>
        <p:cxnSp>
          <p:nvCxnSpPr>
            <p:cNvPr id="111" name="Suora yhdysviiva 110">
              <a:extLst>
                <a:ext uri="{FF2B5EF4-FFF2-40B4-BE49-F238E27FC236}">
                  <a16:creationId xmlns:a16="http://schemas.microsoft.com/office/drawing/2014/main" id="{4B1164A3-5BC8-40EB-B7D8-60644D992E4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21877" y="2161101"/>
              <a:ext cx="947615" cy="1"/>
            </a:xfrm>
            <a:prstGeom prst="line">
              <a:avLst/>
            </a:prstGeom>
            <a:ln w="12700">
              <a:solidFill>
                <a:srgbClr val="00A3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4" name="Kaavio 63">
            <a:extLst>
              <a:ext uri="{FF2B5EF4-FFF2-40B4-BE49-F238E27FC236}">
                <a16:creationId xmlns:a16="http://schemas.microsoft.com/office/drawing/2014/main" id="{59B7689F-4CEF-452A-A530-483C566962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6725424"/>
              </p:ext>
            </p:extLst>
          </p:nvPr>
        </p:nvGraphicFramePr>
        <p:xfrm>
          <a:off x="4892119" y="3949777"/>
          <a:ext cx="7099982" cy="2008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Otsikko 5">
            <a:extLst>
              <a:ext uri="{FF2B5EF4-FFF2-40B4-BE49-F238E27FC236}">
                <a16:creationId xmlns:a16="http://schemas.microsoft.com/office/drawing/2014/main" id="{8DA994F7-9399-4E01-91B5-59A630730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VASTAAJAYRITYSTEN TAUSTATIEDOT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B1C0EB3-AC1A-4FBE-BADD-DCFAB8F64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BF1135DF-0099-4057-9D15-0A0F63083B9A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D000DBC5-DD01-465B-AF60-65348AB08F29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442641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orakulmio 11">
            <a:extLst>
              <a:ext uri="{FF2B5EF4-FFF2-40B4-BE49-F238E27FC236}">
                <a16:creationId xmlns:a16="http://schemas.microsoft.com/office/drawing/2014/main" id="{5DD179BA-5506-4854-BA3A-0AE65D0FD124}"/>
              </a:ext>
            </a:extLst>
          </p:cNvPr>
          <p:cNvSpPr/>
          <p:nvPr/>
        </p:nvSpPr>
        <p:spPr>
          <a:xfrm>
            <a:off x="514434" y="1349320"/>
            <a:ext cx="30706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Päätoimiala </a:t>
            </a:r>
            <a:r>
              <a:rPr lang="fi-FI" sz="8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cxnSp>
        <p:nvCxnSpPr>
          <p:cNvPr id="15" name="Suora yhdysviiva 14">
            <a:extLst>
              <a:ext uri="{FF2B5EF4-FFF2-40B4-BE49-F238E27FC236}">
                <a16:creationId xmlns:a16="http://schemas.microsoft.com/office/drawing/2014/main" id="{2CC5644D-1EB8-4829-BFB5-1F0BDF8C4DCD}"/>
              </a:ext>
            </a:extLst>
          </p:cNvPr>
          <p:cNvCxnSpPr>
            <a:cxnSpLocks/>
          </p:cNvCxnSpPr>
          <p:nvPr/>
        </p:nvCxnSpPr>
        <p:spPr>
          <a:xfrm>
            <a:off x="604774" y="1660833"/>
            <a:ext cx="4051066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uorakulmio 18">
            <a:extLst>
              <a:ext uri="{FF2B5EF4-FFF2-40B4-BE49-F238E27FC236}">
                <a16:creationId xmlns:a16="http://schemas.microsoft.com/office/drawing/2014/main" id="{3CE0CF7F-8392-4B29-B0B1-55EF263C4BE4}"/>
              </a:ext>
            </a:extLst>
          </p:cNvPr>
          <p:cNvSpPr/>
          <p:nvPr/>
        </p:nvSpPr>
        <p:spPr>
          <a:xfrm>
            <a:off x="514434" y="3835017"/>
            <a:ext cx="30706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Liikevaihto vuonna 2025 </a:t>
            </a:r>
            <a:r>
              <a:rPr lang="fi-FI" sz="8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  <a:p>
            <a:pPr lvl="0">
              <a:defRPr/>
            </a:pPr>
            <a:endParaRPr lang="fi-FI" sz="1400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uora yhdysviiva 19">
            <a:extLst>
              <a:ext uri="{FF2B5EF4-FFF2-40B4-BE49-F238E27FC236}">
                <a16:creationId xmlns:a16="http://schemas.microsoft.com/office/drawing/2014/main" id="{E5A34FEF-260D-4D91-9698-CACE884D430E}"/>
              </a:ext>
            </a:extLst>
          </p:cNvPr>
          <p:cNvCxnSpPr>
            <a:cxnSpLocks/>
          </p:cNvCxnSpPr>
          <p:nvPr/>
        </p:nvCxnSpPr>
        <p:spPr>
          <a:xfrm>
            <a:off x="604774" y="4119197"/>
            <a:ext cx="4051066" cy="0"/>
          </a:xfrm>
          <a:prstGeom prst="line">
            <a:avLst/>
          </a:prstGeom>
          <a:ln w="15875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Suorakulmio 41">
            <a:extLst>
              <a:ext uri="{FF2B5EF4-FFF2-40B4-BE49-F238E27FC236}">
                <a16:creationId xmlns:a16="http://schemas.microsoft.com/office/drawing/2014/main" id="{56CB9F02-3AC2-44B8-9AE3-BB5CFF24D167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 n=4393</a:t>
            </a:r>
          </a:p>
        </p:txBody>
      </p:sp>
      <p:graphicFrame>
        <p:nvGraphicFramePr>
          <p:cNvPr id="44" name="Kaavio 43">
            <a:extLst>
              <a:ext uri="{FF2B5EF4-FFF2-40B4-BE49-F238E27FC236}">
                <a16:creationId xmlns:a16="http://schemas.microsoft.com/office/drawing/2014/main" id="{41DD35E7-19D7-4838-9090-92444337E8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4568680"/>
              </p:ext>
            </p:extLst>
          </p:nvPr>
        </p:nvGraphicFramePr>
        <p:xfrm>
          <a:off x="497332" y="1747111"/>
          <a:ext cx="4239980" cy="1960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6" name="Kaavio 45">
            <a:extLst>
              <a:ext uri="{FF2B5EF4-FFF2-40B4-BE49-F238E27FC236}">
                <a16:creationId xmlns:a16="http://schemas.microsoft.com/office/drawing/2014/main" id="{D8EA0C90-C94B-4DB9-8CD3-ED0E8A6BC1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1806153"/>
              </p:ext>
            </p:extLst>
          </p:nvPr>
        </p:nvGraphicFramePr>
        <p:xfrm>
          <a:off x="497332" y="4158398"/>
          <a:ext cx="4652804" cy="1960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23" name="Ryhmä 22">
            <a:extLst>
              <a:ext uri="{FF2B5EF4-FFF2-40B4-BE49-F238E27FC236}">
                <a16:creationId xmlns:a16="http://schemas.microsoft.com/office/drawing/2014/main" id="{7C32D7C3-E831-4586-9B53-8D1B209131B0}"/>
              </a:ext>
            </a:extLst>
          </p:cNvPr>
          <p:cNvGrpSpPr/>
          <p:nvPr/>
        </p:nvGrpSpPr>
        <p:grpSpPr>
          <a:xfrm>
            <a:off x="5006689" y="1349426"/>
            <a:ext cx="3335980" cy="311513"/>
            <a:chOff x="4853532" y="1339978"/>
            <a:chExt cx="3335980" cy="311513"/>
          </a:xfrm>
        </p:grpSpPr>
        <p:sp>
          <p:nvSpPr>
            <p:cNvPr id="43" name="Suorakulmio 42">
              <a:extLst>
                <a:ext uri="{FF2B5EF4-FFF2-40B4-BE49-F238E27FC236}">
                  <a16:creationId xmlns:a16="http://schemas.microsoft.com/office/drawing/2014/main" id="{85EBECB6-D50A-4CB7-A232-B892163E1919}"/>
                </a:ext>
              </a:extLst>
            </p:cNvPr>
            <p:cNvSpPr/>
            <p:nvPr/>
          </p:nvSpPr>
          <p:spPr>
            <a:xfrm>
              <a:off x="4853532" y="1339978"/>
              <a:ext cx="333598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i-FI" sz="14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Yrityksen kasvuhakuisuus </a:t>
              </a:r>
              <a:r>
                <a:rPr lang="fi-FI" sz="8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(%)</a:t>
              </a:r>
            </a:p>
          </p:txBody>
        </p:sp>
        <p:cxnSp>
          <p:nvCxnSpPr>
            <p:cNvPr id="45" name="Suora yhdysviiva 44">
              <a:extLst>
                <a:ext uri="{FF2B5EF4-FFF2-40B4-BE49-F238E27FC236}">
                  <a16:creationId xmlns:a16="http://schemas.microsoft.com/office/drawing/2014/main" id="{AD602910-FF9E-4545-8490-3AB0D85D1CBF}"/>
                </a:ext>
              </a:extLst>
            </p:cNvPr>
            <p:cNvCxnSpPr>
              <a:cxnSpLocks/>
            </p:cNvCxnSpPr>
            <p:nvPr/>
          </p:nvCxnSpPr>
          <p:spPr>
            <a:xfrm>
              <a:off x="4943872" y="1651491"/>
              <a:ext cx="2980301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Suorakulmio 61">
            <a:extLst>
              <a:ext uri="{FF2B5EF4-FFF2-40B4-BE49-F238E27FC236}">
                <a16:creationId xmlns:a16="http://schemas.microsoft.com/office/drawing/2014/main" id="{4D0D5B03-38D1-4FDB-A7BA-4DA4266DBF40}"/>
              </a:ext>
            </a:extLst>
          </p:cNvPr>
          <p:cNvSpPr/>
          <p:nvPr/>
        </p:nvSpPr>
        <p:spPr>
          <a:xfrm>
            <a:off x="5006689" y="3845807"/>
            <a:ext cx="36733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Yrityksen perustamisvuosi </a:t>
            </a:r>
            <a:r>
              <a:rPr lang="fi-FI" sz="8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  <a:p>
            <a:pPr lvl="0">
              <a:defRPr/>
            </a:pPr>
            <a:endParaRPr lang="fi-FI" sz="1400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3" name="Suora yhdysviiva 62">
            <a:extLst>
              <a:ext uri="{FF2B5EF4-FFF2-40B4-BE49-F238E27FC236}">
                <a16:creationId xmlns:a16="http://schemas.microsoft.com/office/drawing/2014/main" id="{937103FA-4774-49B2-A7DD-1E3DE6906361}"/>
              </a:ext>
            </a:extLst>
          </p:cNvPr>
          <p:cNvCxnSpPr>
            <a:cxnSpLocks/>
          </p:cNvCxnSpPr>
          <p:nvPr/>
        </p:nvCxnSpPr>
        <p:spPr>
          <a:xfrm>
            <a:off x="5097030" y="4129842"/>
            <a:ext cx="4051066" cy="0"/>
          </a:xfrm>
          <a:prstGeom prst="line">
            <a:avLst/>
          </a:prstGeom>
          <a:ln w="15875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Suorakulmio 84">
            <a:extLst>
              <a:ext uri="{FF2B5EF4-FFF2-40B4-BE49-F238E27FC236}">
                <a16:creationId xmlns:a16="http://schemas.microsoft.com/office/drawing/2014/main" id="{CDAE9055-8E73-4D11-93FB-6E9E0D41EEC1}"/>
              </a:ext>
            </a:extLst>
          </p:cNvPr>
          <p:cNvSpPr/>
          <p:nvPr/>
        </p:nvSpPr>
        <p:spPr>
          <a:xfrm>
            <a:off x="8342669" y="1372228"/>
            <a:ext cx="30706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Vientiyritysten osuus </a:t>
            </a:r>
            <a:r>
              <a:rPr lang="fi-FI" sz="8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  <a:p>
            <a:pPr lvl="0">
              <a:defRPr/>
            </a:pPr>
            <a:endParaRPr lang="fi-FI" sz="1400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6" name="Suora yhdysviiva 85">
            <a:extLst>
              <a:ext uri="{FF2B5EF4-FFF2-40B4-BE49-F238E27FC236}">
                <a16:creationId xmlns:a16="http://schemas.microsoft.com/office/drawing/2014/main" id="{745E62AF-5665-40C7-98D3-C9F9E856244E}"/>
              </a:ext>
            </a:extLst>
          </p:cNvPr>
          <p:cNvCxnSpPr>
            <a:cxnSpLocks/>
          </p:cNvCxnSpPr>
          <p:nvPr/>
        </p:nvCxnSpPr>
        <p:spPr>
          <a:xfrm>
            <a:off x="8442110" y="1656408"/>
            <a:ext cx="3087219" cy="0"/>
          </a:xfrm>
          <a:prstGeom prst="line">
            <a:avLst/>
          </a:prstGeom>
          <a:ln w="15875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Ryhmä 30">
            <a:extLst>
              <a:ext uri="{FF2B5EF4-FFF2-40B4-BE49-F238E27FC236}">
                <a16:creationId xmlns:a16="http://schemas.microsoft.com/office/drawing/2014/main" id="{48B615C9-472C-465D-8ECE-710A6E0CD718}"/>
              </a:ext>
            </a:extLst>
          </p:cNvPr>
          <p:cNvGrpSpPr/>
          <p:nvPr/>
        </p:nvGrpSpPr>
        <p:grpSpPr>
          <a:xfrm>
            <a:off x="5035825" y="1937863"/>
            <a:ext cx="2076178" cy="533847"/>
            <a:chOff x="5609805" y="2020157"/>
            <a:chExt cx="2076178" cy="533847"/>
          </a:xfrm>
        </p:grpSpPr>
        <p:grpSp>
          <p:nvGrpSpPr>
            <p:cNvPr id="29" name="Ryhmä 28">
              <a:extLst>
                <a:ext uri="{FF2B5EF4-FFF2-40B4-BE49-F238E27FC236}">
                  <a16:creationId xmlns:a16="http://schemas.microsoft.com/office/drawing/2014/main" id="{8F3E0536-B329-4BC8-B5CD-852FF6C76F48}"/>
                </a:ext>
              </a:extLst>
            </p:cNvPr>
            <p:cNvGrpSpPr/>
            <p:nvPr/>
          </p:nvGrpSpPr>
          <p:grpSpPr>
            <a:xfrm>
              <a:off x="5609805" y="2020157"/>
              <a:ext cx="2076178" cy="469031"/>
              <a:chOff x="5609805" y="2020157"/>
              <a:chExt cx="2076178" cy="469031"/>
            </a:xfrm>
          </p:grpSpPr>
          <p:sp>
            <p:nvSpPr>
              <p:cNvPr id="66" name="Suorakulmio 65">
                <a:extLst>
                  <a:ext uri="{FF2B5EF4-FFF2-40B4-BE49-F238E27FC236}">
                    <a16:creationId xmlns:a16="http://schemas.microsoft.com/office/drawing/2014/main" id="{6D6D19BD-EC81-4914-BB15-5124189A4A39}"/>
                  </a:ext>
                </a:extLst>
              </p:cNvPr>
              <p:cNvSpPr/>
              <p:nvPr/>
            </p:nvSpPr>
            <p:spPr>
              <a:xfrm>
                <a:off x="6533855" y="2020157"/>
                <a:ext cx="1152128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lnSpc>
                    <a:spcPct val="80000"/>
                  </a:lnSpc>
                  <a:defRPr/>
                </a:pP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Voimakkaasti </a:t>
                </a:r>
                <a:b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kasvuhakuiset</a:t>
                </a:r>
              </a:p>
            </p:txBody>
          </p:sp>
          <p:sp>
            <p:nvSpPr>
              <p:cNvPr id="69" name="Suorakulmio 68">
                <a:extLst>
                  <a:ext uri="{FF2B5EF4-FFF2-40B4-BE49-F238E27FC236}">
                    <a16:creationId xmlns:a16="http://schemas.microsoft.com/office/drawing/2014/main" id="{DD0AB6CD-A958-427F-BD14-F0C656767398}"/>
                  </a:ext>
                </a:extLst>
              </p:cNvPr>
              <p:cNvSpPr/>
              <p:nvPr/>
            </p:nvSpPr>
            <p:spPr>
              <a:xfrm>
                <a:off x="5609805" y="2118602"/>
                <a:ext cx="1152128" cy="190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lnSpc>
                    <a:spcPct val="80000"/>
                  </a:lnSpc>
                  <a:defRPr/>
                </a:pP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Kasvuhakuiset</a:t>
                </a:r>
              </a:p>
            </p:txBody>
          </p:sp>
          <p:cxnSp>
            <p:nvCxnSpPr>
              <p:cNvPr id="70" name="Suora yhdysviiva 69">
                <a:extLst>
                  <a:ext uri="{FF2B5EF4-FFF2-40B4-BE49-F238E27FC236}">
                    <a16:creationId xmlns:a16="http://schemas.microsoft.com/office/drawing/2014/main" id="{EC372A65-3185-42D0-A9DC-D39BAF1EA7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91296" y="2122479"/>
                <a:ext cx="0" cy="366709"/>
              </a:xfrm>
              <a:prstGeom prst="line">
                <a:avLst/>
              </a:prstGeom>
              <a:ln w="12700">
                <a:solidFill>
                  <a:srgbClr val="00A3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9" name="Suora yhdysviiva 78">
              <a:extLst>
                <a:ext uri="{FF2B5EF4-FFF2-40B4-BE49-F238E27FC236}">
                  <a16:creationId xmlns:a16="http://schemas.microsoft.com/office/drawing/2014/main" id="{200007B7-DF4A-4E42-99DA-3015BD40EF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78640" y="2037007"/>
              <a:ext cx="0" cy="516997"/>
            </a:xfrm>
            <a:prstGeom prst="line">
              <a:avLst/>
            </a:prstGeom>
            <a:ln w="12700">
              <a:solidFill>
                <a:srgbClr val="00A3D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Ryhmä 102">
            <a:extLst>
              <a:ext uri="{FF2B5EF4-FFF2-40B4-BE49-F238E27FC236}">
                <a16:creationId xmlns:a16="http://schemas.microsoft.com/office/drawing/2014/main" id="{33CFAE72-DCEF-40B9-9E4C-665CA7834C17}"/>
              </a:ext>
            </a:extLst>
          </p:cNvPr>
          <p:cNvGrpSpPr/>
          <p:nvPr/>
        </p:nvGrpSpPr>
        <p:grpSpPr>
          <a:xfrm>
            <a:off x="5259764" y="2841550"/>
            <a:ext cx="1878131" cy="609253"/>
            <a:chOff x="5773848" y="1986100"/>
            <a:chExt cx="1878131" cy="609253"/>
          </a:xfrm>
        </p:grpSpPr>
        <p:grpSp>
          <p:nvGrpSpPr>
            <p:cNvPr id="104" name="Ryhmä 103">
              <a:extLst>
                <a:ext uri="{FF2B5EF4-FFF2-40B4-BE49-F238E27FC236}">
                  <a16:creationId xmlns:a16="http://schemas.microsoft.com/office/drawing/2014/main" id="{14819962-816B-4C77-A48B-5A29B71389FB}"/>
                </a:ext>
              </a:extLst>
            </p:cNvPr>
            <p:cNvGrpSpPr/>
            <p:nvPr/>
          </p:nvGrpSpPr>
          <p:grpSpPr>
            <a:xfrm>
              <a:off x="5773848" y="1986100"/>
              <a:ext cx="1878131" cy="609253"/>
              <a:chOff x="5773848" y="1986100"/>
              <a:chExt cx="1878131" cy="609253"/>
            </a:xfrm>
          </p:grpSpPr>
          <p:sp>
            <p:nvSpPr>
              <p:cNvPr id="106" name="Suorakulmio 105">
                <a:extLst>
                  <a:ext uri="{FF2B5EF4-FFF2-40B4-BE49-F238E27FC236}">
                    <a16:creationId xmlns:a16="http://schemas.microsoft.com/office/drawing/2014/main" id="{958B9515-CD86-4509-BC56-6D1AB14D3388}"/>
                  </a:ext>
                </a:extLst>
              </p:cNvPr>
              <p:cNvSpPr/>
              <p:nvPr/>
            </p:nvSpPr>
            <p:spPr>
              <a:xfrm>
                <a:off x="6499851" y="1986100"/>
                <a:ext cx="1152128" cy="2893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lnSpc>
                    <a:spcPct val="80000"/>
                  </a:lnSpc>
                  <a:defRPr/>
                </a:pPr>
                <a:r>
                  <a:rPr lang="fi-FI" sz="800" b="1" dirty="0">
                    <a:solidFill>
                      <a:srgbClr val="3F3F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Voimakkaasti </a:t>
                </a:r>
                <a:br>
                  <a:rPr lang="fi-FI" sz="800" b="1" dirty="0">
                    <a:solidFill>
                      <a:srgbClr val="3F3F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800" b="1" dirty="0">
                    <a:solidFill>
                      <a:srgbClr val="3F3F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kasvuhakuiset</a:t>
                </a:r>
              </a:p>
            </p:txBody>
          </p:sp>
          <p:sp>
            <p:nvSpPr>
              <p:cNvPr id="107" name="Suorakulmio 106">
                <a:extLst>
                  <a:ext uri="{FF2B5EF4-FFF2-40B4-BE49-F238E27FC236}">
                    <a16:creationId xmlns:a16="http://schemas.microsoft.com/office/drawing/2014/main" id="{59606B28-0AF9-4530-89A3-BF2E70F1E9C8}"/>
                  </a:ext>
                </a:extLst>
              </p:cNvPr>
              <p:cNvSpPr/>
              <p:nvPr/>
            </p:nvSpPr>
            <p:spPr>
              <a:xfrm>
                <a:off x="5773848" y="2066603"/>
                <a:ext cx="1152128" cy="190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80000"/>
                  </a:lnSpc>
                  <a:defRPr/>
                </a:pPr>
                <a:r>
                  <a:rPr lang="fi-FI" sz="800" b="1" dirty="0">
                    <a:solidFill>
                      <a:srgbClr val="3F3F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Kasvuhakuiset</a:t>
                </a:r>
              </a:p>
            </p:txBody>
          </p:sp>
          <p:cxnSp>
            <p:nvCxnSpPr>
              <p:cNvPr id="108" name="Suora yhdysviiva 107">
                <a:extLst>
                  <a:ext uri="{FF2B5EF4-FFF2-40B4-BE49-F238E27FC236}">
                    <a16:creationId xmlns:a16="http://schemas.microsoft.com/office/drawing/2014/main" id="{DB1EB973-6FA1-4EEB-B727-9300927F87A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08680" y="2102570"/>
                <a:ext cx="0" cy="492783"/>
              </a:xfrm>
              <a:prstGeom prst="line">
                <a:avLst/>
              </a:prstGeom>
              <a:ln w="12700">
                <a:solidFill>
                  <a:srgbClr val="3F3F3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5" name="Suora yhdysviiva 104">
              <a:extLst>
                <a:ext uri="{FF2B5EF4-FFF2-40B4-BE49-F238E27FC236}">
                  <a16:creationId xmlns:a16="http://schemas.microsoft.com/office/drawing/2014/main" id="{6FB0D1BA-75AB-4E10-B6DF-99F4B17D14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13990" y="1999941"/>
              <a:ext cx="0" cy="516997"/>
            </a:xfrm>
            <a:prstGeom prst="line">
              <a:avLst/>
            </a:prstGeom>
            <a:ln w="12700">
              <a:solidFill>
                <a:srgbClr val="3F3F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Suorakulmio 109">
            <a:extLst>
              <a:ext uri="{FF2B5EF4-FFF2-40B4-BE49-F238E27FC236}">
                <a16:creationId xmlns:a16="http://schemas.microsoft.com/office/drawing/2014/main" id="{E5BE00C2-3D8B-45E1-A766-3EEFB8E84728}"/>
              </a:ext>
            </a:extLst>
          </p:cNvPr>
          <p:cNvSpPr/>
          <p:nvPr/>
        </p:nvSpPr>
        <p:spPr>
          <a:xfrm>
            <a:off x="7074220" y="3401819"/>
            <a:ext cx="91884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2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  <a:endParaRPr lang="fi-FI" sz="1200" b="1" dirty="0">
              <a:solidFill>
                <a:srgbClr val="3F3F3F"/>
              </a:solidFill>
            </a:endParaRPr>
          </a:p>
        </p:txBody>
      </p:sp>
      <p:graphicFrame>
        <p:nvGraphicFramePr>
          <p:cNvPr id="3" name="Sisällön paikkamerkki 10">
            <a:extLst>
              <a:ext uri="{FF2B5EF4-FFF2-40B4-BE49-F238E27FC236}">
                <a16:creationId xmlns:a16="http://schemas.microsoft.com/office/drawing/2014/main" id="{8A675F8D-88F5-4FBF-A030-7AC7DDAF1D8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7077318"/>
              </p:ext>
            </p:extLst>
          </p:nvPr>
        </p:nvGraphicFramePr>
        <p:xfrm>
          <a:off x="10280016" y="1681866"/>
          <a:ext cx="1467727" cy="601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13" name="Ryhmä 12">
            <a:extLst>
              <a:ext uri="{FF2B5EF4-FFF2-40B4-BE49-F238E27FC236}">
                <a16:creationId xmlns:a16="http://schemas.microsoft.com/office/drawing/2014/main" id="{A159B1A5-80E2-326A-2DC2-300004843B84}"/>
              </a:ext>
            </a:extLst>
          </p:cNvPr>
          <p:cNvGrpSpPr/>
          <p:nvPr/>
        </p:nvGrpSpPr>
        <p:grpSpPr>
          <a:xfrm>
            <a:off x="5106220" y="5951881"/>
            <a:ext cx="6671781" cy="285993"/>
            <a:chOff x="5106220" y="5951881"/>
            <a:chExt cx="6671781" cy="285993"/>
          </a:xfrm>
        </p:grpSpPr>
        <p:cxnSp>
          <p:nvCxnSpPr>
            <p:cNvPr id="65" name="Suora yhdysviiva 64">
              <a:extLst>
                <a:ext uri="{FF2B5EF4-FFF2-40B4-BE49-F238E27FC236}">
                  <a16:creationId xmlns:a16="http://schemas.microsoft.com/office/drawing/2014/main" id="{D1902EC1-93B3-4F9C-9E1A-8FFBFC765016}"/>
                </a:ext>
              </a:extLst>
            </p:cNvPr>
            <p:cNvCxnSpPr/>
            <p:nvPr/>
          </p:nvCxnSpPr>
          <p:spPr>
            <a:xfrm>
              <a:off x="5106220" y="5952862"/>
              <a:ext cx="6671781" cy="0"/>
            </a:xfrm>
            <a:prstGeom prst="line">
              <a:avLst/>
            </a:prstGeom>
            <a:ln>
              <a:solidFill>
                <a:srgbClr val="53535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uora yhdysviiva 67">
              <a:extLst>
                <a:ext uri="{FF2B5EF4-FFF2-40B4-BE49-F238E27FC236}">
                  <a16:creationId xmlns:a16="http://schemas.microsoft.com/office/drawing/2014/main" id="{BA919CE5-1D48-4903-9DE9-19EF09232B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82475" y="5954367"/>
              <a:ext cx="0" cy="70459"/>
            </a:xfrm>
            <a:prstGeom prst="line">
              <a:avLst/>
            </a:prstGeom>
            <a:ln>
              <a:solidFill>
                <a:srgbClr val="53535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uora yhdysviiva 73">
              <a:extLst>
                <a:ext uri="{FF2B5EF4-FFF2-40B4-BE49-F238E27FC236}">
                  <a16:creationId xmlns:a16="http://schemas.microsoft.com/office/drawing/2014/main" id="{29C5D6F6-BB8B-43EF-B594-F56285A079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6143" y="5952862"/>
              <a:ext cx="0" cy="70459"/>
            </a:xfrm>
            <a:prstGeom prst="line">
              <a:avLst/>
            </a:prstGeom>
            <a:ln>
              <a:solidFill>
                <a:srgbClr val="53535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uora yhdysviiva 79">
              <a:extLst>
                <a:ext uri="{FF2B5EF4-FFF2-40B4-BE49-F238E27FC236}">
                  <a16:creationId xmlns:a16="http://schemas.microsoft.com/office/drawing/2014/main" id="{43762CEB-7C23-469D-BD67-3AFF174558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45996" y="5952862"/>
              <a:ext cx="0" cy="70459"/>
            </a:xfrm>
            <a:prstGeom prst="line">
              <a:avLst/>
            </a:prstGeom>
            <a:ln>
              <a:solidFill>
                <a:srgbClr val="53535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Suorakulmio 80">
              <a:extLst>
                <a:ext uri="{FF2B5EF4-FFF2-40B4-BE49-F238E27FC236}">
                  <a16:creationId xmlns:a16="http://schemas.microsoft.com/office/drawing/2014/main" id="{97544ADC-E70F-492F-978F-B7296D853745}"/>
                </a:ext>
              </a:extLst>
            </p:cNvPr>
            <p:cNvSpPr/>
            <p:nvPr/>
          </p:nvSpPr>
          <p:spPr>
            <a:xfrm>
              <a:off x="6070661" y="5985132"/>
              <a:ext cx="60508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i-FI" sz="10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1990</a:t>
              </a:r>
              <a:endParaRPr lang="fi-FI" sz="1000" dirty="0"/>
            </a:p>
          </p:txBody>
        </p:sp>
        <p:sp>
          <p:nvSpPr>
            <p:cNvPr id="82" name="Suorakulmio 81">
              <a:extLst>
                <a:ext uri="{FF2B5EF4-FFF2-40B4-BE49-F238E27FC236}">
                  <a16:creationId xmlns:a16="http://schemas.microsoft.com/office/drawing/2014/main" id="{A0E63C9C-09D3-4A4E-82A7-0B5C0744EDA0}"/>
                </a:ext>
              </a:extLst>
            </p:cNvPr>
            <p:cNvSpPr/>
            <p:nvPr/>
          </p:nvSpPr>
          <p:spPr>
            <a:xfrm>
              <a:off x="7468588" y="5991653"/>
              <a:ext cx="60508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i-FI" sz="10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2000</a:t>
              </a:r>
              <a:endParaRPr lang="fi-FI" sz="1000" dirty="0"/>
            </a:p>
          </p:txBody>
        </p:sp>
        <p:sp>
          <p:nvSpPr>
            <p:cNvPr id="83" name="Suorakulmio 82">
              <a:extLst>
                <a:ext uri="{FF2B5EF4-FFF2-40B4-BE49-F238E27FC236}">
                  <a16:creationId xmlns:a16="http://schemas.microsoft.com/office/drawing/2014/main" id="{26D39CCC-8283-4F71-A8F7-DE204FF15764}"/>
                </a:ext>
              </a:extLst>
            </p:cNvPr>
            <p:cNvSpPr/>
            <p:nvPr/>
          </p:nvSpPr>
          <p:spPr>
            <a:xfrm>
              <a:off x="8833717" y="5978192"/>
              <a:ext cx="60508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i-FI" sz="10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fi-FI" sz="1000" dirty="0"/>
            </a:p>
          </p:txBody>
        </p:sp>
        <p:cxnSp>
          <p:nvCxnSpPr>
            <p:cNvPr id="8" name="Suora yhdysviiva 7">
              <a:extLst>
                <a:ext uri="{FF2B5EF4-FFF2-40B4-BE49-F238E27FC236}">
                  <a16:creationId xmlns:a16="http://schemas.microsoft.com/office/drawing/2014/main" id="{E506DF9A-2EC5-73FC-43C5-DB52D8EFBD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07768" y="5951881"/>
              <a:ext cx="0" cy="70459"/>
            </a:xfrm>
            <a:prstGeom prst="line">
              <a:avLst/>
            </a:prstGeom>
            <a:ln>
              <a:solidFill>
                <a:srgbClr val="53535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F1AEB693-7D3C-ED5B-EE12-B766AC939BD0}"/>
                </a:ext>
              </a:extLst>
            </p:cNvPr>
            <p:cNvSpPr/>
            <p:nvPr/>
          </p:nvSpPr>
          <p:spPr>
            <a:xfrm>
              <a:off x="10195489" y="5977211"/>
              <a:ext cx="60508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i-FI" sz="100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2020</a:t>
              </a:r>
              <a:endParaRPr lang="fi-FI" sz="1000" dirty="0"/>
            </a:p>
          </p:txBody>
        </p:sp>
      </p:grpSp>
      <p:sp>
        <p:nvSpPr>
          <p:cNvPr id="16" name="Suorakulmio 15">
            <a:extLst>
              <a:ext uri="{FF2B5EF4-FFF2-40B4-BE49-F238E27FC236}">
                <a16:creationId xmlns:a16="http://schemas.microsoft.com/office/drawing/2014/main" id="{6512DA14-D182-628C-3D6C-44462F555826}"/>
              </a:ext>
            </a:extLst>
          </p:cNvPr>
          <p:cNvSpPr/>
          <p:nvPr/>
        </p:nvSpPr>
        <p:spPr>
          <a:xfrm>
            <a:off x="9374819" y="849051"/>
            <a:ext cx="250489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*Tulokset painottamattomista luvuista</a:t>
            </a:r>
            <a:endParaRPr lang="fi-FI" sz="1000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Objekti 17">
            <a:extLst>
              <a:ext uri="{FF2B5EF4-FFF2-40B4-BE49-F238E27FC236}">
                <a16:creationId xmlns:a16="http://schemas.microsoft.com/office/drawing/2014/main" id="{AEFB66C7-2A3E-71C2-CFB6-85BFA04356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1962035"/>
              </p:ext>
            </p:extLst>
          </p:nvPr>
        </p:nvGraphicFramePr>
        <p:xfrm>
          <a:off x="6506348" y="1120966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9" imgW="4133840" imgH="180969" progId="Excel.Sheet.12">
                  <p:embed/>
                </p:oleObj>
              </mc:Choice>
              <mc:Fallback>
                <p:oleObj name="Worksheet" r:id="rId9" imgW="4133840" imgH="18096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06348" y="1120966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i 4">
            <a:extLst>
              <a:ext uri="{FF2B5EF4-FFF2-40B4-BE49-F238E27FC236}">
                <a16:creationId xmlns:a16="http://schemas.microsoft.com/office/drawing/2014/main" id="{35B19C6A-CCDB-A501-EEF9-79290C4B23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2969134"/>
              </p:ext>
            </p:extLst>
          </p:nvPr>
        </p:nvGraphicFramePr>
        <p:xfrm>
          <a:off x="6079868" y="1790152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18" name="Objekti 17">
                        <a:extLst>
                          <a:ext uri="{FF2B5EF4-FFF2-40B4-BE49-F238E27FC236}">
                            <a16:creationId xmlns:a16="http://schemas.microsoft.com/office/drawing/2014/main" id="{AEFB66C7-2A3E-71C2-CFB6-85BFA043562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079868" y="1790152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i 16">
            <a:extLst>
              <a:ext uri="{FF2B5EF4-FFF2-40B4-BE49-F238E27FC236}">
                <a16:creationId xmlns:a16="http://schemas.microsoft.com/office/drawing/2014/main" id="{1ACF0695-C879-4193-5FB4-54BBDF6B94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340621"/>
              </p:ext>
            </p:extLst>
          </p:nvPr>
        </p:nvGraphicFramePr>
        <p:xfrm>
          <a:off x="7156450" y="2286000"/>
          <a:ext cx="413385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3" imgW="4133840" imgH="257124" progId="Excel.Sheet.12">
                  <p:embed/>
                </p:oleObj>
              </mc:Choice>
              <mc:Fallback>
                <p:oleObj name="Worksheet" r:id="rId13" imgW="4133840" imgH="257124" progId="Excel.Sheet.12">
                  <p:embed/>
                  <p:pic>
                    <p:nvPicPr>
                      <p:cNvPr id="5" name="Objekti 4">
                        <a:extLst>
                          <a:ext uri="{FF2B5EF4-FFF2-40B4-BE49-F238E27FC236}">
                            <a16:creationId xmlns:a16="http://schemas.microsoft.com/office/drawing/2014/main" id="{35B19C6A-CCDB-A501-EEF9-79290C4B23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156450" y="2286000"/>
                        <a:ext cx="4133850" cy="25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4390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A22DC002-BA94-4002-A783-3B450F365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6000" y="1340768"/>
            <a:ext cx="9144000" cy="2400000"/>
          </a:xfrm>
        </p:spPr>
        <p:txBody>
          <a:bodyPr/>
          <a:lstStyle/>
          <a:p>
            <a:r>
              <a:rPr lang="fi-FI" dirty="0"/>
              <a:t>Tulokset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CB840FAB-3944-4A3F-8815-15A3CC568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08158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SUHDANNENÄKYMÄT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uorakulmio 25">
            <a:extLst>
              <a:ext uri="{FF2B5EF4-FFF2-40B4-BE49-F238E27FC236}">
                <a16:creationId xmlns:a16="http://schemas.microsoft.com/office/drawing/2014/main" id="{ACA89D07-EF87-41AA-9182-0AA9277AC958}"/>
              </a:ext>
            </a:extLst>
          </p:cNvPr>
          <p:cNvSpPr/>
          <p:nvPr/>
        </p:nvSpPr>
        <p:spPr>
          <a:xfrm>
            <a:off x="413999" y="1238189"/>
            <a:ext cx="59303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Yleinen suhdannenäkymä </a:t>
            </a:r>
            <a:b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(Saldoluku %) </a:t>
            </a:r>
          </a:p>
        </p:txBody>
      </p:sp>
      <p:sp>
        <p:nvSpPr>
          <p:cNvPr id="51" name="Suorakulmio 50">
            <a:extLst>
              <a:ext uri="{FF2B5EF4-FFF2-40B4-BE49-F238E27FC236}">
                <a16:creationId xmlns:a16="http://schemas.microsoft.com/office/drawing/2014/main" id="{1D63B3AA-76F6-4002-8832-D905C27E592A}"/>
              </a:ext>
            </a:extLst>
          </p:cNvPr>
          <p:cNvSpPr/>
          <p:nvPr/>
        </p:nvSpPr>
        <p:spPr>
          <a:xfrm>
            <a:off x="6184095" y="4876927"/>
            <a:ext cx="5482501" cy="982454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3" name="Suorakulmio 52">
            <a:extLst>
              <a:ext uri="{FF2B5EF4-FFF2-40B4-BE49-F238E27FC236}">
                <a16:creationId xmlns:a16="http://schemas.microsoft.com/office/drawing/2014/main" id="{DF352958-6D15-476C-AAF4-672C007D9624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Lähialueet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54" name="Sisällön paikkamerkki 2">
            <a:extLst>
              <a:ext uri="{FF2B5EF4-FFF2-40B4-BE49-F238E27FC236}">
                <a16:creationId xmlns:a16="http://schemas.microsoft.com/office/drawing/2014/main" id="{F4A40C75-4AAB-4FB2-BF72-56F0ECFD00B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3638316"/>
              </p:ext>
            </p:extLst>
          </p:nvPr>
        </p:nvGraphicFramePr>
        <p:xfrm>
          <a:off x="5939488" y="1618080"/>
          <a:ext cx="5701429" cy="2986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55" name="Suorakulmio 54">
            <a:extLst>
              <a:ext uri="{FF2B5EF4-FFF2-40B4-BE49-F238E27FC236}">
                <a16:creationId xmlns:a16="http://schemas.microsoft.com/office/drawing/2014/main" id="{B55758BF-4AF5-4A3D-9837-CB269C385A11}"/>
              </a:ext>
            </a:extLst>
          </p:cNvPr>
          <p:cNvSpPr/>
          <p:nvPr/>
        </p:nvSpPr>
        <p:spPr>
          <a:xfrm>
            <a:off x="6184095" y="1461455"/>
            <a:ext cx="4448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Saldoluvun kehitys </a:t>
            </a:r>
            <a:b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1/2005–1/2026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uorakulmio 48">
            <a:extLst>
              <a:ext uri="{FF2B5EF4-FFF2-40B4-BE49-F238E27FC236}">
                <a16:creationId xmlns:a16="http://schemas.microsoft.com/office/drawing/2014/main" id="{95F11558-5355-48A0-8AC9-B3C8655447B4}"/>
              </a:ext>
            </a:extLst>
          </p:cNvPr>
          <p:cNvSpPr/>
          <p:nvPr/>
        </p:nvSpPr>
        <p:spPr>
          <a:xfrm>
            <a:off x="11203219" y="1912270"/>
            <a:ext cx="63831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i-FI" sz="8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Saldoluku</a:t>
            </a:r>
            <a:endParaRPr lang="fi-FI" sz="800" dirty="0">
              <a:solidFill>
                <a:srgbClr val="00A3DA"/>
              </a:solidFill>
            </a:endParaRP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776D9AC7-C559-47E0-AE65-43C95DBB4503}"/>
              </a:ext>
            </a:extLst>
          </p:cNvPr>
          <p:cNvSpPr/>
          <p:nvPr/>
        </p:nvSpPr>
        <p:spPr>
          <a:xfrm>
            <a:off x="6171323" y="4891737"/>
            <a:ext cx="5482501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Huomioita tuloksista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Pohjois-Savon alueen pk-yrittäjien yleiset suhdannenäkymät ovat lähialueita ja valtakunnallista keskitasoa paremmat. Sen sijaan odotukset henkilökunnan määrän, liikevaihdon, kannattavuuden ja investointien arvon kehityksen osalta jäävät hieman </a:t>
            </a:r>
            <a:r>
              <a:rPr kumimoji="0" lang="fi-FI" sz="11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valtakunnallisesta tasosta.</a:t>
            </a:r>
            <a:endParaRPr kumimoji="0" lang="fi-FI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" name="Objekti 1">
            <a:extLst>
              <a:ext uri="{FF2B5EF4-FFF2-40B4-BE49-F238E27FC236}">
                <a16:creationId xmlns:a16="http://schemas.microsoft.com/office/drawing/2014/main" id="{473B53FC-4700-AB3F-574A-0D3021D0B6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8430230"/>
              </p:ext>
            </p:extLst>
          </p:nvPr>
        </p:nvGraphicFramePr>
        <p:xfrm>
          <a:off x="6238413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5" name="Objekti 4">
                        <a:extLst>
                          <a:ext uri="{FF2B5EF4-FFF2-40B4-BE49-F238E27FC236}">
                            <a16:creationId xmlns:a16="http://schemas.microsoft.com/office/drawing/2014/main" id="{35B19C6A-CCDB-A501-EEF9-79290C4B23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38413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Kuva 3">
            <a:extLst>
              <a:ext uri="{FF2B5EF4-FFF2-40B4-BE49-F238E27FC236}">
                <a16:creationId xmlns:a16="http://schemas.microsoft.com/office/drawing/2014/main" id="{F14584F6-4F41-4F1F-5372-80B8B344A807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9" t="31526" b="15973"/>
          <a:stretch/>
        </p:blipFill>
        <p:spPr>
          <a:xfrm>
            <a:off x="1385808" y="2194304"/>
            <a:ext cx="3021274" cy="4093268"/>
          </a:xfrm>
          <a:prstGeom prst="rect">
            <a:avLst/>
          </a:prstGeom>
        </p:spPr>
      </p:pic>
      <p:grpSp>
        <p:nvGrpSpPr>
          <p:cNvPr id="5" name="Ryhmä 4">
            <a:extLst>
              <a:ext uri="{FF2B5EF4-FFF2-40B4-BE49-F238E27FC236}">
                <a16:creationId xmlns:a16="http://schemas.microsoft.com/office/drawing/2014/main" id="{5D349D58-119B-5753-5F3E-41672526C7C3}"/>
              </a:ext>
            </a:extLst>
          </p:cNvPr>
          <p:cNvGrpSpPr/>
          <p:nvPr/>
        </p:nvGrpSpPr>
        <p:grpSpPr>
          <a:xfrm>
            <a:off x="580983" y="1499836"/>
            <a:ext cx="5287513" cy="4310702"/>
            <a:chOff x="580983" y="1187416"/>
            <a:chExt cx="5287513" cy="4310702"/>
          </a:xfrm>
        </p:grpSpPr>
        <p:pic>
          <p:nvPicPr>
            <p:cNvPr id="8" name="Kuva 7">
              <a:extLst>
                <a:ext uri="{FF2B5EF4-FFF2-40B4-BE49-F238E27FC236}">
                  <a16:creationId xmlns:a16="http://schemas.microsoft.com/office/drawing/2014/main" id="{0540C2C8-B7D2-1C6C-D6BD-BC7F35C876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22" r="14436" b="5167"/>
            <a:stretch/>
          </p:blipFill>
          <p:spPr>
            <a:xfrm>
              <a:off x="4759440" y="1187416"/>
              <a:ext cx="881218" cy="1827533"/>
            </a:xfrm>
            <a:prstGeom prst="rect">
              <a:avLst/>
            </a:prstGeom>
          </p:spPr>
        </p:pic>
        <p:grpSp>
          <p:nvGrpSpPr>
            <p:cNvPr id="9" name="Ryhmä 8">
              <a:extLst>
                <a:ext uri="{FF2B5EF4-FFF2-40B4-BE49-F238E27FC236}">
                  <a16:creationId xmlns:a16="http://schemas.microsoft.com/office/drawing/2014/main" id="{C192605A-C73A-C9BD-A113-768E719198A1}"/>
                </a:ext>
              </a:extLst>
            </p:cNvPr>
            <p:cNvGrpSpPr/>
            <p:nvPr/>
          </p:nvGrpSpPr>
          <p:grpSpPr>
            <a:xfrm>
              <a:off x="580983" y="2654948"/>
              <a:ext cx="4962207" cy="2326441"/>
              <a:chOff x="1109224" y="3371580"/>
              <a:chExt cx="4280636" cy="2006898"/>
            </a:xfrm>
          </p:grpSpPr>
          <p:sp>
            <p:nvSpPr>
              <p:cNvPr id="18" name="Suorakulmio 17">
                <a:extLst>
                  <a:ext uri="{FF2B5EF4-FFF2-40B4-BE49-F238E27FC236}">
                    <a16:creationId xmlns:a16="http://schemas.microsoft.com/office/drawing/2014/main" id="{725CDAFF-4F64-59DD-4C16-DC2E22D96A66}"/>
                  </a:ext>
                </a:extLst>
              </p:cNvPr>
              <p:cNvSpPr/>
              <p:nvPr/>
            </p:nvSpPr>
            <p:spPr>
              <a:xfrm>
                <a:off x="3256612" y="4377211"/>
                <a:ext cx="1998596" cy="2655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defRPr/>
                </a:pPr>
                <a:r>
                  <a:rPr lang="fi-FI" sz="1400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POHJOIS-SAVO</a:t>
                </a:r>
              </a:p>
            </p:txBody>
          </p:sp>
          <p:cxnSp>
            <p:nvCxnSpPr>
              <p:cNvPr id="19" name="Suora yhdysviiva 18">
                <a:extLst>
                  <a:ext uri="{FF2B5EF4-FFF2-40B4-BE49-F238E27FC236}">
                    <a16:creationId xmlns:a16="http://schemas.microsoft.com/office/drawing/2014/main" id="{DBACF5C4-25AB-83A1-1F49-7B5506901F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92742" y="4614601"/>
                <a:ext cx="2080794" cy="0"/>
              </a:xfrm>
              <a:prstGeom prst="line">
                <a:avLst/>
              </a:prstGeom>
              <a:ln w="12700" cmpd="sng">
                <a:solidFill>
                  <a:srgbClr val="00A3D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uora yhdysviiva 19">
                <a:extLst>
                  <a:ext uri="{FF2B5EF4-FFF2-40B4-BE49-F238E27FC236}">
                    <a16:creationId xmlns:a16="http://schemas.microsoft.com/office/drawing/2014/main" id="{F4E87BD7-6BE3-040E-7B3D-0506AD0AF4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6024" y="3595827"/>
                <a:ext cx="1686206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Suorakulmio 20">
                <a:extLst>
                  <a:ext uri="{FF2B5EF4-FFF2-40B4-BE49-F238E27FC236}">
                    <a16:creationId xmlns:a16="http://schemas.microsoft.com/office/drawing/2014/main" id="{2981CA9C-4211-282A-285E-12C96A6C667E}"/>
                  </a:ext>
                </a:extLst>
              </p:cNvPr>
              <p:cNvSpPr/>
              <p:nvPr/>
            </p:nvSpPr>
            <p:spPr>
              <a:xfrm>
                <a:off x="1109224" y="3371580"/>
                <a:ext cx="1493648" cy="2389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Pohjois-Pohjanmaa</a:t>
                </a:r>
              </a:p>
            </p:txBody>
          </p:sp>
          <p:cxnSp>
            <p:nvCxnSpPr>
              <p:cNvPr id="22" name="Suora yhdysviiva 21">
                <a:extLst>
                  <a:ext uri="{FF2B5EF4-FFF2-40B4-BE49-F238E27FC236}">
                    <a16:creationId xmlns:a16="http://schemas.microsoft.com/office/drawing/2014/main" id="{BE65FD5F-0399-DA74-025D-C2A9698154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36297" y="5378478"/>
                <a:ext cx="1589041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Suorakulmio 22">
                <a:extLst>
                  <a:ext uri="{FF2B5EF4-FFF2-40B4-BE49-F238E27FC236}">
                    <a16:creationId xmlns:a16="http://schemas.microsoft.com/office/drawing/2014/main" id="{CC20DFB9-7464-42E1-6D85-A911DF3A31D4}"/>
                  </a:ext>
                </a:extLst>
              </p:cNvPr>
              <p:cNvSpPr/>
              <p:nvPr/>
            </p:nvSpPr>
            <p:spPr>
              <a:xfrm>
                <a:off x="4037659" y="5138203"/>
                <a:ext cx="1352201" cy="2389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Pohjois-Karjala</a:t>
                </a:r>
              </a:p>
            </p:txBody>
          </p:sp>
        </p:grp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5219783B-30BD-6D5F-1870-229CAAB6BEBD}"/>
                </a:ext>
              </a:extLst>
            </p:cNvPr>
            <p:cNvSpPr/>
            <p:nvPr/>
          </p:nvSpPr>
          <p:spPr>
            <a:xfrm>
              <a:off x="4070670" y="1546257"/>
              <a:ext cx="179782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4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KOKO MAA</a:t>
              </a:r>
            </a:p>
          </p:txBody>
        </p:sp>
        <p:cxnSp>
          <p:nvCxnSpPr>
            <p:cNvPr id="11" name="Suora yhdysviiva 10">
              <a:extLst>
                <a:ext uri="{FF2B5EF4-FFF2-40B4-BE49-F238E27FC236}">
                  <a16:creationId xmlns:a16="http://schemas.microsoft.com/office/drawing/2014/main" id="{FB8ADDFC-8C82-72D6-C529-FEFF97BDB211}"/>
                </a:ext>
              </a:extLst>
            </p:cNvPr>
            <p:cNvCxnSpPr>
              <a:cxnSpLocks/>
            </p:cNvCxnSpPr>
            <p:nvPr/>
          </p:nvCxnSpPr>
          <p:spPr>
            <a:xfrm>
              <a:off x="4158832" y="1831719"/>
              <a:ext cx="1128698" cy="0"/>
            </a:xfrm>
            <a:prstGeom prst="line">
              <a:avLst/>
            </a:prstGeom>
            <a:ln w="12700" cmpd="sng">
              <a:solidFill>
                <a:srgbClr val="3F3F3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uora yhdysviiva 11">
              <a:extLst>
                <a:ext uri="{FF2B5EF4-FFF2-40B4-BE49-F238E27FC236}">
                  <a16:creationId xmlns:a16="http://schemas.microsoft.com/office/drawing/2014/main" id="{BBFCAFCF-E1EB-F55A-1E97-D068927081F2}"/>
                </a:ext>
              </a:extLst>
            </p:cNvPr>
            <p:cNvCxnSpPr>
              <a:cxnSpLocks/>
            </p:cNvCxnSpPr>
            <p:nvPr/>
          </p:nvCxnSpPr>
          <p:spPr>
            <a:xfrm>
              <a:off x="699247" y="4885435"/>
              <a:ext cx="1647372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Suorakulmio 12">
              <a:extLst>
                <a:ext uri="{FF2B5EF4-FFF2-40B4-BE49-F238E27FC236}">
                  <a16:creationId xmlns:a16="http://schemas.microsoft.com/office/drawing/2014/main" id="{D19C67F2-4A16-92BC-003C-E566406F6B3D}"/>
                </a:ext>
              </a:extLst>
            </p:cNvPr>
            <p:cNvSpPr/>
            <p:nvPr/>
          </p:nvSpPr>
          <p:spPr>
            <a:xfrm>
              <a:off x="608710" y="4633300"/>
              <a:ext cx="156750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Keski-Suomi</a:t>
              </a:r>
            </a:p>
          </p:txBody>
        </p:sp>
        <p:cxnSp>
          <p:nvCxnSpPr>
            <p:cNvPr id="14" name="Suora yhdysviiva 13">
              <a:extLst>
                <a:ext uri="{FF2B5EF4-FFF2-40B4-BE49-F238E27FC236}">
                  <a16:creationId xmlns:a16="http://schemas.microsoft.com/office/drawing/2014/main" id="{5E09A31A-BC9C-ADAE-BA13-E459C74E2BA3}"/>
                </a:ext>
              </a:extLst>
            </p:cNvPr>
            <p:cNvCxnSpPr>
              <a:cxnSpLocks/>
            </p:cNvCxnSpPr>
            <p:nvPr/>
          </p:nvCxnSpPr>
          <p:spPr>
            <a:xfrm>
              <a:off x="2775035" y="5470363"/>
              <a:ext cx="1842051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Suorakulmio 14">
              <a:extLst>
                <a:ext uri="{FF2B5EF4-FFF2-40B4-BE49-F238E27FC236}">
                  <a16:creationId xmlns:a16="http://schemas.microsoft.com/office/drawing/2014/main" id="{917CCAA2-633A-297D-31EF-14F2680FCC02}"/>
                </a:ext>
              </a:extLst>
            </p:cNvPr>
            <p:cNvSpPr/>
            <p:nvPr/>
          </p:nvSpPr>
          <p:spPr>
            <a:xfrm>
              <a:off x="3112573" y="5221119"/>
              <a:ext cx="156750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Etelä-Savo</a:t>
              </a:r>
            </a:p>
          </p:txBody>
        </p:sp>
        <p:cxnSp>
          <p:nvCxnSpPr>
            <p:cNvPr id="16" name="Suora yhdysviiva 15">
              <a:extLst>
                <a:ext uri="{FF2B5EF4-FFF2-40B4-BE49-F238E27FC236}">
                  <a16:creationId xmlns:a16="http://schemas.microsoft.com/office/drawing/2014/main" id="{22A3B3D8-F8E7-59AA-CF1F-0234E0301424}"/>
                </a:ext>
              </a:extLst>
            </p:cNvPr>
            <p:cNvCxnSpPr>
              <a:cxnSpLocks/>
            </p:cNvCxnSpPr>
            <p:nvPr/>
          </p:nvCxnSpPr>
          <p:spPr>
            <a:xfrm>
              <a:off x="3187496" y="3336827"/>
              <a:ext cx="1842051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Suorakulmio 16">
              <a:extLst>
                <a:ext uri="{FF2B5EF4-FFF2-40B4-BE49-F238E27FC236}">
                  <a16:creationId xmlns:a16="http://schemas.microsoft.com/office/drawing/2014/main" id="{E4AC77DD-4587-8A42-F326-3CDCDDC18756}"/>
                </a:ext>
              </a:extLst>
            </p:cNvPr>
            <p:cNvSpPr/>
            <p:nvPr/>
          </p:nvSpPr>
          <p:spPr>
            <a:xfrm>
              <a:off x="3552028" y="3080851"/>
              <a:ext cx="1567501" cy="2770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Kainuu</a:t>
              </a:r>
            </a:p>
          </p:txBody>
        </p:sp>
      </p:grpSp>
      <p:pic>
        <p:nvPicPr>
          <p:cNvPr id="24" name="Kuva 23">
            <a:extLst>
              <a:ext uri="{FF2B5EF4-FFF2-40B4-BE49-F238E27FC236}">
                <a16:creationId xmlns:a16="http://schemas.microsoft.com/office/drawing/2014/main" id="{8A93F058-C258-B0B8-2280-A2792304D6F9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09" t="31526" b="15973"/>
          <a:stretch/>
        </p:blipFill>
        <p:spPr>
          <a:xfrm>
            <a:off x="4911550" y="2049862"/>
            <a:ext cx="850964" cy="1152899"/>
          </a:xfrm>
          <a:prstGeom prst="rect">
            <a:avLst/>
          </a:prstGeom>
        </p:spPr>
      </p:pic>
      <p:graphicFrame>
        <p:nvGraphicFramePr>
          <p:cNvPr id="28" name="Sisällön paikkamerkki 10">
            <a:extLst>
              <a:ext uri="{FF2B5EF4-FFF2-40B4-BE49-F238E27FC236}">
                <a16:creationId xmlns:a16="http://schemas.microsoft.com/office/drawing/2014/main" id="{9CEA1CB9-9CFC-5532-5A22-8D621E955153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4165607" y="2158350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29" name="Sisällön paikkamerkki 10">
            <a:extLst>
              <a:ext uri="{FF2B5EF4-FFF2-40B4-BE49-F238E27FC236}">
                <a16:creationId xmlns:a16="http://schemas.microsoft.com/office/drawing/2014/main" id="{199D260E-BDE2-9FBC-1485-2FD2FA11DACD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4533126" y="4371575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30" name="Sisällön paikkamerkki 10">
            <a:extLst>
              <a:ext uri="{FF2B5EF4-FFF2-40B4-BE49-F238E27FC236}">
                <a16:creationId xmlns:a16="http://schemas.microsoft.com/office/drawing/2014/main" id="{EFBCE28C-7655-7ED1-8DD6-C1EDFEC3F9A6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4822192" y="5292275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31" name="Sisällön paikkamerkki 10">
            <a:extLst>
              <a:ext uri="{FF2B5EF4-FFF2-40B4-BE49-F238E27FC236}">
                <a16:creationId xmlns:a16="http://schemas.microsoft.com/office/drawing/2014/main" id="{7C0AA411-5D5E-480D-4D81-DEE4EDAA2274}"/>
              </a:ext>
            </a:extLst>
          </p:cNvPr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3897212" y="5782783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32" name="Sisällön paikkamerkki 10">
            <a:extLst>
              <a:ext uri="{FF2B5EF4-FFF2-40B4-BE49-F238E27FC236}">
                <a16:creationId xmlns:a16="http://schemas.microsoft.com/office/drawing/2014/main" id="{13D9F813-B252-630A-90EC-988E6D42A74B}"/>
              </a:ext>
            </a:extLst>
          </p:cNvPr>
          <p:cNvGraphicFramePr>
            <a:graphicFrameLocks/>
          </p:cNvGraphicFramePr>
          <p:nvPr>
            <p:custDataLst>
              <p:tags r:id="rId6"/>
            </p:custDataLst>
          </p:nvPr>
        </p:nvGraphicFramePr>
        <p:xfrm>
          <a:off x="699247" y="5214900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33" name="Sisällön paikkamerkki 10">
            <a:extLst>
              <a:ext uri="{FF2B5EF4-FFF2-40B4-BE49-F238E27FC236}">
                <a16:creationId xmlns:a16="http://schemas.microsoft.com/office/drawing/2014/main" id="{6ADA83CD-855E-AB58-63CE-506E56E76AE0}"/>
              </a:ext>
            </a:extLst>
          </p:cNvPr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635235" y="3251316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34" name="Sisällön paikkamerkki 10">
            <a:extLst>
              <a:ext uri="{FF2B5EF4-FFF2-40B4-BE49-F238E27FC236}">
                <a16:creationId xmlns:a16="http://schemas.microsoft.com/office/drawing/2014/main" id="{C1B40D80-509D-9729-2B17-D434A3CCE9A1}"/>
              </a:ext>
            </a:extLst>
          </p:cNvPr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4407082" y="3644817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</p:spTree>
    <p:extLst>
      <p:ext uri="{BB962C8B-B14F-4D97-AF65-F5344CB8AC3E}">
        <p14:creationId xmlns:p14="http://schemas.microsoft.com/office/powerpoint/2010/main" val="3366095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TYÖLLISYYS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Sisällön paikkamerkki 2">
            <a:extLst>
              <a:ext uri="{FF2B5EF4-FFF2-40B4-BE49-F238E27FC236}">
                <a16:creationId xmlns:a16="http://schemas.microsoft.com/office/drawing/2014/main" id="{45C80558-F0D6-4B9C-A0CC-5BD57EA34CE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76579332"/>
              </p:ext>
            </p:extLst>
          </p:nvPr>
        </p:nvGraphicFramePr>
        <p:xfrm>
          <a:off x="6089771" y="1879260"/>
          <a:ext cx="5703942" cy="4303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50" name="Suorakulmio 49">
            <a:extLst>
              <a:ext uri="{FF2B5EF4-FFF2-40B4-BE49-F238E27FC236}">
                <a16:creationId xmlns:a16="http://schemas.microsoft.com/office/drawing/2014/main" id="{9CC12364-FAD2-4803-8324-8A7EB0B6087B}"/>
              </a:ext>
            </a:extLst>
          </p:cNvPr>
          <p:cNvSpPr/>
          <p:nvPr/>
        </p:nvSpPr>
        <p:spPr>
          <a:xfrm>
            <a:off x="6268992" y="1691047"/>
            <a:ext cx="4448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Saldoluvun kehitys </a:t>
            </a:r>
            <a:b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1/2005–1/2026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B17F5C60-27AF-42E5-80D6-D9D77EA9782E}"/>
              </a:ext>
            </a:extLst>
          </p:cNvPr>
          <p:cNvSpPr/>
          <p:nvPr/>
        </p:nvSpPr>
        <p:spPr>
          <a:xfrm>
            <a:off x="11091846" y="2153157"/>
            <a:ext cx="63831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i-FI" sz="8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Saldoluku</a:t>
            </a:r>
            <a:endParaRPr lang="fi-FI" sz="800" dirty="0">
              <a:solidFill>
                <a:srgbClr val="00A3DA"/>
              </a:solidFill>
            </a:endParaRPr>
          </a:p>
        </p:txBody>
      </p:sp>
      <p:sp>
        <p:nvSpPr>
          <p:cNvPr id="73" name="Suorakulmio 72">
            <a:extLst>
              <a:ext uri="{FF2B5EF4-FFF2-40B4-BE49-F238E27FC236}">
                <a16:creationId xmlns:a16="http://schemas.microsoft.com/office/drawing/2014/main" id="{C584167E-A9D7-4E6A-94A5-C19662D457AC}"/>
              </a:ext>
            </a:extLst>
          </p:cNvPr>
          <p:cNvSpPr/>
          <p:nvPr/>
        </p:nvSpPr>
        <p:spPr>
          <a:xfrm>
            <a:off x="413999" y="1238189"/>
            <a:ext cx="59303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Arvio henkilökunnan määrästä vuoden päästä</a:t>
            </a:r>
            <a:b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(Saldoluku %) 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30435F78-8FAA-B224-05E0-062D29CCB940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Lähialueet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AA6C0ECF-9B93-04B9-C4FD-F410A3335F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8265529"/>
              </p:ext>
            </p:extLst>
          </p:nvPr>
        </p:nvGraphicFramePr>
        <p:xfrm>
          <a:off x="6238413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2" name="Objekti 1">
                        <a:extLst>
                          <a:ext uri="{FF2B5EF4-FFF2-40B4-BE49-F238E27FC236}">
                            <a16:creationId xmlns:a16="http://schemas.microsoft.com/office/drawing/2014/main" id="{473B53FC-4700-AB3F-574A-0D3021D0B6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38413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Kuva 4">
            <a:extLst>
              <a:ext uri="{FF2B5EF4-FFF2-40B4-BE49-F238E27FC236}">
                <a16:creationId xmlns:a16="http://schemas.microsoft.com/office/drawing/2014/main" id="{88543C99-2FF4-5185-6EE2-F8CC08FCE857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9" t="31526" b="15973"/>
          <a:stretch/>
        </p:blipFill>
        <p:spPr>
          <a:xfrm>
            <a:off x="1385808" y="2194304"/>
            <a:ext cx="3021274" cy="4093268"/>
          </a:xfrm>
          <a:prstGeom prst="rect">
            <a:avLst/>
          </a:prstGeom>
        </p:spPr>
      </p:pic>
      <p:grpSp>
        <p:nvGrpSpPr>
          <p:cNvPr id="8" name="Ryhmä 7">
            <a:extLst>
              <a:ext uri="{FF2B5EF4-FFF2-40B4-BE49-F238E27FC236}">
                <a16:creationId xmlns:a16="http://schemas.microsoft.com/office/drawing/2014/main" id="{ABA628E1-3702-72AB-59FF-A83BDD9B4A89}"/>
              </a:ext>
            </a:extLst>
          </p:cNvPr>
          <p:cNvGrpSpPr/>
          <p:nvPr/>
        </p:nvGrpSpPr>
        <p:grpSpPr>
          <a:xfrm>
            <a:off x="580983" y="1499836"/>
            <a:ext cx="5287513" cy="4310702"/>
            <a:chOff x="580983" y="1187416"/>
            <a:chExt cx="5287513" cy="4310702"/>
          </a:xfrm>
        </p:grpSpPr>
        <p:pic>
          <p:nvPicPr>
            <p:cNvPr id="9" name="Kuva 8">
              <a:extLst>
                <a:ext uri="{FF2B5EF4-FFF2-40B4-BE49-F238E27FC236}">
                  <a16:creationId xmlns:a16="http://schemas.microsoft.com/office/drawing/2014/main" id="{6E6B0991-EB06-3539-FF34-EF3F137FA4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22" r="14436" b="5167"/>
            <a:stretch/>
          </p:blipFill>
          <p:spPr>
            <a:xfrm>
              <a:off x="4759440" y="1187416"/>
              <a:ext cx="881218" cy="1827533"/>
            </a:xfrm>
            <a:prstGeom prst="rect">
              <a:avLst/>
            </a:prstGeom>
          </p:spPr>
        </p:pic>
        <p:grpSp>
          <p:nvGrpSpPr>
            <p:cNvPr id="10" name="Ryhmä 9">
              <a:extLst>
                <a:ext uri="{FF2B5EF4-FFF2-40B4-BE49-F238E27FC236}">
                  <a16:creationId xmlns:a16="http://schemas.microsoft.com/office/drawing/2014/main" id="{AE1537A0-1EA5-4EAD-9064-46C3E22C2D63}"/>
                </a:ext>
              </a:extLst>
            </p:cNvPr>
            <p:cNvGrpSpPr/>
            <p:nvPr/>
          </p:nvGrpSpPr>
          <p:grpSpPr>
            <a:xfrm>
              <a:off x="580983" y="2654948"/>
              <a:ext cx="4962207" cy="2326441"/>
              <a:chOff x="1109224" y="3371580"/>
              <a:chExt cx="4280636" cy="2006898"/>
            </a:xfrm>
          </p:grpSpPr>
          <p:sp>
            <p:nvSpPr>
              <p:cNvPr id="19" name="Suorakulmio 18">
                <a:extLst>
                  <a:ext uri="{FF2B5EF4-FFF2-40B4-BE49-F238E27FC236}">
                    <a16:creationId xmlns:a16="http://schemas.microsoft.com/office/drawing/2014/main" id="{6C88BCD8-D549-9891-ABE0-2593BCE5306D}"/>
                  </a:ext>
                </a:extLst>
              </p:cNvPr>
              <p:cNvSpPr/>
              <p:nvPr/>
            </p:nvSpPr>
            <p:spPr>
              <a:xfrm>
                <a:off x="3256612" y="4377211"/>
                <a:ext cx="1998596" cy="2655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defRPr/>
                </a:pPr>
                <a:r>
                  <a:rPr lang="fi-FI" sz="1400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POHJOIS-SAVO</a:t>
                </a:r>
              </a:p>
            </p:txBody>
          </p:sp>
          <p:cxnSp>
            <p:nvCxnSpPr>
              <p:cNvPr id="20" name="Suora yhdysviiva 19">
                <a:extLst>
                  <a:ext uri="{FF2B5EF4-FFF2-40B4-BE49-F238E27FC236}">
                    <a16:creationId xmlns:a16="http://schemas.microsoft.com/office/drawing/2014/main" id="{9157ABF6-F230-C056-8335-5A8012ACC2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92742" y="4614601"/>
                <a:ext cx="2080794" cy="0"/>
              </a:xfrm>
              <a:prstGeom prst="line">
                <a:avLst/>
              </a:prstGeom>
              <a:ln w="12700" cmpd="sng">
                <a:solidFill>
                  <a:srgbClr val="00A3D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uora yhdysviiva 20">
                <a:extLst>
                  <a:ext uri="{FF2B5EF4-FFF2-40B4-BE49-F238E27FC236}">
                    <a16:creationId xmlns:a16="http://schemas.microsoft.com/office/drawing/2014/main" id="{817E58D9-7891-B3D7-40CA-622135C6A9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6024" y="3595827"/>
                <a:ext cx="1686206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Suorakulmio 21">
                <a:extLst>
                  <a:ext uri="{FF2B5EF4-FFF2-40B4-BE49-F238E27FC236}">
                    <a16:creationId xmlns:a16="http://schemas.microsoft.com/office/drawing/2014/main" id="{E2E7FA47-C219-2773-984D-815A2F0FA188}"/>
                  </a:ext>
                </a:extLst>
              </p:cNvPr>
              <p:cNvSpPr/>
              <p:nvPr/>
            </p:nvSpPr>
            <p:spPr>
              <a:xfrm>
                <a:off x="1109224" y="3371580"/>
                <a:ext cx="1493648" cy="2389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Pohjois-Pohjanmaa</a:t>
                </a:r>
              </a:p>
            </p:txBody>
          </p:sp>
          <p:cxnSp>
            <p:nvCxnSpPr>
              <p:cNvPr id="23" name="Suora yhdysviiva 22">
                <a:extLst>
                  <a:ext uri="{FF2B5EF4-FFF2-40B4-BE49-F238E27FC236}">
                    <a16:creationId xmlns:a16="http://schemas.microsoft.com/office/drawing/2014/main" id="{9FFCE5D2-F381-85AD-83A7-8F1C8A4F2A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36297" y="5378478"/>
                <a:ext cx="1589041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Suorakulmio 23">
                <a:extLst>
                  <a:ext uri="{FF2B5EF4-FFF2-40B4-BE49-F238E27FC236}">
                    <a16:creationId xmlns:a16="http://schemas.microsoft.com/office/drawing/2014/main" id="{DDA84142-5C62-F2EF-56B8-D7DB07115A6C}"/>
                  </a:ext>
                </a:extLst>
              </p:cNvPr>
              <p:cNvSpPr/>
              <p:nvPr/>
            </p:nvSpPr>
            <p:spPr>
              <a:xfrm>
                <a:off x="4037659" y="5138203"/>
                <a:ext cx="1352201" cy="2389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Pohjois-Karjala</a:t>
                </a:r>
              </a:p>
            </p:txBody>
          </p:sp>
        </p:grpSp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8A3D6F70-975F-864E-08EC-9158B7C7972E}"/>
                </a:ext>
              </a:extLst>
            </p:cNvPr>
            <p:cNvSpPr/>
            <p:nvPr/>
          </p:nvSpPr>
          <p:spPr>
            <a:xfrm>
              <a:off x="4070670" y="1546257"/>
              <a:ext cx="179782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4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KOKO MAA</a:t>
              </a:r>
            </a:p>
          </p:txBody>
        </p:sp>
        <p:cxnSp>
          <p:nvCxnSpPr>
            <p:cNvPr id="12" name="Suora yhdysviiva 11">
              <a:extLst>
                <a:ext uri="{FF2B5EF4-FFF2-40B4-BE49-F238E27FC236}">
                  <a16:creationId xmlns:a16="http://schemas.microsoft.com/office/drawing/2014/main" id="{06C3AF7E-B214-CD19-4BCD-3CFA25CCC124}"/>
                </a:ext>
              </a:extLst>
            </p:cNvPr>
            <p:cNvCxnSpPr>
              <a:cxnSpLocks/>
            </p:cNvCxnSpPr>
            <p:nvPr/>
          </p:nvCxnSpPr>
          <p:spPr>
            <a:xfrm>
              <a:off x="4158832" y="1831719"/>
              <a:ext cx="1128698" cy="0"/>
            </a:xfrm>
            <a:prstGeom prst="line">
              <a:avLst/>
            </a:prstGeom>
            <a:ln w="12700" cmpd="sng">
              <a:solidFill>
                <a:srgbClr val="3F3F3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uora yhdysviiva 12">
              <a:extLst>
                <a:ext uri="{FF2B5EF4-FFF2-40B4-BE49-F238E27FC236}">
                  <a16:creationId xmlns:a16="http://schemas.microsoft.com/office/drawing/2014/main" id="{7BE3D9E1-D5F0-3160-2609-AABA51EDEFBF}"/>
                </a:ext>
              </a:extLst>
            </p:cNvPr>
            <p:cNvCxnSpPr>
              <a:cxnSpLocks/>
            </p:cNvCxnSpPr>
            <p:nvPr/>
          </p:nvCxnSpPr>
          <p:spPr>
            <a:xfrm>
              <a:off x="699247" y="4885435"/>
              <a:ext cx="1647372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Suorakulmio 13">
              <a:extLst>
                <a:ext uri="{FF2B5EF4-FFF2-40B4-BE49-F238E27FC236}">
                  <a16:creationId xmlns:a16="http://schemas.microsoft.com/office/drawing/2014/main" id="{AF6BEC89-F2E5-D8A4-BA23-718C32996F35}"/>
                </a:ext>
              </a:extLst>
            </p:cNvPr>
            <p:cNvSpPr/>
            <p:nvPr/>
          </p:nvSpPr>
          <p:spPr>
            <a:xfrm>
              <a:off x="608710" y="4633300"/>
              <a:ext cx="156750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Keski-Suomi</a:t>
              </a:r>
            </a:p>
          </p:txBody>
        </p:sp>
        <p:cxnSp>
          <p:nvCxnSpPr>
            <p:cNvPr id="15" name="Suora yhdysviiva 14">
              <a:extLst>
                <a:ext uri="{FF2B5EF4-FFF2-40B4-BE49-F238E27FC236}">
                  <a16:creationId xmlns:a16="http://schemas.microsoft.com/office/drawing/2014/main" id="{F7303373-8C44-CE5A-BC44-087D813D5A8F}"/>
                </a:ext>
              </a:extLst>
            </p:cNvPr>
            <p:cNvCxnSpPr>
              <a:cxnSpLocks/>
            </p:cNvCxnSpPr>
            <p:nvPr/>
          </p:nvCxnSpPr>
          <p:spPr>
            <a:xfrm>
              <a:off x="2775035" y="5470363"/>
              <a:ext cx="1842051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Suorakulmio 15">
              <a:extLst>
                <a:ext uri="{FF2B5EF4-FFF2-40B4-BE49-F238E27FC236}">
                  <a16:creationId xmlns:a16="http://schemas.microsoft.com/office/drawing/2014/main" id="{1D33F82B-5514-297B-D437-DE6C1E809237}"/>
                </a:ext>
              </a:extLst>
            </p:cNvPr>
            <p:cNvSpPr/>
            <p:nvPr/>
          </p:nvSpPr>
          <p:spPr>
            <a:xfrm>
              <a:off x="3112573" y="5221119"/>
              <a:ext cx="156750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Etelä-Savo</a:t>
              </a:r>
            </a:p>
          </p:txBody>
        </p:sp>
        <p:cxnSp>
          <p:nvCxnSpPr>
            <p:cNvPr id="17" name="Suora yhdysviiva 16">
              <a:extLst>
                <a:ext uri="{FF2B5EF4-FFF2-40B4-BE49-F238E27FC236}">
                  <a16:creationId xmlns:a16="http://schemas.microsoft.com/office/drawing/2014/main" id="{D3A9F670-5401-27A6-73B3-1B22FFF1C578}"/>
                </a:ext>
              </a:extLst>
            </p:cNvPr>
            <p:cNvCxnSpPr>
              <a:cxnSpLocks/>
            </p:cNvCxnSpPr>
            <p:nvPr/>
          </p:nvCxnSpPr>
          <p:spPr>
            <a:xfrm>
              <a:off x="3187496" y="3336827"/>
              <a:ext cx="1842051" cy="0"/>
            </a:xfrm>
            <a:prstGeom prst="line">
              <a:avLst/>
            </a:prstGeom>
            <a:ln w="12700" cmpd="sng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Suorakulmio 17">
              <a:extLst>
                <a:ext uri="{FF2B5EF4-FFF2-40B4-BE49-F238E27FC236}">
                  <a16:creationId xmlns:a16="http://schemas.microsoft.com/office/drawing/2014/main" id="{0E5E8C8F-EE5D-0DE1-A4F6-95A8DE092BB4}"/>
                </a:ext>
              </a:extLst>
            </p:cNvPr>
            <p:cNvSpPr/>
            <p:nvPr/>
          </p:nvSpPr>
          <p:spPr>
            <a:xfrm>
              <a:off x="3552028" y="3080851"/>
              <a:ext cx="1567501" cy="2770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Kainuu</a:t>
              </a:r>
            </a:p>
          </p:txBody>
        </p:sp>
      </p:grpSp>
      <p:pic>
        <p:nvPicPr>
          <p:cNvPr id="26" name="Kuva 25">
            <a:extLst>
              <a:ext uri="{FF2B5EF4-FFF2-40B4-BE49-F238E27FC236}">
                <a16:creationId xmlns:a16="http://schemas.microsoft.com/office/drawing/2014/main" id="{0A277896-71F5-A1A5-990A-D1AA651B0075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09" t="31526" b="15973"/>
          <a:stretch/>
        </p:blipFill>
        <p:spPr>
          <a:xfrm>
            <a:off x="4911550" y="2049862"/>
            <a:ext cx="850964" cy="1152899"/>
          </a:xfrm>
          <a:prstGeom prst="rect">
            <a:avLst/>
          </a:prstGeom>
        </p:spPr>
      </p:pic>
      <p:graphicFrame>
        <p:nvGraphicFramePr>
          <p:cNvPr id="28" name="Sisällön paikkamerkki 10">
            <a:extLst>
              <a:ext uri="{FF2B5EF4-FFF2-40B4-BE49-F238E27FC236}">
                <a16:creationId xmlns:a16="http://schemas.microsoft.com/office/drawing/2014/main" id="{382E064A-DC27-523F-44E9-4531C54FE13C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4165607" y="2158350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  <p:graphicFrame>
        <p:nvGraphicFramePr>
          <p:cNvPr id="29" name="Sisällön paikkamerkki 10">
            <a:extLst>
              <a:ext uri="{FF2B5EF4-FFF2-40B4-BE49-F238E27FC236}">
                <a16:creationId xmlns:a16="http://schemas.microsoft.com/office/drawing/2014/main" id="{EEF7666E-28FD-13A4-1830-53E1E0465A64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4533126" y="4371575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graphicFrame>
        <p:nvGraphicFramePr>
          <p:cNvPr id="30" name="Sisällön paikkamerkki 10">
            <a:extLst>
              <a:ext uri="{FF2B5EF4-FFF2-40B4-BE49-F238E27FC236}">
                <a16:creationId xmlns:a16="http://schemas.microsoft.com/office/drawing/2014/main" id="{1A4B8B3B-9DC5-EC3A-DADB-1CC4B036ACCD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4822192" y="5292275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31" name="Sisällön paikkamerkki 10">
            <a:extLst>
              <a:ext uri="{FF2B5EF4-FFF2-40B4-BE49-F238E27FC236}">
                <a16:creationId xmlns:a16="http://schemas.microsoft.com/office/drawing/2014/main" id="{6D04140F-B881-27D9-6CDF-FD1CDF4E6515}"/>
              </a:ext>
            </a:extLst>
          </p:cNvPr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3897212" y="5782783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  <p:graphicFrame>
        <p:nvGraphicFramePr>
          <p:cNvPr id="32" name="Sisällön paikkamerkki 10">
            <a:extLst>
              <a:ext uri="{FF2B5EF4-FFF2-40B4-BE49-F238E27FC236}">
                <a16:creationId xmlns:a16="http://schemas.microsoft.com/office/drawing/2014/main" id="{9A521C25-A844-61E6-0328-D69918339468}"/>
              </a:ext>
            </a:extLst>
          </p:cNvPr>
          <p:cNvGraphicFramePr>
            <a:graphicFrameLocks/>
          </p:cNvGraphicFramePr>
          <p:nvPr>
            <p:custDataLst>
              <p:tags r:id="rId6"/>
            </p:custDataLst>
          </p:nvPr>
        </p:nvGraphicFramePr>
        <p:xfrm>
          <a:off x="699247" y="5214900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2"/>
          </a:graphicData>
        </a:graphic>
      </p:graphicFrame>
      <p:graphicFrame>
        <p:nvGraphicFramePr>
          <p:cNvPr id="33" name="Sisällön paikkamerkki 10">
            <a:extLst>
              <a:ext uri="{FF2B5EF4-FFF2-40B4-BE49-F238E27FC236}">
                <a16:creationId xmlns:a16="http://schemas.microsoft.com/office/drawing/2014/main" id="{87042F16-151C-E173-7DA8-D6F9F345FFFC}"/>
              </a:ext>
            </a:extLst>
          </p:cNvPr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635235" y="3251316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3"/>
          </a:graphicData>
        </a:graphic>
      </p:graphicFrame>
      <p:graphicFrame>
        <p:nvGraphicFramePr>
          <p:cNvPr id="34" name="Sisällön paikkamerkki 10">
            <a:extLst>
              <a:ext uri="{FF2B5EF4-FFF2-40B4-BE49-F238E27FC236}">
                <a16:creationId xmlns:a16="http://schemas.microsoft.com/office/drawing/2014/main" id="{42ACBF2D-D645-67C7-DA0E-B875FCDEF973}"/>
              </a:ext>
            </a:extLst>
          </p:cNvPr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4407082" y="3644817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</p:spTree>
    <p:extLst>
      <p:ext uri="{BB962C8B-B14F-4D97-AF65-F5344CB8AC3E}">
        <p14:creationId xmlns:p14="http://schemas.microsoft.com/office/powerpoint/2010/main" val="3448074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" name="Sisällön paikkamerkki 2">
            <a:extLst>
              <a:ext uri="{FF2B5EF4-FFF2-40B4-BE49-F238E27FC236}">
                <a16:creationId xmlns:a16="http://schemas.microsoft.com/office/drawing/2014/main" id="{60A99092-46A6-4109-8E9D-FF79A4F96B1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68790627"/>
              </p:ext>
            </p:extLst>
          </p:nvPr>
        </p:nvGraphicFramePr>
        <p:xfrm>
          <a:off x="6304020" y="1303487"/>
          <a:ext cx="5616827" cy="256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PK-YRITYSTEN LIIKEVAIHTO JA KANNATTAVUUS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Suorakulmio 25">
            <a:extLst>
              <a:ext uri="{FF2B5EF4-FFF2-40B4-BE49-F238E27FC236}">
                <a16:creationId xmlns:a16="http://schemas.microsoft.com/office/drawing/2014/main" id="{ACA89D07-EF87-41AA-9182-0AA9277AC958}"/>
              </a:ext>
            </a:extLst>
          </p:cNvPr>
          <p:cNvSpPr/>
          <p:nvPr/>
        </p:nvSpPr>
        <p:spPr>
          <a:xfrm>
            <a:off x="373688" y="1233606"/>
            <a:ext cx="5930333" cy="68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Arvio liikevaihdosta ja kannattavuudesta </a:t>
            </a:r>
            <a:b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ensi vuonna </a:t>
            </a:r>
          </a:p>
          <a:p>
            <a:pPr lvl="0">
              <a:defRPr/>
            </a:pP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(Saldoluku %) </a:t>
            </a:r>
          </a:p>
        </p:txBody>
      </p:sp>
      <p:sp>
        <p:nvSpPr>
          <p:cNvPr id="60" name="Suorakulmio 59">
            <a:extLst>
              <a:ext uri="{FF2B5EF4-FFF2-40B4-BE49-F238E27FC236}">
                <a16:creationId xmlns:a16="http://schemas.microsoft.com/office/drawing/2014/main" id="{0B0AB854-0E0F-4977-9C7C-A9898C204ACB}"/>
              </a:ext>
            </a:extLst>
          </p:cNvPr>
          <p:cNvSpPr/>
          <p:nvPr/>
        </p:nvSpPr>
        <p:spPr>
          <a:xfrm>
            <a:off x="6400520" y="1371288"/>
            <a:ext cx="4448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Saldoluvun kehitys: liikevaihto</a:t>
            </a:r>
            <a:b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1/2005–1/2026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uorakulmio 50">
            <a:extLst>
              <a:ext uri="{FF2B5EF4-FFF2-40B4-BE49-F238E27FC236}">
                <a16:creationId xmlns:a16="http://schemas.microsoft.com/office/drawing/2014/main" id="{8D2FDE10-E463-421D-BFF3-3F26E2042ADC}"/>
              </a:ext>
            </a:extLst>
          </p:cNvPr>
          <p:cNvSpPr/>
          <p:nvPr/>
        </p:nvSpPr>
        <p:spPr>
          <a:xfrm>
            <a:off x="11282532" y="1658648"/>
            <a:ext cx="63831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i-FI" sz="8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Saldoluku</a:t>
            </a:r>
            <a:endParaRPr lang="fi-FI" sz="800" dirty="0">
              <a:solidFill>
                <a:srgbClr val="00A3DA"/>
              </a:solidFill>
            </a:endParaRPr>
          </a:p>
        </p:txBody>
      </p:sp>
      <p:graphicFrame>
        <p:nvGraphicFramePr>
          <p:cNvPr id="109" name="Sisällön paikkamerkki 2">
            <a:extLst>
              <a:ext uri="{FF2B5EF4-FFF2-40B4-BE49-F238E27FC236}">
                <a16:creationId xmlns:a16="http://schemas.microsoft.com/office/drawing/2014/main" id="{49618280-5539-4A78-9E88-12E1D9EE7183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14554878"/>
              </p:ext>
            </p:extLst>
          </p:nvPr>
        </p:nvGraphicFramePr>
        <p:xfrm>
          <a:off x="6304021" y="4193687"/>
          <a:ext cx="5700245" cy="2273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52" name="Suorakulmio 51">
            <a:extLst>
              <a:ext uri="{FF2B5EF4-FFF2-40B4-BE49-F238E27FC236}">
                <a16:creationId xmlns:a16="http://schemas.microsoft.com/office/drawing/2014/main" id="{EFAA186B-0A50-451F-B257-F0205DE0E2E0}"/>
              </a:ext>
            </a:extLst>
          </p:cNvPr>
          <p:cNvSpPr/>
          <p:nvPr/>
        </p:nvSpPr>
        <p:spPr>
          <a:xfrm>
            <a:off x="6424492" y="3674338"/>
            <a:ext cx="44485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Saldoluvun kehitys: kannattavuus</a:t>
            </a:r>
            <a:b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1/2005–1/2026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uorakulmio 53">
            <a:extLst>
              <a:ext uri="{FF2B5EF4-FFF2-40B4-BE49-F238E27FC236}">
                <a16:creationId xmlns:a16="http://schemas.microsoft.com/office/drawing/2014/main" id="{FC46AE68-568D-4610-A69F-019BDAAF6218}"/>
              </a:ext>
            </a:extLst>
          </p:cNvPr>
          <p:cNvSpPr/>
          <p:nvPr/>
        </p:nvSpPr>
        <p:spPr>
          <a:xfrm>
            <a:off x="11343194" y="3983102"/>
            <a:ext cx="63831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i-FI" sz="8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Saldoluku</a:t>
            </a:r>
            <a:endParaRPr lang="fi-FI" sz="800" dirty="0">
              <a:solidFill>
                <a:srgbClr val="00A3DA"/>
              </a:solidFill>
            </a:endParaRP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C3BB29F0-DD5E-223B-505E-D671DEBE1409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Lähialueet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92A0BBF1-606A-4462-E787-132600B0AD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366599"/>
              </p:ext>
            </p:extLst>
          </p:nvPr>
        </p:nvGraphicFramePr>
        <p:xfrm>
          <a:off x="6238413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1" imgW="4133840" imgH="180969" progId="Excel.Sheet.12">
                  <p:embed/>
                </p:oleObj>
              </mc:Choice>
              <mc:Fallback>
                <p:oleObj name="Worksheet" r:id="rId21" imgW="4133840" imgH="180969" progId="Excel.Sheet.12">
                  <p:embed/>
                  <p:pic>
                    <p:nvPicPr>
                      <p:cNvPr id="2" name="Objekti 1">
                        <a:extLst>
                          <a:ext uri="{FF2B5EF4-FFF2-40B4-BE49-F238E27FC236}">
                            <a16:creationId xmlns:a16="http://schemas.microsoft.com/office/drawing/2014/main" id="{473B53FC-4700-AB3F-574A-0D3021D0B6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238413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Kuva 3">
            <a:extLst>
              <a:ext uri="{FF2B5EF4-FFF2-40B4-BE49-F238E27FC236}">
                <a16:creationId xmlns:a16="http://schemas.microsoft.com/office/drawing/2014/main" id="{9487C91D-D3AF-BABE-A260-876F085620A1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9" t="31526" b="15973"/>
          <a:stretch/>
        </p:blipFill>
        <p:spPr>
          <a:xfrm>
            <a:off x="1575292" y="2103880"/>
            <a:ext cx="3021274" cy="4093268"/>
          </a:xfrm>
          <a:prstGeom prst="rect">
            <a:avLst/>
          </a:prstGeom>
        </p:spPr>
      </p:pic>
      <p:grpSp>
        <p:nvGrpSpPr>
          <p:cNvPr id="5" name="Ryhmä 4">
            <a:extLst>
              <a:ext uri="{FF2B5EF4-FFF2-40B4-BE49-F238E27FC236}">
                <a16:creationId xmlns:a16="http://schemas.microsoft.com/office/drawing/2014/main" id="{526DA2B4-8525-2C51-1CDE-416225A27ED0}"/>
              </a:ext>
            </a:extLst>
          </p:cNvPr>
          <p:cNvGrpSpPr/>
          <p:nvPr/>
        </p:nvGrpSpPr>
        <p:grpSpPr>
          <a:xfrm>
            <a:off x="270176" y="1614739"/>
            <a:ext cx="5899858" cy="4447182"/>
            <a:chOff x="445436" y="1370899"/>
            <a:chExt cx="5899858" cy="4447182"/>
          </a:xfrm>
        </p:grpSpPr>
        <p:pic>
          <p:nvPicPr>
            <p:cNvPr id="8" name="Kuva 7">
              <a:extLst>
                <a:ext uri="{FF2B5EF4-FFF2-40B4-BE49-F238E27FC236}">
                  <a16:creationId xmlns:a16="http://schemas.microsoft.com/office/drawing/2014/main" id="{835FD321-A7BA-9C9D-6189-04979CAA0B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622" r="14436" b="5167"/>
            <a:stretch/>
          </p:blipFill>
          <p:spPr>
            <a:xfrm>
              <a:off x="5332163" y="1370899"/>
              <a:ext cx="881218" cy="1827533"/>
            </a:xfrm>
            <a:prstGeom prst="rect">
              <a:avLst/>
            </a:prstGeom>
          </p:spPr>
        </p:pic>
        <p:grpSp>
          <p:nvGrpSpPr>
            <p:cNvPr id="9" name="Ryhmä 8">
              <a:extLst>
                <a:ext uri="{FF2B5EF4-FFF2-40B4-BE49-F238E27FC236}">
                  <a16:creationId xmlns:a16="http://schemas.microsoft.com/office/drawing/2014/main" id="{EF157CAA-5B31-198A-731B-2F29F4E91398}"/>
                </a:ext>
              </a:extLst>
            </p:cNvPr>
            <p:cNvGrpSpPr/>
            <p:nvPr/>
          </p:nvGrpSpPr>
          <p:grpSpPr>
            <a:xfrm>
              <a:off x="3132565" y="3718843"/>
              <a:ext cx="3212729" cy="894982"/>
              <a:chOff x="3179074" y="2812654"/>
              <a:chExt cx="3212729" cy="894982"/>
            </a:xfrm>
          </p:grpSpPr>
          <p:sp>
            <p:nvSpPr>
              <p:cNvPr id="43" name="Suorakulmio 42">
                <a:extLst>
                  <a:ext uri="{FF2B5EF4-FFF2-40B4-BE49-F238E27FC236}">
                    <a16:creationId xmlns:a16="http://schemas.microsoft.com/office/drawing/2014/main" id="{B9661B83-8239-110D-9CD9-056C0BF83430}"/>
                  </a:ext>
                </a:extLst>
              </p:cNvPr>
              <p:cNvSpPr/>
              <p:nvPr/>
            </p:nvSpPr>
            <p:spPr>
              <a:xfrm>
                <a:off x="4070891" y="2812654"/>
                <a:ext cx="2316816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defRPr/>
                </a:pPr>
                <a:r>
                  <a:rPr lang="fi-FI" sz="1400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POHJOIS-SAVO</a:t>
                </a:r>
              </a:p>
            </p:txBody>
          </p:sp>
          <p:cxnSp>
            <p:nvCxnSpPr>
              <p:cNvPr id="44" name="Suora yhdysviiva 43">
                <a:extLst>
                  <a:ext uri="{FF2B5EF4-FFF2-40B4-BE49-F238E27FC236}">
                    <a16:creationId xmlns:a16="http://schemas.microsoft.com/office/drawing/2014/main" id="{F3BDD994-A555-369A-7E63-9555E8E3CF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79074" y="3091107"/>
                <a:ext cx="3130180" cy="0"/>
              </a:xfrm>
              <a:prstGeom prst="line">
                <a:avLst/>
              </a:prstGeom>
              <a:ln w="12700" cmpd="sng">
                <a:solidFill>
                  <a:srgbClr val="00A3DA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Suorakulmio 44">
                <a:extLst>
                  <a:ext uri="{FF2B5EF4-FFF2-40B4-BE49-F238E27FC236}">
                    <a16:creationId xmlns:a16="http://schemas.microsoft.com/office/drawing/2014/main" id="{8AE68E83-1695-E394-2AB7-F2B05B8DB05A}"/>
                  </a:ext>
                </a:extLst>
              </p:cNvPr>
              <p:cNvSpPr/>
              <p:nvPr/>
            </p:nvSpPr>
            <p:spPr>
              <a:xfrm>
                <a:off x="4328564" y="3512202"/>
                <a:ext cx="1156196" cy="190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LIIKEVAIHTO</a:t>
                </a:r>
                <a:endParaRPr lang="fi-FI" sz="800" dirty="0">
                  <a:solidFill>
                    <a:srgbClr val="00A3DA"/>
                  </a:solidFill>
                </a:endParaRPr>
              </a:p>
            </p:txBody>
          </p:sp>
          <p:sp>
            <p:nvSpPr>
              <p:cNvPr id="46" name="Suorakulmio 45">
                <a:extLst>
                  <a:ext uri="{FF2B5EF4-FFF2-40B4-BE49-F238E27FC236}">
                    <a16:creationId xmlns:a16="http://schemas.microsoft.com/office/drawing/2014/main" id="{CEBB692A-F138-67DD-8D8D-7E51A6D25792}"/>
                  </a:ext>
                </a:extLst>
              </p:cNvPr>
              <p:cNvSpPr/>
              <p:nvPr/>
            </p:nvSpPr>
            <p:spPr>
              <a:xfrm>
                <a:off x="5352630" y="3516815"/>
                <a:ext cx="1039173" cy="190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00A3DA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KANNATTAVUUS</a:t>
                </a:r>
                <a:endParaRPr lang="fi-FI" sz="800" dirty="0">
                  <a:solidFill>
                    <a:srgbClr val="00A3DA"/>
                  </a:solidFill>
                </a:endParaRPr>
              </a:p>
            </p:txBody>
          </p:sp>
        </p:grp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7E793C9A-6E76-3B75-2DF9-64CDD177E3CA}"/>
                </a:ext>
              </a:extLst>
            </p:cNvPr>
            <p:cNvSpPr/>
            <p:nvPr/>
          </p:nvSpPr>
          <p:spPr>
            <a:xfrm>
              <a:off x="3005648" y="1524485"/>
              <a:ext cx="179782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400" dirty="0">
                  <a:solidFill>
                    <a:srgbClr val="3F3F3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KOKO MAA</a:t>
              </a:r>
            </a:p>
          </p:txBody>
        </p:sp>
        <p:grpSp>
          <p:nvGrpSpPr>
            <p:cNvPr id="11" name="Ryhmä 10">
              <a:extLst>
                <a:ext uri="{FF2B5EF4-FFF2-40B4-BE49-F238E27FC236}">
                  <a16:creationId xmlns:a16="http://schemas.microsoft.com/office/drawing/2014/main" id="{24D39A3E-2E48-37A8-16B1-7B9F2EA1CC80}"/>
                </a:ext>
              </a:extLst>
            </p:cNvPr>
            <p:cNvGrpSpPr/>
            <p:nvPr/>
          </p:nvGrpSpPr>
          <p:grpSpPr>
            <a:xfrm>
              <a:off x="3287575" y="2257567"/>
              <a:ext cx="2308562" cy="193704"/>
              <a:chOff x="3922008" y="2653842"/>
              <a:chExt cx="2308562" cy="193704"/>
            </a:xfrm>
          </p:grpSpPr>
          <p:sp>
            <p:nvSpPr>
              <p:cNvPr id="41" name="Suorakulmio 40">
                <a:extLst>
                  <a:ext uri="{FF2B5EF4-FFF2-40B4-BE49-F238E27FC236}">
                    <a16:creationId xmlns:a16="http://schemas.microsoft.com/office/drawing/2014/main" id="{5FE048C0-C00A-0B54-6BEC-077545C0D0E4}"/>
                  </a:ext>
                </a:extLst>
              </p:cNvPr>
              <p:cNvSpPr/>
              <p:nvPr/>
            </p:nvSpPr>
            <p:spPr>
              <a:xfrm>
                <a:off x="3922008" y="2653842"/>
                <a:ext cx="1156196" cy="190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3F3F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LIIKEVAIHTO</a:t>
                </a:r>
                <a:endParaRPr lang="fi-FI" sz="800" dirty="0">
                  <a:solidFill>
                    <a:srgbClr val="3F3F3F"/>
                  </a:solidFill>
                </a:endParaRPr>
              </a:p>
            </p:txBody>
          </p:sp>
          <p:sp>
            <p:nvSpPr>
              <p:cNvPr id="42" name="Suorakulmio 41">
                <a:extLst>
                  <a:ext uri="{FF2B5EF4-FFF2-40B4-BE49-F238E27FC236}">
                    <a16:creationId xmlns:a16="http://schemas.microsoft.com/office/drawing/2014/main" id="{F08BFED0-F003-5EA9-188A-6C4D5CF75157}"/>
                  </a:ext>
                </a:extLst>
              </p:cNvPr>
              <p:cNvSpPr/>
              <p:nvPr/>
            </p:nvSpPr>
            <p:spPr>
              <a:xfrm>
                <a:off x="5191397" y="2656725"/>
                <a:ext cx="1039173" cy="1908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fi-FI" sz="800" b="1" dirty="0">
                    <a:solidFill>
                      <a:srgbClr val="3F3F3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KANNATTAVUUS</a:t>
                </a:r>
                <a:endParaRPr lang="fi-FI" sz="800" dirty="0">
                  <a:solidFill>
                    <a:srgbClr val="3F3F3F"/>
                  </a:solidFill>
                </a:endParaRPr>
              </a:p>
            </p:txBody>
          </p:sp>
        </p:grpSp>
        <p:cxnSp>
          <p:nvCxnSpPr>
            <p:cNvPr id="12" name="Suora yhdysviiva 11">
              <a:extLst>
                <a:ext uri="{FF2B5EF4-FFF2-40B4-BE49-F238E27FC236}">
                  <a16:creationId xmlns:a16="http://schemas.microsoft.com/office/drawing/2014/main" id="{B43B8C50-7602-F903-44D5-CF3ACA4F448B}"/>
                </a:ext>
              </a:extLst>
            </p:cNvPr>
            <p:cNvCxnSpPr>
              <a:cxnSpLocks/>
            </p:cNvCxnSpPr>
            <p:nvPr/>
          </p:nvCxnSpPr>
          <p:spPr>
            <a:xfrm>
              <a:off x="3756321" y="1803687"/>
              <a:ext cx="2037454" cy="0"/>
            </a:xfrm>
            <a:prstGeom prst="line">
              <a:avLst/>
            </a:prstGeom>
            <a:ln w="12700" cmpd="sng">
              <a:solidFill>
                <a:srgbClr val="3F3F3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Ryhmä 12">
              <a:extLst>
                <a:ext uri="{FF2B5EF4-FFF2-40B4-BE49-F238E27FC236}">
                  <a16:creationId xmlns:a16="http://schemas.microsoft.com/office/drawing/2014/main" id="{1968088C-2E1E-C84F-9B42-FE585D6418F6}"/>
                </a:ext>
              </a:extLst>
            </p:cNvPr>
            <p:cNvGrpSpPr/>
            <p:nvPr/>
          </p:nvGrpSpPr>
          <p:grpSpPr>
            <a:xfrm>
              <a:off x="3630243" y="2817064"/>
              <a:ext cx="2016226" cy="796299"/>
              <a:chOff x="21751" y="3985994"/>
              <a:chExt cx="2016226" cy="796299"/>
            </a:xfrm>
          </p:grpSpPr>
          <p:sp>
            <p:nvSpPr>
              <p:cNvPr id="37" name="Suorakulmio 36">
                <a:extLst>
                  <a:ext uri="{FF2B5EF4-FFF2-40B4-BE49-F238E27FC236}">
                    <a16:creationId xmlns:a16="http://schemas.microsoft.com/office/drawing/2014/main" id="{E2080154-9A92-22F9-0D6C-1C02C1EEAF11}"/>
                  </a:ext>
                </a:extLst>
              </p:cNvPr>
              <p:cNvSpPr/>
              <p:nvPr/>
            </p:nvSpPr>
            <p:spPr>
              <a:xfrm>
                <a:off x="1000514" y="4585474"/>
                <a:ext cx="1037463" cy="1908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KANNATTAVUUS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cxnSp>
            <p:nvCxnSpPr>
              <p:cNvPr id="38" name="Suora yhdysviiva 37">
                <a:extLst>
                  <a:ext uri="{FF2B5EF4-FFF2-40B4-BE49-F238E27FC236}">
                    <a16:creationId xmlns:a16="http://schemas.microsoft.com/office/drawing/2014/main" id="{25308C6B-71CF-2C36-8DE0-F6CE5258A2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751" y="4239695"/>
                <a:ext cx="1620052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Suorakulmio 38">
                <a:extLst>
                  <a:ext uri="{FF2B5EF4-FFF2-40B4-BE49-F238E27FC236}">
                    <a16:creationId xmlns:a16="http://schemas.microsoft.com/office/drawing/2014/main" id="{0195A487-7BCE-CC83-732B-CFB097E3D96A}"/>
                  </a:ext>
                </a:extLst>
              </p:cNvPr>
              <p:cNvSpPr/>
              <p:nvPr/>
            </p:nvSpPr>
            <p:spPr>
              <a:xfrm>
                <a:off x="159081" y="3985994"/>
                <a:ext cx="1567501" cy="277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Kainuu</a:t>
                </a:r>
              </a:p>
            </p:txBody>
          </p:sp>
          <p:sp>
            <p:nvSpPr>
              <p:cNvPr id="40" name="Suorakulmio 39">
                <a:extLst>
                  <a:ext uri="{FF2B5EF4-FFF2-40B4-BE49-F238E27FC236}">
                    <a16:creationId xmlns:a16="http://schemas.microsoft.com/office/drawing/2014/main" id="{F0E178F6-854A-0734-76CB-1B44F22D1715}"/>
                  </a:ext>
                </a:extLst>
              </p:cNvPr>
              <p:cNvSpPr/>
              <p:nvPr/>
            </p:nvSpPr>
            <p:spPr>
              <a:xfrm>
                <a:off x="280603" y="4591472"/>
                <a:ext cx="835485" cy="1908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LIIKEVAIHTO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14" name="Ryhmä 13">
              <a:extLst>
                <a:ext uri="{FF2B5EF4-FFF2-40B4-BE49-F238E27FC236}">
                  <a16:creationId xmlns:a16="http://schemas.microsoft.com/office/drawing/2014/main" id="{C8B1A127-7789-1D12-DF29-BB36DE96FA6A}"/>
                </a:ext>
              </a:extLst>
            </p:cNvPr>
            <p:cNvGrpSpPr/>
            <p:nvPr/>
          </p:nvGrpSpPr>
          <p:grpSpPr>
            <a:xfrm>
              <a:off x="610587" y="2706512"/>
              <a:ext cx="2169947" cy="803694"/>
              <a:chOff x="486241" y="5172487"/>
              <a:chExt cx="2169947" cy="803694"/>
            </a:xfrm>
          </p:grpSpPr>
          <p:cxnSp>
            <p:nvCxnSpPr>
              <p:cNvPr id="33" name="Suora yhdysviiva 32">
                <a:extLst>
                  <a:ext uri="{FF2B5EF4-FFF2-40B4-BE49-F238E27FC236}">
                    <a16:creationId xmlns:a16="http://schemas.microsoft.com/office/drawing/2014/main" id="{C7D0CF62-9DFF-FD80-8DBA-AC09E1EC0E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5772" y="5431162"/>
                <a:ext cx="2060416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Suorakulmio 33">
                <a:extLst>
                  <a:ext uri="{FF2B5EF4-FFF2-40B4-BE49-F238E27FC236}">
                    <a16:creationId xmlns:a16="http://schemas.microsoft.com/office/drawing/2014/main" id="{7CF70FCD-DC50-E486-C794-A48DA1375A22}"/>
                  </a:ext>
                </a:extLst>
              </p:cNvPr>
              <p:cNvSpPr/>
              <p:nvPr/>
            </p:nvSpPr>
            <p:spPr>
              <a:xfrm>
                <a:off x="520153" y="5172487"/>
                <a:ext cx="1713434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Pohjois-Pohjanmaa</a:t>
                </a:r>
              </a:p>
            </p:txBody>
          </p:sp>
          <p:sp>
            <p:nvSpPr>
              <p:cNvPr id="35" name="Suorakulmio 34">
                <a:extLst>
                  <a:ext uri="{FF2B5EF4-FFF2-40B4-BE49-F238E27FC236}">
                    <a16:creationId xmlns:a16="http://schemas.microsoft.com/office/drawing/2014/main" id="{8246B51E-6C57-DA6E-107F-86E3B313C7A4}"/>
                  </a:ext>
                </a:extLst>
              </p:cNvPr>
              <p:cNvSpPr/>
              <p:nvPr/>
            </p:nvSpPr>
            <p:spPr>
              <a:xfrm>
                <a:off x="1202633" y="5785360"/>
                <a:ext cx="1037463" cy="1908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KANNATTAVUUS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" name="Suorakulmio 35">
                <a:extLst>
                  <a:ext uri="{FF2B5EF4-FFF2-40B4-BE49-F238E27FC236}">
                    <a16:creationId xmlns:a16="http://schemas.microsoft.com/office/drawing/2014/main" id="{E35D5464-19F7-2B8D-0941-7BF5BE11EF8D}"/>
                  </a:ext>
                </a:extLst>
              </p:cNvPr>
              <p:cNvSpPr/>
              <p:nvPr/>
            </p:nvSpPr>
            <p:spPr>
              <a:xfrm>
                <a:off x="486241" y="5785360"/>
                <a:ext cx="835485" cy="1908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LIIKEVAIHTO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15" name="Ryhmä 14">
              <a:extLst>
                <a:ext uri="{FF2B5EF4-FFF2-40B4-BE49-F238E27FC236}">
                  <a16:creationId xmlns:a16="http://schemas.microsoft.com/office/drawing/2014/main" id="{257F997F-B5A1-4A6D-C808-CA93D5385EE7}"/>
                </a:ext>
              </a:extLst>
            </p:cNvPr>
            <p:cNvGrpSpPr/>
            <p:nvPr/>
          </p:nvGrpSpPr>
          <p:grpSpPr>
            <a:xfrm>
              <a:off x="445436" y="3890455"/>
              <a:ext cx="2169947" cy="808187"/>
              <a:chOff x="486241" y="5167994"/>
              <a:chExt cx="2169947" cy="808187"/>
            </a:xfrm>
          </p:grpSpPr>
          <p:cxnSp>
            <p:nvCxnSpPr>
              <p:cNvPr id="29" name="Suora yhdysviiva 28">
                <a:extLst>
                  <a:ext uri="{FF2B5EF4-FFF2-40B4-BE49-F238E27FC236}">
                    <a16:creationId xmlns:a16="http://schemas.microsoft.com/office/drawing/2014/main" id="{834F6451-9875-65B0-45AA-50A6992433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5772" y="5431162"/>
                <a:ext cx="2060416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Suorakulmio 29">
                <a:extLst>
                  <a:ext uri="{FF2B5EF4-FFF2-40B4-BE49-F238E27FC236}">
                    <a16:creationId xmlns:a16="http://schemas.microsoft.com/office/drawing/2014/main" id="{01258437-12E8-0F83-9C71-8E26CAF02B49}"/>
                  </a:ext>
                </a:extLst>
              </p:cNvPr>
              <p:cNvSpPr/>
              <p:nvPr/>
            </p:nvSpPr>
            <p:spPr>
              <a:xfrm>
                <a:off x="520153" y="5167994"/>
                <a:ext cx="1878585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Keski-Suomi</a:t>
                </a:r>
              </a:p>
            </p:txBody>
          </p:sp>
          <p:sp>
            <p:nvSpPr>
              <p:cNvPr id="31" name="Suorakulmio 30">
                <a:extLst>
                  <a:ext uri="{FF2B5EF4-FFF2-40B4-BE49-F238E27FC236}">
                    <a16:creationId xmlns:a16="http://schemas.microsoft.com/office/drawing/2014/main" id="{51BCC58F-8269-FF85-0C5C-1CC6F2E94AB4}"/>
                  </a:ext>
                </a:extLst>
              </p:cNvPr>
              <p:cNvSpPr/>
              <p:nvPr/>
            </p:nvSpPr>
            <p:spPr>
              <a:xfrm>
                <a:off x="1202633" y="5785360"/>
                <a:ext cx="1037463" cy="1908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KANNATTAVUUS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2" name="Suorakulmio 31">
                <a:extLst>
                  <a:ext uri="{FF2B5EF4-FFF2-40B4-BE49-F238E27FC236}">
                    <a16:creationId xmlns:a16="http://schemas.microsoft.com/office/drawing/2014/main" id="{950DEFE9-6607-959C-6697-2992AA7E2247}"/>
                  </a:ext>
                </a:extLst>
              </p:cNvPr>
              <p:cNvSpPr/>
              <p:nvPr/>
            </p:nvSpPr>
            <p:spPr>
              <a:xfrm>
                <a:off x="486241" y="5785360"/>
                <a:ext cx="835485" cy="1908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LIIKEVAIHTO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16" name="Ryhmä 15">
              <a:extLst>
                <a:ext uri="{FF2B5EF4-FFF2-40B4-BE49-F238E27FC236}">
                  <a16:creationId xmlns:a16="http://schemas.microsoft.com/office/drawing/2014/main" id="{33851431-E2C8-F327-6E72-9DB4AF74BBF4}"/>
                </a:ext>
              </a:extLst>
            </p:cNvPr>
            <p:cNvGrpSpPr/>
            <p:nvPr/>
          </p:nvGrpSpPr>
          <p:grpSpPr>
            <a:xfrm>
              <a:off x="3902508" y="4719632"/>
              <a:ext cx="1907783" cy="786214"/>
              <a:chOff x="229254" y="3984204"/>
              <a:chExt cx="1907783" cy="786214"/>
            </a:xfrm>
          </p:grpSpPr>
          <p:sp>
            <p:nvSpPr>
              <p:cNvPr id="22" name="Suorakulmio 21">
                <a:extLst>
                  <a:ext uri="{FF2B5EF4-FFF2-40B4-BE49-F238E27FC236}">
                    <a16:creationId xmlns:a16="http://schemas.microsoft.com/office/drawing/2014/main" id="{36FE7F67-ED26-9774-F9D6-07DA86350995}"/>
                  </a:ext>
                </a:extLst>
              </p:cNvPr>
              <p:cNvSpPr/>
              <p:nvPr/>
            </p:nvSpPr>
            <p:spPr>
              <a:xfrm>
                <a:off x="1099574" y="4573599"/>
                <a:ext cx="1037463" cy="1908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KANNATTAVUUS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cxnSp>
            <p:nvCxnSpPr>
              <p:cNvPr id="23" name="Suora yhdysviiva 22">
                <a:extLst>
                  <a:ext uri="{FF2B5EF4-FFF2-40B4-BE49-F238E27FC236}">
                    <a16:creationId xmlns:a16="http://schemas.microsoft.com/office/drawing/2014/main" id="{701651CB-846D-7EEB-D9EB-474D3561CF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254" y="4239695"/>
                <a:ext cx="1511609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Suorakulmio 23">
                <a:extLst>
                  <a:ext uri="{FF2B5EF4-FFF2-40B4-BE49-F238E27FC236}">
                    <a16:creationId xmlns:a16="http://schemas.microsoft.com/office/drawing/2014/main" id="{B72F4858-0CF3-43EC-266F-32BFA245B293}"/>
                  </a:ext>
                </a:extLst>
              </p:cNvPr>
              <p:cNvSpPr/>
              <p:nvPr/>
            </p:nvSpPr>
            <p:spPr>
              <a:xfrm>
                <a:off x="273269" y="3984204"/>
                <a:ext cx="1567501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Pohjois-Karjala</a:t>
                </a:r>
              </a:p>
            </p:txBody>
          </p:sp>
          <p:sp>
            <p:nvSpPr>
              <p:cNvPr id="28" name="Suorakulmio 27">
                <a:extLst>
                  <a:ext uri="{FF2B5EF4-FFF2-40B4-BE49-F238E27FC236}">
                    <a16:creationId xmlns:a16="http://schemas.microsoft.com/office/drawing/2014/main" id="{BA1D93EB-5BA4-6566-CD5C-255A66C16540}"/>
                  </a:ext>
                </a:extLst>
              </p:cNvPr>
              <p:cNvSpPr/>
              <p:nvPr/>
            </p:nvSpPr>
            <p:spPr>
              <a:xfrm>
                <a:off x="379663" y="4579597"/>
                <a:ext cx="835485" cy="1908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LIIKEVAIHTO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  <p:grpSp>
          <p:nvGrpSpPr>
            <p:cNvPr id="17" name="Ryhmä 16">
              <a:extLst>
                <a:ext uri="{FF2B5EF4-FFF2-40B4-BE49-F238E27FC236}">
                  <a16:creationId xmlns:a16="http://schemas.microsoft.com/office/drawing/2014/main" id="{E8221072-E2AF-697A-4DFF-5031AFF89EF5}"/>
                </a:ext>
              </a:extLst>
            </p:cNvPr>
            <p:cNvGrpSpPr/>
            <p:nvPr/>
          </p:nvGrpSpPr>
          <p:grpSpPr>
            <a:xfrm>
              <a:off x="918286" y="5009894"/>
              <a:ext cx="2169947" cy="808187"/>
              <a:chOff x="486241" y="5167994"/>
              <a:chExt cx="2169947" cy="808187"/>
            </a:xfrm>
          </p:grpSpPr>
          <p:cxnSp>
            <p:nvCxnSpPr>
              <p:cNvPr id="18" name="Suora yhdysviiva 17">
                <a:extLst>
                  <a:ext uri="{FF2B5EF4-FFF2-40B4-BE49-F238E27FC236}">
                    <a16:creationId xmlns:a16="http://schemas.microsoft.com/office/drawing/2014/main" id="{79DFC40A-9E0F-1821-8E06-AA90F2EBCB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5772" y="5431162"/>
                <a:ext cx="2060416" cy="0"/>
              </a:xfrm>
              <a:prstGeom prst="line">
                <a:avLst/>
              </a:prstGeom>
              <a:ln w="12700" cmpd="sng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Suorakulmio 18">
                <a:extLst>
                  <a:ext uri="{FF2B5EF4-FFF2-40B4-BE49-F238E27FC236}">
                    <a16:creationId xmlns:a16="http://schemas.microsoft.com/office/drawing/2014/main" id="{DF7B9499-3EC1-590F-B27B-005E3A1D573A}"/>
                  </a:ext>
                </a:extLst>
              </p:cNvPr>
              <p:cNvSpPr/>
              <p:nvPr/>
            </p:nvSpPr>
            <p:spPr>
              <a:xfrm>
                <a:off x="520153" y="5167994"/>
                <a:ext cx="1567501" cy="277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fi-FI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Etelä-Savo</a:t>
                </a:r>
              </a:p>
            </p:txBody>
          </p:sp>
          <p:sp>
            <p:nvSpPr>
              <p:cNvPr id="20" name="Suorakulmio 19">
                <a:extLst>
                  <a:ext uri="{FF2B5EF4-FFF2-40B4-BE49-F238E27FC236}">
                    <a16:creationId xmlns:a16="http://schemas.microsoft.com/office/drawing/2014/main" id="{4E3F008C-A462-0E70-F579-F83490944D51}"/>
                  </a:ext>
                </a:extLst>
              </p:cNvPr>
              <p:cNvSpPr/>
              <p:nvPr/>
            </p:nvSpPr>
            <p:spPr>
              <a:xfrm>
                <a:off x="1202633" y="5785360"/>
                <a:ext cx="1037463" cy="1908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KANNATTAVUUS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1" name="Suorakulmio 20">
                <a:extLst>
                  <a:ext uri="{FF2B5EF4-FFF2-40B4-BE49-F238E27FC236}">
                    <a16:creationId xmlns:a16="http://schemas.microsoft.com/office/drawing/2014/main" id="{16F848CD-0E29-3D91-9C14-EF22D4556C9B}"/>
                  </a:ext>
                </a:extLst>
              </p:cNvPr>
              <p:cNvSpPr/>
              <p:nvPr/>
            </p:nvSpPr>
            <p:spPr>
              <a:xfrm>
                <a:off x="486241" y="5785360"/>
                <a:ext cx="835485" cy="1908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LIIKEVAIHTO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pic>
        <p:nvPicPr>
          <p:cNvPr id="47" name="Kuva 46">
            <a:extLst>
              <a:ext uri="{FF2B5EF4-FFF2-40B4-BE49-F238E27FC236}">
                <a16:creationId xmlns:a16="http://schemas.microsoft.com/office/drawing/2014/main" id="{71C8655E-42AD-2B87-EDCD-B21FFD86D509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09" t="31526" b="15973"/>
          <a:stretch/>
        </p:blipFill>
        <p:spPr>
          <a:xfrm>
            <a:off x="5314974" y="2174556"/>
            <a:ext cx="850964" cy="1152899"/>
          </a:xfrm>
          <a:prstGeom prst="rect">
            <a:avLst/>
          </a:prstGeom>
        </p:spPr>
      </p:pic>
      <p:graphicFrame>
        <p:nvGraphicFramePr>
          <p:cNvPr id="48" name="Sisällön paikkamerkki 10">
            <a:extLst>
              <a:ext uri="{FF2B5EF4-FFF2-40B4-BE49-F238E27FC236}">
                <a16:creationId xmlns:a16="http://schemas.microsoft.com/office/drawing/2014/main" id="{7BEC4B12-2512-8B61-E4D9-466B136E5B25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3551032" y="1999533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graphicFrame>
        <p:nvGraphicFramePr>
          <p:cNvPr id="49" name="Sisällön paikkamerkki 10">
            <a:extLst>
              <a:ext uri="{FF2B5EF4-FFF2-40B4-BE49-F238E27FC236}">
                <a16:creationId xmlns:a16="http://schemas.microsoft.com/office/drawing/2014/main" id="{292271D3-A14E-FE69-2802-911310911B66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4487972" y="1999533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9"/>
          </a:graphicData>
        </a:graphic>
      </p:graphicFrame>
      <p:graphicFrame>
        <p:nvGraphicFramePr>
          <p:cNvPr id="50" name="Sisällön paikkamerkki 10">
            <a:extLst>
              <a:ext uri="{FF2B5EF4-FFF2-40B4-BE49-F238E27FC236}">
                <a16:creationId xmlns:a16="http://schemas.microsoft.com/office/drawing/2014/main" id="{4E6CB732-D6F7-012A-763F-EFA264451B2A}"/>
              </a:ext>
            </a:extLst>
          </p:cNvPr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4467543" y="4139487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graphicFrame>
        <p:nvGraphicFramePr>
          <p:cNvPr id="53" name="Sisällön paikkamerkki 10">
            <a:extLst>
              <a:ext uri="{FF2B5EF4-FFF2-40B4-BE49-F238E27FC236}">
                <a16:creationId xmlns:a16="http://schemas.microsoft.com/office/drawing/2014/main" id="{B3267728-B8C2-0A67-7A87-A7FA911FCF92}"/>
              </a:ext>
            </a:extLst>
          </p:cNvPr>
          <p:cNvGraphicFramePr>
            <a:graphicFrameLocks/>
          </p:cNvGraphicFramePr>
          <p:nvPr>
            <p:custDataLst>
              <p:tags r:id="rId6"/>
            </p:custDataLst>
          </p:nvPr>
        </p:nvGraphicFramePr>
        <p:xfrm>
          <a:off x="5297195" y="4139487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graphicFrame>
        <p:nvGraphicFramePr>
          <p:cNvPr id="55" name="Sisällön paikkamerkki 10">
            <a:extLst>
              <a:ext uri="{FF2B5EF4-FFF2-40B4-BE49-F238E27FC236}">
                <a16:creationId xmlns:a16="http://schemas.microsoft.com/office/drawing/2014/main" id="{674531F4-6975-3966-269B-2F3BE8B10FE3}"/>
              </a:ext>
            </a:extLst>
          </p:cNvPr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3991045" y="5183959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  <p:graphicFrame>
        <p:nvGraphicFramePr>
          <p:cNvPr id="56" name="Sisällön paikkamerkki 10">
            <a:extLst>
              <a:ext uri="{FF2B5EF4-FFF2-40B4-BE49-F238E27FC236}">
                <a16:creationId xmlns:a16="http://schemas.microsoft.com/office/drawing/2014/main" id="{A2C643B1-1307-3E7E-58B7-4709C92B9392}"/>
              </a:ext>
            </a:extLst>
          </p:cNvPr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4757900" y="5183959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3"/>
          </a:graphicData>
        </a:graphic>
      </p:graphicFrame>
      <p:graphicFrame>
        <p:nvGraphicFramePr>
          <p:cNvPr id="57" name="Sisällön paikkamerkki 10">
            <a:extLst>
              <a:ext uri="{FF2B5EF4-FFF2-40B4-BE49-F238E27FC236}">
                <a16:creationId xmlns:a16="http://schemas.microsoft.com/office/drawing/2014/main" id="{FCDFDF1B-76DC-BEB0-1A89-82413CD2243F}"/>
              </a:ext>
            </a:extLst>
          </p:cNvPr>
          <p:cNvGraphicFramePr>
            <a:graphicFrameLocks/>
          </p:cNvGraphicFramePr>
          <p:nvPr>
            <p:custDataLst>
              <p:tags r:id="rId9"/>
            </p:custDataLst>
          </p:nvPr>
        </p:nvGraphicFramePr>
        <p:xfrm>
          <a:off x="796137" y="5507733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58" name="Sisällön paikkamerkki 10">
            <a:extLst>
              <a:ext uri="{FF2B5EF4-FFF2-40B4-BE49-F238E27FC236}">
                <a16:creationId xmlns:a16="http://schemas.microsoft.com/office/drawing/2014/main" id="{1667A9C6-297B-1857-F0A5-895ACA6AA5D0}"/>
              </a:ext>
            </a:extLst>
          </p:cNvPr>
          <p:cNvGraphicFramePr>
            <a:graphicFrameLocks/>
          </p:cNvGraphicFramePr>
          <p:nvPr>
            <p:custDataLst>
              <p:tags r:id="rId10"/>
            </p:custDataLst>
          </p:nvPr>
        </p:nvGraphicFramePr>
        <p:xfrm>
          <a:off x="1562992" y="5507733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graphicFrame>
        <p:nvGraphicFramePr>
          <p:cNvPr id="59" name="Sisällön paikkamerkki 10">
            <a:extLst>
              <a:ext uri="{FF2B5EF4-FFF2-40B4-BE49-F238E27FC236}">
                <a16:creationId xmlns:a16="http://schemas.microsoft.com/office/drawing/2014/main" id="{9A4AF90F-F719-569E-7DC6-7D1C554BDBCC}"/>
              </a:ext>
            </a:extLst>
          </p:cNvPr>
          <p:cNvGraphicFramePr>
            <a:graphicFrameLocks/>
          </p:cNvGraphicFramePr>
          <p:nvPr>
            <p:custDataLst>
              <p:tags r:id="rId11"/>
            </p:custDataLst>
          </p:nvPr>
        </p:nvGraphicFramePr>
        <p:xfrm>
          <a:off x="331137" y="4359267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6"/>
          </a:graphicData>
        </a:graphic>
      </p:graphicFrame>
      <p:graphicFrame>
        <p:nvGraphicFramePr>
          <p:cNvPr id="61" name="Sisällön paikkamerkki 10">
            <a:extLst>
              <a:ext uri="{FF2B5EF4-FFF2-40B4-BE49-F238E27FC236}">
                <a16:creationId xmlns:a16="http://schemas.microsoft.com/office/drawing/2014/main" id="{D03B33BA-82A7-0C2B-5ACE-D06810B563F7}"/>
              </a:ext>
            </a:extLst>
          </p:cNvPr>
          <p:cNvGraphicFramePr>
            <a:graphicFrameLocks/>
          </p:cNvGraphicFramePr>
          <p:nvPr>
            <p:custDataLst>
              <p:tags r:id="rId12"/>
            </p:custDataLst>
          </p:nvPr>
        </p:nvGraphicFramePr>
        <p:xfrm>
          <a:off x="1097992" y="4359267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7"/>
          </a:graphicData>
        </a:graphic>
      </p:graphicFrame>
      <p:graphicFrame>
        <p:nvGraphicFramePr>
          <p:cNvPr id="62" name="Sisällön paikkamerkki 10">
            <a:extLst>
              <a:ext uri="{FF2B5EF4-FFF2-40B4-BE49-F238E27FC236}">
                <a16:creationId xmlns:a16="http://schemas.microsoft.com/office/drawing/2014/main" id="{64852EC3-7DF1-4E40-C4A3-7CD1EE4D7D21}"/>
              </a:ext>
            </a:extLst>
          </p:cNvPr>
          <p:cNvGraphicFramePr>
            <a:graphicFrameLocks/>
          </p:cNvGraphicFramePr>
          <p:nvPr>
            <p:custDataLst>
              <p:tags r:id="rId13"/>
            </p:custDataLst>
          </p:nvPr>
        </p:nvGraphicFramePr>
        <p:xfrm>
          <a:off x="526358" y="3182976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8"/>
          </a:graphicData>
        </a:graphic>
      </p:graphicFrame>
      <p:graphicFrame>
        <p:nvGraphicFramePr>
          <p:cNvPr id="63" name="Sisällön paikkamerkki 10">
            <a:extLst>
              <a:ext uri="{FF2B5EF4-FFF2-40B4-BE49-F238E27FC236}">
                <a16:creationId xmlns:a16="http://schemas.microsoft.com/office/drawing/2014/main" id="{E2A5BD62-AF6D-A24D-FDAB-56FF5D358B20}"/>
              </a:ext>
            </a:extLst>
          </p:cNvPr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1293213" y="3182976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9"/>
          </a:graphicData>
        </a:graphic>
      </p:graphicFrame>
      <p:graphicFrame>
        <p:nvGraphicFramePr>
          <p:cNvPr id="64" name="Sisällön paikkamerkki 10">
            <a:extLst>
              <a:ext uri="{FF2B5EF4-FFF2-40B4-BE49-F238E27FC236}">
                <a16:creationId xmlns:a16="http://schemas.microsoft.com/office/drawing/2014/main" id="{4128937A-42FE-8696-17A3-B50208DFB722}"/>
              </a:ext>
            </a:extLst>
          </p:cNvPr>
          <p:cNvGraphicFramePr>
            <a:graphicFrameLocks/>
          </p:cNvGraphicFramePr>
          <p:nvPr>
            <p:custDataLst>
              <p:tags r:id="rId15"/>
            </p:custDataLst>
          </p:nvPr>
        </p:nvGraphicFramePr>
        <p:xfrm>
          <a:off x="3816510" y="3291922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0"/>
          </a:graphicData>
        </a:graphic>
      </p:graphicFrame>
      <p:graphicFrame>
        <p:nvGraphicFramePr>
          <p:cNvPr id="65" name="Sisällön paikkamerkki 10">
            <a:extLst>
              <a:ext uri="{FF2B5EF4-FFF2-40B4-BE49-F238E27FC236}">
                <a16:creationId xmlns:a16="http://schemas.microsoft.com/office/drawing/2014/main" id="{7FF56D24-3FBD-AA83-E596-9DC12BA2F612}"/>
              </a:ext>
            </a:extLst>
          </p:cNvPr>
          <p:cNvGraphicFramePr>
            <a:graphicFrameLocks/>
          </p:cNvGraphicFramePr>
          <p:nvPr>
            <p:custDataLst>
              <p:tags r:id="rId16"/>
            </p:custDataLst>
          </p:nvPr>
        </p:nvGraphicFramePr>
        <p:xfrm>
          <a:off x="4583365" y="3291922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1"/>
          </a:graphicData>
        </a:graphic>
      </p:graphicFrame>
    </p:spTree>
    <p:extLst>
      <p:ext uri="{BB962C8B-B14F-4D97-AF65-F5344CB8AC3E}">
        <p14:creationId xmlns:p14="http://schemas.microsoft.com/office/powerpoint/2010/main" val="1012434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uorakulmio 45">
            <a:extLst>
              <a:ext uri="{FF2B5EF4-FFF2-40B4-BE49-F238E27FC236}">
                <a16:creationId xmlns:a16="http://schemas.microsoft.com/office/drawing/2014/main" id="{5A474671-E43F-48A2-B790-C578EBD064B5}"/>
              </a:ext>
            </a:extLst>
          </p:cNvPr>
          <p:cNvSpPr/>
          <p:nvPr/>
        </p:nvSpPr>
        <p:spPr>
          <a:xfrm>
            <a:off x="372088" y="1225369"/>
            <a:ext cx="5930333" cy="65864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80000"/>
              </a:lnSpc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Arvio investointien arvon sekä tuotannon ja tuotteiden kehityksestä ensi vuonna</a:t>
            </a:r>
            <a:b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(Saldoluku %) 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PK-YRITYSTEN INVESTOINTIEN ARVO JA INNOVAATIOT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uorakulmio 1">
            <a:extLst>
              <a:ext uri="{FF2B5EF4-FFF2-40B4-BE49-F238E27FC236}">
                <a16:creationId xmlns:a16="http://schemas.microsoft.com/office/drawing/2014/main" id="{390A0038-B557-7B46-7753-565CAEC5B326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Lähialueet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BD8723CF-E71D-3106-4F8C-6F285F0E7E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7765722"/>
              </p:ext>
            </p:extLst>
          </p:nvPr>
        </p:nvGraphicFramePr>
        <p:xfrm>
          <a:off x="6238413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7" imgW="4133840" imgH="180969" progId="Excel.Sheet.12">
                  <p:embed/>
                </p:oleObj>
              </mc:Choice>
              <mc:Fallback>
                <p:oleObj name="Worksheet" r:id="rId17" imgW="4133840" imgH="180969" progId="Excel.Sheet.12">
                  <p:embed/>
                  <p:pic>
                    <p:nvPicPr>
                      <p:cNvPr id="2" name="Objekti 1">
                        <a:extLst>
                          <a:ext uri="{FF2B5EF4-FFF2-40B4-BE49-F238E27FC236}">
                            <a16:creationId xmlns:a16="http://schemas.microsoft.com/office/drawing/2014/main" id="{473B53FC-4700-AB3F-574A-0D3021D0B6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238413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Kuva 3">
            <a:extLst>
              <a:ext uri="{FF2B5EF4-FFF2-40B4-BE49-F238E27FC236}">
                <a16:creationId xmlns:a16="http://schemas.microsoft.com/office/drawing/2014/main" id="{494BA0BF-02BE-830E-4F16-9D874EBDFB92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9" t="31526" b="15973"/>
          <a:stretch/>
        </p:blipFill>
        <p:spPr>
          <a:xfrm>
            <a:off x="2589710" y="1302949"/>
            <a:ext cx="3413475" cy="4624628"/>
          </a:xfrm>
          <a:prstGeom prst="rect">
            <a:avLst/>
          </a:prstGeom>
        </p:spPr>
      </p:pic>
      <p:grpSp>
        <p:nvGrpSpPr>
          <p:cNvPr id="5" name="Ryhmä 4">
            <a:extLst>
              <a:ext uri="{FF2B5EF4-FFF2-40B4-BE49-F238E27FC236}">
                <a16:creationId xmlns:a16="http://schemas.microsoft.com/office/drawing/2014/main" id="{EF8FDA50-3D35-14EB-04E4-EF32E599E79A}"/>
              </a:ext>
            </a:extLst>
          </p:cNvPr>
          <p:cNvGrpSpPr/>
          <p:nvPr/>
        </p:nvGrpSpPr>
        <p:grpSpPr>
          <a:xfrm>
            <a:off x="609034" y="1373063"/>
            <a:ext cx="11142873" cy="4755544"/>
            <a:chOff x="609034" y="1373063"/>
            <a:chExt cx="11142873" cy="4755544"/>
          </a:xfrm>
        </p:grpSpPr>
        <p:grpSp>
          <p:nvGrpSpPr>
            <p:cNvPr id="8" name="Ryhmä 7">
              <a:extLst>
                <a:ext uri="{FF2B5EF4-FFF2-40B4-BE49-F238E27FC236}">
                  <a16:creationId xmlns:a16="http://schemas.microsoft.com/office/drawing/2014/main" id="{BE6162A1-9FD0-E985-27F8-EF77C0A74316}"/>
                </a:ext>
              </a:extLst>
            </p:cNvPr>
            <p:cNvGrpSpPr/>
            <p:nvPr/>
          </p:nvGrpSpPr>
          <p:grpSpPr>
            <a:xfrm>
              <a:off x="609034" y="1373063"/>
              <a:ext cx="11142873" cy="4134776"/>
              <a:chOff x="609034" y="1373063"/>
              <a:chExt cx="11142873" cy="4134776"/>
            </a:xfrm>
          </p:grpSpPr>
          <p:pic>
            <p:nvPicPr>
              <p:cNvPr id="15" name="Kuva 14">
                <a:extLst>
                  <a:ext uri="{FF2B5EF4-FFF2-40B4-BE49-F238E27FC236}">
                    <a16:creationId xmlns:a16="http://schemas.microsoft.com/office/drawing/2014/main" id="{7E8ED283-0AB4-45CD-F5CE-404C533B50F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0" cstate="print">
                <a:extLst>
                  <a:ext uri="{BEBA8EAE-BF5A-486C-A8C5-ECC9F3942E4B}">
                    <a14:imgProps xmlns:a14="http://schemas.microsoft.com/office/drawing/2010/main">
                      <a14:imgLayer r:embed="rId21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622" r="14436" b="5167"/>
              <a:stretch/>
            </p:blipFill>
            <p:spPr>
              <a:xfrm>
                <a:off x="10700586" y="1373063"/>
                <a:ext cx="1051321" cy="2180305"/>
              </a:xfrm>
              <a:prstGeom prst="rect">
                <a:avLst/>
              </a:prstGeom>
            </p:spPr>
          </p:pic>
          <p:grpSp>
            <p:nvGrpSpPr>
              <p:cNvPr id="16" name="Ryhmä 15">
                <a:extLst>
                  <a:ext uri="{FF2B5EF4-FFF2-40B4-BE49-F238E27FC236}">
                    <a16:creationId xmlns:a16="http://schemas.microsoft.com/office/drawing/2014/main" id="{D32EACDB-A0FF-D230-E861-3B61C320F980}"/>
                  </a:ext>
                </a:extLst>
              </p:cNvPr>
              <p:cNvGrpSpPr/>
              <p:nvPr/>
            </p:nvGrpSpPr>
            <p:grpSpPr>
              <a:xfrm>
                <a:off x="7994223" y="1591975"/>
                <a:ext cx="3251304" cy="1328308"/>
                <a:chOff x="8241199" y="1732840"/>
                <a:chExt cx="3251304" cy="1328308"/>
              </a:xfrm>
            </p:grpSpPr>
            <p:grpSp>
              <p:nvGrpSpPr>
                <p:cNvPr id="47" name="Ryhmä 46">
                  <a:extLst>
                    <a:ext uri="{FF2B5EF4-FFF2-40B4-BE49-F238E27FC236}">
                      <a16:creationId xmlns:a16="http://schemas.microsoft.com/office/drawing/2014/main" id="{4F20C2B7-25DD-1F0B-ADCE-10FBBB3B7192}"/>
                    </a:ext>
                  </a:extLst>
                </p:cNvPr>
                <p:cNvGrpSpPr/>
                <p:nvPr/>
              </p:nvGrpSpPr>
              <p:grpSpPr>
                <a:xfrm>
                  <a:off x="8241199" y="1732840"/>
                  <a:ext cx="3251304" cy="334675"/>
                  <a:chOff x="5986564" y="2814851"/>
                  <a:chExt cx="5092008" cy="538649"/>
                </a:xfrm>
              </p:grpSpPr>
              <p:sp>
                <p:nvSpPr>
                  <p:cNvPr id="50" name="Suorakulmio 49">
                    <a:extLst>
                      <a:ext uri="{FF2B5EF4-FFF2-40B4-BE49-F238E27FC236}">
                        <a16:creationId xmlns:a16="http://schemas.microsoft.com/office/drawing/2014/main" id="{FD2DED5F-71A6-565B-B2BC-BBCCE1B7BDB7}"/>
                      </a:ext>
                    </a:extLst>
                  </p:cNvPr>
                  <p:cNvSpPr/>
                  <p:nvPr/>
                </p:nvSpPr>
                <p:spPr>
                  <a:xfrm>
                    <a:off x="5986564" y="2814851"/>
                    <a:ext cx="2786634" cy="495358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 algn="r">
                      <a:defRPr/>
                    </a:pPr>
                    <a:r>
                      <a:rPr lang="fi-FI" sz="1400" dirty="0">
                        <a:solidFill>
                          <a:srgbClr val="3F3F3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KOKO MAA</a:t>
                    </a:r>
                  </a:p>
                </p:txBody>
              </p:sp>
              <p:cxnSp>
                <p:nvCxnSpPr>
                  <p:cNvPr id="51" name="Suora yhdysviiva 50">
                    <a:extLst>
                      <a:ext uri="{FF2B5EF4-FFF2-40B4-BE49-F238E27FC236}">
                        <a16:creationId xmlns:a16="http://schemas.microsoft.com/office/drawing/2014/main" id="{83C7E18B-B5CD-7631-C532-9E24BFF5C4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164813" y="3353500"/>
                    <a:ext cx="3913759" cy="0"/>
                  </a:xfrm>
                  <a:prstGeom prst="line">
                    <a:avLst/>
                  </a:prstGeom>
                  <a:ln w="12700" cmpd="sng">
                    <a:solidFill>
                      <a:srgbClr val="3F3F3F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8" name="Suorakulmio 47">
                  <a:extLst>
                    <a:ext uri="{FF2B5EF4-FFF2-40B4-BE49-F238E27FC236}">
                      <a16:creationId xmlns:a16="http://schemas.microsoft.com/office/drawing/2014/main" id="{984DC7EF-C408-64FE-4276-E993051DC62E}"/>
                    </a:ext>
                  </a:extLst>
                </p:cNvPr>
                <p:cNvSpPr/>
                <p:nvPr/>
              </p:nvSpPr>
              <p:spPr>
                <a:xfrm>
                  <a:off x="8934205" y="2481882"/>
                  <a:ext cx="973343" cy="2893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INVESTOINTIEN</a:t>
                  </a:r>
                </a:p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ARVO</a:t>
                  </a:r>
                  <a:endParaRPr lang="fi-FI" sz="800" dirty="0">
                    <a:solidFill>
                      <a:srgbClr val="535353"/>
                    </a:solidFill>
                  </a:endParaRPr>
                </a:p>
              </p:txBody>
            </p:sp>
            <p:sp>
              <p:nvSpPr>
                <p:cNvPr id="49" name="Suorakulmio 48">
                  <a:extLst>
                    <a:ext uri="{FF2B5EF4-FFF2-40B4-BE49-F238E27FC236}">
                      <a16:creationId xmlns:a16="http://schemas.microsoft.com/office/drawing/2014/main" id="{D70E2BF6-E66C-FEB5-1373-42531EDC2EA9}"/>
                    </a:ext>
                  </a:extLst>
                </p:cNvPr>
                <p:cNvSpPr/>
                <p:nvPr/>
              </p:nvSpPr>
              <p:spPr>
                <a:xfrm>
                  <a:off x="10020496" y="2476373"/>
                  <a:ext cx="998991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INNOVAATIOT,</a:t>
                  </a:r>
                  <a:br>
                    <a:rPr lang="fi-FI" sz="800" b="1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fi-FI" sz="800" b="1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TUOTANNON JA</a:t>
                  </a:r>
                </a:p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TUOTTEIDEN </a:t>
                  </a:r>
                </a:p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KEHITYS</a:t>
                  </a:r>
                  <a:br>
                    <a:rPr lang="fi-FI" sz="800" b="1" dirty="0">
                      <a:solidFill>
                        <a:srgbClr val="535353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endParaRPr lang="fi-FI" sz="800" dirty="0">
                    <a:solidFill>
                      <a:srgbClr val="535353"/>
                    </a:solidFill>
                  </a:endParaRPr>
                </a:p>
              </p:txBody>
            </p:sp>
          </p:grpSp>
          <p:grpSp>
            <p:nvGrpSpPr>
              <p:cNvPr id="17" name="Ryhmä 16">
                <a:extLst>
                  <a:ext uri="{FF2B5EF4-FFF2-40B4-BE49-F238E27FC236}">
                    <a16:creationId xmlns:a16="http://schemas.microsoft.com/office/drawing/2014/main" id="{4AE33095-FB9A-F29A-832C-6A20618F7EE1}"/>
                  </a:ext>
                </a:extLst>
              </p:cNvPr>
              <p:cNvGrpSpPr/>
              <p:nvPr/>
            </p:nvGrpSpPr>
            <p:grpSpPr>
              <a:xfrm>
                <a:off x="1019012" y="2243003"/>
                <a:ext cx="2810096" cy="1192493"/>
                <a:chOff x="1844046" y="2470617"/>
                <a:chExt cx="2810096" cy="1192493"/>
              </a:xfrm>
            </p:grpSpPr>
            <p:grpSp>
              <p:nvGrpSpPr>
                <p:cNvPr id="41" name="Ryhmä 40">
                  <a:extLst>
                    <a:ext uri="{FF2B5EF4-FFF2-40B4-BE49-F238E27FC236}">
                      <a16:creationId xmlns:a16="http://schemas.microsoft.com/office/drawing/2014/main" id="{E3CAA2FF-58C7-2990-DD41-566FA44EEF7E}"/>
                    </a:ext>
                  </a:extLst>
                </p:cNvPr>
                <p:cNvGrpSpPr/>
                <p:nvPr/>
              </p:nvGrpSpPr>
              <p:grpSpPr>
                <a:xfrm>
                  <a:off x="1870760" y="2470617"/>
                  <a:ext cx="2783382" cy="319420"/>
                  <a:chOff x="780699" y="5015131"/>
                  <a:chExt cx="2783382" cy="319420"/>
                </a:xfrm>
              </p:grpSpPr>
              <p:sp>
                <p:nvSpPr>
                  <p:cNvPr id="44" name="Suorakulmio 43">
                    <a:extLst>
                      <a:ext uri="{FF2B5EF4-FFF2-40B4-BE49-F238E27FC236}">
                        <a16:creationId xmlns:a16="http://schemas.microsoft.com/office/drawing/2014/main" id="{F1C0F418-9B9C-EA02-4662-2B7E74727C75}"/>
                      </a:ext>
                    </a:extLst>
                  </p:cNvPr>
                  <p:cNvSpPr/>
                  <p:nvPr/>
                </p:nvSpPr>
                <p:spPr>
                  <a:xfrm>
                    <a:off x="780699" y="5015131"/>
                    <a:ext cx="2356443" cy="27699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>
                      <a:defRPr/>
                    </a:pPr>
                    <a:r>
                      <a:rPr lang="fi-FI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Pohjois-Pohjanmaa</a:t>
                    </a:r>
                  </a:p>
                </p:txBody>
              </p:sp>
              <p:cxnSp>
                <p:nvCxnSpPr>
                  <p:cNvPr id="45" name="Suora yhdysviiva 44">
                    <a:extLst>
                      <a:ext uri="{FF2B5EF4-FFF2-40B4-BE49-F238E27FC236}">
                        <a16:creationId xmlns:a16="http://schemas.microsoft.com/office/drawing/2014/main" id="{507B0EBD-96B3-07C1-AC3B-AAEE8A0099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67557" y="5334551"/>
                    <a:ext cx="2696524" cy="0"/>
                  </a:xfrm>
                  <a:prstGeom prst="line">
                    <a:avLst/>
                  </a:prstGeom>
                  <a:ln w="12700" cmpd="sng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2" name="Suorakulmio 41">
                  <a:extLst>
                    <a:ext uri="{FF2B5EF4-FFF2-40B4-BE49-F238E27FC236}">
                      <a16:creationId xmlns:a16="http://schemas.microsoft.com/office/drawing/2014/main" id="{665253D8-EB97-C3A8-A808-438612C93076}"/>
                    </a:ext>
                  </a:extLst>
                </p:cNvPr>
                <p:cNvSpPr/>
                <p:nvPr/>
              </p:nvSpPr>
              <p:spPr>
                <a:xfrm>
                  <a:off x="1844046" y="3182332"/>
                  <a:ext cx="973343" cy="2893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INVESTOINTIEN</a:t>
                  </a:r>
                </a:p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ARVO</a:t>
                  </a:r>
                  <a:endParaRPr lang="fi-FI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3" name="Suorakulmio 42">
                  <a:extLst>
                    <a:ext uri="{FF2B5EF4-FFF2-40B4-BE49-F238E27FC236}">
                      <a16:creationId xmlns:a16="http://schemas.microsoft.com/office/drawing/2014/main" id="{E86F6DDA-BCD0-3A9B-91CB-F39FEEAED8C3}"/>
                    </a:ext>
                  </a:extLst>
                </p:cNvPr>
                <p:cNvSpPr/>
                <p:nvPr/>
              </p:nvSpPr>
              <p:spPr>
                <a:xfrm>
                  <a:off x="2863160" y="3176823"/>
                  <a:ext cx="998991" cy="48628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INNOVAATIOT,</a:t>
                  </a:r>
                  <a:b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TUOTANNON JA</a:t>
                  </a:r>
                </a:p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TUOTTEIDEN </a:t>
                  </a:r>
                </a:p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KEHITYS</a:t>
                  </a:r>
                  <a:endParaRPr lang="fi-FI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8" name="Ryhmä 17">
                <a:extLst>
                  <a:ext uri="{FF2B5EF4-FFF2-40B4-BE49-F238E27FC236}">
                    <a16:creationId xmlns:a16="http://schemas.microsoft.com/office/drawing/2014/main" id="{3A9A7561-899E-0891-5028-73DCF0BC6786}"/>
                  </a:ext>
                </a:extLst>
              </p:cNvPr>
              <p:cNvGrpSpPr/>
              <p:nvPr/>
            </p:nvGrpSpPr>
            <p:grpSpPr>
              <a:xfrm>
                <a:off x="4714022" y="2441940"/>
                <a:ext cx="2338249" cy="1173323"/>
                <a:chOff x="6631622" y="2875104"/>
                <a:chExt cx="2338249" cy="1173323"/>
              </a:xfrm>
            </p:grpSpPr>
            <p:cxnSp>
              <p:nvCxnSpPr>
                <p:cNvPr id="37" name="Suora yhdysviiva 36">
                  <a:extLst>
                    <a:ext uri="{FF2B5EF4-FFF2-40B4-BE49-F238E27FC236}">
                      <a16:creationId xmlns:a16="http://schemas.microsoft.com/office/drawing/2014/main" id="{51CFAFFB-8C75-E70A-A77C-35D771CC14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631622" y="3162776"/>
                  <a:ext cx="2255678" cy="0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8" name="Suorakulmio 37">
                  <a:extLst>
                    <a:ext uri="{FF2B5EF4-FFF2-40B4-BE49-F238E27FC236}">
                      <a16:creationId xmlns:a16="http://schemas.microsoft.com/office/drawing/2014/main" id="{5A191BEE-EB84-9043-D32E-0F836B405988}"/>
                    </a:ext>
                  </a:extLst>
                </p:cNvPr>
                <p:cNvSpPr/>
                <p:nvPr/>
              </p:nvSpPr>
              <p:spPr>
                <a:xfrm>
                  <a:off x="6818203" y="2875104"/>
                  <a:ext cx="2142982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r">
                    <a:defRPr/>
                  </a:pPr>
                  <a:r>
                    <a:rPr lang="fi-FI" sz="1200" dirty="0">
                      <a:solidFill>
                        <a:schemeClr val="bg1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Kainuu</a:t>
                  </a:r>
                </a:p>
              </p:txBody>
            </p:sp>
            <p:sp>
              <p:nvSpPr>
                <p:cNvPr id="39" name="Suorakulmio 38">
                  <a:extLst>
                    <a:ext uri="{FF2B5EF4-FFF2-40B4-BE49-F238E27FC236}">
                      <a16:creationId xmlns:a16="http://schemas.microsoft.com/office/drawing/2014/main" id="{8C728BDF-1D1A-CAC0-E3F0-E76C46498603}"/>
                    </a:ext>
                  </a:extLst>
                </p:cNvPr>
                <p:cNvSpPr/>
                <p:nvPr/>
              </p:nvSpPr>
              <p:spPr>
                <a:xfrm>
                  <a:off x="7040593" y="3544360"/>
                  <a:ext cx="973343" cy="2893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INVESTOINTIEN</a:t>
                  </a:r>
                </a:p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ARVO</a:t>
                  </a:r>
                  <a:endParaRPr lang="fi-FI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40" name="Suorakulmio 39">
                  <a:extLst>
                    <a:ext uri="{FF2B5EF4-FFF2-40B4-BE49-F238E27FC236}">
                      <a16:creationId xmlns:a16="http://schemas.microsoft.com/office/drawing/2014/main" id="{682BE1AF-9314-EF2D-9008-9159A03B9F5C}"/>
                    </a:ext>
                  </a:extLst>
                </p:cNvPr>
                <p:cNvSpPr/>
                <p:nvPr/>
              </p:nvSpPr>
              <p:spPr>
                <a:xfrm>
                  <a:off x="7970880" y="3562140"/>
                  <a:ext cx="998991" cy="48628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INNOVAATIOT,</a:t>
                  </a:r>
                  <a:b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TUOTANNON JA</a:t>
                  </a:r>
                </a:p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TUOTTEIDEN </a:t>
                  </a:r>
                </a:p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KEHITYS</a:t>
                  </a:r>
                  <a:endParaRPr lang="fi-FI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19" name="Ryhmä 18">
                <a:extLst>
                  <a:ext uri="{FF2B5EF4-FFF2-40B4-BE49-F238E27FC236}">
                    <a16:creationId xmlns:a16="http://schemas.microsoft.com/office/drawing/2014/main" id="{AAE02AEA-2552-B24E-6232-0E628791825A}"/>
                  </a:ext>
                </a:extLst>
              </p:cNvPr>
              <p:cNvGrpSpPr/>
              <p:nvPr/>
            </p:nvGrpSpPr>
            <p:grpSpPr>
              <a:xfrm>
                <a:off x="4343400" y="3485144"/>
                <a:ext cx="4934573" cy="1288536"/>
                <a:chOff x="6400176" y="4342980"/>
                <a:chExt cx="4934573" cy="1288536"/>
              </a:xfrm>
            </p:grpSpPr>
            <p:sp>
              <p:nvSpPr>
                <p:cNvPr id="33" name="Suorakulmio 32">
                  <a:extLst>
                    <a:ext uri="{FF2B5EF4-FFF2-40B4-BE49-F238E27FC236}">
                      <a16:creationId xmlns:a16="http://schemas.microsoft.com/office/drawing/2014/main" id="{0BBD50F5-439F-2538-A058-CE22E21F729B}"/>
                    </a:ext>
                  </a:extLst>
                </p:cNvPr>
                <p:cNvSpPr/>
                <p:nvPr/>
              </p:nvSpPr>
              <p:spPr>
                <a:xfrm>
                  <a:off x="9017933" y="4342980"/>
                  <a:ext cx="2316816" cy="3077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r">
                    <a:defRPr/>
                  </a:pPr>
                  <a:r>
                    <a:rPr lang="fi-FI" sz="1400" dirty="0">
                      <a:solidFill>
                        <a:srgbClr val="00A3D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POHJOIS-SAVO</a:t>
                  </a:r>
                </a:p>
              </p:txBody>
            </p:sp>
            <p:cxnSp>
              <p:nvCxnSpPr>
                <p:cNvPr id="34" name="Suora yhdysviiva 33">
                  <a:extLst>
                    <a:ext uri="{FF2B5EF4-FFF2-40B4-BE49-F238E27FC236}">
                      <a16:creationId xmlns:a16="http://schemas.microsoft.com/office/drawing/2014/main" id="{2F9E36D4-9780-016D-9AF4-82AF3EC7CCB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00176" y="4667825"/>
                  <a:ext cx="4829458" cy="0"/>
                </a:xfrm>
                <a:prstGeom prst="line">
                  <a:avLst/>
                </a:prstGeom>
                <a:ln w="12700" cmpd="sng">
                  <a:solidFill>
                    <a:srgbClr val="00A3DA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Suorakulmio 34">
                  <a:extLst>
                    <a:ext uri="{FF2B5EF4-FFF2-40B4-BE49-F238E27FC236}">
                      <a16:creationId xmlns:a16="http://schemas.microsoft.com/office/drawing/2014/main" id="{7846F1E5-9F82-2661-8107-3D261C46BCEE}"/>
                    </a:ext>
                  </a:extLst>
                </p:cNvPr>
                <p:cNvSpPr/>
                <p:nvPr/>
              </p:nvSpPr>
              <p:spPr>
                <a:xfrm>
                  <a:off x="9395640" y="5156798"/>
                  <a:ext cx="973343" cy="2893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rgbClr val="00A3D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INVESTOINTIEN</a:t>
                  </a:r>
                </a:p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rgbClr val="00A3D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ARVO</a:t>
                  </a:r>
                  <a:endParaRPr lang="fi-FI" sz="800" dirty="0">
                    <a:solidFill>
                      <a:srgbClr val="00A3DA"/>
                    </a:solidFill>
                  </a:endParaRPr>
                </a:p>
              </p:txBody>
            </p:sp>
            <p:sp>
              <p:nvSpPr>
                <p:cNvPr id="36" name="Suorakulmio 35">
                  <a:extLst>
                    <a:ext uri="{FF2B5EF4-FFF2-40B4-BE49-F238E27FC236}">
                      <a16:creationId xmlns:a16="http://schemas.microsoft.com/office/drawing/2014/main" id="{CF0FE4CE-58B9-EDEA-3C78-325DE10D2109}"/>
                    </a:ext>
                  </a:extLst>
                </p:cNvPr>
                <p:cNvSpPr/>
                <p:nvPr/>
              </p:nvSpPr>
              <p:spPr>
                <a:xfrm>
                  <a:off x="10335758" y="5145229"/>
                  <a:ext cx="998991" cy="48628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rgbClr val="00A3D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INNOVAATIOT,</a:t>
                  </a:r>
                  <a:br>
                    <a:rPr lang="fi-FI" sz="800" b="1" dirty="0">
                      <a:solidFill>
                        <a:srgbClr val="00A3D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fi-FI" sz="800" b="1" dirty="0">
                      <a:solidFill>
                        <a:srgbClr val="00A3D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TUOTANNON JA</a:t>
                  </a:r>
                </a:p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rgbClr val="00A3D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TUOTTEIDEN </a:t>
                  </a:r>
                </a:p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rgbClr val="00A3DA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KEHITYS</a:t>
                  </a:r>
                  <a:endParaRPr lang="fi-FI" sz="800" dirty="0">
                    <a:solidFill>
                      <a:srgbClr val="00A3DA"/>
                    </a:solidFill>
                  </a:endParaRPr>
                </a:p>
              </p:txBody>
            </p:sp>
          </p:grpSp>
          <p:grpSp>
            <p:nvGrpSpPr>
              <p:cNvPr id="20" name="Ryhmä 19">
                <a:extLst>
                  <a:ext uri="{FF2B5EF4-FFF2-40B4-BE49-F238E27FC236}">
                    <a16:creationId xmlns:a16="http://schemas.microsoft.com/office/drawing/2014/main" id="{0F5B8D9A-FD4A-04F5-7A19-AAE6BFF03B7C}"/>
                  </a:ext>
                </a:extLst>
              </p:cNvPr>
              <p:cNvGrpSpPr/>
              <p:nvPr/>
            </p:nvGrpSpPr>
            <p:grpSpPr>
              <a:xfrm>
                <a:off x="5034374" y="4379079"/>
                <a:ext cx="2157118" cy="1128760"/>
                <a:chOff x="6812753" y="2919667"/>
                <a:chExt cx="2157118" cy="1128760"/>
              </a:xfrm>
            </p:grpSpPr>
            <p:cxnSp>
              <p:nvCxnSpPr>
                <p:cNvPr id="29" name="Suora yhdysviiva 28">
                  <a:extLst>
                    <a:ext uri="{FF2B5EF4-FFF2-40B4-BE49-F238E27FC236}">
                      <a16:creationId xmlns:a16="http://schemas.microsoft.com/office/drawing/2014/main" id="{17760834-6404-810D-5C0A-D02679789E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901372" y="3162776"/>
                  <a:ext cx="1985928" cy="0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Suorakulmio 29">
                  <a:extLst>
                    <a:ext uri="{FF2B5EF4-FFF2-40B4-BE49-F238E27FC236}">
                      <a16:creationId xmlns:a16="http://schemas.microsoft.com/office/drawing/2014/main" id="{9574AD42-278A-17CC-39AE-E61A63C04862}"/>
                    </a:ext>
                  </a:extLst>
                </p:cNvPr>
                <p:cNvSpPr/>
                <p:nvPr/>
              </p:nvSpPr>
              <p:spPr>
                <a:xfrm>
                  <a:off x="6812753" y="2919667"/>
                  <a:ext cx="2142982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r">
                    <a:defRPr/>
                  </a:pPr>
                  <a:r>
                    <a:rPr lang="fi-FI" sz="1200" dirty="0">
                      <a:solidFill>
                        <a:schemeClr val="bg1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Pohjois-Karjala</a:t>
                  </a:r>
                </a:p>
              </p:txBody>
            </p:sp>
            <p:sp>
              <p:nvSpPr>
                <p:cNvPr id="31" name="Suorakulmio 30">
                  <a:extLst>
                    <a:ext uri="{FF2B5EF4-FFF2-40B4-BE49-F238E27FC236}">
                      <a16:creationId xmlns:a16="http://schemas.microsoft.com/office/drawing/2014/main" id="{FCD76DD4-E49C-6286-CA56-2BA66CAEF591}"/>
                    </a:ext>
                  </a:extLst>
                </p:cNvPr>
                <p:cNvSpPr/>
                <p:nvPr/>
              </p:nvSpPr>
              <p:spPr>
                <a:xfrm>
                  <a:off x="7040593" y="3544360"/>
                  <a:ext cx="973343" cy="2893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INVESTOINTIEN</a:t>
                  </a:r>
                </a:p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ARVO</a:t>
                  </a:r>
                  <a:endParaRPr lang="fi-FI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32" name="Suorakulmio 31">
                  <a:extLst>
                    <a:ext uri="{FF2B5EF4-FFF2-40B4-BE49-F238E27FC236}">
                      <a16:creationId xmlns:a16="http://schemas.microsoft.com/office/drawing/2014/main" id="{4D376C3E-DD8E-3490-A9FA-B5239F5A6744}"/>
                    </a:ext>
                  </a:extLst>
                </p:cNvPr>
                <p:cNvSpPr/>
                <p:nvPr/>
              </p:nvSpPr>
              <p:spPr>
                <a:xfrm>
                  <a:off x="7970880" y="3562140"/>
                  <a:ext cx="998991" cy="48628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INNOVAATIOT,</a:t>
                  </a:r>
                  <a:b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TUOTANNON JA</a:t>
                  </a:r>
                </a:p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TUOTTEIDEN </a:t>
                  </a:r>
                </a:p>
                <a:p>
                  <a:pPr algn="r"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KEHITYS</a:t>
                  </a:r>
                  <a:endParaRPr lang="fi-FI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21" name="Ryhmä 20">
                <a:extLst>
                  <a:ext uri="{FF2B5EF4-FFF2-40B4-BE49-F238E27FC236}">
                    <a16:creationId xmlns:a16="http://schemas.microsoft.com/office/drawing/2014/main" id="{D23A23B2-196E-6FC4-ABBC-DCBB412DA6D1}"/>
                  </a:ext>
                </a:extLst>
              </p:cNvPr>
              <p:cNvGrpSpPr/>
              <p:nvPr/>
            </p:nvGrpSpPr>
            <p:grpSpPr>
              <a:xfrm>
                <a:off x="609034" y="3698186"/>
                <a:ext cx="2898572" cy="1144562"/>
                <a:chOff x="1844046" y="2518548"/>
                <a:chExt cx="2898572" cy="1144562"/>
              </a:xfrm>
            </p:grpSpPr>
            <p:grpSp>
              <p:nvGrpSpPr>
                <p:cNvPr id="22" name="Ryhmä 21">
                  <a:extLst>
                    <a:ext uri="{FF2B5EF4-FFF2-40B4-BE49-F238E27FC236}">
                      <a16:creationId xmlns:a16="http://schemas.microsoft.com/office/drawing/2014/main" id="{20E87A86-8079-F4CD-1B87-B797CA8F5074}"/>
                    </a:ext>
                  </a:extLst>
                </p:cNvPr>
                <p:cNvGrpSpPr/>
                <p:nvPr/>
              </p:nvGrpSpPr>
              <p:grpSpPr>
                <a:xfrm>
                  <a:off x="1859223" y="2518548"/>
                  <a:ext cx="2883395" cy="276999"/>
                  <a:chOff x="769162" y="5063062"/>
                  <a:chExt cx="2883395" cy="276999"/>
                </a:xfrm>
              </p:grpSpPr>
              <p:sp>
                <p:nvSpPr>
                  <p:cNvPr id="26" name="Suorakulmio 25">
                    <a:extLst>
                      <a:ext uri="{FF2B5EF4-FFF2-40B4-BE49-F238E27FC236}">
                        <a16:creationId xmlns:a16="http://schemas.microsoft.com/office/drawing/2014/main" id="{13E39959-42AC-3A64-401A-96151B35447E}"/>
                      </a:ext>
                    </a:extLst>
                  </p:cNvPr>
                  <p:cNvSpPr/>
                  <p:nvPr/>
                </p:nvSpPr>
                <p:spPr>
                  <a:xfrm>
                    <a:off x="769162" y="5063062"/>
                    <a:ext cx="1988797" cy="276999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lvl="0">
                      <a:defRPr/>
                    </a:pPr>
                    <a:r>
                      <a:rPr lang="fi-FI"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Keski-Suomi</a:t>
                    </a:r>
                  </a:p>
                </p:txBody>
              </p:sp>
              <p:cxnSp>
                <p:nvCxnSpPr>
                  <p:cNvPr id="28" name="Suora yhdysviiva 27">
                    <a:extLst>
                      <a:ext uri="{FF2B5EF4-FFF2-40B4-BE49-F238E27FC236}">
                        <a16:creationId xmlns:a16="http://schemas.microsoft.com/office/drawing/2014/main" id="{25F35890-55BC-0902-3A71-F6EFDD5787F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67557" y="5334551"/>
                    <a:ext cx="2785000" cy="0"/>
                  </a:xfrm>
                  <a:prstGeom prst="line">
                    <a:avLst/>
                  </a:prstGeom>
                  <a:ln w="12700" cmpd="sng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" name="Suorakulmio 22">
                  <a:extLst>
                    <a:ext uri="{FF2B5EF4-FFF2-40B4-BE49-F238E27FC236}">
                      <a16:creationId xmlns:a16="http://schemas.microsoft.com/office/drawing/2014/main" id="{45A7302F-7675-1A63-898E-D8685C8CAF41}"/>
                    </a:ext>
                  </a:extLst>
                </p:cNvPr>
                <p:cNvSpPr/>
                <p:nvPr/>
              </p:nvSpPr>
              <p:spPr>
                <a:xfrm>
                  <a:off x="1844046" y="3182332"/>
                  <a:ext cx="973343" cy="2893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INVESTOINTIEN</a:t>
                  </a:r>
                </a:p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ARVO</a:t>
                  </a:r>
                  <a:endParaRPr lang="fi-FI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4" name="Suorakulmio 23">
                  <a:extLst>
                    <a:ext uri="{FF2B5EF4-FFF2-40B4-BE49-F238E27FC236}">
                      <a16:creationId xmlns:a16="http://schemas.microsoft.com/office/drawing/2014/main" id="{9644D59D-A844-1601-31A8-CE0301F78F78}"/>
                    </a:ext>
                  </a:extLst>
                </p:cNvPr>
                <p:cNvSpPr/>
                <p:nvPr/>
              </p:nvSpPr>
              <p:spPr>
                <a:xfrm>
                  <a:off x="2863160" y="3176823"/>
                  <a:ext cx="998991" cy="48628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INNOVAATIOT,</a:t>
                  </a:r>
                  <a:b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</a:b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TUOTANNON JA</a:t>
                  </a:r>
                </a:p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TUOTTEIDEN </a:t>
                  </a:r>
                </a:p>
                <a:p>
                  <a:pPr>
                    <a:lnSpc>
                      <a:spcPct val="80000"/>
                    </a:lnSpc>
                  </a:pPr>
                  <a:r>
                    <a:rPr lang="fi-FI" sz="800" b="1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KEHITYS</a:t>
                  </a:r>
                  <a:endParaRPr lang="fi-FI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9" name="Ryhmä 8">
              <a:extLst>
                <a:ext uri="{FF2B5EF4-FFF2-40B4-BE49-F238E27FC236}">
                  <a16:creationId xmlns:a16="http://schemas.microsoft.com/office/drawing/2014/main" id="{4D55183F-AE43-4FCB-FC50-D4983A1436C0}"/>
                </a:ext>
              </a:extLst>
            </p:cNvPr>
            <p:cNvGrpSpPr/>
            <p:nvPr/>
          </p:nvGrpSpPr>
          <p:grpSpPr>
            <a:xfrm>
              <a:off x="909611" y="4964964"/>
              <a:ext cx="3433789" cy="1163643"/>
              <a:chOff x="1844046" y="2499467"/>
              <a:chExt cx="3433789" cy="1163643"/>
            </a:xfrm>
          </p:grpSpPr>
          <p:grpSp>
            <p:nvGrpSpPr>
              <p:cNvPr id="10" name="Ryhmä 9">
                <a:extLst>
                  <a:ext uri="{FF2B5EF4-FFF2-40B4-BE49-F238E27FC236}">
                    <a16:creationId xmlns:a16="http://schemas.microsoft.com/office/drawing/2014/main" id="{16C5140D-9F1F-EF53-C525-8C7946A50E1C}"/>
                  </a:ext>
                </a:extLst>
              </p:cNvPr>
              <p:cNvGrpSpPr/>
              <p:nvPr/>
            </p:nvGrpSpPr>
            <p:grpSpPr>
              <a:xfrm>
                <a:off x="1867696" y="2499467"/>
                <a:ext cx="3410139" cy="290570"/>
                <a:chOff x="777635" y="5043981"/>
                <a:chExt cx="3410139" cy="290570"/>
              </a:xfrm>
            </p:grpSpPr>
            <p:sp>
              <p:nvSpPr>
                <p:cNvPr id="13" name="Suorakulmio 12">
                  <a:extLst>
                    <a:ext uri="{FF2B5EF4-FFF2-40B4-BE49-F238E27FC236}">
                      <a16:creationId xmlns:a16="http://schemas.microsoft.com/office/drawing/2014/main" id="{230CEE6F-E164-7782-CEA7-A123596CB348}"/>
                    </a:ext>
                  </a:extLst>
                </p:cNvPr>
                <p:cNvSpPr/>
                <p:nvPr/>
              </p:nvSpPr>
              <p:spPr>
                <a:xfrm>
                  <a:off x="777635" y="5043981"/>
                  <a:ext cx="1679747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>
                    <a:defRPr/>
                  </a:pPr>
                  <a:r>
                    <a:rPr lang="fi-FI" sz="1200" dirty="0">
                      <a:solidFill>
                        <a:schemeClr val="bg1">
                          <a:lumMod val="50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Etelä-Savo</a:t>
                  </a:r>
                </a:p>
              </p:txBody>
            </p:sp>
            <p:cxnSp>
              <p:nvCxnSpPr>
                <p:cNvPr id="14" name="Suora yhdysviiva 13">
                  <a:extLst>
                    <a:ext uri="{FF2B5EF4-FFF2-40B4-BE49-F238E27FC236}">
                      <a16:creationId xmlns:a16="http://schemas.microsoft.com/office/drawing/2014/main" id="{7A025DDC-9119-5755-FB55-9FC1DC38B6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67557" y="5334551"/>
                  <a:ext cx="3320217" cy="0"/>
                </a:xfrm>
                <a:prstGeom prst="line">
                  <a:avLst/>
                </a:prstGeom>
                <a:ln w="12700" cmpd="sng"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Suorakulmio 10">
                <a:extLst>
                  <a:ext uri="{FF2B5EF4-FFF2-40B4-BE49-F238E27FC236}">
                    <a16:creationId xmlns:a16="http://schemas.microsoft.com/office/drawing/2014/main" id="{FCC812D0-21B9-DB3B-E287-28FEB9A69741}"/>
                  </a:ext>
                </a:extLst>
              </p:cNvPr>
              <p:cNvSpPr/>
              <p:nvPr/>
            </p:nvSpPr>
            <p:spPr>
              <a:xfrm>
                <a:off x="1844046" y="3182332"/>
                <a:ext cx="973343" cy="2893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INVESTOINTIEN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ARVO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2" name="Suorakulmio 11">
                <a:extLst>
                  <a:ext uri="{FF2B5EF4-FFF2-40B4-BE49-F238E27FC236}">
                    <a16:creationId xmlns:a16="http://schemas.microsoft.com/office/drawing/2014/main" id="{1F187B07-77DD-5C1D-A129-FF1D02AC2140}"/>
                  </a:ext>
                </a:extLst>
              </p:cNvPr>
              <p:cNvSpPr/>
              <p:nvPr/>
            </p:nvSpPr>
            <p:spPr>
              <a:xfrm>
                <a:off x="2863160" y="3176823"/>
                <a:ext cx="998991" cy="486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INNOVAATIOT,</a:t>
                </a:r>
                <a:b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TUOTANNON JA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TUOTTEIDEN </a:t>
                </a:r>
              </a:p>
              <a:p>
                <a:pPr>
                  <a:lnSpc>
                    <a:spcPct val="80000"/>
                  </a:lnSpc>
                </a:pPr>
                <a:r>
                  <a:rPr lang="fi-FI" sz="8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KEHITYS</a:t>
                </a:r>
                <a:endParaRPr lang="fi-FI" sz="8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pic>
        <p:nvPicPr>
          <p:cNvPr id="52" name="Kuva 51">
            <a:extLst>
              <a:ext uri="{FF2B5EF4-FFF2-40B4-BE49-F238E27FC236}">
                <a16:creationId xmlns:a16="http://schemas.microsoft.com/office/drawing/2014/main" id="{5151BCF4-1B2E-EFBD-AC63-C953DC1C57FE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109" t="31526" b="15973"/>
          <a:stretch/>
        </p:blipFill>
        <p:spPr>
          <a:xfrm>
            <a:off x="10899936" y="2076189"/>
            <a:ext cx="948838" cy="1285500"/>
          </a:xfrm>
          <a:prstGeom prst="rect">
            <a:avLst/>
          </a:prstGeom>
        </p:spPr>
      </p:pic>
      <p:graphicFrame>
        <p:nvGraphicFramePr>
          <p:cNvPr id="53" name="Sisällön paikkamerkki 10">
            <a:extLst>
              <a:ext uri="{FF2B5EF4-FFF2-40B4-BE49-F238E27FC236}">
                <a16:creationId xmlns:a16="http://schemas.microsoft.com/office/drawing/2014/main" id="{27A7F06F-EC4A-1560-17AD-C04B137183C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8790221" y="1844993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graphicFrame>
        <p:nvGraphicFramePr>
          <p:cNvPr id="54" name="Sisällön paikkamerkki 10">
            <a:extLst>
              <a:ext uri="{FF2B5EF4-FFF2-40B4-BE49-F238E27FC236}">
                <a16:creationId xmlns:a16="http://schemas.microsoft.com/office/drawing/2014/main" id="{7D4ABC2B-D7E2-0136-A4E8-6A8A19A206F4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9870322" y="1844993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graphicFrame>
        <p:nvGraphicFramePr>
          <p:cNvPr id="55" name="Sisällön paikkamerkki 10">
            <a:extLst>
              <a:ext uri="{FF2B5EF4-FFF2-40B4-BE49-F238E27FC236}">
                <a16:creationId xmlns:a16="http://schemas.microsoft.com/office/drawing/2014/main" id="{782E214D-EF55-33DC-7F80-3DAD69297E73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</p:nvPr>
        </p:nvGraphicFramePr>
        <p:xfrm>
          <a:off x="7407523" y="3760654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graphicFrame>
        <p:nvGraphicFramePr>
          <p:cNvPr id="56" name="Sisällön paikkamerkki 10">
            <a:extLst>
              <a:ext uri="{FF2B5EF4-FFF2-40B4-BE49-F238E27FC236}">
                <a16:creationId xmlns:a16="http://schemas.microsoft.com/office/drawing/2014/main" id="{FF893408-BD4D-19C7-29ED-BA0F36B0772A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8487766" y="3760654"/>
          <a:ext cx="1172806" cy="660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graphicFrame>
        <p:nvGraphicFramePr>
          <p:cNvPr id="57" name="Sisällön paikkamerkki 10">
            <a:extLst>
              <a:ext uri="{FF2B5EF4-FFF2-40B4-BE49-F238E27FC236}">
                <a16:creationId xmlns:a16="http://schemas.microsoft.com/office/drawing/2014/main" id="{D61A9097-0750-C182-3FD1-F6B35B8C9279}"/>
              </a:ext>
            </a:extLst>
          </p:cNvPr>
          <p:cNvGraphicFramePr>
            <a:graphicFrameLocks/>
          </p:cNvGraphicFramePr>
          <p:nvPr>
            <p:custDataLst>
              <p:tags r:id="rId5"/>
            </p:custDataLst>
          </p:nvPr>
        </p:nvGraphicFramePr>
        <p:xfrm>
          <a:off x="5531317" y="4607409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graphicFrame>
        <p:nvGraphicFramePr>
          <p:cNvPr id="58" name="Sisällön paikkamerkki 10">
            <a:extLst>
              <a:ext uri="{FF2B5EF4-FFF2-40B4-BE49-F238E27FC236}">
                <a16:creationId xmlns:a16="http://schemas.microsoft.com/office/drawing/2014/main" id="{BE802890-D083-4C46-EAB6-65861DB98CB8}"/>
              </a:ext>
            </a:extLst>
          </p:cNvPr>
          <p:cNvGraphicFramePr>
            <a:graphicFrameLocks/>
          </p:cNvGraphicFramePr>
          <p:nvPr>
            <p:custDataLst>
              <p:tags r:id="rId6"/>
            </p:custDataLst>
          </p:nvPr>
        </p:nvGraphicFramePr>
        <p:xfrm>
          <a:off x="6436078" y="4607409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9"/>
          </a:graphicData>
        </a:graphic>
      </p:graphicFrame>
      <p:graphicFrame>
        <p:nvGraphicFramePr>
          <p:cNvPr id="59" name="Sisällön paikkamerkki 10">
            <a:extLst>
              <a:ext uri="{FF2B5EF4-FFF2-40B4-BE49-F238E27FC236}">
                <a16:creationId xmlns:a16="http://schemas.microsoft.com/office/drawing/2014/main" id="{40BE70F6-19F9-FEF0-584B-DD969BBCA29E}"/>
              </a:ext>
            </a:extLst>
          </p:cNvPr>
          <p:cNvGraphicFramePr>
            <a:graphicFrameLocks/>
          </p:cNvGraphicFramePr>
          <p:nvPr>
            <p:custDataLst>
              <p:tags r:id="rId7"/>
            </p:custDataLst>
          </p:nvPr>
        </p:nvGraphicFramePr>
        <p:xfrm>
          <a:off x="1042199" y="5254369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graphicFrame>
        <p:nvGraphicFramePr>
          <p:cNvPr id="60" name="Sisällön paikkamerkki 10">
            <a:extLst>
              <a:ext uri="{FF2B5EF4-FFF2-40B4-BE49-F238E27FC236}">
                <a16:creationId xmlns:a16="http://schemas.microsoft.com/office/drawing/2014/main" id="{33FD6C39-AA9F-EEB7-E061-BF7B1ED0DA39}"/>
              </a:ext>
            </a:extLst>
          </p:cNvPr>
          <p:cNvGraphicFramePr>
            <a:graphicFrameLocks/>
          </p:cNvGraphicFramePr>
          <p:nvPr>
            <p:custDataLst>
              <p:tags r:id="rId8"/>
            </p:custDataLst>
          </p:nvPr>
        </p:nvGraphicFramePr>
        <p:xfrm>
          <a:off x="1946960" y="5254369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1"/>
          </a:graphicData>
        </a:graphic>
      </p:graphicFrame>
      <p:graphicFrame>
        <p:nvGraphicFramePr>
          <p:cNvPr id="61" name="Sisällön paikkamerkki 10">
            <a:extLst>
              <a:ext uri="{FF2B5EF4-FFF2-40B4-BE49-F238E27FC236}">
                <a16:creationId xmlns:a16="http://schemas.microsoft.com/office/drawing/2014/main" id="{C364F0DA-EA0C-AACF-0CA0-CDC1EDF15EDB}"/>
              </a:ext>
            </a:extLst>
          </p:cNvPr>
          <p:cNvGraphicFramePr>
            <a:graphicFrameLocks/>
          </p:cNvGraphicFramePr>
          <p:nvPr>
            <p:custDataLst>
              <p:tags r:id="rId9"/>
            </p:custDataLst>
          </p:nvPr>
        </p:nvGraphicFramePr>
        <p:xfrm>
          <a:off x="749536" y="3962507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  <p:graphicFrame>
        <p:nvGraphicFramePr>
          <p:cNvPr id="62" name="Sisällön paikkamerkki 10">
            <a:extLst>
              <a:ext uri="{FF2B5EF4-FFF2-40B4-BE49-F238E27FC236}">
                <a16:creationId xmlns:a16="http://schemas.microsoft.com/office/drawing/2014/main" id="{9CE5000C-EA56-9304-0167-32F60A485C26}"/>
              </a:ext>
            </a:extLst>
          </p:cNvPr>
          <p:cNvGraphicFramePr>
            <a:graphicFrameLocks/>
          </p:cNvGraphicFramePr>
          <p:nvPr>
            <p:custDataLst>
              <p:tags r:id="rId10"/>
            </p:custDataLst>
          </p:nvPr>
        </p:nvGraphicFramePr>
        <p:xfrm>
          <a:off x="1654297" y="3962507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3"/>
          </a:graphicData>
        </a:graphic>
      </p:graphicFrame>
      <p:graphicFrame>
        <p:nvGraphicFramePr>
          <p:cNvPr id="63" name="Sisällön paikkamerkki 10">
            <a:extLst>
              <a:ext uri="{FF2B5EF4-FFF2-40B4-BE49-F238E27FC236}">
                <a16:creationId xmlns:a16="http://schemas.microsoft.com/office/drawing/2014/main" id="{EA81F7E6-D10B-4CE5-96A3-0604C7EB6124}"/>
              </a:ext>
            </a:extLst>
          </p:cNvPr>
          <p:cNvGraphicFramePr>
            <a:graphicFrameLocks/>
          </p:cNvGraphicFramePr>
          <p:nvPr>
            <p:custDataLst>
              <p:tags r:id="rId11"/>
            </p:custDataLst>
          </p:nvPr>
        </p:nvGraphicFramePr>
        <p:xfrm>
          <a:off x="1159992" y="2546731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4"/>
          </a:graphicData>
        </a:graphic>
      </p:graphicFrame>
      <p:graphicFrame>
        <p:nvGraphicFramePr>
          <p:cNvPr id="64" name="Sisällön paikkamerkki 10">
            <a:extLst>
              <a:ext uri="{FF2B5EF4-FFF2-40B4-BE49-F238E27FC236}">
                <a16:creationId xmlns:a16="http://schemas.microsoft.com/office/drawing/2014/main" id="{854141FB-3C38-0CDB-0EE3-9126C8BB1F24}"/>
              </a:ext>
            </a:extLst>
          </p:cNvPr>
          <p:cNvGraphicFramePr>
            <a:graphicFrameLocks/>
          </p:cNvGraphicFramePr>
          <p:nvPr>
            <p:custDataLst>
              <p:tags r:id="rId12"/>
            </p:custDataLst>
          </p:nvPr>
        </p:nvGraphicFramePr>
        <p:xfrm>
          <a:off x="2064753" y="2546731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5"/>
          </a:graphicData>
        </a:graphic>
      </p:graphicFrame>
      <p:graphicFrame>
        <p:nvGraphicFramePr>
          <p:cNvPr id="65" name="Sisällön paikkamerkki 10">
            <a:extLst>
              <a:ext uri="{FF2B5EF4-FFF2-40B4-BE49-F238E27FC236}">
                <a16:creationId xmlns:a16="http://schemas.microsoft.com/office/drawing/2014/main" id="{ECBD93FF-13D1-0852-E826-8DA457E4D930}"/>
              </a:ext>
            </a:extLst>
          </p:cNvPr>
          <p:cNvGraphicFramePr>
            <a:graphicFrameLocks/>
          </p:cNvGraphicFramePr>
          <p:nvPr>
            <p:custDataLst>
              <p:tags r:id="rId13"/>
            </p:custDataLst>
          </p:nvPr>
        </p:nvGraphicFramePr>
        <p:xfrm>
          <a:off x="5311591" y="2719129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6"/>
          </a:graphicData>
        </a:graphic>
      </p:graphicFrame>
      <p:graphicFrame>
        <p:nvGraphicFramePr>
          <p:cNvPr id="66" name="Sisällön paikkamerkki 10">
            <a:extLst>
              <a:ext uri="{FF2B5EF4-FFF2-40B4-BE49-F238E27FC236}">
                <a16:creationId xmlns:a16="http://schemas.microsoft.com/office/drawing/2014/main" id="{7E55E81D-377D-C75A-6B8D-3CEF2C476E9F}"/>
              </a:ext>
            </a:extLst>
          </p:cNvPr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6216352" y="2719129"/>
          <a:ext cx="877131" cy="456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7"/>
          </a:graphicData>
        </a:graphic>
      </p:graphicFrame>
    </p:spTree>
    <p:extLst>
      <p:ext uri="{BB962C8B-B14F-4D97-AF65-F5344CB8AC3E}">
        <p14:creationId xmlns:p14="http://schemas.microsoft.com/office/powerpoint/2010/main" val="33800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PK-YRITYSTEN KASVUHAKUISUUS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Suorakulmio 52">
            <a:extLst>
              <a:ext uri="{FF2B5EF4-FFF2-40B4-BE49-F238E27FC236}">
                <a16:creationId xmlns:a16="http://schemas.microsoft.com/office/drawing/2014/main" id="{DF352958-6D15-476C-AAF4-672C007D9624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Sisällön paikkamerkki 2">
            <a:extLst>
              <a:ext uri="{FF2B5EF4-FFF2-40B4-BE49-F238E27FC236}">
                <a16:creationId xmlns:a16="http://schemas.microsoft.com/office/drawing/2014/main" id="{E5059C00-E2E7-43FF-9F1D-05E05A324A0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3374835"/>
              </p:ext>
            </p:extLst>
          </p:nvPr>
        </p:nvGraphicFramePr>
        <p:xfrm>
          <a:off x="6301635" y="2404022"/>
          <a:ext cx="5530898" cy="340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9" name="Suorakulmio 68">
            <a:extLst>
              <a:ext uri="{FF2B5EF4-FFF2-40B4-BE49-F238E27FC236}">
                <a16:creationId xmlns:a16="http://schemas.microsoft.com/office/drawing/2014/main" id="{ACACECC9-2337-4C11-820C-407146F9D02F}"/>
              </a:ext>
            </a:extLst>
          </p:cNvPr>
          <p:cNvSpPr/>
          <p:nvPr/>
        </p:nvSpPr>
        <p:spPr>
          <a:xfrm>
            <a:off x="6301635" y="1636646"/>
            <a:ext cx="468602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Kasvuhakuisuuden kehitys</a:t>
            </a:r>
          </a:p>
          <a:p>
            <a:pPr lvl="0"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(Voimakkaasti kasvuhakuiset ja kasvuhakuiset yhteensä) </a:t>
            </a:r>
            <a:b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1/2005–1/2026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26AFC111-E110-40C1-B02D-071E858B26D2}"/>
              </a:ext>
            </a:extLst>
          </p:cNvPr>
          <p:cNvSpPr/>
          <p:nvPr/>
        </p:nvSpPr>
        <p:spPr>
          <a:xfrm>
            <a:off x="11603674" y="2397699"/>
            <a:ext cx="27603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i-FI" sz="8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800" dirty="0">
              <a:solidFill>
                <a:srgbClr val="00A3DA"/>
              </a:solidFill>
            </a:endParaRP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321F1E3F-94C0-4BD8-AC4C-8D46D56E1ECF}"/>
              </a:ext>
            </a:extLst>
          </p:cNvPr>
          <p:cNvSpPr/>
          <p:nvPr/>
        </p:nvSpPr>
        <p:spPr>
          <a:xfrm>
            <a:off x="345009" y="5305957"/>
            <a:ext cx="298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1000" dirty="0"/>
          </a:p>
        </p:txBody>
      </p:sp>
      <p:graphicFrame>
        <p:nvGraphicFramePr>
          <p:cNvPr id="3" name="Kaavio 2">
            <a:extLst>
              <a:ext uri="{FF2B5EF4-FFF2-40B4-BE49-F238E27FC236}">
                <a16:creationId xmlns:a16="http://schemas.microsoft.com/office/drawing/2014/main" id="{63F1A979-8273-4B02-AC89-550A5D1D51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7693558"/>
              </p:ext>
            </p:extLst>
          </p:nvPr>
        </p:nvGraphicFramePr>
        <p:xfrm>
          <a:off x="475320" y="1552043"/>
          <a:ext cx="5696003" cy="4762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2A228960-EEF5-0F63-F2D2-8DE477A02D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3518698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4133840" imgH="180969" progId="Excel.Sheet.12">
                  <p:embed/>
                </p:oleObj>
              </mc:Choice>
              <mc:Fallback>
                <p:oleObj name="Worksheet" r:id="rId6" imgW="4133840" imgH="180969" progId="Excel.Sheet.12">
                  <p:embed/>
                  <p:pic>
                    <p:nvPicPr>
                      <p:cNvPr id="2" name="Objekti 1">
                        <a:extLst>
                          <a:ext uri="{FF2B5EF4-FFF2-40B4-BE49-F238E27FC236}">
                            <a16:creationId xmlns:a16="http://schemas.microsoft.com/office/drawing/2014/main" id="{473B53FC-4700-AB3F-574A-0D3021D0B6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1321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PK-YRITYSTEN TOIMINTA ULKOMAILLA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Suorakulmio 67">
            <a:extLst>
              <a:ext uri="{FF2B5EF4-FFF2-40B4-BE49-F238E27FC236}">
                <a16:creationId xmlns:a16="http://schemas.microsoft.com/office/drawing/2014/main" id="{C7C8C397-9804-47AB-804A-4052F6178812}"/>
              </a:ext>
            </a:extLst>
          </p:cNvPr>
          <p:cNvSpPr/>
          <p:nvPr/>
        </p:nvSpPr>
        <p:spPr>
          <a:xfrm>
            <a:off x="6583943" y="3736393"/>
            <a:ext cx="87051" cy="2207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5CDA9EBC-8DED-440F-B0FD-37ACCABEF45B}"/>
              </a:ext>
            </a:extLst>
          </p:cNvPr>
          <p:cNvSpPr/>
          <p:nvPr/>
        </p:nvSpPr>
        <p:spPr>
          <a:xfrm>
            <a:off x="9112072" y="1540681"/>
            <a:ext cx="9419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1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2BC23327-DFDB-42D2-9B00-3EB250ECDFE8}"/>
              </a:ext>
            </a:extLst>
          </p:cNvPr>
          <p:cNvSpPr/>
          <p:nvPr/>
        </p:nvSpPr>
        <p:spPr>
          <a:xfrm>
            <a:off x="4810522" y="1244384"/>
            <a:ext cx="201238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6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Liiketoiminnan </a:t>
            </a:r>
          </a:p>
          <a:p>
            <a:pPr lvl="0" algn="r">
              <a:defRPr/>
            </a:pPr>
            <a:r>
              <a:rPr lang="fi-FI" sz="16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muodot ulkomailla</a:t>
            </a:r>
            <a:br>
              <a:rPr lang="fi-FI" sz="16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EABA185C-F286-4F3D-9443-6189C99A365E}"/>
              </a:ext>
            </a:extLst>
          </p:cNvPr>
          <p:cNvGrpSpPr/>
          <p:nvPr/>
        </p:nvGrpSpPr>
        <p:grpSpPr>
          <a:xfrm>
            <a:off x="4204256" y="2135905"/>
            <a:ext cx="2674218" cy="3731186"/>
            <a:chOff x="5169368" y="2091030"/>
            <a:chExt cx="2674218" cy="3731186"/>
          </a:xfrm>
        </p:grpSpPr>
        <p:sp>
          <p:nvSpPr>
            <p:cNvPr id="22" name="Suorakulmio 21">
              <a:extLst>
                <a:ext uri="{FF2B5EF4-FFF2-40B4-BE49-F238E27FC236}">
                  <a16:creationId xmlns:a16="http://schemas.microsoft.com/office/drawing/2014/main" id="{B642164E-222C-431B-B599-1D1A4D949C60}"/>
                </a:ext>
              </a:extLst>
            </p:cNvPr>
            <p:cNvSpPr/>
            <p:nvPr/>
          </p:nvSpPr>
          <p:spPr>
            <a:xfrm>
              <a:off x="5716065" y="2797560"/>
              <a:ext cx="2115247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Suora </a:t>
              </a:r>
              <a:b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palvelujen vienti</a:t>
              </a:r>
            </a:p>
          </p:txBody>
        </p:sp>
        <p:sp>
          <p:nvSpPr>
            <p:cNvPr id="23" name="Suorakulmio 22">
              <a:extLst>
                <a:ext uri="{FF2B5EF4-FFF2-40B4-BE49-F238E27FC236}">
                  <a16:creationId xmlns:a16="http://schemas.microsoft.com/office/drawing/2014/main" id="{8266129C-F79E-4F16-B455-AF25BDDE1FFB}"/>
                </a:ext>
              </a:extLst>
            </p:cNvPr>
            <p:cNvSpPr/>
            <p:nvPr/>
          </p:nvSpPr>
          <p:spPr>
            <a:xfrm>
              <a:off x="5716065" y="2091030"/>
              <a:ext cx="2115247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Suora </a:t>
              </a:r>
              <a:b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tavaroiden vienti</a:t>
              </a:r>
            </a:p>
          </p:txBody>
        </p:sp>
        <p:sp>
          <p:nvSpPr>
            <p:cNvPr id="24" name="Suorakulmio 23">
              <a:extLst>
                <a:ext uri="{FF2B5EF4-FFF2-40B4-BE49-F238E27FC236}">
                  <a16:creationId xmlns:a16="http://schemas.microsoft.com/office/drawing/2014/main" id="{5D2F2243-9A13-4D85-84C5-A68795838B51}"/>
                </a:ext>
              </a:extLst>
            </p:cNvPr>
            <p:cNvSpPr/>
            <p:nvPr/>
          </p:nvSpPr>
          <p:spPr>
            <a:xfrm>
              <a:off x="5189463" y="4867606"/>
              <a:ext cx="2634173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Ulkomainen yhteisyritys (joint venture) tai tytäryritys</a:t>
              </a:r>
            </a:p>
          </p:txBody>
        </p:sp>
        <p:sp>
          <p:nvSpPr>
            <p:cNvPr id="26" name="Suorakulmio 25">
              <a:extLst>
                <a:ext uri="{FF2B5EF4-FFF2-40B4-BE49-F238E27FC236}">
                  <a16:creationId xmlns:a16="http://schemas.microsoft.com/office/drawing/2014/main" id="{021FC163-720B-480C-9273-C5AF5BEB5BDC}"/>
                </a:ext>
              </a:extLst>
            </p:cNvPr>
            <p:cNvSpPr/>
            <p:nvPr/>
          </p:nvSpPr>
          <p:spPr>
            <a:xfrm>
              <a:off x="5169368" y="3993544"/>
              <a:ext cx="2655501" cy="6832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Palkka- tai sopimusvalmistus (tuotteiden teettäminen ulkomailla yrityksenne omalla merkillä)</a:t>
              </a:r>
            </a:p>
          </p:txBody>
        </p:sp>
        <p:sp>
          <p:nvSpPr>
            <p:cNvPr id="28" name="Suorakulmio 27">
              <a:extLst>
                <a:ext uri="{FF2B5EF4-FFF2-40B4-BE49-F238E27FC236}">
                  <a16:creationId xmlns:a16="http://schemas.microsoft.com/office/drawing/2014/main" id="{C6D79E42-6355-45F3-8217-398C27C85A87}"/>
                </a:ext>
              </a:extLst>
            </p:cNvPr>
            <p:cNvSpPr/>
            <p:nvPr/>
          </p:nvSpPr>
          <p:spPr>
            <a:xfrm>
              <a:off x="5716065" y="3531192"/>
              <a:ext cx="2115247" cy="240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Lisensointi tai franchising</a:t>
              </a:r>
            </a:p>
          </p:txBody>
        </p:sp>
        <p:sp>
          <p:nvSpPr>
            <p:cNvPr id="29" name="Suorakulmio 28">
              <a:extLst>
                <a:ext uri="{FF2B5EF4-FFF2-40B4-BE49-F238E27FC236}">
                  <a16:creationId xmlns:a16="http://schemas.microsoft.com/office/drawing/2014/main" id="{23EC89B1-33F3-4ACA-86C5-BB6587772B79}"/>
                </a:ext>
              </a:extLst>
            </p:cNvPr>
            <p:cNvSpPr/>
            <p:nvPr/>
          </p:nvSpPr>
          <p:spPr>
            <a:xfrm>
              <a:off x="6407791" y="5582150"/>
              <a:ext cx="1435795" cy="2400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12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Muu</a:t>
              </a:r>
            </a:p>
          </p:txBody>
        </p:sp>
      </p:grpSp>
      <p:grpSp>
        <p:nvGrpSpPr>
          <p:cNvPr id="11" name="Ryhmä 10">
            <a:extLst>
              <a:ext uri="{FF2B5EF4-FFF2-40B4-BE49-F238E27FC236}">
                <a16:creationId xmlns:a16="http://schemas.microsoft.com/office/drawing/2014/main" id="{01AADCBC-3246-4B9C-82AD-DFCD881EE0E9}"/>
              </a:ext>
            </a:extLst>
          </p:cNvPr>
          <p:cNvGrpSpPr/>
          <p:nvPr/>
        </p:nvGrpSpPr>
        <p:grpSpPr>
          <a:xfrm>
            <a:off x="6901407" y="1548543"/>
            <a:ext cx="2228023" cy="4640937"/>
            <a:chOff x="6901407" y="1344229"/>
            <a:chExt cx="2228023" cy="4845251"/>
          </a:xfrm>
        </p:grpSpPr>
        <p:cxnSp>
          <p:nvCxnSpPr>
            <p:cNvPr id="30" name="Suora yhdysviiva 29">
              <a:extLst>
                <a:ext uri="{FF2B5EF4-FFF2-40B4-BE49-F238E27FC236}">
                  <a16:creationId xmlns:a16="http://schemas.microsoft.com/office/drawing/2014/main" id="{7D17711E-C1D7-4B2B-87A3-0DF2748ACC0F}"/>
                </a:ext>
              </a:extLst>
            </p:cNvPr>
            <p:cNvCxnSpPr>
              <a:cxnSpLocks/>
            </p:cNvCxnSpPr>
            <p:nvPr/>
          </p:nvCxnSpPr>
          <p:spPr>
            <a:xfrm>
              <a:off x="9129430" y="1344229"/>
              <a:ext cx="0" cy="484525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uora yhdysviiva 62">
              <a:extLst>
                <a:ext uri="{FF2B5EF4-FFF2-40B4-BE49-F238E27FC236}">
                  <a16:creationId xmlns:a16="http://schemas.microsoft.com/office/drawing/2014/main" id="{8A38CFA3-7156-4088-AA66-ABCA012999CA}"/>
                </a:ext>
              </a:extLst>
            </p:cNvPr>
            <p:cNvCxnSpPr>
              <a:cxnSpLocks/>
            </p:cNvCxnSpPr>
            <p:nvPr/>
          </p:nvCxnSpPr>
          <p:spPr>
            <a:xfrm>
              <a:off x="6901407" y="1344229"/>
              <a:ext cx="0" cy="484525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Kaavio 16">
            <a:extLst>
              <a:ext uri="{FF2B5EF4-FFF2-40B4-BE49-F238E27FC236}">
                <a16:creationId xmlns:a16="http://schemas.microsoft.com/office/drawing/2014/main" id="{6754B7A0-6CA3-4DB5-B153-E285685275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0362007"/>
              </p:ext>
            </p:extLst>
          </p:nvPr>
        </p:nvGraphicFramePr>
        <p:xfrm>
          <a:off x="907990" y="1957271"/>
          <a:ext cx="3127598" cy="4075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Ryhmä 1">
            <a:extLst>
              <a:ext uri="{FF2B5EF4-FFF2-40B4-BE49-F238E27FC236}">
                <a16:creationId xmlns:a16="http://schemas.microsoft.com/office/drawing/2014/main" id="{F40FB4AB-127C-4AEB-A606-DF156833BD6E}"/>
              </a:ext>
            </a:extLst>
          </p:cNvPr>
          <p:cNvGrpSpPr/>
          <p:nvPr/>
        </p:nvGrpSpPr>
        <p:grpSpPr>
          <a:xfrm>
            <a:off x="1382317" y="4595199"/>
            <a:ext cx="732313" cy="941956"/>
            <a:chOff x="1109815" y="4992235"/>
            <a:chExt cx="732313" cy="941956"/>
          </a:xfrm>
        </p:grpSpPr>
        <p:sp>
          <p:nvSpPr>
            <p:cNvPr id="58" name="Suorakulmio 57">
              <a:extLst>
                <a:ext uri="{FF2B5EF4-FFF2-40B4-BE49-F238E27FC236}">
                  <a16:creationId xmlns:a16="http://schemas.microsoft.com/office/drawing/2014/main" id="{7BB4F94D-6200-4C77-9891-8D5A84DB3974}"/>
                </a:ext>
              </a:extLst>
            </p:cNvPr>
            <p:cNvSpPr/>
            <p:nvPr/>
          </p:nvSpPr>
          <p:spPr>
            <a:xfrm rot="16200000">
              <a:off x="1201873" y="5293936"/>
              <a:ext cx="9419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1/2026</a:t>
              </a:r>
            </a:p>
          </p:txBody>
        </p:sp>
        <p:sp>
          <p:nvSpPr>
            <p:cNvPr id="60" name="Suorakulmio 59">
              <a:extLst>
                <a:ext uri="{FF2B5EF4-FFF2-40B4-BE49-F238E27FC236}">
                  <a16:creationId xmlns:a16="http://schemas.microsoft.com/office/drawing/2014/main" id="{5CC82F16-2E4F-480C-BBD7-5F80B398103A}"/>
                </a:ext>
              </a:extLst>
            </p:cNvPr>
            <p:cNvSpPr/>
            <p:nvPr/>
          </p:nvSpPr>
          <p:spPr>
            <a:xfrm rot="16200000">
              <a:off x="808114" y="5293936"/>
              <a:ext cx="9419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2/2025</a:t>
              </a:r>
            </a:p>
          </p:txBody>
        </p:sp>
      </p:grpSp>
      <p:grpSp>
        <p:nvGrpSpPr>
          <p:cNvPr id="61" name="Ryhmä 60">
            <a:extLst>
              <a:ext uri="{FF2B5EF4-FFF2-40B4-BE49-F238E27FC236}">
                <a16:creationId xmlns:a16="http://schemas.microsoft.com/office/drawing/2014/main" id="{46F15360-4587-43AA-B004-00E347DBE878}"/>
              </a:ext>
            </a:extLst>
          </p:cNvPr>
          <p:cNvGrpSpPr/>
          <p:nvPr/>
        </p:nvGrpSpPr>
        <p:grpSpPr>
          <a:xfrm>
            <a:off x="2809647" y="4604567"/>
            <a:ext cx="732313" cy="941956"/>
            <a:chOff x="1109815" y="4992235"/>
            <a:chExt cx="732313" cy="941956"/>
          </a:xfrm>
        </p:grpSpPr>
        <p:sp>
          <p:nvSpPr>
            <p:cNvPr id="62" name="Suorakulmio 61">
              <a:extLst>
                <a:ext uri="{FF2B5EF4-FFF2-40B4-BE49-F238E27FC236}">
                  <a16:creationId xmlns:a16="http://schemas.microsoft.com/office/drawing/2014/main" id="{A392BC4F-CD36-44AC-948B-CAF5B4C3B837}"/>
                </a:ext>
              </a:extLst>
            </p:cNvPr>
            <p:cNvSpPr/>
            <p:nvPr/>
          </p:nvSpPr>
          <p:spPr>
            <a:xfrm rot="16200000">
              <a:off x="1201873" y="5293936"/>
              <a:ext cx="9419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1/2026</a:t>
              </a:r>
            </a:p>
          </p:txBody>
        </p:sp>
        <p:sp>
          <p:nvSpPr>
            <p:cNvPr id="64" name="Suorakulmio 63">
              <a:extLst>
                <a:ext uri="{FF2B5EF4-FFF2-40B4-BE49-F238E27FC236}">
                  <a16:creationId xmlns:a16="http://schemas.microsoft.com/office/drawing/2014/main" id="{DCFAF196-F335-46F6-8056-06DA7EACDA62}"/>
                </a:ext>
              </a:extLst>
            </p:cNvPr>
            <p:cNvSpPr/>
            <p:nvPr/>
          </p:nvSpPr>
          <p:spPr>
            <a:xfrm rot="16200000">
              <a:off x="808114" y="5293936"/>
              <a:ext cx="9419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2/2025</a:t>
              </a:r>
            </a:p>
          </p:txBody>
        </p:sp>
      </p:grp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CA8FDBD6-0500-4B0A-93B0-E0476C70F4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7934317"/>
              </p:ext>
            </p:extLst>
          </p:nvPr>
        </p:nvGraphicFramePr>
        <p:xfrm>
          <a:off x="7003065" y="1548543"/>
          <a:ext cx="2082919" cy="4565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1" name="Kaavio 70">
            <a:extLst>
              <a:ext uri="{FF2B5EF4-FFF2-40B4-BE49-F238E27FC236}">
                <a16:creationId xmlns:a16="http://schemas.microsoft.com/office/drawing/2014/main" id="{B13464E8-94C2-4A31-B54D-EEAADC8C43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3331164"/>
              </p:ext>
            </p:extLst>
          </p:nvPr>
        </p:nvGraphicFramePr>
        <p:xfrm>
          <a:off x="9238066" y="1565985"/>
          <a:ext cx="2082919" cy="4565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Suorakulmio 17">
            <a:extLst>
              <a:ext uri="{FF2B5EF4-FFF2-40B4-BE49-F238E27FC236}">
                <a16:creationId xmlns:a16="http://schemas.microsoft.com/office/drawing/2014/main" id="{F8B4E101-DE3F-491A-87D6-E912104E2831}"/>
              </a:ext>
            </a:extLst>
          </p:cNvPr>
          <p:cNvSpPr/>
          <p:nvPr/>
        </p:nvSpPr>
        <p:spPr>
          <a:xfrm>
            <a:off x="395599" y="1470783"/>
            <a:ext cx="44485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Niiden yritysten osuus, joilla 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vientiä tai liiketoimintaa 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ulkomailla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C5A6CDBC-DDDB-878E-C5A2-6682B3FEEFD4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6545C52F-F99B-6924-CFBC-C4EA9846D3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1733864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4133840" imgH="180969" progId="Excel.Sheet.12">
                  <p:embed/>
                </p:oleObj>
              </mc:Choice>
              <mc:Fallback>
                <p:oleObj name="Worksheet" r:id="rId6" imgW="4133840" imgH="180969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6545C52F-F99B-6924-CFBC-C4EA9846D3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kti 4">
            <a:extLst>
              <a:ext uri="{FF2B5EF4-FFF2-40B4-BE49-F238E27FC236}">
                <a16:creationId xmlns:a16="http://schemas.microsoft.com/office/drawing/2014/main" id="{2816FB67-A156-A513-A3D7-0CF96DB0F5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3120885"/>
              </p:ext>
            </p:extLst>
          </p:nvPr>
        </p:nvGraphicFramePr>
        <p:xfrm>
          <a:off x="6960484" y="1580013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4133840" imgH="180969" progId="Excel.Sheet.12">
                  <p:embed/>
                </p:oleObj>
              </mc:Choice>
              <mc:Fallback>
                <p:oleObj name="Worksheet" r:id="rId8" imgW="4133840" imgH="180969" progId="Excel.Sheet.12">
                  <p:embed/>
                  <p:pic>
                    <p:nvPicPr>
                      <p:cNvPr id="5" name="Objekti 4">
                        <a:extLst>
                          <a:ext uri="{FF2B5EF4-FFF2-40B4-BE49-F238E27FC236}">
                            <a16:creationId xmlns:a16="http://schemas.microsoft.com/office/drawing/2014/main" id="{2816FB67-A156-A513-A3D7-0CF96DB0F5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60484" y="1580013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244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TYÖLLISTÄMINEN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Suorakulmio 67">
            <a:extLst>
              <a:ext uri="{FF2B5EF4-FFF2-40B4-BE49-F238E27FC236}">
                <a16:creationId xmlns:a16="http://schemas.microsoft.com/office/drawing/2014/main" id="{C7C8C397-9804-47AB-804A-4052F6178812}"/>
              </a:ext>
            </a:extLst>
          </p:cNvPr>
          <p:cNvSpPr/>
          <p:nvPr/>
        </p:nvSpPr>
        <p:spPr>
          <a:xfrm>
            <a:off x="6583943" y="3736393"/>
            <a:ext cx="87051" cy="2207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aphicFrame>
        <p:nvGraphicFramePr>
          <p:cNvPr id="46" name="Sisällön paikkamerkki 2">
            <a:extLst>
              <a:ext uri="{FF2B5EF4-FFF2-40B4-BE49-F238E27FC236}">
                <a16:creationId xmlns:a16="http://schemas.microsoft.com/office/drawing/2014/main" id="{2A4E0E71-8452-4C09-9332-955A54335DB6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1674511"/>
              </p:ext>
            </p:extLst>
          </p:nvPr>
        </p:nvGraphicFramePr>
        <p:xfrm>
          <a:off x="7065971" y="1449610"/>
          <a:ext cx="2612473" cy="4774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58" name="Sisällön paikkamerkki 2">
            <a:extLst>
              <a:ext uri="{FF2B5EF4-FFF2-40B4-BE49-F238E27FC236}">
                <a16:creationId xmlns:a16="http://schemas.microsoft.com/office/drawing/2014/main" id="{5BE74504-DB30-42A1-B9C6-FA3DDFFF8CAC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78431727"/>
              </p:ext>
            </p:extLst>
          </p:nvPr>
        </p:nvGraphicFramePr>
        <p:xfrm>
          <a:off x="9351174" y="1455080"/>
          <a:ext cx="2612473" cy="4774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60" name="Sisällön paikkamerkki 2">
            <a:extLst>
              <a:ext uri="{FF2B5EF4-FFF2-40B4-BE49-F238E27FC236}">
                <a16:creationId xmlns:a16="http://schemas.microsoft.com/office/drawing/2014/main" id="{D80943BA-FE38-4112-9925-2E9B20542888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07877066"/>
              </p:ext>
            </p:extLst>
          </p:nvPr>
        </p:nvGraphicFramePr>
        <p:xfrm>
          <a:off x="4540815" y="1235243"/>
          <a:ext cx="2850016" cy="4941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61" name="Sisällön paikkamerkki 2">
            <a:extLst>
              <a:ext uri="{FF2B5EF4-FFF2-40B4-BE49-F238E27FC236}">
                <a16:creationId xmlns:a16="http://schemas.microsoft.com/office/drawing/2014/main" id="{AB96A726-CED6-4AE1-8BD8-7FDBDCAC11C0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5964284"/>
              </p:ext>
            </p:extLst>
          </p:nvPr>
        </p:nvGraphicFramePr>
        <p:xfrm>
          <a:off x="1755297" y="1231605"/>
          <a:ext cx="2850016" cy="4941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cxnSp>
        <p:nvCxnSpPr>
          <p:cNvPr id="62" name="Suora yhdysviiva 61">
            <a:extLst>
              <a:ext uri="{FF2B5EF4-FFF2-40B4-BE49-F238E27FC236}">
                <a16:creationId xmlns:a16="http://schemas.microsoft.com/office/drawing/2014/main" id="{80412CDB-F6D3-481B-8F96-4BB24E36DFE6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uora yhdysviiva 62">
            <a:extLst>
              <a:ext uri="{FF2B5EF4-FFF2-40B4-BE49-F238E27FC236}">
                <a16:creationId xmlns:a16="http://schemas.microsoft.com/office/drawing/2014/main" id="{86BDBFF3-E31E-41E7-949D-F42745014865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uora yhdysviiva 66">
            <a:extLst>
              <a:ext uri="{FF2B5EF4-FFF2-40B4-BE49-F238E27FC236}">
                <a16:creationId xmlns:a16="http://schemas.microsoft.com/office/drawing/2014/main" id="{C9C07B19-C638-48B9-9491-7BF118D82F3D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9" name="Ryhmä 68">
            <a:extLst>
              <a:ext uri="{FF2B5EF4-FFF2-40B4-BE49-F238E27FC236}">
                <a16:creationId xmlns:a16="http://schemas.microsoft.com/office/drawing/2014/main" id="{9DDC1178-23F1-4548-8DA8-B41D6BBF4F5E}"/>
              </a:ext>
            </a:extLst>
          </p:cNvPr>
          <p:cNvGrpSpPr/>
          <p:nvPr/>
        </p:nvGrpSpPr>
        <p:grpSpPr>
          <a:xfrm>
            <a:off x="690866" y="1444189"/>
            <a:ext cx="2927448" cy="4432391"/>
            <a:chOff x="5639834" y="1622194"/>
            <a:chExt cx="2927448" cy="4432391"/>
          </a:xfrm>
        </p:grpSpPr>
        <p:sp>
          <p:nvSpPr>
            <p:cNvPr id="70" name="Suorakulmio 69">
              <a:extLst>
                <a:ext uri="{FF2B5EF4-FFF2-40B4-BE49-F238E27FC236}">
                  <a16:creationId xmlns:a16="http://schemas.microsoft.com/office/drawing/2014/main" id="{4FBC348B-9BC2-4B7C-A817-3C1DB97EF685}"/>
                </a:ext>
              </a:extLst>
            </p:cNvPr>
            <p:cNvSpPr/>
            <p:nvPr/>
          </p:nvSpPr>
          <p:spPr>
            <a:xfrm>
              <a:off x="5646661" y="1622194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Ei ole </a:t>
              </a: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tarvetta </a:t>
              </a:r>
              <a:b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työllistää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Suorakulmio 70">
              <a:extLst>
                <a:ext uri="{FF2B5EF4-FFF2-40B4-BE49-F238E27FC236}">
                  <a16:creationId xmlns:a16="http://schemas.microsoft.com/office/drawing/2014/main" id="{3A9E0525-62F8-4DCE-93CD-AC11AE646BE2}"/>
                </a:ext>
              </a:extLst>
            </p:cNvPr>
            <p:cNvSpPr/>
            <p:nvPr/>
          </p:nvSpPr>
          <p:spPr>
            <a:xfrm>
              <a:off x="5646661" y="2127144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Kysynnän riittämättömyys </a:t>
              </a:r>
              <a:b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tai epävakaisuus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Suorakulmio 71">
              <a:extLst>
                <a:ext uri="{FF2B5EF4-FFF2-40B4-BE49-F238E27FC236}">
                  <a16:creationId xmlns:a16="http://schemas.microsoft.com/office/drawing/2014/main" id="{295E200D-3E00-430A-B279-6D343342EECC}"/>
                </a:ext>
              </a:extLst>
            </p:cNvPr>
            <p:cNvSpPr/>
            <p:nvPr/>
          </p:nvSpPr>
          <p:spPr>
            <a:xfrm>
              <a:off x="5639837" y="2653959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Työvoiman saatavuus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Suorakulmio 72">
              <a:extLst>
                <a:ext uri="{FF2B5EF4-FFF2-40B4-BE49-F238E27FC236}">
                  <a16:creationId xmlns:a16="http://schemas.microsoft.com/office/drawing/2014/main" id="{A844CD8B-3FC6-45F5-ABF2-5FB342C63849}"/>
                </a:ext>
              </a:extLst>
            </p:cNvPr>
            <p:cNvSpPr/>
            <p:nvPr/>
          </p:nvSpPr>
          <p:spPr>
            <a:xfrm>
              <a:off x="5646661" y="3211279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Työn sivukulut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Suorakulmio 73">
              <a:extLst>
                <a:ext uri="{FF2B5EF4-FFF2-40B4-BE49-F238E27FC236}">
                  <a16:creationId xmlns:a16="http://schemas.microsoft.com/office/drawing/2014/main" id="{0C7D8222-8555-4C90-A852-746F7FAF4D2C}"/>
                </a:ext>
              </a:extLst>
            </p:cNvPr>
            <p:cNvSpPr/>
            <p:nvPr/>
          </p:nvSpPr>
          <p:spPr>
            <a:xfrm>
              <a:off x="5639836" y="3711392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Irtisanomisen vaikeus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Suorakulmio 80">
              <a:extLst>
                <a:ext uri="{FF2B5EF4-FFF2-40B4-BE49-F238E27FC236}">
                  <a16:creationId xmlns:a16="http://schemas.microsoft.com/office/drawing/2014/main" id="{66E60E5A-35F7-4F6E-B5B0-976B77595613}"/>
                </a:ext>
              </a:extLst>
            </p:cNvPr>
            <p:cNvSpPr/>
            <p:nvPr/>
          </p:nvSpPr>
          <p:spPr>
            <a:xfrm>
              <a:off x="5646661" y="4238829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Palkkataso</a:t>
              </a:r>
            </a:p>
          </p:txBody>
        </p:sp>
        <p:sp>
          <p:nvSpPr>
            <p:cNvPr id="82" name="Suorakulmio 81">
              <a:extLst>
                <a:ext uri="{FF2B5EF4-FFF2-40B4-BE49-F238E27FC236}">
                  <a16:creationId xmlns:a16="http://schemas.microsoft.com/office/drawing/2014/main" id="{2B000979-9906-4612-A6B4-6FC7568E973C}"/>
                </a:ext>
              </a:extLst>
            </p:cNvPr>
            <p:cNvSpPr/>
            <p:nvPr/>
          </p:nvSpPr>
          <p:spPr>
            <a:xfrm>
              <a:off x="5639834" y="5314906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Muut työlainsäädännön tai</a:t>
              </a:r>
              <a:b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työehtosopimusten velvoitteet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Suorakulmio 82">
              <a:extLst>
                <a:ext uri="{FF2B5EF4-FFF2-40B4-BE49-F238E27FC236}">
                  <a16:creationId xmlns:a16="http://schemas.microsoft.com/office/drawing/2014/main" id="{2DCEFB2B-B8FB-4BEA-BF87-2D94730CDBFC}"/>
                </a:ext>
              </a:extLst>
            </p:cNvPr>
            <p:cNvSpPr/>
            <p:nvPr/>
          </p:nvSpPr>
          <p:spPr>
            <a:xfrm>
              <a:off x="5646661" y="4768266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Osa-aikaisen työntekijän</a:t>
              </a:r>
              <a:b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palkkaamisen vaikeus</a:t>
              </a:r>
            </a:p>
          </p:txBody>
        </p:sp>
        <p:sp>
          <p:nvSpPr>
            <p:cNvPr id="84" name="Suorakulmio 83">
              <a:extLst>
                <a:ext uri="{FF2B5EF4-FFF2-40B4-BE49-F238E27FC236}">
                  <a16:creationId xmlns:a16="http://schemas.microsoft.com/office/drawing/2014/main" id="{3303556F-BAF1-488F-BB9F-97C1A41C616A}"/>
                </a:ext>
              </a:extLst>
            </p:cNvPr>
            <p:cNvSpPr/>
            <p:nvPr/>
          </p:nvSpPr>
          <p:spPr>
            <a:xfrm>
              <a:off x="5642868" y="5839141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Verotus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5" name="Suorakulmio 84">
            <a:extLst>
              <a:ext uri="{FF2B5EF4-FFF2-40B4-BE49-F238E27FC236}">
                <a16:creationId xmlns:a16="http://schemas.microsoft.com/office/drawing/2014/main" id="{7BCA726D-44D2-4E1D-9DB1-FE43E335CD48}"/>
              </a:ext>
            </a:extLst>
          </p:cNvPr>
          <p:cNvSpPr/>
          <p:nvPr/>
        </p:nvSpPr>
        <p:spPr>
          <a:xfrm>
            <a:off x="4548386" y="1208859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sp>
        <p:nvSpPr>
          <p:cNvPr id="87" name="Suorakulmio 86">
            <a:extLst>
              <a:ext uri="{FF2B5EF4-FFF2-40B4-BE49-F238E27FC236}">
                <a16:creationId xmlns:a16="http://schemas.microsoft.com/office/drawing/2014/main" id="{E24D3E86-A44F-42D8-9520-6746E8312AE6}"/>
              </a:ext>
            </a:extLst>
          </p:cNvPr>
          <p:cNvSpPr/>
          <p:nvPr/>
        </p:nvSpPr>
        <p:spPr>
          <a:xfrm>
            <a:off x="3689180" y="1208860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grpSp>
        <p:nvGrpSpPr>
          <p:cNvPr id="88" name="Ryhmä 87">
            <a:extLst>
              <a:ext uri="{FF2B5EF4-FFF2-40B4-BE49-F238E27FC236}">
                <a16:creationId xmlns:a16="http://schemas.microsoft.com/office/drawing/2014/main" id="{6A3EE624-88BD-4792-A2FC-B0A630CF35C6}"/>
              </a:ext>
            </a:extLst>
          </p:cNvPr>
          <p:cNvGrpSpPr/>
          <p:nvPr/>
        </p:nvGrpSpPr>
        <p:grpSpPr>
          <a:xfrm>
            <a:off x="786339" y="1433725"/>
            <a:ext cx="3754477" cy="4214996"/>
            <a:chOff x="4386676" y="1617363"/>
            <a:chExt cx="5103528" cy="4214996"/>
          </a:xfrm>
        </p:grpSpPr>
        <p:cxnSp>
          <p:nvCxnSpPr>
            <p:cNvPr id="89" name="Suora yhdysviiva 88">
              <a:extLst>
                <a:ext uri="{FF2B5EF4-FFF2-40B4-BE49-F238E27FC236}">
                  <a16:creationId xmlns:a16="http://schemas.microsoft.com/office/drawing/2014/main" id="{0C67B52F-A915-489B-9002-15CCAB1D3E4C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1617363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uora yhdysviiva 89">
              <a:extLst>
                <a:ext uri="{FF2B5EF4-FFF2-40B4-BE49-F238E27FC236}">
                  <a16:creationId xmlns:a16="http://schemas.microsoft.com/office/drawing/2014/main" id="{6A9F692D-AD9D-4B66-9F01-571E77E9D517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2138267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uora yhdysviiva 90">
              <a:extLst>
                <a:ext uri="{FF2B5EF4-FFF2-40B4-BE49-F238E27FC236}">
                  <a16:creationId xmlns:a16="http://schemas.microsoft.com/office/drawing/2014/main" id="{27679BE1-F292-4AB2-A3B6-0579ED7724C3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2665995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uora yhdysviiva 91">
              <a:extLst>
                <a:ext uri="{FF2B5EF4-FFF2-40B4-BE49-F238E27FC236}">
                  <a16:creationId xmlns:a16="http://schemas.microsoft.com/office/drawing/2014/main" id="{8BAA21EC-1D84-496D-8683-04A3966AA737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3193723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uora yhdysviiva 92">
              <a:extLst>
                <a:ext uri="{FF2B5EF4-FFF2-40B4-BE49-F238E27FC236}">
                  <a16:creationId xmlns:a16="http://schemas.microsoft.com/office/drawing/2014/main" id="{5E2562BC-86E8-49EA-BF0E-3B43962CDA26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3721451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uora yhdysviiva 93">
              <a:extLst>
                <a:ext uri="{FF2B5EF4-FFF2-40B4-BE49-F238E27FC236}">
                  <a16:creationId xmlns:a16="http://schemas.microsoft.com/office/drawing/2014/main" id="{B4CB4D3B-D825-49DD-AA2F-16FA5A595335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4249179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uora yhdysviiva 94">
              <a:extLst>
                <a:ext uri="{FF2B5EF4-FFF2-40B4-BE49-F238E27FC236}">
                  <a16:creationId xmlns:a16="http://schemas.microsoft.com/office/drawing/2014/main" id="{BF1D663C-068A-4F6E-B885-DFFEA4CB764E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4776907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uora yhdysviiva 95">
              <a:extLst>
                <a:ext uri="{FF2B5EF4-FFF2-40B4-BE49-F238E27FC236}">
                  <a16:creationId xmlns:a16="http://schemas.microsoft.com/office/drawing/2014/main" id="{DD508695-B273-44F2-948E-F7276EB255B8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6" y="5304635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uora yhdysviiva 96">
              <a:extLst>
                <a:ext uri="{FF2B5EF4-FFF2-40B4-BE49-F238E27FC236}">
                  <a16:creationId xmlns:a16="http://schemas.microsoft.com/office/drawing/2014/main" id="{21FD7EB5-C299-46D9-BC28-ECEDC231C467}"/>
                </a:ext>
              </a:extLst>
            </p:cNvPr>
            <p:cNvCxnSpPr>
              <a:cxnSpLocks/>
            </p:cNvCxnSpPr>
            <p:nvPr/>
          </p:nvCxnSpPr>
          <p:spPr>
            <a:xfrm>
              <a:off x="4386678" y="5832359"/>
              <a:ext cx="5103526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Suorakulmio 97">
            <a:extLst>
              <a:ext uri="{FF2B5EF4-FFF2-40B4-BE49-F238E27FC236}">
                <a16:creationId xmlns:a16="http://schemas.microsoft.com/office/drawing/2014/main" id="{498C3B53-2F25-401F-B6DC-1B248F913D51}"/>
              </a:ext>
            </a:extLst>
          </p:cNvPr>
          <p:cNvSpPr/>
          <p:nvPr/>
        </p:nvSpPr>
        <p:spPr>
          <a:xfrm rot="16200000">
            <a:off x="-1671027" y="3244334"/>
            <a:ext cx="44485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Työllistämisen esteet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sp>
        <p:nvSpPr>
          <p:cNvPr id="99" name="Suorakulmio 98">
            <a:extLst>
              <a:ext uri="{FF2B5EF4-FFF2-40B4-BE49-F238E27FC236}">
                <a16:creationId xmlns:a16="http://schemas.microsoft.com/office/drawing/2014/main" id="{88E1BC76-3ACF-4ED3-83EF-BA4A747DC37A}"/>
              </a:ext>
            </a:extLst>
          </p:cNvPr>
          <p:cNvSpPr/>
          <p:nvPr/>
        </p:nvSpPr>
        <p:spPr>
          <a:xfrm>
            <a:off x="9456721" y="1210877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cxnSp>
        <p:nvCxnSpPr>
          <p:cNvPr id="100" name="Suora yhdysviiva 99">
            <a:extLst>
              <a:ext uri="{FF2B5EF4-FFF2-40B4-BE49-F238E27FC236}">
                <a16:creationId xmlns:a16="http://schemas.microsoft.com/office/drawing/2014/main" id="{87BE41F3-CC10-43D6-BBCA-E72B7E13EFDD}"/>
              </a:ext>
            </a:extLst>
          </p:cNvPr>
          <p:cNvCxnSpPr>
            <a:cxnSpLocks/>
          </p:cNvCxnSpPr>
          <p:nvPr/>
        </p:nvCxnSpPr>
        <p:spPr>
          <a:xfrm>
            <a:off x="9467569" y="1231605"/>
            <a:ext cx="4879" cy="488022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Suorakulmio 100">
            <a:extLst>
              <a:ext uri="{FF2B5EF4-FFF2-40B4-BE49-F238E27FC236}">
                <a16:creationId xmlns:a16="http://schemas.microsoft.com/office/drawing/2014/main" id="{7E95B5C8-04CE-4DDE-AB5F-FBFE935AD5BC}"/>
              </a:ext>
            </a:extLst>
          </p:cNvPr>
          <p:cNvSpPr/>
          <p:nvPr/>
        </p:nvSpPr>
        <p:spPr>
          <a:xfrm>
            <a:off x="7202178" y="1196491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cxnSp>
        <p:nvCxnSpPr>
          <p:cNvPr id="102" name="Suora yhdysviiva 101">
            <a:extLst>
              <a:ext uri="{FF2B5EF4-FFF2-40B4-BE49-F238E27FC236}">
                <a16:creationId xmlns:a16="http://schemas.microsoft.com/office/drawing/2014/main" id="{D0C8DF97-A3A4-4AAC-8B59-F26D4413A248}"/>
              </a:ext>
            </a:extLst>
          </p:cNvPr>
          <p:cNvCxnSpPr>
            <a:cxnSpLocks/>
          </p:cNvCxnSpPr>
          <p:nvPr/>
        </p:nvCxnSpPr>
        <p:spPr>
          <a:xfrm>
            <a:off x="7223547" y="1231605"/>
            <a:ext cx="0" cy="489453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Ryhmä 102">
            <a:extLst>
              <a:ext uri="{FF2B5EF4-FFF2-40B4-BE49-F238E27FC236}">
                <a16:creationId xmlns:a16="http://schemas.microsoft.com/office/drawing/2014/main" id="{193F293B-272D-4017-AD13-F7FE14A0E323}"/>
              </a:ext>
            </a:extLst>
          </p:cNvPr>
          <p:cNvGrpSpPr/>
          <p:nvPr/>
        </p:nvGrpSpPr>
        <p:grpSpPr>
          <a:xfrm>
            <a:off x="7220503" y="5674515"/>
            <a:ext cx="2247066" cy="486287"/>
            <a:chOff x="7664070" y="5942460"/>
            <a:chExt cx="2247066" cy="486287"/>
          </a:xfrm>
        </p:grpSpPr>
        <p:sp>
          <p:nvSpPr>
            <p:cNvPr id="104" name="Suorakulmio 103">
              <a:extLst>
                <a:ext uri="{FF2B5EF4-FFF2-40B4-BE49-F238E27FC236}">
                  <a16:creationId xmlns:a16="http://schemas.microsoft.com/office/drawing/2014/main" id="{D798693E-FED7-44B3-B299-3E50D4302D1A}"/>
                </a:ext>
              </a:extLst>
            </p:cNvPr>
            <p:cNvSpPr/>
            <p:nvPr/>
          </p:nvSpPr>
          <p:spPr>
            <a:xfrm>
              <a:off x="7664070" y="5942460"/>
              <a:ext cx="867574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Merkittävä</a:t>
              </a:r>
            </a:p>
            <a:p>
              <a:pPr lvl="0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kasvun </a:t>
              </a:r>
              <a:b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este</a:t>
              </a:r>
            </a:p>
          </p:txBody>
        </p:sp>
        <p:sp>
          <p:nvSpPr>
            <p:cNvPr id="105" name="Suorakulmio 104">
              <a:extLst>
                <a:ext uri="{FF2B5EF4-FFF2-40B4-BE49-F238E27FC236}">
                  <a16:creationId xmlns:a16="http://schemas.microsoft.com/office/drawing/2014/main" id="{A6E993A2-06CD-4936-B991-E55FD259E770}"/>
                </a:ext>
              </a:extLst>
            </p:cNvPr>
            <p:cNvSpPr/>
            <p:nvPr/>
          </p:nvSpPr>
          <p:spPr>
            <a:xfrm>
              <a:off x="8345584" y="5942460"/>
              <a:ext cx="867574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Rajoittaa</a:t>
              </a:r>
            </a:p>
            <a:p>
              <a:pPr lvl="0" algn="ctr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jonkin</a:t>
              </a:r>
              <a:b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verran</a:t>
              </a:r>
            </a:p>
          </p:txBody>
        </p:sp>
        <p:sp>
          <p:nvSpPr>
            <p:cNvPr id="106" name="Suorakulmio 105">
              <a:extLst>
                <a:ext uri="{FF2B5EF4-FFF2-40B4-BE49-F238E27FC236}">
                  <a16:creationId xmlns:a16="http://schemas.microsoft.com/office/drawing/2014/main" id="{0BB3D8F4-4DDC-49C3-AD57-0F200FD6C9C7}"/>
                </a:ext>
              </a:extLst>
            </p:cNvPr>
            <p:cNvSpPr/>
            <p:nvPr/>
          </p:nvSpPr>
          <p:spPr>
            <a:xfrm>
              <a:off x="9043562" y="5942460"/>
              <a:ext cx="867574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 riittävästi</a:t>
              </a:r>
              <a:b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osaavaa työvoimaa</a:t>
              </a:r>
            </a:p>
            <a:p>
              <a:pPr lvl="0" algn="r">
                <a:lnSpc>
                  <a:spcPct val="80000"/>
                </a:lnSpc>
                <a:defRPr/>
              </a:pPr>
              <a:endParaRPr lang="fi-FI" sz="8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7" name="Suorakulmio 106">
            <a:extLst>
              <a:ext uri="{FF2B5EF4-FFF2-40B4-BE49-F238E27FC236}">
                <a16:creationId xmlns:a16="http://schemas.microsoft.com/office/drawing/2014/main" id="{6904FD66-2C22-4039-9E7C-B45C84BD5DD5}"/>
              </a:ext>
            </a:extLst>
          </p:cNvPr>
          <p:cNvSpPr/>
          <p:nvPr/>
        </p:nvSpPr>
        <p:spPr>
          <a:xfrm rot="16200000">
            <a:off x="4814628" y="3190701"/>
            <a:ext cx="44485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Työvoiman saatavuus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grpSp>
        <p:nvGrpSpPr>
          <p:cNvPr id="108" name="Ryhmä 107">
            <a:extLst>
              <a:ext uri="{FF2B5EF4-FFF2-40B4-BE49-F238E27FC236}">
                <a16:creationId xmlns:a16="http://schemas.microsoft.com/office/drawing/2014/main" id="{5C0E0A27-3049-4FA5-A56F-8F083CCDCD50}"/>
              </a:ext>
            </a:extLst>
          </p:cNvPr>
          <p:cNvGrpSpPr/>
          <p:nvPr/>
        </p:nvGrpSpPr>
        <p:grpSpPr>
          <a:xfrm>
            <a:off x="9508751" y="5674514"/>
            <a:ext cx="2247066" cy="486287"/>
            <a:chOff x="7664070" y="5942460"/>
            <a:chExt cx="2247066" cy="486287"/>
          </a:xfrm>
        </p:grpSpPr>
        <p:sp>
          <p:nvSpPr>
            <p:cNvPr id="109" name="Suorakulmio 108">
              <a:extLst>
                <a:ext uri="{FF2B5EF4-FFF2-40B4-BE49-F238E27FC236}">
                  <a16:creationId xmlns:a16="http://schemas.microsoft.com/office/drawing/2014/main" id="{6C09C847-D68A-4272-BD58-C497FD2F193D}"/>
                </a:ext>
              </a:extLst>
            </p:cNvPr>
            <p:cNvSpPr/>
            <p:nvPr/>
          </p:nvSpPr>
          <p:spPr>
            <a:xfrm>
              <a:off x="7664070" y="5942460"/>
              <a:ext cx="867574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Merkittävä</a:t>
              </a:r>
            </a:p>
            <a:p>
              <a:pPr lvl="0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kasvun </a:t>
              </a:r>
              <a:b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este</a:t>
              </a:r>
            </a:p>
          </p:txBody>
        </p:sp>
        <p:sp>
          <p:nvSpPr>
            <p:cNvPr id="110" name="Suorakulmio 109">
              <a:extLst>
                <a:ext uri="{FF2B5EF4-FFF2-40B4-BE49-F238E27FC236}">
                  <a16:creationId xmlns:a16="http://schemas.microsoft.com/office/drawing/2014/main" id="{82886E59-EEF7-4B52-8898-208BF2FDA2D9}"/>
                </a:ext>
              </a:extLst>
            </p:cNvPr>
            <p:cNvSpPr/>
            <p:nvPr/>
          </p:nvSpPr>
          <p:spPr>
            <a:xfrm>
              <a:off x="8345584" y="5942460"/>
              <a:ext cx="867574" cy="3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Rajoittaa</a:t>
              </a:r>
            </a:p>
            <a:p>
              <a:pPr lvl="0" algn="ctr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jonkin</a:t>
              </a:r>
              <a:b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verran</a:t>
              </a:r>
            </a:p>
          </p:txBody>
        </p:sp>
        <p:sp>
          <p:nvSpPr>
            <p:cNvPr id="111" name="Suorakulmio 110">
              <a:extLst>
                <a:ext uri="{FF2B5EF4-FFF2-40B4-BE49-F238E27FC236}">
                  <a16:creationId xmlns:a16="http://schemas.microsoft.com/office/drawing/2014/main" id="{B54D67D0-EF7A-4510-AE9D-E8EC7DD45F84}"/>
                </a:ext>
              </a:extLst>
            </p:cNvPr>
            <p:cNvSpPr/>
            <p:nvPr/>
          </p:nvSpPr>
          <p:spPr>
            <a:xfrm>
              <a:off x="9043562" y="5942460"/>
              <a:ext cx="867574" cy="48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lnSpc>
                  <a:spcPct val="80000"/>
                </a:lnSpc>
                <a:defRPr/>
              </a:pP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 riittävästi</a:t>
              </a:r>
              <a:b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8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osaavaa työvoimaa</a:t>
              </a:r>
            </a:p>
            <a:p>
              <a:pPr lvl="0" algn="r">
                <a:lnSpc>
                  <a:spcPct val="80000"/>
                </a:lnSpc>
                <a:defRPr/>
              </a:pPr>
              <a:endParaRPr lang="fi-FI" sz="8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Suorakulmio 1">
            <a:extLst>
              <a:ext uri="{FF2B5EF4-FFF2-40B4-BE49-F238E27FC236}">
                <a16:creationId xmlns:a16="http://schemas.microsoft.com/office/drawing/2014/main" id="{F4AE0729-C25D-0824-8C4C-0BD44ECB485D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14C039A8-B65E-3810-0A59-B610616EA2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86248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14C039A8-B65E-3810-0A59-B610616EA2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8146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SOPEUTTAMISTOIMET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Suorakulmio 67">
            <a:extLst>
              <a:ext uri="{FF2B5EF4-FFF2-40B4-BE49-F238E27FC236}">
                <a16:creationId xmlns:a16="http://schemas.microsoft.com/office/drawing/2014/main" id="{C7C8C397-9804-47AB-804A-4052F6178812}"/>
              </a:ext>
            </a:extLst>
          </p:cNvPr>
          <p:cNvSpPr/>
          <p:nvPr/>
        </p:nvSpPr>
        <p:spPr>
          <a:xfrm>
            <a:off x="6583943" y="3736393"/>
            <a:ext cx="87051" cy="2207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aphicFrame>
        <p:nvGraphicFramePr>
          <p:cNvPr id="11" name="Sisällön paikkamerkki 2">
            <a:extLst>
              <a:ext uri="{FF2B5EF4-FFF2-40B4-BE49-F238E27FC236}">
                <a16:creationId xmlns:a16="http://schemas.microsoft.com/office/drawing/2014/main" id="{5CF9AEE1-E578-4D1E-98B2-27F5DDBF144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41914907"/>
              </p:ext>
            </p:extLst>
          </p:nvPr>
        </p:nvGraphicFramePr>
        <p:xfrm>
          <a:off x="6728864" y="1451001"/>
          <a:ext cx="2444645" cy="4824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Suorakulmio 11">
            <a:extLst>
              <a:ext uri="{FF2B5EF4-FFF2-40B4-BE49-F238E27FC236}">
                <a16:creationId xmlns:a16="http://schemas.microsoft.com/office/drawing/2014/main" id="{586D3F9B-52F3-4296-B0CE-75E9BF944C44}"/>
              </a:ext>
            </a:extLst>
          </p:cNvPr>
          <p:cNvSpPr/>
          <p:nvPr/>
        </p:nvSpPr>
        <p:spPr>
          <a:xfrm rot="16200000">
            <a:off x="1788972" y="3528888"/>
            <a:ext cx="44485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Sopeuttamistoimet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grpSp>
        <p:nvGrpSpPr>
          <p:cNvPr id="13" name="Ryhmä 12">
            <a:extLst>
              <a:ext uri="{FF2B5EF4-FFF2-40B4-BE49-F238E27FC236}">
                <a16:creationId xmlns:a16="http://schemas.microsoft.com/office/drawing/2014/main" id="{09C6092B-F9DF-4ED3-80DF-6C6830C96CAB}"/>
              </a:ext>
            </a:extLst>
          </p:cNvPr>
          <p:cNvGrpSpPr/>
          <p:nvPr/>
        </p:nvGrpSpPr>
        <p:grpSpPr>
          <a:xfrm>
            <a:off x="4275202" y="1637147"/>
            <a:ext cx="4812876" cy="3997211"/>
            <a:chOff x="3864480" y="1406307"/>
            <a:chExt cx="5223598" cy="3997211"/>
          </a:xfrm>
        </p:grpSpPr>
        <p:cxnSp>
          <p:nvCxnSpPr>
            <p:cNvPr id="14" name="Suora yhdysviiva 13">
              <a:extLst>
                <a:ext uri="{FF2B5EF4-FFF2-40B4-BE49-F238E27FC236}">
                  <a16:creationId xmlns:a16="http://schemas.microsoft.com/office/drawing/2014/main" id="{98BD2876-E72C-4E09-8B00-9CE4C18582A0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1406307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uora yhdysviiva 14">
              <a:extLst>
                <a:ext uri="{FF2B5EF4-FFF2-40B4-BE49-F238E27FC236}">
                  <a16:creationId xmlns:a16="http://schemas.microsoft.com/office/drawing/2014/main" id="{94D95259-525D-4E11-B22A-C28A352A5800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2072509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uora yhdysviiva 15">
              <a:extLst>
                <a:ext uri="{FF2B5EF4-FFF2-40B4-BE49-F238E27FC236}">
                  <a16:creationId xmlns:a16="http://schemas.microsoft.com/office/drawing/2014/main" id="{8BB1947D-1C56-4877-8377-4E7ECBD3E949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2738711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uora yhdysviiva 16">
              <a:extLst>
                <a:ext uri="{FF2B5EF4-FFF2-40B4-BE49-F238E27FC236}">
                  <a16:creationId xmlns:a16="http://schemas.microsoft.com/office/drawing/2014/main" id="{74226A29-A3B4-468E-B177-ADF577AE3F04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3404913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uora yhdysviiva 17">
              <a:extLst>
                <a:ext uri="{FF2B5EF4-FFF2-40B4-BE49-F238E27FC236}">
                  <a16:creationId xmlns:a16="http://schemas.microsoft.com/office/drawing/2014/main" id="{154BEDD5-5DFD-4C79-9CFB-7FB767DC1E28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4071115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uora yhdysviiva 18">
              <a:extLst>
                <a:ext uri="{FF2B5EF4-FFF2-40B4-BE49-F238E27FC236}">
                  <a16:creationId xmlns:a16="http://schemas.microsoft.com/office/drawing/2014/main" id="{658305B4-C046-4CBA-B583-2E497D6BDFCC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4737317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uora yhdysviiva 19">
              <a:extLst>
                <a:ext uri="{FF2B5EF4-FFF2-40B4-BE49-F238E27FC236}">
                  <a16:creationId xmlns:a16="http://schemas.microsoft.com/office/drawing/2014/main" id="{61E3E529-BBAE-425A-B245-122AB4DFD5FF}"/>
                </a:ext>
              </a:extLst>
            </p:cNvPr>
            <p:cNvCxnSpPr>
              <a:cxnSpLocks/>
            </p:cNvCxnSpPr>
            <p:nvPr/>
          </p:nvCxnSpPr>
          <p:spPr>
            <a:xfrm>
              <a:off x="3864480" y="5403518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Ryhmä 20">
            <a:extLst>
              <a:ext uri="{FF2B5EF4-FFF2-40B4-BE49-F238E27FC236}">
                <a16:creationId xmlns:a16="http://schemas.microsoft.com/office/drawing/2014/main" id="{4CD4EFED-1D8E-42F4-BBB2-D8677199BCD1}"/>
              </a:ext>
            </a:extLst>
          </p:cNvPr>
          <p:cNvGrpSpPr/>
          <p:nvPr/>
        </p:nvGrpSpPr>
        <p:grpSpPr>
          <a:xfrm>
            <a:off x="4202602" y="1627913"/>
            <a:ext cx="2927448" cy="4459566"/>
            <a:chOff x="5639834" y="1364549"/>
            <a:chExt cx="2927448" cy="4459566"/>
          </a:xfrm>
        </p:grpSpPr>
        <p:sp>
          <p:nvSpPr>
            <p:cNvPr id="22" name="Suorakulmio 21">
              <a:extLst>
                <a:ext uri="{FF2B5EF4-FFF2-40B4-BE49-F238E27FC236}">
                  <a16:creationId xmlns:a16="http://schemas.microsoft.com/office/drawing/2014/main" id="{685FA02F-48BA-4749-9E03-46EEC086A044}"/>
                </a:ext>
              </a:extLst>
            </p:cNvPr>
            <p:cNvSpPr/>
            <p:nvPr/>
          </p:nvSpPr>
          <p:spPr>
            <a:xfrm>
              <a:off x="5646661" y="2041214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Työaikajärjestelyitä</a:t>
              </a:r>
            </a:p>
          </p:txBody>
        </p:sp>
        <p:sp>
          <p:nvSpPr>
            <p:cNvPr id="23" name="Suorakulmio 22">
              <a:extLst>
                <a:ext uri="{FF2B5EF4-FFF2-40B4-BE49-F238E27FC236}">
                  <a16:creationId xmlns:a16="http://schemas.microsoft.com/office/drawing/2014/main" id="{DD748398-6227-4348-8E78-03C6EA34037D}"/>
                </a:ext>
              </a:extLst>
            </p:cNvPr>
            <p:cNvSpPr/>
            <p:nvPr/>
          </p:nvSpPr>
          <p:spPr>
            <a:xfrm>
              <a:off x="5646661" y="1364549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Lomautuksia</a:t>
              </a:r>
            </a:p>
          </p:txBody>
        </p:sp>
        <p:sp>
          <p:nvSpPr>
            <p:cNvPr id="24" name="Suorakulmio 23">
              <a:extLst>
                <a:ext uri="{FF2B5EF4-FFF2-40B4-BE49-F238E27FC236}">
                  <a16:creationId xmlns:a16="http://schemas.microsoft.com/office/drawing/2014/main" id="{CF790530-4D4C-4B1C-93F5-6F2ED5F698E1}"/>
                </a:ext>
              </a:extLst>
            </p:cNvPr>
            <p:cNvSpPr/>
            <p:nvPr/>
          </p:nvSpPr>
          <p:spPr>
            <a:xfrm>
              <a:off x="5639837" y="2729237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Liiketoiminnan karsimista ja </a:t>
              </a:r>
              <a:b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keskittymistä yrityksen ydinalueelle</a:t>
              </a:r>
            </a:p>
          </p:txBody>
        </p:sp>
        <p:sp>
          <p:nvSpPr>
            <p:cNvPr id="26" name="Suorakulmio 25">
              <a:extLst>
                <a:ext uri="{FF2B5EF4-FFF2-40B4-BE49-F238E27FC236}">
                  <a16:creationId xmlns:a16="http://schemas.microsoft.com/office/drawing/2014/main" id="{86DF18D7-238F-4801-A874-7DE69A8AE35D}"/>
                </a:ext>
              </a:extLst>
            </p:cNvPr>
            <p:cNvSpPr/>
            <p:nvPr/>
          </p:nvSpPr>
          <p:spPr>
            <a:xfrm>
              <a:off x="5646661" y="3387773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Irtisanomisia</a:t>
              </a:r>
            </a:p>
          </p:txBody>
        </p:sp>
        <p:sp>
          <p:nvSpPr>
            <p:cNvPr id="28" name="Suorakulmio 27">
              <a:extLst>
                <a:ext uri="{FF2B5EF4-FFF2-40B4-BE49-F238E27FC236}">
                  <a16:creationId xmlns:a16="http://schemas.microsoft.com/office/drawing/2014/main" id="{E8C8A3A8-CCC3-408D-8455-F2AE026FD492}"/>
                </a:ext>
              </a:extLst>
            </p:cNvPr>
            <p:cNvSpPr/>
            <p:nvPr/>
          </p:nvSpPr>
          <p:spPr>
            <a:xfrm>
              <a:off x="5639836" y="4038590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Tilapäisiä palkan </a:t>
              </a:r>
              <a:b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alennuksia</a:t>
              </a:r>
            </a:p>
          </p:txBody>
        </p:sp>
        <p:sp>
          <p:nvSpPr>
            <p:cNvPr id="29" name="Suorakulmio 28">
              <a:extLst>
                <a:ext uri="{FF2B5EF4-FFF2-40B4-BE49-F238E27FC236}">
                  <a16:creationId xmlns:a16="http://schemas.microsoft.com/office/drawing/2014/main" id="{9E7D01DE-085D-4F91-9EF6-F5E1C9A0970C}"/>
                </a:ext>
              </a:extLst>
            </p:cNvPr>
            <p:cNvSpPr/>
            <p:nvPr/>
          </p:nvSpPr>
          <p:spPr>
            <a:xfrm>
              <a:off x="5639835" y="5362450"/>
              <a:ext cx="292062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Alihankinnan siirtämistä johonkin toiseen maahan tai alihankintojen lopettamista/vähentämistä</a:t>
              </a:r>
            </a:p>
          </p:txBody>
        </p:sp>
        <p:sp>
          <p:nvSpPr>
            <p:cNvPr id="30" name="Suorakulmio 29">
              <a:extLst>
                <a:ext uri="{FF2B5EF4-FFF2-40B4-BE49-F238E27FC236}">
                  <a16:creationId xmlns:a16="http://schemas.microsoft.com/office/drawing/2014/main" id="{4EB48734-29E2-466C-8B25-9170D9A801D6}"/>
                </a:ext>
              </a:extLst>
            </p:cNvPr>
            <p:cNvSpPr/>
            <p:nvPr/>
          </p:nvSpPr>
          <p:spPr>
            <a:xfrm>
              <a:off x="5639834" y="4693687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Muiden työvoimakustannusten </a:t>
              </a:r>
              <a:b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karsimista</a:t>
              </a:r>
            </a:p>
          </p:txBody>
        </p:sp>
      </p:grp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4E2F32FC-F319-4782-AE64-3C8C5F47097A}"/>
              </a:ext>
            </a:extLst>
          </p:cNvPr>
          <p:cNvCxnSpPr>
            <a:cxnSpLocks/>
          </p:cNvCxnSpPr>
          <p:nvPr/>
        </p:nvCxnSpPr>
        <p:spPr>
          <a:xfrm>
            <a:off x="3143475" y="1603961"/>
            <a:ext cx="0" cy="431604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uorakulmio 35">
            <a:extLst>
              <a:ext uri="{FF2B5EF4-FFF2-40B4-BE49-F238E27FC236}">
                <a16:creationId xmlns:a16="http://schemas.microsoft.com/office/drawing/2014/main" id="{D33CEC83-2DB7-4926-AD88-95EDD86C1EEA}"/>
              </a:ext>
            </a:extLst>
          </p:cNvPr>
          <p:cNvSpPr/>
          <p:nvPr/>
        </p:nvSpPr>
        <p:spPr>
          <a:xfrm>
            <a:off x="448188" y="2208579"/>
            <a:ext cx="2575561" cy="1671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fi-FI" sz="2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pk-yrityksistä kokee tarvetta sopeuttaa toimintaansa.</a:t>
            </a:r>
          </a:p>
          <a:p>
            <a:pPr lvl="0" algn="r">
              <a:lnSpc>
                <a:spcPct val="90000"/>
              </a:lnSpc>
              <a:defRPr/>
            </a:pPr>
            <a:r>
              <a:rPr lang="fi-FI" b="1" dirty="0">
                <a:solidFill>
                  <a:srgbClr val="8AD5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2025:   </a:t>
            </a:r>
            <a:r>
              <a:rPr lang="fi-FI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</a:t>
            </a:r>
            <a:r>
              <a:rPr lang="fi-FI" b="1" dirty="0">
                <a:solidFill>
                  <a:srgbClr val="8AD5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7" name="Suorakulmio 36">
            <a:extLst>
              <a:ext uri="{FF2B5EF4-FFF2-40B4-BE49-F238E27FC236}">
                <a16:creationId xmlns:a16="http://schemas.microsoft.com/office/drawing/2014/main" id="{EF7622A1-8810-4E2F-AC7C-041371DDC365}"/>
              </a:ext>
            </a:extLst>
          </p:cNvPr>
          <p:cNvSpPr/>
          <p:nvPr/>
        </p:nvSpPr>
        <p:spPr>
          <a:xfrm>
            <a:off x="1913296" y="4493797"/>
            <a:ext cx="20927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4000" b="1" spc="-300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4000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lvl="0">
              <a:defRPr/>
            </a:pPr>
            <a:endParaRPr lang="fi-FI" sz="2400" b="1" dirty="0">
              <a:solidFill>
                <a:srgbClr val="53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CC6D790E-5F05-419D-BBB7-27AF47BF1B5B}"/>
              </a:ext>
            </a:extLst>
          </p:cNvPr>
          <p:cNvSpPr/>
          <p:nvPr/>
        </p:nvSpPr>
        <p:spPr>
          <a:xfrm>
            <a:off x="1257462" y="5024997"/>
            <a:ext cx="17440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4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2025: 23</a:t>
            </a:r>
            <a:r>
              <a:rPr lang="fi-FI" sz="10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</a:p>
        </p:txBody>
      </p:sp>
      <p:sp>
        <p:nvSpPr>
          <p:cNvPr id="39" name="Suorakulmio 38">
            <a:extLst>
              <a:ext uri="{FF2B5EF4-FFF2-40B4-BE49-F238E27FC236}">
                <a16:creationId xmlns:a16="http://schemas.microsoft.com/office/drawing/2014/main" id="{48268204-8B20-4795-A199-884B34C62333}"/>
              </a:ext>
            </a:extLst>
          </p:cNvPr>
          <p:cNvSpPr/>
          <p:nvPr/>
        </p:nvSpPr>
        <p:spPr>
          <a:xfrm>
            <a:off x="1160199" y="4595189"/>
            <a:ext cx="85677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80000"/>
              </a:lnSpc>
              <a:defRPr/>
            </a:pP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</a:t>
            </a:r>
            <a:b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maa</a:t>
            </a:r>
          </a:p>
        </p:txBody>
      </p:sp>
      <p:graphicFrame>
        <p:nvGraphicFramePr>
          <p:cNvPr id="40" name="Sisällön paikkamerkki 10">
            <a:extLst>
              <a:ext uri="{FF2B5EF4-FFF2-40B4-BE49-F238E27FC236}">
                <a16:creationId xmlns:a16="http://schemas.microsoft.com/office/drawing/2014/main" id="{FCE3CE2E-51E7-440D-B1BD-D0795B4A6EF1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29659764"/>
              </p:ext>
            </p:extLst>
          </p:nvPr>
        </p:nvGraphicFramePr>
        <p:xfrm>
          <a:off x="1257461" y="1399340"/>
          <a:ext cx="2575562" cy="1141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1" name="Sisällön paikkamerkki 10">
            <a:extLst>
              <a:ext uri="{FF2B5EF4-FFF2-40B4-BE49-F238E27FC236}">
                <a16:creationId xmlns:a16="http://schemas.microsoft.com/office/drawing/2014/main" id="{B653E4BE-ED5B-4D61-A750-5AE1652E3429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46345229"/>
              </p:ext>
            </p:extLst>
          </p:nvPr>
        </p:nvGraphicFramePr>
        <p:xfrm>
          <a:off x="2421578" y="3517827"/>
          <a:ext cx="854901" cy="36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3" name="Suorakulmio 42">
            <a:extLst>
              <a:ext uri="{FF2B5EF4-FFF2-40B4-BE49-F238E27FC236}">
                <a16:creationId xmlns:a16="http://schemas.microsoft.com/office/drawing/2014/main" id="{F72ADEF0-5F37-4B50-AE65-67242A4C0BC9}"/>
              </a:ext>
            </a:extLst>
          </p:cNvPr>
          <p:cNvSpPr/>
          <p:nvPr/>
        </p:nvSpPr>
        <p:spPr>
          <a:xfrm>
            <a:off x="8224729" y="1416068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graphicFrame>
        <p:nvGraphicFramePr>
          <p:cNvPr id="10" name="Sisällön paikkamerkki 2">
            <a:extLst>
              <a:ext uri="{FF2B5EF4-FFF2-40B4-BE49-F238E27FC236}">
                <a16:creationId xmlns:a16="http://schemas.microsoft.com/office/drawing/2014/main" id="{30764EE4-8FE7-4494-8E41-7EF93F65FCAE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363738796"/>
              </p:ext>
            </p:extLst>
          </p:nvPr>
        </p:nvGraphicFramePr>
        <p:xfrm>
          <a:off x="9124656" y="1451001"/>
          <a:ext cx="2457803" cy="4824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2" name="Suorakulmio 41">
            <a:extLst>
              <a:ext uri="{FF2B5EF4-FFF2-40B4-BE49-F238E27FC236}">
                <a16:creationId xmlns:a16="http://schemas.microsoft.com/office/drawing/2014/main" id="{9FEF8E86-F8B0-4D7B-ABD4-38F59EC6353E}"/>
              </a:ext>
            </a:extLst>
          </p:cNvPr>
          <p:cNvSpPr/>
          <p:nvPr/>
        </p:nvSpPr>
        <p:spPr>
          <a:xfrm>
            <a:off x="9083935" y="1416067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F271D11C-550A-AD51-6F95-3A4742293CA3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D488D738-FF7F-9BAE-3342-A18B42457B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603907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D488D738-FF7F-9BAE-3342-A18B42457B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4090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RAHOITUSTARPEET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Suorakulmio 67">
            <a:extLst>
              <a:ext uri="{FF2B5EF4-FFF2-40B4-BE49-F238E27FC236}">
                <a16:creationId xmlns:a16="http://schemas.microsoft.com/office/drawing/2014/main" id="{C7C8C397-9804-47AB-804A-4052F6178812}"/>
              </a:ext>
            </a:extLst>
          </p:cNvPr>
          <p:cNvSpPr/>
          <p:nvPr/>
        </p:nvSpPr>
        <p:spPr>
          <a:xfrm>
            <a:off x="6583943" y="3736393"/>
            <a:ext cx="87051" cy="2207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4E2F32FC-F319-4782-AE64-3C8C5F47097A}"/>
              </a:ext>
            </a:extLst>
          </p:cNvPr>
          <p:cNvCxnSpPr>
            <a:cxnSpLocks/>
          </p:cNvCxnSpPr>
          <p:nvPr/>
        </p:nvCxnSpPr>
        <p:spPr>
          <a:xfrm>
            <a:off x="3143475" y="1603961"/>
            <a:ext cx="0" cy="431604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uorakulmio 35">
            <a:extLst>
              <a:ext uri="{FF2B5EF4-FFF2-40B4-BE49-F238E27FC236}">
                <a16:creationId xmlns:a16="http://schemas.microsoft.com/office/drawing/2014/main" id="{D33CEC83-2DB7-4926-AD88-95EDD86C1EEA}"/>
              </a:ext>
            </a:extLst>
          </p:cNvPr>
          <p:cNvSpPr/>
          <p:nvPr/>
        </p:nvSpPr>
        <p:spPr>
          <a:xfrm>
            <a:off x="448188" y="2208579"/>
            <a:ext cx="2575561" cy="1671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fi-FI" sz="2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pk-yrityksistä aikoo hakea ulkopuolista</a:t>
            </a:r>
            <a:br>
              <a:rPr lang="fi-FI" sz="2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rahoitusta.</a:t>
            </a:r>
          </a:p>
          <a:p>
            <a:pPr lvl="0" algn="r">
              <a:lnSpc>
                <a:spcPct val="90000"/>
              </a:lnSpc>
              <a:defRPr/>
            </a:pPr>
            <a:r>
              <a:rPr lang="fi-FI" b="1" dirty="0">
                <a:solidFill>
                  <a:srgbClr val="8AD5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2025:   </a:t>
            </a:r>
            <a:r>
              <a:rPr lang="fi-FI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</a:t>
            </a:r>
            <a:r>
              <a:rPr lang="fi-FI" b="1" dirty="0">
                <a:solidFill>
                  <a:srgbClr val="8AD5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7" name="Suorakulmio 36">
            <a:extLst>
              <a:ext uri="{FF2B5EF4-FFF2-40B4-BE49-F238E27FC236}">
                <a16:creationId xmlns:a16="http://schemas.microsoft.com/office/drawing/2014/main" id="{EF7622A1-8810-4E2F-AC7C-041371DDC365}"/>
              </a:ext>
            </a:extLst>
          </p:cNvPr>
          <p:cNvSpPr/>
          <p:nvPr/>
        </p:nvSpPr>
        <p:spPr>
          <a:xfrm>
            <a:off x="1913296" y="4493797"/>
            <a:ext cx="20927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4000" b="1" spc="-300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4000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lvl="0">
              <a:defRPr/>
            </a:pPr>
            <a:endParaRPr lang="fi-FI" sz="2400" b="1" dirty="0">
              <a:solidFill>
                <a:srgbClr val="53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CC6D790E-5F05-419D-BBB7-27AF47BF1B5B}"/>
              </a:ext>
            </a:extLst>
          </p:cNvPr>
          <p:cNvSpPr/>
          <p:nvPr/>
        </p:nvSpPr>
        <p:spPr>
          <a:xfrm>
            <a:off x="1257462" y="5024997"/>
            <a:ext cx="17440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4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2025: 20</a:t>
            </a:r>
            <a:r>
              <a:rPr lang="fi-FI" sz="10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</a:p>
        </p:txBody>
      </p:sp>
      <p:sp>
        <p:nvSpPr>
          <p:cNvPr id="39" name="Suorakulmio 38">
            <a:extLst>
              <a:ext uri="{FF2B5EF4-FFF2-40B4-BE49-F238E27FC236}">
                <a16:creationId xmlns:a16="http://schemas.microsoft.com/office/drawing/2014/main" id="{48268204-8B20-4795-A199-884B34C62333}"/>
              </a:ext>
            </a:extLst>
          </p:cNvPr>
          <p:cNvSpPr/>
          <p:nvPr/>
        </p:nvSpPr>
        <p:spPr>
          <a:xfrm>
            <a:off x="1160199" y="4595189"/>
            <a:ext cx="85677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80000"/>
              </a:lnSpc>
              <a:defRPr/>
            </a:pP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</a:t>
            </a:r>
            <a:b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maa</a:t>
            </a:r>
          </a:p>
        </p:txBody>
      </p:sp>
      <p:graphicFrame>
        <p:nvGraphicFramePr>
          <p:cNvPr id="40" name="Sisällön paikkamerkki 10">
            <a:extLst>
              <a:ext uri="{FF2B5EF4-FFF2-40B4-BE49-F238E27FC236}">
                <a16:creationId xmlns:a16="http://schemas.microsoft.com/office/drawing/2014/main" id="{FCE3CE2E-51E7-440D-B1BD-D0795B4A6EF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1038993"/>
              </p:ext>
            </p:extLst>
          </p:nvPr>
        </p:nvGraphicFramePr>
        <p:xfrm>
          <a:off x="1257461" y="1399340"/>
          <a:ext cx="2575562" cy="1141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1" name="Sisällön paikkamerkki 10">
            <a:extLst>
              <a:ext uri="{FF2B5EF4-FFF2-40B4-BE49-F238E27FC236}">
                <a16:creationId xmlns:a16="http://schemas.microsoft.com/office/drawing/2014/main" id="{B653E4BE-ED5B-4D61-A750-5AE1652E3429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72483461"/>
              </p:ext>
            </p:extLst>
          </p:nvPr>
        </p:nvGraphicFramePr>
        <p:xfrm>
          <a:off x="2421578" y="3517827"/>
          <a:ext cx="854901" cy="36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4" name="Sisällön paikkamerkki 2">
            <a:extLst>
              <a:ext uri="{FF2B5EF4-FFF2-40B4-BE49-F238E27FC236}">
                <a16:creationId xmlns:a16="http://schemas.microsoft.com/office/drawing/2014/main" id="{E3F6F406-4601-4A6B-801E-B3C79E3F2E00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46146614"/>
              </p:ext>
            </p:extLst>
          </p:nvPr>
        </p:nvGraphicFramePr>
        <p:xfrm>
          <a:off x="9219241" y="1315731"/>
          <a:ext cx="2864347" cy="489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46" name="Ryhmä 45">
            <a:extLst>
              <a:ext uri="{FF2B5EF4-FFF2-40B4-BE49-F238E27FC236}">
                <a16:creationId xmlns:a16="http://schemas.microsoft.com/office/drawing/2014/main" id="{ADF5F298-0FAB-4422-A884-DA64E7531876}"/>
              </a:ext>
            </a:extLst>
          </p:cNvPr>
          <p:cNvGrpSpPr/>
          <p:nvPr/>
        </p:nvGrpSpPr>
        <p:grpSpPr>
          <a:xfrm>
            <a:off x="3833023" y="1517194"/>
            <a:ext cx="2963514" cy="4370106"/>
            <a:chOff x="3833023" y="1517194"/>
            <a:chExt cx="2963514" cy="4370106"/>
          </a:xfrm>
        </p:grpSpPr>
        <p:sp>
          <p:nvSpPr>
            <p:cNvPr id="47" name="Suorakulmio 46">
              <a:extLst>
                <a:ext uri="{FF2B5EF4-FFF2-40B4-BE49-F238E27FC236}">
                  <a16:creationId xmlns:a16="http://schemas.microsoft.com/office/drawing/2014/main" id="{BC1ADD27-8420-4832-B69D-0FCB1D1D3451}"/>
                </a:ext>
              </a:extLst>
            </p:cNvPr>
            <p:cNvSpPr/>
            <p:nvPr/>
          </p:nvSpPr>
          <p:spPr>
            <a:xfrm>
              <a:off x="3839848" y="1517194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Kone- , laite- tai </a:t>
              </a:r>
              <a:b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rakennusinvestointeihin</a:t>
              </a:r>
            </a:p>
          </p:txBody>
        </p:sp>
        <p:sp>
          <p:nvSpPr>
            <p:cNvPr id="48" name="Suorakulmio 47">
              <a:extLst>
                <a:ext uri="{FF2B5EF4-FFF2-40B4-BE49-F238E27FC236}">
                  <a16:creationId xmlns:a16="http://schemas.microsoft.com/office/drawing/2014/main" id="{DA303456-1754-4BB2-9804-54220833A78C}"/>
                </a:ext>
              </a:extLst>
            </p:cNvPr>
            <p:cNvSpPr/>
            <p:nvPr/>
          </p:nvSpPr>
          <p:spPr>
            <a:xfrm>
              <a:off x="3839848" y="2125315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Käyttöpääoma yrityksen kasvuun tai kansainvälistymiseen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Suorakulmio 48">
              <a:extLst>
                <a:ext uri="{FF2B5EF4-FFF2-40B4-BE49-F238E27FC236}">
                  <a16:creationId xmlns:a16="http://schemas.microsoft.com/office/drawing/2014/main" id="{01AC8E0A-005D-4E49-93DF-D47BF1215021}"/>
                </a:ext>
              </a:extLst>
            </p:cNvPr>
            <p:cNvSpPr/>
            <p:nvPr/>
          </p:nvSpPr>
          <p:spPr>
            <a:xfrm>
              <a:off x="3833024" y="2740854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Käyttöpääoma suhdanteista/kireästä tilanteesta johtuen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Suorakulmio 49">
              <a:extLst>
                <a:ext uri="{FF2B5EF4-FFF2-40B4-BE49-F238E27FC236}">
                  <a16:creationId xmlns:a16="http://schemas.microsoft.com/office/drawing/2014/main" id="{B3EEF833-0C26-42BF-831D-56C2E367A0E9}"/>
                </a:ext>
              </a:extLst>
            </p:cNvPr>
            <p:cNvSpPr/>
            <p:nvPr/>
          </p:nvSpPr>
          <p:spPr>
            <a:xfrm>
              <a:off x="3839848" y="3311325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Yrityksen kehittämishankkeisiin </a:t>
              </a:r>
              <a:b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ml. henkilöstön osaamisen kehittäminen</a:t>
              </a:r>
            </a:p>
          </p:txBody>
        </p:sp>
        <p:sp>
          <p:nvSpPr>
            <p:cNvPr id="51" name="Suorakulmio 50">
              <a:extLst>
                <a:ext uri="{FF2B5EF4-FFF2-40B4-BE49-F238E27FC236}">
                  <a16:creationId xmlns:a16="http://schemas.microsoft.com/office/drawing/2014/main" id="{2129F346-8069-4F34-BC55-2286D615D880}"/>
                </a:ext>
              </a:extLst>
            </p:cNvPr>
            <p:cNvSpPr/>
            <p:nvPr/>
          </p:nvSpPr>
          <p:spPr>
            <a:xfrm>
              <a:off x="3859147" y="3900667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Omistusjärjestelyjen tai yrityskauppojen rahoitukseen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Suorakulmio 51">
              <a:extLst>
                <a:ext uri="{FF2B5EF4-FFF2-40B4-BE49-F238E27FC236}">
                  <a16:creationId xmlns:a16="http://schemas.microsoft.com/office/drawing/2014/main" id="{2CEE1AA1-56C9-4415-9742-CB1FC1468FEF}"/>
                </a:ext>
              </a:extLst>
            </p:cNvPr>
            <p:cNvSpPr/>
            <p:nvPr/>
          </p:nvSpPr>
          <p:spPr>
            <a:xfrm>
              <a:off x="3849028" y="5083663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Vientikauppojen rahoittaminen</a:t>
              </a:r>
            </a:p>
          </p:txBody>
        </p:sp>
        <p:sp>
          <p:nvSpPr>
            <p:cNvPr id="54" name="Suorakulmio 53">
              <a:extLst>
                <a:ext uri="{FF2B5EF4-FFF2-40B4-BE49-F238E27FC236}">
                  <a16:creationId xmlns:a16="http://schemas.microsoft.com/office/drawing/2014/main" id="{463D9CF7-42A8-49C3-8722-9B8A39D68D29}"/>
                </a:ext>
              </a:extLst>
            </p:cNvPr>
            <p:cNvSpPr/>
            <p:nvPr/>
          </p:nvSpPr>
          <p:spPr>
            <a:xfrm>
              <a:off x="3833023" y="5671856"/>
              <a:ext cx="292062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Muut tarkoitukset</a:t>
              </a:r>
            </a:p>
          </p:txBody>
        </p:sp>
        <p:sp>
          <p:nvSpPr>
            <p:cNvPr id="55" name="Suorakulmio 54">
              <a:extLst>
                <a:ext uri="{FF2B5EF4-FFF2-40B4-BE49-F238E27FC236}">
                  <a16:creationId xmlns:a16="http://schemas.microsoft.com/office/drawing/2014/main" id="{67CF6444-4C81-4625-B39F-F9A9B145E75B}"/>
                </a:ext>
              </a:extLst>
            </p:cNvPr>
            <p:cNvSpPr/>
            <p:nvPr/>
          </p:nvSpPr>
          <p:spPr>
            <a:xfrm>
              <a:off x="3875916" y="4480533"/>
              <a:ext cx="292062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80000"/>
                </a:lnSpc>
                <a:defRPr/>
              </a:pP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Tieto- ja viestintätekniikkalaite-, </a:t>
              </a:r>
              <a:b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fi-FI" sz="1000" b="1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tai ohjelmisto- tms. investointeihin</a:t>
              </a:r>
              <a:endPara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56" name="Sisällön paikkamerkki 2">
            <a:extLst>
              <a:ext uri="{FF2B5EF4-FFF2-40B4-BE49-F238E27FC236}">
                <a16:creationId xmlns:a16="http://schemas.microsoft.com/office/drawing/2014/main" id="{37EAA3C8-8198-415B-831F-5617C920FD1A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47664647"/>
              </p:ext>
            </p:extLst>
          </p:nvPr>
        </p:nvGraphicFramePr>
        <p:xfrm>
          <a:off x="6392365" y="1314564"/>
          <a:ext cx="2864347" cy="489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57" name="Ryhmä 56">
            <a:extLst>
              <a:ext uri="{FF2B5EF4-FFF2-40B4-BE49-F238E27FC236}">
                <a16:creationId xmlns:a16="http://schemas.microsoft.com/office/drawing/2014/main" id="{A2C957CF-C6BC-4D6C-95A9-34A8CE7415BE}"/>
              </a:ext>
            </a:extLst>
          </p:cNvPr>
          <p:cNvGrpSpPr/>
          <p:nvPr/>
        </p:nvGrpSpPr>
        <p:grpSpPr>
          <a:xfrm>
            <a:off x="3929321" y="1534801"/>
            <a:ext cx="5223598" cy="4142171"/>
            <a:chOff x="3929321" y="1534801"/>
            <a:chExt cx="5223598" cy="4142171"/>
          </a:xfrm>
        </p:grpSpPr>
        <p:cxnSp>
          <p:nvCxnSpPr>
            <p:cNvPr id="58" name="Suora yhdysviiva 57">
              <a:extLst>
                <a:ext uri="{FF2B5EF4-FFF2-40B4-BE49-F238E27FC236}">
                  <a16:creationId xmlns:a16="http://schemas.microsoft.com/office/drawing/2014/main" id="{0C6267CA-C79C-436F-A297-2CC3901C2740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1534801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uora yhdysviiva 58">
              <a:extLst>
                <a:ext uri="{FF2B5EF4-FFF2-40B4-BE49-F238E27FC236}">
                  <a16:creationId xmlns:a16="http://schemas.microsoft.com/office/drawing/2014/main" id="{2EA36AF2-38EF-4C39-AFDD-EACFB35DD19C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2126540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uora yhdysviiva 59">
              <a:extLst>
                <a:ext uri="{FF2B5EF4-FFF2-40B4-BE49-F238E27FC236}">
                  <a16:creationId xmlns:a16="http://schemas.microsoft.com/office/drawing/2014/main" id="{33E93791-3D0F-462B-90E2-3D5F8846B07E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2718279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uora yhdysviiva 60">
              <a:extLst>
                <a:ext uri="{FF2B5EF4-FFF2-40B4-BE49-F238E27FC236}">
                  <a16:creationId xmlns:a16="http://schemas.microsoft.com/office/drawing/2014/main" id="{F3F771D3-D152-428A-8B89-727F51B5E271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3310018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uora yhdysviiva 61">
              <a:extLst>
                <a:ext uri="{FF2B5EF4-FFF2-40B4-BE49-F238E27FC236}">
                  <a16:creationId xmlns:a16="http://schemas.microsoft.com/office/drawing/2014/main" id="{A5399996-D7E0-4E9B-84B9-DD8A8E3BF309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3901757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uora yhdysviiva 62">
              <a:extLst>
                <a:ext uri="{FF2B5EF4-FFF2-40B4-BE49-F238E27FC236}">
                  <a16:creationId xmlns:a16="http://schemas.microsoft.com/office/drawing/2014/main" id="{027B743D-49AD-4AFC-870B-50215AE46AA0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4493496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uora yhdysviiva 63">
              <a:extLst>
                <a:ext uri="{FF2B5EF4-FFF2-40B4-BE49-F238E27FC236}">
                  <a16:creationId xmlns:a16="http://schemas.microsoft.com/office/drawing/2014/main" id="{09BC392C-57E7-49BA-864E-1D6BC22934AB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5085235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uora yhdysviiva 64">
              <a:extLst>
                <a:ext uri="{FF2B5EF4-FFF2-40B4-BE49-F238E27FC236}">
                  <a16:creationId xmlns:a16="http://schemas.microsoft.com/office/drawing/2014/main" id="{35EB4307-E92A-4A70-9739-280394C19CA1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5676972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Suorakulmio 41">
            <a:extLst>
              <a:ext uri="{FF2B5EF4-FFF2-40B4-BE49-F238E27FC236}">
                <a16:creationId xmlns:a16="http://schemas.microsoft.com/office/drawing/2014/main" id="{9FEF8E86-F8B0-4D7B-ABD4-38F59EC6353E}"/>
              </a:ext>
            </a:extLst>
          </p:cNvPr>
          <p:cNvSpPr/>
          <p:nvPr/>
        </p:nvSpPr>
        <p:spPr>
          <a:xfrm>
            <a:off x="9145228" y="1315194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sp>
        <p:nvSpPr>
          <p:cNvPr id="43" name="Suorakulmio 42">
            <a:extLst>
              <a:ext uri="{FF2B5EF4-FFF2-40B4-BE49-F238E27FC236}">
                <a16:creationId xmlns:a16="http://schemas.microsoft.com/office/drawing/2014/main" id="{F72ADEF0-5F37-4B50-AE65-67242A4C0BC9}"/>
              </a:ext>
            </a:extLst>
          </p:cNvPr>
          <p:cNvSpPr/>
          <p:nvPr/>
        </p:nvSpPr>
        <p:spPr>
          <a:xfrm>
            <a:off x="8286022" y="1315195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69E53551-97BF-56EE-DB62-0BC601309FD8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80E6646E-1C4B-2A49-A82B-2BCFF63C6E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035703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80E6646E-1C4B-2A49-A82B-2BCFF63C6E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uorakulmio 3">
            <a:extLst>
              <a:ext uri="{FF2B5EF4-FFF2-40B4-BE49-F238E27FC236}">
                <a16:creationId xmlns:a16="http://schemas.microsoft.com/office/drawing/2014/main" id="{02C5C076-6DF3-029C-1C34-5AD09F299D38}"/>
              </a:ext>
            </a:extLst>
          </p:cNvPr>
          <p:cNvSpPr/>
          <p:nvPr/>
        </p:nvSpPr>
        <p:spPr>
          <a:xfrm rot="16200000">
            <a:off x="1320192" y="3365800"/>
            <a:ext cx="4448505" cy="5322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ts val="1700"/>
              </a:lnSpc>
              <a:defRPr/>
            </a:pPr>
            <a:r>
              <a:rPr lang="fi-FI" sz="2000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Rahoituksen käyttötarkoitus</a:t>
            </a:r>
            <a:br>
              <a:rPr lang="fi-FI" sz="2000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200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Aikoo ottaa ulkopuolista rahoitusta</a:t>
            </a:r>
            <a:r>
              <a:rPr lang="fi-FI" sz="2000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</p:spTree>
    <p:extLst>
      <p:ext uri="{BB962C8B-B14F-4D97-AF65-F5344CB8AC3E}">
        <p14:creationId xmlns:p14="http://schemas.microsoft.com/office/powerpoint/2010/main" val="1294561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8" name="Sisällön paikkamerkki 2">
            <a:extLst>
              <a:ext uri="{FF2B5EF4-FFF2-40B4-BE49-F238E27FC236}">
                <a16:creationId xmlns:a16="http://schemas.microsoft.com/office/drawing/2014/main" id="{EDD5633B-853E-4161-8E24-9E60E0BF30C0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9006801"/>
              </p:ext>
            </p:extLst>
          </p:nvPr>
        </p:nvGraphicFramePr>
        <p:xfrm>
          <a:off x="6383638" y="1282928"/>
          <a:ext cx="2873074" cy="4894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OMISTAJANVAIHDOS</a:t>
            </a:r>
            <a:endParaRPr lang="fi-FI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56582412-B621-495B-928D-6E5788FB9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B8EA42F0-0D28-4DBE-B5DC-C764C142288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0BB362F8-7299-48E5-BFB5-3CF4B19E6F83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93297663-5F59-43F4-870E-40EE7D15FF2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Suorakulmio 67">
            <a:extLst>
              <a:ext uri="{FF2B5EF4-FFF2-40B4-BE49-F238E27FC236}">
                <a16:creationId xmlns:a16="http://schemas.microsoft.com/office/drawing/2014/main" id="{C7C8C397-9804-47AB-804A-4052F6178812}"/>
              </a:ext>
            </a:extLst>
          </p:cNvPr>
          <p:cNvSpPr/>
          <p:nvPr/>
        </p:nvSpPr>
        <p:spPr>
          <a:xfrm>
            <a:off x="6583943" y="3736393"/>
            <a:ext cx="87051" cy="22074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34" name="Suora yhdysviiva 33">
            <a:extLst>
              <a:ext uri="{FF2B5EF4-FFF2-40B4-BE49-F238E27FC236}">
                <a16:creationId xmlns:a16="http://schemas.microsoft.com/office/drawing/2014/main" id="{4E2F32FC-F319-4782-AE64-3C8C5F47097A}"/>
              </a:ext>
            </a:extLst>
          </p:cNvPr>
          <p:cNvCxnSpPr>
            <a:cxnSpLocks/>
          </p:cNvCxnSpPr>
          <p:nvPr/>
        </p:nvCxnSpPr>
        <p:spPr>
          <a:xfrm>
            <a:off x="3143475" y="1603961"/>
            <a:ext cx="0" cy="431604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uorakulmio 35">
            <a:extLst>
              <a:ext uri="{FF2B5EF4-FFF2-40B4-BE49-F238E27FC236}">
                <a16:creationId xmlns:a16="http://schemas.microsoft.com/office/drawing/2014/main" id="{D33CEC83-2DB7-4926-AD88-95EDD86C1EEA}"/>
              </a:ext>
            </a:extLst>
          </p:cNvPr>
          <p:cNvSpPr/>
          <p:nvPr/>
        </p:nvSpPr>
        <p:spPr>
          <a:xfrm>
            <a:off x="160292" y="2208579"/>
            <a:ext cx="2863458" cy="1671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fi-FI" sz="2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pk-yrityksistä seuraa aktiivisesti yrityksen arvon kehitystä.</a:t>
            </a:r>
          </a:p>
          <a:p>
            <a:pPr lvl="0" algn="r">
              <a:lnSpc>
                <a:spcPct val="90000"/>
              </a:lnSpc>
              <a:defRPr/>
            </a:pPr>
            <a:r>
              <a:rPr lang="fi-FI" b="1" dirty="0">
                <a:solidFill>
                  <a:srgbClr val="8AD5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2025:   </a:t>
            </a:r>
            <a:r>
              <a:rPr lang="fi-FI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</a:t>
            </a:r>
            <a:r>
              <a:rPr lang="fi-FI" b="1" dirty="0">
                <a:solidFill>
                  <a:srgbClr val="8AD5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7" name="Suorakulmio 36">
            <a:extLst>
              <a:ext uri="{FF2B5EF4-FFF2-40B4-BE49-F238E27FC236}">
                <a16:creationId xmlns:a16="http://schemas.microsoft.com/office/drawing/2014/main" id="{EF7622A1-8810-4E2F-AC7C-041371DDC365}"/>
              </a:ext>
            </a:extLst>
          </p:cNvPr>
          <p:cNvSpPr/>
          <p:nvPr/>
        </p:nvSpPr>
        <p:spPr>
          <a:xfrm>
            <a:off x="1913296" y="4493797"/>
            <a:ext cx="20927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4000" b="1" spc="-300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4000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lvl="0">
              <a:defRPr/>
            </a:pPr>
            <a:endParaRPr lang="fi-FI" sz="2400" b="1" dirty="0">
              <a:solidFill>
                <a:srgbClr val="53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CC6D790E-5F05-419D-BBB7-27AF47BF1B5B}"/>
              </a:ext>
            </a:extLst>
          </p:cNvPr>
          <p:cNvSpPr/>
          <p:nvPr/>
        </p:nvSpPr>
        <p:spPr>
          <a:xfrm>
            <a:off x="1257462" y="5024997"/>
            <a:ext cx="17440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4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2025: 51</a:t>
            </a:r>
            <a:r>
              <a:rPr lang="fi-FI" sz="10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sz="1400" b="1" dirty="0">
                <a:solidFill>
                  <a:srgbClr val="A7A7A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</a:p>
        </p:txBody>
      </p:sp>
      <p:sp>
        <p:nvSpPr>
          <p:cNvPr id="39" name="Suorakulmio 38">
            <a:extLst>
              <a:ext uri="{FF2B5EF4-FFF2-40B4-BE49-F238E27FC236}">
                <a16:creationId xmlns:a16="http://schemas.microsoft.com/office/drawing/2014/main" id="{48268204-8B20-4795-A199-884B34C62333}"/>
              </a:ext>
            </a:extLst>
          </p:cNvPr>
          <p:cNvSpPr/>
          <p:nvPr/>
        </p:nvSpPr>
        <p:spPr>
          <a:xfrm>
            <a:off x="1160199" y="4595189"/>
            <a:ext cx="85677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80000"/>
              </a:lnSpc>
              <a:defRPr/>
            </a:pP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</a:t>
            </a:r>
            <a:b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b="1" dirty="0">
                <a:solidFill>
                  <a:srgbClr val="5353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maa</a:t>
            </a:r>
          </a:p>
        </p:txBody>
      </p:sp>
      <p:graphicFrame>
        <p:nvGraphicFramePr>
          <p:cNvPr id="40" name="Sisällön paikkamerkki 10">
            <a:extLst>
              <a:ext uri="{FF2B5EF4-FFF2-40B4-BE49-F238E27FC236}">
                <a16:creationId xmlns:a16="http://schemas.microsoft.com/office/drawing/2014/main" id="{FCE3CE2E-51E7-440D-B1BD-D0795B4A6EF1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74925975"/>
              </p:ext>
            </p:extLst>
          </p:nvPr>
        </p:nvGraphicFramePr>
        <p:xfrm>
          <a:off x="1257461" y="1399340"/>
          <a:ext cx="2575562" cy="1141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1" name="Sisällön paikkamerkki 10">
            <a:extLst>
              <a:ext uri="{FF2B5EF4-FFF2-40B4-BE49-F238E27FC236}">
                <a16:creationId xmlns:a16="http://schemas.microsoft.com/office/drawing/2014/main" id="{B653E4BE-ED5B-4D61-A750-5AE1652E3429}"/>
              </a:ext>
            </a:extLst>
          </p:cNvPr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737069693"/>
              </p:ext>
            </p:extLst>
          </p:nvPr>
        </p:nvGraphicFramePr>
        <p:xfrm>
          <a:off x="2421578" y="3517827"/>
          <a:ext cx="854901" cy="36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4" name="Sisällön paikkamerkki 2">
            <a:extLst>
              <a:ext uri="{FF2B5EF4-FFF2-40B4-BE49-F238E27FC236}">
                <a16:creationId xmlns:a16="http://schemas.microsoft.com/office/drawing/2014/main" id="{AF1A3072-7FBC-4790-BFC8-E6E38804C0DF}"/>
              </a:ext>
            </a:extLst>
          </p:cNvPr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936882506"/>
              </p:ext>
            </p:extLst>
          </p:nvPr>
        </p:nvGraphicFramePr>
        <p:xfrm>
          <a:off x="9152919" y="1262961"/>
          <a:ext cx="2873074" cy="4894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45" name="Suorakulmio 44">
            <a:extLst>
              <a:ext uri="{FF2B5EF4-FFF2-40B4-BE49-F238E27FC236}">
                <a16:creationId xmlns:a16="http://schemas.microsoft.com/office/drawing/2014/main" id="{1285294E-F597-48CC-8AF6-4F2EBEBC831B}"/>
              </a:ext>
            </a:extLst>
          </p:cNvPr>
          <p:cNvSpPr/>
          <p:nvPr/>
        </p:nvSpPr>
        <p:spPr>
          <a:xfrm rot="16200000">
            <a:off x="2152045" y="3483977"/>
            <a:ext cx="46007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Omistajanvaihdoksen suunnittelu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grpSp>
        <p:nvGrpSpPr>
          <p:cNvPr id="46" name="Ryhmä 45">
            <a:extLst>
              <a:ext uri="{FF2B5EF4-FFF2-40B4-BE49-F238E27FC236}">
                <a16:creationId xmlns:a16="http://schemas.microsoft.com/office/drawing/2014/main" id="{56585FA4-F5C9-4DA1-B92F-A0CFD53969E7}"/>
              </a:ext>
            </a:extLst>
          </p:cNvPr>
          <p:cNvGrpSpPr/>
          <p:nvPr/>
        </p:nvGrpSpPr>
        <p:grpSpPr>
          <a:xfrm>
            <a:off x="4726589" y="1534801"/>
            <a:ext cx="4426330" cy="3584620"/>
            <a:chOff x="3929321" y="1534801"/>
            <a:chExt cx="5223598" cy="3716064"/>
          </a:xfrm>
        </p:grpSpPr>
        <p:cxnSp>
          <p:nvCxnSpPr>
            <p:cNvPr id="47" name="Suora yhdysviiva 46">
              <a:extLst>
                <a:ext uri="{FF2B5EF4-FFF2-40B4-BE49-F238E27FC236}">
                  <a16:creationId xmlns:a16="http://schemas.microsoft.com/office/drawing/2014/main" id="{67A3439F-4BBE-466D-8AFC-AEFC6798EBBD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1534801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uora yhdysviiva 47">
              <a:extLst>
                <a:ext uri="{FF2B5EF4-FFF2-40B4-BE49-F238E27FC236}">
                  <a16:creationId xmlns:a16="http://schemas.microsoft.com/office/drawing/2014/main" id="{12EEEC39-C62B-423C-9B44-C281AE164A65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2386660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uora yhdysviiva 48">
              <a:extLst>
                <a:ext uri="{FF2B5EF4-FFF2-40B4-BE49-F238E27FC236}">
                  <a16:creationId xmlns:a16="http://schemas.microsoft.com/office/drawing/2014/main" id="{BA877AF5-110D-48E5-8955-AA20BA5DFC36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3348741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uora yhdysviiva 49">
              <a:extLst>
                <a:ext uri="{FF2B5EF4-FFF2-40B4-BE49-F238E27FC236}">
                  <a16:creationId xmlns:a16="http://schemas.microsoft.com/office/drawing/2014/main" id="{34DAC6AF-3C8D-4ABB-BA18-E54F4E0438C3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4288780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uora yhdysviiva 50">
              <a:extLst>
                <a:ext uri="{FF2B5EF4-FFF2-40B4-BE49-F238E27FC236}">
                  <a16:creationId xmlns:a16="http://schemas.microsoft.com/office/drawing/2014/main" id="{EE146F7B-D9C3-4962-9E89-1D4F2002D9D9}"/>
                </a:ext>
              </a:extLst>
            </p:cNvPr>
            <p:cNvCxnSpPr>
              <a:cxnSpLocks/>
            </p:cNvCxnSpPr>
            <p:nvPr/>
          </p:nvCxnSpPr>
          <p:spPr>
            <a:xfrm>
              <a:off x="3929321" y="5250865"/>
              <a:ext cx="5223598" cy="0"/>
            </a:xfrm>
            <a:prstGeom prst="line">
              <a:avLst/>
            </a:prstGeom>
            <a:ln w="15875" cmpd="thickThin">
              <a:solidFill>
                <a:srgbClr val="00A3D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Suorakulmio 51">
            <a:extLst>
              <a:ext uri="{FF2B5EF4-FFF2-40B4-BE49-F238E27FC236}">
                <a16:creationId xmlns:a16="http://schemas.microsoft.com/office/drawing/2014/main" id="{5B82BDEA-6E66-45AE-A7D4-B6E0C976B26F}"/>
              </a:ext>
            </a:extLst>
          </p:cNvPr>
          <p:cNvSpPr/>
          <p:nvPr/>
        </p:nvSpPr>
        <p:spPr>
          <a:xfrm>
            <a:off x="4664234" y="1577919"/>
            <a:ext cx="211524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0–2 vuoden aikana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Suorakulmio 53">
            <a:extLst>
              <a:ext uri="{FF2B5EF4-FFF2-40B4-BE49-F238E27FC236}">
                <a16:creationId xmlns:a16="http://schemas.microsoft.com/office/drawing/2014/main" id="{49B77D98-BAE8-445B-B716-3DB6F4C933F1}"/>
              </a:ext>
            </a:extLst>
          </p:cNvPr>
          <p:cNvSpPr/>
          <p:nvPr/>
        </p:nvSpPr>
        <p:spPr>
          <a:xfrm>
            <a:off x="4664234" y="2402365"/>
            <a:ext cx="211524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3–5 vuoden aikana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uorakulmio 54">
            <a:extLst>
              <a:ext uri="{FF2B5EF4-FFF2-40B4-BE49-F238E27FC236}">
                <a16:creationId xmlns:a16="http://schemas.microsoft.com/office/drawing/2014/main" id="{E8430CDB-13CA-4EFB-9B39-7F728B05BE8A}"/>
              </a:ext>
            </a:extLst>
          </p:cNvPr>
          <p:cNvSpPr/>
          <p:nvPr/>
        </p:nvSpPr>
        <p:spPr>
          <a:xfrm>
            <a:off x="4664234" y="3343768"/>
            <a:ext cx="211524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6–10 vuoden aikana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uorakulmio 55">
            <a:extLst>
              <a:ext uri="{FF2B5EF4-FFF2-40B4-BE49-F238E27FC236}">
                <a16:creationId xmlns:a16="http://schemas.microsoft.com/office/drawing/2014/main" id="{BF92349C-3120-4DE3-8718-B12423666ED6}"/>
              </a:ext>
            </a:extLst>
          </p:cNvPr>
          <p:cNvSpPr/>
          <p:nvPr/>
        </p:nvSpPr>
        <p:spPr>
          <a:xfrm>
            <a:off x="4664234" y="4232013"/>
            <a:ext cx="211524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10+ vuoden aikana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Suorakulmio 56">
            <a:extLst>
              <a:ext uri="{FF2B5EF4-FFF2-40B4-BE49-F238E27FC236}">
                <a16:creationId xmlns:a16="http://schemas.microsoft.com/office/drawing/2014/main" id="{06D0C146-0C24-4995-AB73-4A441712DF45}"/>
              </a:ext>
            </a:extLst>
          </p:cNvPr>
          <p:cNvSpPr/>
          <p:nvPr/>
        </p:nvSpPr>
        <p:spPr>
          <a:xfrm>
            <a:off x="4664234" y="5152152"/>
            <a:ext cx="211524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4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 suunnitelmissa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uorakulmio 41">
            <a:extLst>
              <a:ext uri="{FF2B5EF4-FFF2-40B4-BE49-F238E27FC236}">
                <a16:creationId xmlns:a16="http://schemas.microsoft.com/office/drawing/2014/main" id="{9FEF8E86-F8B0-4D7B-ABD4-38F59EC6353E}"/>
              </a:ext>
            </a:extLst>
          </p:cNvPr>
          <p:cNvSpPr/>
          <p:nvPr/>
        </p:nvSpPr>
        <p:spPr>
          <a:xfrm>
            <a:off x="9145228" y="1315194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sp>
        <p:nvSpPr>
          <p:cNvPr id="43" name="Suorakulmio 42">
            <a:extLst>
              <a:ext uri="{FF2B5EF4-FFF2-40B4-BE49-F238E27FC236}">
                <a16:creationId xmlns:a16="http://schemas.microsoft.com/office/drawing/2014/main" id="{F72ADEF0-5F37-4B50-AE65-67242A4C0BC9}"/>
              </a:ext>
            </a:extLst>
          </p:cNvPr>
          <p:cNvSpPr/>
          <p:nvPr/>
        </p:nvSpPr>
        <p:spPr>
          <a:xfrm>
            <a:off x="8286022" y="1315195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A8572F4F-F2BF-2D33-DC67-C71EF984513B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" name="Objekti 2">
            <a:extLst>
              <a:ext uri="{FF2B5EF4-FFF2-40B4-BE49-F238E27FC236}">
                <a16:creationId xmlns:a16="http://schemas.microsoft.com/office/drawing/2014/main" id="{7F38CA4C-F480-7C45-9D73-0C770032B1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485010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1" imgW="4133840" imgH="180969" progId="Excel.Sheet.12">
                  <p:embed/>
                </p:oleObj>
              </mc:Choice>
              <mc:Fallback>
                <p:oleObj name="Worksheet" r:id="rId11" imgW="4133840" imgH="180969" progId="Excel.Sheet.12">
                  <p:embed/>
                  <p:pic>
                    <p:nvPicPr>
                      <p:cNvPr id="3" name="Objekti 2">
                        <a:extLst>
                          <a:ext uri="{FF2B5EF4-FFF2-40B4-BE49-F238E27FC236}">
                            <a16:creationId xmlns:a16="http://schemas.microsoft.com/office/drawing/2014/main" id="{7F38CA4C-F480-7C45-9D73-0C770032B1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6438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Sisällön paikkamerkki 2">
            <a:extLst>
              <a:ext uri="{FF2B5EF4-FFF2-40B4-BE49-F238E27FC236}">
                <a16:creationId xmlns:a16="http://schemas.microsoft.com/office/drawing/2014/main" id="{2D40BF62-E925-4E20-8D35-AD7B26B54AB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4598901"/>
              </p:ext>
            </p:extLst>
          </p:nvPr>
        </p:nvGraphicFramePr>
        <p:xfrm>
          <a:off x="6392365" y="1314564"/>
          <a:ext cx="2864347" cy="489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1" name="Suorakulmio 20">
            <a:extLst>
              <a:ext uri="{FF2B5EF4-FFF2-40B4-BE49-F238E27FC236}">
                <a16:creationId xmlns:a16="http://schemas.microsoft.com/office/drawing/2014/main" id="{E444216B-2431-C0B6-AE61-76331D0F04ED}"/>
              </a:ext>
            </a:extLst>
          </p:cNvPr>
          <p:cNvSpPr/>
          <p:nvPr/>
        </p:nvSpPr>
        <p:spPr>
          <a:xfrm>
            <a:off x="3876269" y="1540844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Yrityksen omat Internet-kotisivut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F833E068-95A0-ACC3-6B0A-D2CD507A3699}"/>
              </a:ext>
            </a:extLst>
          </p:cNvPr>
          <p:cNvSpPr/>
          <p:nvPr/>
        </p:nvSpPr>
        <p:spPr>
          <a:xfrm>
            <a:off x="3876269" y="1963703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Sosiaalinen media 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7090516F-937B-2D2A-0559-9B2765461005}"/>
              </a:ext>
            </a:extLst>
          </p:cNvPr>
          <p:cNvSpPr/>
          <p:nvPr/>
        </p:nvSpPr>
        <p:spPr>
          <a:xfrm>
            <a:off x="3876269" y="2424391"/>
            <a:ext cx="29206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Pilvipalvelut  </a:t>
            </a:r>
            <a:b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4556CCEB-7239-9883-30F2-7DB13EA6D433}"/>
              </a:ext>
            </a:extLst>
          </p:cNvPr>
          <p:cNvSpPr/>
          <p:nvPr/>
        </p:nvSpPr>
        <p:spPr>
          <a:xfrm>
            <a:off x="3876269" y="2892623"/>
            <a:ext cx="29206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Yrityksenne ostot verkossa </a:t>
            </a:r>
            <a:b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EEBD1516-15B7-B54B-CE6B-36E3BEF6828D}"/>
              </a:ext>
            </a:extLst>
          </p:cNvPr>
          <p:cNvSpPr/>
          <p:nvPr/>
        </p:nvSpPr>
        <p:spPr>
          <a:xfrm>
            <a:off x="3876269" y="3377024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Generatiivinen tekoäly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AA06C40F-EC26-1022-A30A-9A2A9F578C5A}"/>
              </a:ext>
            </a:extLst>
          </p:cNvPr>
          <p:cNvSpPr/>
          <p:nvPr/>
        </p:nvSpPr>
        <p:spPr>
          <a:xfrm>
            <a:off x="3876269" y="4312514"/>
            <a:ext cx="29206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Muut tekoälysovellukset ja ohjelmistorobotiikka</a:t>
            </a:r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31D48DF3-AD30-5EBB-B075-D0DE4E4E6A7C}"/>
              </a:ext>
            </a:extLst>
          </p:cNvPr>
          <p:cNvSpPr/>
          <p:nvPr/>
        </p:nvSpPr>
        <p:spPr>
          <a:xfrm>
            <a:off x="3876269" y="4786491"/>
            <a:ext cx="29206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Digitaalisten kanavien ja alustojen </a:t>
            </a:r>
            <a:b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käyttö palvelujen jakelussa ja markkinoinnissa</a:t>
            </a: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08E55669-B252-77D4-0B94-197DA10DEEAB}"/>
              </a:ext>
            </a:extLst>
          </p:cNvPr>
          <p:cNvSpPr/>
          <p:nvPr/>
        </p:nvSpPr>
        <p:spPr>
          <a:xfrm>
            <a:off x="3876269" y="3844038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Verkkokauppa yrityksenne myynnissä</a:t>
            </a:r>
            <a:endParaRPr lang="fi-FI" sz="1000" b="1" dirty="0">
              <a:solidFill>
                <a:srgbClr val="00A3D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19E28A7A-BC9B-27BA-8129-0B2179880575}"/>
              </a:ext>
            </a:extLst>
          </p:cNvPr>
          <p:cNvSpPr/>
          <p:nvPr/>
        </p:nvSpPr>
        <p:spPr>
          <a:xfrm>
            <a:off x="3876269" y="5263329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 err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datan käyttö </a:t>
            </a:r>
          </a:p>
        </p:txBody>
      </p:sp>
      <p:sp>
        <p:nvSpPr>
          <p:cNvPr id="3" name="Otsikko 5">
            <a:extLst>
              <a:ext uri="{FF2B5EF4-FFF2-40B4-BE49-F238E27FC236}">
                <a16:creationId xmlns:a16="http://schemas.microsoft.com/office/drawing/2014/main" id="{4BF66CCC-2959-A231-F610-9E0611D93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9" y="0"/>
            <a:ext cx="11248353" cy="1116000"/>
          </a:xfrm>
        </p:spPr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DIGITAALISET PALVELUT</a:t>
            </a:r>
          </a:p>
        </p:txBody>
      </p:sp>
      <p:sp>
        <p:nvSpPr>
          <p:cNvPr id="4" name="Alatunnisteen paikkamerkki 6">
            <a:extLst>
              <a:ext uri="{FF2B5EF4-FFF2-40B4-BE49-F238E27FC236}">
                <a16:creationId xmlns:a16="http://schemas.microsoft.com/office/drawing/2014/main" id="{D8CADDCA-B90C-00D9-D97D-925A20EB8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BC53BE77-7E77-110B-6321-7C92011E9569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uora yhdysviiva 5">
            <a:extLst>
              <a:ext uri="{FF2B5EF4-FFF2-40B4-BE49-F238E27FC236}">
                <a16:creationId xmlns:a16="http://schemas.microsoft.com/office/drawing/2014/main" id="{9643DFBE-9615-BCA2-D37B-B3E43B53ECB8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968C60DB-6F75-45B2-0301-EEB1D3A61EB6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uorakulmio 7">
            <a:extLst>
              <a:ext uri="{FF2B5EF4-FFF2-40B4-BE49-F238E27FC236}">
                <a16:creationId xmlns:a16="http://schemas.microsoft.com/office/drawing/2014/main" id="{002C2AF6-1354-C778-D156-89DFE088D88C}"/>
              </a:ext>
            </a:extLst>
          </p:cNvPr>
          <p:cNvSpPr/>
          <p:nvPr/>
        </p:nvSpPr>
        <p:spPr>
          <a:xfrm rot="16200000">
            <a:off x="1385286" y="3435206"/>
            <a:ext cx="44485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Käyttää seuraavia palveluita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680DAE97-DC18-4DBD-7656-D8A98CEFCC31}"/>
              </a:ext>
            </a:extLst>
          </p:cNvPr>
          <p:cNvCxnSpPr>
            <a:cxnSpLocks/>
          </p:cNvCxnSpPr>
          <p:nvPr/>
        </p:nvCxnSpPr>
        <p:spPr>
          <a:xfrm>
            <a:off x="3929321" y="1534801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70F1E106-43CC-BC71-1374-0FBDE92E1571}"/>
              </a:ext>
            </a:extLst>
          </p:cNvPr>
          <p:cNvCxnSpPr>
            <a:cxnSpLocks/>
          </p:cNvCxnSpPr>
          <p:nvPr/>
        </p:nvCxnSpPr>
        <p:spPr>
          <a:xfrm>
            <a:off x="3929321" y="1956132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CEEBB07C-C979-9464-2C01-EBC0363283C7}"/>
              </a:ext>
            </a:extLst>
          </p:cNvPr>
          <p:cNvCxnSpPr>
            <a:cxnSpLocks/>
          </p:cNvCxnSpPr>
          <p:nvPr/>
        </p:nvCxnSpPr>
        <p:spPr>
          <a:xfrm>
            <a:off x="3929321" y="2427190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A3A55A49-1E00-4FD2-C06C-BF3CCF4EA1D2}"/>
              </a:ext>
            </a:extLst>
          </p:cNvPr>
          <p:cNvCxnSpPr>
            <a:cxnSpLocks/>
          </p:cNvCxnSpPr>
          <p:nvPr/>
        </p:nvCxnSpPr>
        <p:spPr>
          <a:xfrm>
            <a:off x="3929321" y="2898248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724E472F-0DDA-E5AD-4270-75ACEAD52CAD}"/>
              </a:ext>
            </a:extLst>
          </p:cNvPr>
          <p:cNvCxnSpPr>
            <a:cxnSpLocks/>
          </p:cNvCxnSpPr>
          <p:nvPr/>
        </p:nvCxnSpPr>
        <p:spPr>
          <a:xfrm>
            <a:off x="3929321" y="3369306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uora yhdysviiva 14">
            <a:extLst>
              <a:ext uri="{FF2B5EF4-FFF2-40B4-BE49-F238E27FC236}">
                <a16:creationId xmlns:a16="http://schemas.microsoft.com/office/drawing/2014/main" id="{D8A18916-2022-6AAD-0992-4EAC41A0293B}"/>
              </a:ext>
            </a:extLst>
          </p:cNvPr>
          <p:cNvCxnSpPr>
            <a:cxnSpLocks/>
          </p:cNvCxnSpPr>
          <p:nvPr/>
        </p:nvCxnSpPr>
        <p:spPr>
          <a:xfrm>
            <a:off x="3929321" y="3840364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5F1910FC-7E54-90B2-4BB0-9255073221FA}"/>
              </a:ext>
            </a:extLst>
          </p:cNvPr>
          <p:cNvCxnSpPr>
            <a:cxnSpLocks/>
          </p:cNvCxnSpPr>
          <p:nvPr/>
        </p:nvCxnSpPr>
        <p:spPr>
          <a:xfrm>
            <a:off x="3929321" y="4311422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uora yhdysviiva 16">
            <a:extLst>
              <a:ext uri="{FF2B5EF4-FFF2-40B4-BE49-F238E27FC236}">
                <a16:creationId xmlns:a16="http://schemas.microsoft.com/office/drawing/2014/main" id="{08867956-84AE-05D2-0E53-D78D41BBEDD3}"/>
              </a:ext>
            </a:extLst>
          </p:cNvPr>
          <p:cNvCxnSpPr>
            <a:cxnSpLocks/>
          </p:cNvCxnSpPr>
          <p:nvPr/>
        </p:nvCxnSpPr>
        <p:spPr>
          <a:xfrm>
            <a:off x="3929321" y="4782480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5567995F-650E-D71F-64C3-BDEB04B067A0}"/>
              </a:ext>
            </a:extLst>
          </p:cNvPr>
          <p:cNvCxnSpPr>
            <a:cxnSpLocks/>
          </p:cNvCxnSpPr>
          <p:nvPr/>
        </p:nvCxnSpPr>
        <p:spPr>
          <a:xfrm>
            <a:off x="3143475" y="1603961"/>
            <a:ext cx="0" cy="431604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uora yhdysviiva 18">
            <a:extLst>
              <a:ext uri="{FF2B5EF4-FFF2-40B4-BE49-F238E27FC236}">
                <a16:creationId xmlns:a16="http://schemas.microsoft.com/office/drawing/2014/main" id="{4C317CDA-D800-22E5-FB10-51704BFB595A}"/>
              </a:ext>
            </a:extLst>
          </p:cNvPr>
          <p:cNvCxnSpPr>
            <a:cxnSpLocks/>
          </p:cNvCxnSpPr>
          <p:nvPr/>
        </p:nvCxnSpPr>
        <p:spPr>
          <a:xfrm>
            <a:off x="3929321" y="5724597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Sisällön paikkamerkki 2">
            <a:extLst>
              <a:ext uri="{FF2B5EF4-FFF2-40B4-BE49-F238E27FC236}">
                <a16:creationId xmlns:a16="http://schemas.microsoft.com/office/drawing/2014/main" id="{DFC6E805-7EC4-FA95-3D79-98378D6C0662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366030196"/>
              </p:ext>
            </p:extLst>
          </p:nvPr>
        </p:nvGraphicFramePr>
        <p:xfrm>
          <a:off x="9150320" y="1312164"/>
          <a:ext cx="2864347" cy="489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Suorakulmio 30">
            <a:extLst>
              <a:ext uri="{FF2B5EF4-FFF2-40B4-BE49-F238E27FC236}">
                <a16:creationId xmlns:a16="http://schemas.microsoft.com/office/drawing/2014/main" id="{E11EC20D-368E-074B-DB4B-F7E5BAA0D56D}"/>
              </a:ext>
            </a:extLst>
          </p:cNvPr>
          <p:cNvSpPr/>
          <p:nvPr/>
        </p:nvSpPr>
        <p:spPr>
          <a:xfrm>
            <a:off x="395599" y="1470783"/>
            <a:ext cx="26281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80000"/>
              </a:lnSpc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Tällä hetkellä 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käytössä olevat 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digitaaliset työkalut 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 palvelut</a:t>
            </a:r>
            <a:endParaRPr lang="fi-FI" sz="1000" b="1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uorakulmio 31">
            <a:extLst>
              <a:ext uri="{FF2B5EF4-FFF2-40B4-BE49-F238E27FC236}">
                <a16:creationId xmlns:a16="http://schemas.microsoft.com/office/drawing/2014/main" id="{477CE582-1115-8F2A-BCFB-CD15D018A0DC}"/>
              </a:ext>
            </a:extLst>
          </p:cNvPr>
          <p:cNvSpPr/>
          <p:nvPr/>
        </p:nvSpPr>
        <p:spPr>
          <a:xfrm>
            <a:off x="9152919" y="1314564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sp>
        <p:nvSpPr>
          <p:cNvPr id="33" name="Suorakulmio 32">
            <a:extLst>
              <a:ext uri="{FF2B5EF4-FFF2-40B4-BE49-F238E27FC236}">
                <a16:creationId xmlns:a16="http://schemas.microsoft.com/office/drawing/2014/main" id="{2E6F292F-23A9-FE68-24F0-57D138504BA3}"/>
              </a:ext>
            </a:extLst>
          </p:cNvPr>
          <p:cNvSpPr/>
          <p:nvPr/>
        </p:nvSpPr>
        <p:spPr>
          <a:xfrm>
            <a:off x="8314756" y="1314564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sp>
        <p:nvSpPr>
          <p:cNvPr id="34" name="Suorakulmio 33">
            <a:extLst>
              <a:ext uri="{FF2B5EF4-FFF2-40B4-BE49-F238E27FC236}">
                <a16:creationId xmlns:a16="http://schemas.microsoft.com/office/drawing/2014/main" id="{472197CD-44D5-C447-290F-D47567BC4E5C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5" name="Objekti 34">
            <a:extLst>
              <a:ext uri="{FF2B5EF4-FFF2-40B4-BE49-F238E27FC236}">
                <a16:creationId xmlns:a16="http://schemas.microsoft.com/office/drawing/2014/main" id="{B9FB09AD-5FFE-CF2E-173C-DB7D86D7596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3465602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7" imgW="4133840" imgH="180969" progId="Excel.Sheet.12">
                  <p:embed/>
                </p:oleObj>
              </mc:Choice>
              <mc:Fallback>
                <p:oleObj name="Worksheet" r:id="rId7" imgW="4133840" imgH="180969" progId="Excel.Sheet.12">
                  <p:embed/>
                  <p:pic>
                    <p:nvPicPr>
                      <p:cNvPr id="35" name="Objekti 34">
                        <a:extLst>
                          <a:ext uri="{FF2B5EF4-FFF2-40B4-BE49-F238E27FC236}">
                            <a16:creationId xmlns:a16="http://schemas.microsoft.com/office/drawing/2014/main" id="{B9FB09AD-5FFE-CF2E-173C-DB7D86D759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1A57D4F9-1A40-076E-5057-D1A430F9AA21}"/>
              </a:ext>
            </a:extLst>
          </p:cNvPr>
          <p:cNvCxnSpPr>
            <a:cxnSpLocks/>
          </p:cNvCxnSpPr>
          <p:nvPr/>
        </p:nvCxnSpPr>
        <p:spPr>
          <a:xfrm>
            <a:off x="3929321" y="5253538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Suorakulmio 35">
            <a:extLst>
              <a:ext uri="{FF2B5EF4-FFF2-40B4-BE49-F238E27FC236}">
                <a16:creationId xmlns:a16="http://schemas.microsoft.com/office/drawing/2014/main" id="{17A8793D-152A-9CCC-A698-175586F48F7C}"/>
              </a:ext>
            </a:extLst>
          </p:cNvPr>
          <p:cNvSpPr/>
          <p:nvPr/>
        </p:nvSpPr>
        <p:spPr>
          <a:xfrm>
            <a:off x="3876269" y="5721302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Teollinen Internet</a:t>
            </a:r>
          </a:p>
        </p:txBody>
      </p:sp>
    </p:spTree>
    <p:extLst>
      <p:ext uri="{BB962C8B-B14F-4D97-AF65-F5344CB8AC3E}">
        <p14:creationId xmlns:p14="http://schemas.microsoft.com/office/powerpoint/2010/main" val="3378643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5">
            <a:extLst>
              <a:ext uri="{FF2B5EF4-FFF2-40B4-BE49-F238E27FC236}">
                <a16:creationId xmlns:a16="http://schemas.microsoft.com/office/drawing/2014/main" id="{71771F47-D3D3-766E-B007-BFE21DB3C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9" y="0"/>
            <a:ext cx="11248353" cy="1116000"/>
          </a:xfrm>
        </p:spPr>
        <p:txBody>
          <a:bodyPr/>
          <a:lstStyle/>
          <a:p>
            <a:r>
              <a:rPr lang="fi-FI" sz="32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DIGITAALISET PALVELUT</a:t>
            </a:r>
          </a:p>
        </p:txBody>
      </p:sp>
      <p:sp>
        <p:nvSpPr>
          <p:cNvPr id="4" name="Alatunnisteen paikkamerkki 6">
            <a:extLst>
              <a:ext uri="{FF2B5EF4-FFF2-40B4-BE49-F238E27FC236}">
                <a16:creationId xmlns:a16="http://schemas.microsoft.com/office/drawing/2014/main" id="{064B4EBB-E99B-AED1-C65E-C63891811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12324B5A-4839-B68C-AA85-58055660A0CF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uora yhdysviiva 5">
            <a:extLst>
              <a:ext uri="{FF2B5EF4-FFF2-40B4-BE49-F238E27FC236}">
                <a16:creationId xmlns:a16="http://schemas.microsoft.com/office/drawing/2014/main" id="{CDCC871F-4C03-B28A-1EB0-3F31849B04DD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EA3DEDFA-FF32-71C6-8857-80367B2AC7F8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uorakulmio 7">
            <a:extLst>
              <a:ext uri="{FF2B5EF4-FFF2-40B4-BE49-F238E27FC236}">
                <a16:creationId xmlns:a16="http://schemas.microsoft.com/office/drawing/2014/main" id="{6BF26882-F144-E587-0356-D94745F15C31}"/>
              </a:ext>
            </a:extLst>
          </p:cNvPr>
          <p:cNvSpPr/>
          <p:nvPr/>
        </p:nvSpPr>
        <p:spPr>
          <a:xfrm rot="16200000">
            <a:off x="1385286" y="3435206"/>
            <a:ext cx="44485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Käyttää seuraavia palveluita </a:t>
            </a:r>
            <a:r>
              <a:rPr lang="fi-FI" sz="8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DF364F60-BAD5-48D8-D7E9-DAADC8A8FF64}"/>
              </a:ext>
            </a:extLst>
          </p:cNvPr>
          <p:cNvCxnSpPr>
            <a:cxnSpLocks/>
          </p:cNvCxnSpPr>
          <p:nvPr/>
        </p:nvCxnSpPr>
        <p:spPr>
          <a:xfrm>
            <a:off x="3143475" y="1603961"/>
            <a:ext cx="0" cy="431604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uorakulmio 30">
            <a:extLst>
              <a:ext uri="{FF2B5EF4-FFF2-40B4-BE49-F238E27FC236}">
                <a16:creationId xmlns:a16="http://schemas.microsoft.com/office/drawing/2014/main" id="{A7F67663-13AB-7838-12F4-90977A822513}"/>
              </a:ext>
            </a:extLst>
          </p:cNvPr>
          <p:cNvSpPr/>
          <p:nvPr/>
        </p:nvSpPr>
        <p:spPr>
          <a:xfrm>
            <a:off x="395599" y="1470783"/>
            <a:ext cx="26281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80000"/>
              </a:lnSpc>
              <a:defRPr/>
            </a:pP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Digitaaliset palvelut, joiden käyttöönottoa suunnitellaan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seuraavan </a:t>
            </a:r>
            <a:b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kk aikana</a:t>
            </a:r>
            <a:endParaRPr lang="fi-FI" sz="1000" b="1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uorakulmio 33">
            <a:extLst>
              <a:ext uri="{FF2B5EF4-FFF2-40B4-BE49-F238E27FC236}">
                <a16:creationId xmlns:a16="http://schemas.microsoft.com/office/drawing/2014/main" id="{6902964B-D160-85EA-ADA7-5294E8C51458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graphicFrame>
        <p:nvGraphicFramePr>
          <p:cNvPr id="35" name="Objekti 34">
            <a:extLst>
              <a:ext uri="{FF2B5EF4-FFF2-40B4-BE49-F238E27FC236}">
                <a16:creationId xmlns:a16="http://schemas.microsoft.com/office/drawing/2014/main" id="{9E8202FC-5EBA-A0ED-624F-5D5DF4D211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6652138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4133840" imgH="180969" progId="Excel.Sheet.12">
                  <p:embed/>
                </p:oleObj>
              </mc:Choice>
              <mc:Fallback>
                <p:oleObj name="Worksheet" r:id="rId5" imgW="4133840" imgH="180969" progId="Excel.Sheet.12">
                  <p:embed/>
                  <p:pic>
                    <p:nvPicPr>
                      <p:cNvPr id="35" name="Objekti 34">
                        <a:extLst>
                          <a:ext uri="{FF2B5EF4-FFF2-40B4-BE49-F238E27FC236}">
                            <a16:creationId xmlns:a16="http://schemas.microsoft.com/office/drawing/2014/main" id="{9E8202FC-5EBA-A0ED-624F-5D5DF4D211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Sisällön paikkamerkki 2">
            <a:extLst>
              <a:ext uri="{FF2B5EF4-FFF2-40B4-BE49-F238E27FC236}">
                <a16:creationId xmlns:a16="http://schemas.microsoft.com/office/drawing/2014/main" id="{9DFCB292-894C-0E7F-31C3-99153481C48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38455984"/>
              </p:ext>
            </p:extLst>
          </p:nvPr>
        </p:nvGraphicFramePr>
        <p:xfrm>
          <a:off x="6392365" y="1314564"/>
          <a:ext cx="2864347" cy="489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6" name="Suorakulmio 35">
            <a:extLst>
              <a:ext uri="{FF2B5EF4-FFF2-40B4-BE49-F238E27FC236}">
                <a16:creationId xmlns:a16="http://schemas.microsoft.com/office/drawing/2014/main" id="{9F1E8B58-0F0E-3552-6484-E6339EDF24C1}"/>
              </a:ext>
            </a:extLst>
          </p:cNvPr>
          <p:cNvSpPr/>
          <p:nvPr/>
        </p:nvSpPr>
        <p:spPr>
          <a:xfrm>
            <a:off x="3876269" y="1540844"/>
            <a:ext cx="29206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Muut tekoälysovellukset ja ohjelmistorobotiikka</a:t>
            </a:r>
          </a:p>
        </p:txBody>
      </p:sp>
      <p:sp>
        <p:nvSpPr>
          <p:cNvPr id="37" name="Suorakulmio 36">
            <a:extLst>
              <a:ext uri="{FF2B5EF4-FFF2-40B4-BE49-F238E27FC236}">
                <a16:creationId xmlns:a16="http://schemas.microsoft.com/office/drawing/2014/main" id="{4BB8F605-A6DC-2DE6-0709-E9F8B5DD0026}"/>
              </a:ext>
            </a:extLst>
          </p:cNvPr>
          <p:cNvSpPr/>
          <p:nvPr/>
        </p:nvSpPr>
        <p:spPr>
          <a:xfrm>
            <a:off x="3876269" y="1963703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Generatiivinen tekoäly</a:t>
            </a: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82D9F100-0FF8-6832-9B8F-3D9DA772F316}"/>
              </a:ext>
            </a:extLst>
          </p:cNvPr>
          <p:cNvSpPr/>
          <p:nvPr/>
        </p:nvSpPr>
        <p:spPr>
          <a:xfrm>
            <a:off x="3876269" y="2424391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Verkkokauppa yrityksenne myynnissä</a:t>
            </a:r>
          </a:p>
        </p:txBody>
      </p:sp>
      <p:sp>
        <p:nvSpPr>
          <p:cNvPr id="39" name="Suorakulmio 38">
            <a:extLst>
              <a:ext uri="{FF2B5EF4-FFF2-40B4-BE49-F238E27FC236}">
                <a16:creationId xmlns:a16="http://schemas.microsoft.com/office/drawing/2014/main" id="{C422B431-2E6F-CDBE-7910-F412A5C44A9A}"/>
              </a:ext>
            </a:extLst>
          </p:cNvPr>
          <p:cNvSpPr/>
          <p:nvPr/>
        </p:nvSpPr>
        <p:spPr>
          <a:xfrm>
            <a:off x="3876269" y="2892623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Sosiaalinen media </a:t>
            </a:r>
          </a:p>
        </p:txBody>
      </p:sp>
      <p:sp>
        <p:nvSpPr>
          <p:cNvPr id="40" name="Suorakulmio 39">
            <a:extLst>
              <a:ext uri="{FF2B5EF4-FFF2-40B4-BE49-F238E27FC236}">
                <a16:creationId xmlns:a16="http://schemas.microsoft.com/office/drawing/2014/main" id="{E6E3C890-5C09-E80E-689B-0B2C5C3B2E9D}"/>
              </a:ext>
            </a:extLst>
          </p:cNvPr>
          <p:cNvSpPr/>
          <p:nvPr/>
        </p:nvSpPr>
        <p:spPr>
          <a:xfrm>
            <a:off x="3876269" y="3377024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Yrityksenne ostot verkossa</a:t>
            </a:r>
          </a:p>
        </p:txBody>
      </p:sp>
      <p:sp>
        <p:nvSpPr>
          <p:cNvPr id="41" name="Suorakulmio 40">
            <a:extLst>
              <a:ext uri="{FF2B5EF4-FFF2-40B4-BE49-F238E27FC236}">
                <a16:creationId xmlns:a16="http://schemas.microsoft.com/office/drawing/2014/main" id="{EEA23A3C-BFF5-9C60-753F-E657299660DA}"/>
              </a:ext>
            </a:extLst>
          </p:cNvPr>
          <p:cNvSpPr/>
          <p:nvPr/>
        </p:nvSpPr>
        <p:spPr>
          <a:xfrm>
            <a:off x="3876269" y="4312514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Yrityksen omat Internet-kotisivut</a:t>
            </a:r>
          </a:p>
        </p:txBody>
      </p:sp>
      <p:sp>
        <p:nvSpPr>
          <p:cNvPr id="42" name="Suorakulmio 41">
            <a:extLst>
              <a:ext uri="{FF2B5EF4-FFF2-40B4-BE49-F238E27FC236}">
                <a16:creationId xmlns:a16="http://schemas.microsoft.com/office/drawing/2014/main" id="{D96D8A97-5465-D1A9-08B8-E4C5D7BA8DEF}"/>
              </a:ext>
            </a:extLst>
          </p:cNvPr>
          <p:cNvSpPr/>
          <p:nvPr/>
        </p:nvSpPr>
        <p:spPr>
          <a:xfrm>
            <a:off x="3876269" y="4786491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 err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datan käyttö</a:t>
            </a:r>
          </a:p>
        </p:txBody>
      </p:sp>
      <p:sp>
        <p:nvSpPr>
          <p:cNvPr id="43" name="Suorakulmio 42">
            <a:extLst>
              <a:ext uri="{FF2B5EF4-FFF2-40B4-BE49-F238E27FC236}">
                <a16:creationId xmlns:a16="http://schemas.microsoft.com/office/drawing/2014/main" id="{1FC06394-0574-6E9C-9050-AB49B8CC9CA8}"/>
              </a:ext>
            </a:extLst>
          </p:cNvPr>
          <p:cNvSpPr/>
          <p:nvPr/>
        </p:nvSpPr>
        <p:spPr>
          <a:xfrm>
            <a:off x="3876269" y="3844038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Pilvipalvelut</a:t>
            </a:r>
          </a:p>
        </p:txBody>
      </p:sp>
      <p:sp>
        <p:nvSpPr>
          <p:cNvPr id="44" name="Suorakulmio 43">
            <a:extLst>
              <a:ext uri="{FF2B5EF4-FFF2-40B4-BE49-F238E27FC236}">
                <a16:creationId xmlns:a16="http://schemas.microsoft.com/office/drawing/2014/main" id="{CB767D30-53DC-9B17-2ABF-16A832DE5C6E}"/>
              </a:ext>
            </a:extLst>
          </p:cNvPr>
          <p:cNvSpPr/>
          <p:nvPr/>
        </p:nvSpPr>
        <p:spPr>
          <a:xfrm>
            <a:off x="3876269" y="5263329"/>
            <a:ext cx="292062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Teollinen Internet</a:t>
            </a:r>
          </a:p>
        </p:txBody>
      </p:sp>
      <p:cxnSp>
        <p:nvCxnSpPr>
          <p:cNvPr id="45" name="Suora yhdysviiva 44">
            <a:extLst>
              <a:ext uri="{FF2B5EF4-FFF2-40B4-BE49-F238E27FC236}">
                <a16:creationId xmlns:a16="http://schemas.microsoft.com/office/drawing/2014/main" id="{F672AE9A-F41B-D8C7-82C0-0784B37A7FDF}"/>
              </a:ext>
            </a:extLst>
          </p:cNvPr>
          <p:cNvCxnSpPr>
            <a:cxnSpLocks/>
          </p:cNvCxnSpPr>
          <p:nvPr/>
        </p:nvCxnSpPr>
        <p:spPr>
          <a:xfrm>
            <a:off x="3929321" y="1534801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uora yhdysviiva 45">
            <a:extLst>
              <a:ext uri="{FF2B5EF4-FFF2-40B4-BE49-F238E27FC236}">
                <a16:creationId xmlns:a16="http://schemas.microsoft.com/office/drawing/2014/main" id="{645E8DD2-70DC-3EB4-91E5-5EC0F983B7B3}"/>
              </a:ext>
            </a:extLst>
          </p:cNvPr>
          <p:cNvCxnSpPr>
            <a:cxnSpLocks/>
          </p:cNvCxnSpPr>
          <p:nvPr/>
        </p:nvCxnSpPr>
        <p:spPr>
          <a:xfrm>
            <a:off x="3929321" y="1956132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uora yhdysviiva 46">
            <a:extLst>
              <a:ext uri="{FF2B5EF4-FFF2-40B4-BE49-F238E27FC236}">
                <a16:creationId xmlns:a16="http://schemas.microsoft.com/office/drawing/2014/main" id="{EB278B3C-38C2-7573-8420-3B2A7B2AD150}"/>
              </a:ext>
            </a:extLst>
          </p:cNvPr>
          <p:cNvCxnSpPr>
            <a:cxnSpLocks/>
          </p:cNvCxnSpPr>
          <p:nvPr/>
        </p:nvCxnSpPr>
        <p:spPr>
          <a:xfrm>
            <a:off x="3929321" y="2427190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uora yhdysviiva 47">
            <a:extLst>
              <a:ext uri="{FF2B5EF4-FFF2-40B4-BE49-F238E27FC236}">
                <a16:creationId xmlns:a16="http://schemas.microsoft.com/office/drawing/2014/main" id="{6FB47A75-37CF-62E9-631F-85A75F83F4C2}"/>
              </a:ext>
            </a:extLst>
          </p:cNvPr>
          <p:cNvCxnSpPr>
            <a:cxnSpLocks/>
          </p:cNvCxnSpPr>
          <p:nvPr/>
        </p:nvCxnSpPr>
        <p:spPr>
          <a:xfrm>
            <a:off x="3929321" y="2898248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uora yhdysviiva 48">
            <a:extLst>
              <a:ext uri="{FF2B5EF4-FFF2-40B4-BE49-F238E27FC236}">
                <a16:creationId xmlns:a16="http://schemas.microsoft.com/office/drawing/2014/main" id="{A26B4E10-A3EC-1A0A-7107-C4BD880844F2}"/>
              </a:ext>
            </a:extLst>
          </p:cNvPr>
          <p:cNvCxnSpPr>
            <a:cxnSpLocks/>
          </p:cNvCxnSpPr>
          <p:nvPr/>
        </p:nvCxnSpPr>
        <p:spPr>
          <a:xfrm>
            <a:off x="3929321" y="3369306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uora yhdysviiva 49">
            <a:extLst>
              <a:ext uri="{FF2B5EF4-FFF2-40B4-BE49-F238E27FC236}">
                <a16:creationId xmlns:a16="http://schemas.microsoft.com/office/drawing/2014/main" id="{6285471E-DDC0-EDF1-0FB4-6CDF5E899C46}"/>
              </a:ext>
            </a:extLst>
          </p:cNvPr>
          <p:cNvCxnSpPr>
            <a:cxnSpLocks/>
          </p:cNvCxnSpPr>
          <p:nvPr/>
        </p:nvCxnSpPr>
        <p:spPr>
          <a:xfrm>
            <a:off x="3929321" y="3840364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uora yhdysviiva 50">
            <a:extLst>
              <a:ext uri="{FF2B5EF4-FFF2-40B4-BE49-F238E27FC236}">
                <a16:creationId xmlns:a16="http://schemas.microsoft.com/office/drawing/2014/main" id="{8DBF7C8F-CDE6-77F8-8F54-CD085233D7FF}"/>
              </a:ext>
            </a:extLst>
          </p:cNvPr>
          <p:cNvCxnSpPr>
            <a:cxnSpLocks/>
          </p:cNvCxnSpPr>
          <p:nvPr/>
        </p:nvCxnSpPr>
        <p:spPr>
          <a:xfrm>
            <a:off x="3929321" y="4311422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uora yhdysviiva 51">
            <a:extLst>
              <a:ext uri="{FF2B5EF4-FFF2-40B4-BE49-F238E27FC236}">
                <a16:creationId xmlns:a16="http://schemas.microsoft.com/office/drawing/2014/main" id="{692F7493-3A61-0A3E-49AB-0AF74D25BAF2}"/>
              </a:ext>
            </a:extLst>
          </p:cNvPr>
          <p:cNvCxnSpPr>
            <a:cxnSpLocks/>
          </p:cNvCxnSpPr>
          <p:nvPr/>
        </p:nvCxnSpPr>
        <p:spPr>
          <a:xfrm>
            <a:off x="3929321" y="4782480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uora yhdysviiva 52">
            <a:extLst>
              <a:ext uri="{FF2B5EF4-FFF2-40B4-BE49-F238E27FC236}">
                <a16:creationId xmlns:a16="http://schemas.microsoft.com/office/drawing/2014/main" id="{D9068BDF-43DF-9D5A-DEC8-C1384807102F}"/>
              </a:ext>
            </a:extLst>
          </p:cNvPr>
          <p:cNvCxnSpPr>
            <a:cxnSpLocks/>
          </p:cNvCxnSpPr>
          <p:nvPr/>
        </p:nvCxnSpPr>
        <p:spPr>
          <a:xfrm>
            <a:off x="3929321" y="5724597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4" name="Sisällön paikkamerkki 2">
            <a:extLst>
              <a:ext uri="{FF2B5EF4-FFF2-40B4-BE49-F238E27FC236}">
                <a16:creationId xmlns:a16="http://schemas.microsoft.com/office/drawing/2014/main" id="{8324C92F-A624-4F3F-3B00-6EC058B819FA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5437516"/>
              </p:ext>
            </p:extLst>
          </p:nvPr>
        </p:nvGraphicFramePr>
        <p:xfrm>
          <a:off x="9150320" y="1312164"/>
          <a:ext cx="2864347" cy="4892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5" name="Suorakulmio 54">
            <a:extLst>
              <a:ext uri="{FF2B5EF4-FFF2-40B4-BE49-F238E27FC236}">
                <a16:creationId xmlns:a16="http://schemas.microsoft.com/office/drawing/2014/main" id="{68340E5A-37FC-F2A0-B52D-06F6FFE467F6}"/>
              </a:ext>
            </a:extLst>
          </p:cNvPr>
          <p:cNvSpPr/>
          <p:nvPr/>
        </p:nvSpPr>
        <p:spPr>
          <a:xfrm>
            <a:off x="9152919" y="1314564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2025</a:t>
            </a:r>
          </a:p>
        </p:txBody>
      </p:sp>
      <p:sp>
        <p:nvSpPr>
          <p:cNvPr id="56" name="Suorakulmio 55">
            <a:extLst>
              <a:ext uri="{FF2B5EF4-FFF2-40B4-BE49-F238E27FC236}">
                <a16:creationId xmlns:a16="http://schemas.microsoft.com/office/drawing/2014/main" id="{27EA8C7D-C3EF-F30D-2ACC-0DCE31D628A9}"/>
              </a:ext>
            </a:extLst>
          </p:cNvPr>
          <p:cNvSpPr/>
          <p:nvPr/>
        </p:nvSpPr>
        <p:spPr>
          <a:xfrm>
            <a:off x="8314756" y="1314564"/>
            <a:ext cx="9419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Kevät 2026</a:t>
            </a:r>
          </a:p>
        </p:txBody>
      </p:sp>
      <p:cxnSp>
        <p:nvCxnSpPr>
          <p:cNvPr id="57" name="Suora yhdysviiva 56">
            <a:extLst>
              <a:ext uri="{FF2B5EF4-FFF2-40B4-BE49-F238E27FC236}">
                <a16:creationId xmlns:a16="http://schemas.microsoft.com/office/drawing/2014/main" id="{C6960547-040E-1E52-4D07-48C1E9D1F8A0}"/>
              </a:ext>
            </a:extLst>
          </p:cNvPr>
          <p:cNvCxnSpPr>
            <a:cxnSpLocks/>
          </p:cNvCxnSpPr>
          <p:nvPr/>
        </p:nvCxnSpPr>
        <p:spPr>
          <a:xfrm>
            <a:off x="3929321" y="5253538"/>
            <a:ext cx="5223598" cy="0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Suorakulmio 57">
            <a:extLst>
              <a:ext uri="{FF2B5EF4-FFF2-40B4-BE49-F238E27FC236}">
                <a16:creationId xmlns:a16="http://schemas.microsoft.com/office/drawing/2014/main" id="{A85FDC97-3A4C-F5E7-9FE2-87AC1FC70F1F}"/>
              </a:ext>
            </a:extLst>
          </p:cNvPr>
          <p:cNvSpPr/>
          <p:nvPr/>
        </p:nvSpPr>
        <p:spPr>
          <a:xfrm>
            <a:off x="3876269" y="5721302"/>
            <a:ext cx="29206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Digitaalisten kanavien ja alustojen </a:t>
            </a:r>
            <a:b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000" b="1" dirty="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käyttö palvelujen jakelussa ja markkinoinnissa</a:t>
            </a:r>
          </a:p>
        </p:txBody>
      </p:sp>
    </p:spTree>
    <p:extLst>
      <p:ext uri="{BB962C8B-B14F-4D97-AF65-F5344CB8AC3E}">
        <p14:creationId xmlns:p14="http://schemas.microsoft.com/office/powerpoint/2010/main" val="1318791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37328-7EFA-C582-D66F-E9465C27B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5FFBF60C-03D7-C259-BE55-5125C42F8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TEKOÄLY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808DF0AE-7909-0CCC-AA10-92FDDD2A8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5914CAFB-1A31-EFA3-BA94-BA4A2D968928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B5D5B80C-CB38-7586-F67A-767AEA5FBD69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Suorakulmio 52">
            <a:extLst>
              <a:ext uri="{FF2B5EF4-FFF2-40B4-BE49-F238E27FC236}">
                <a16:creationId xmlns:a16="http://schemas.microsoft.com/office/drawing/2014/main" id="{EAA069DE-39FF-1E02-0321-D7F6D8BF1159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88D22C2B-C691-2AED-6E26-E4FD175374D7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uorakulmio 1">
            <a:extLst>
              <a:ext uri="{FF2B5EF4-FFF2-40B4-BE49-F238E27FC236}">
                <a16:creationId xmlns:a16="http://schemas.microsoft.com/office/drawing/2014/main" id="{E4DAA791-0AB2-F0E9-831A-EBC12B6EE827}"/>
              </a:ext>
            </a:extLst>
          </p:cNvPr>
          <p:cNvSpPr/>
          <p:nvPr/>
        </p:nvSpPr>
        <p:spPr>
          <a:xfrm>
            <a:off x="540936" y="5443934"/>
            <a:ext cx="298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1000" dirty="0"/>
          </a:p>
        </p:txBody>
      </p:sp>
      <p:graphicFrame>
        <p:nvGraphicFramePr>
          <p:cNvPr id="3" name="Kaavio 2">
            <a:extLst>
              <a:ext uri="{FF2B5EF4-FFF2-40B4-BE49-F238E27FC236}">
                <a16:creationId xmlns:a16="http://schemas.microsoft.com/office/drawing/2014/main" id="{86DCC7B5-2AE6-92D0-BF37-5FCF760447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4112145"/>
              </p:ext>
            </p:extLst>
          </p:nvPr>
        </p:nvGraphicFramePr>
        <p:xfrm>
          <a:off x="475320" y="1883755"/>
          <a:ext cx="5696003" cy="4345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16FB9744-3978-8EE2-412B-F912B76CA8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888648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4133840" imgH="180969" progId="Excel.Sheet.12">
                  <p:embed/>
                </p:oleObj>
              </mc:Choice>
              <mc:Fallback>
                <p:oleObj name="Worksheet" r:id="rId4" imgW="4133840" imgH="180969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16FB9744-3978-8EE2-412B-F912B76CA8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87BEC7CF-FAA0-CA7F-3D15-DDB3CF761325}"/>
              </a:ext>
            </a:extLst>
          </p:cNvPr>
          <p:cNvSpPr txBox="1"/>
          <p:nvPr/>
        </p:nvSpPr>
        <p:spPr>
          <a:xfrm>
            <a:off x="413999" y="1348223"/>
            <a:ext cx="5682001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Koetteko tekoälyn käytön yrityksenne kannalta relevanttina nyt tai seuraavan 12 kk aikana?</a:t>
            </a:r>
            <a:endParaRPr lang="fi-FI" b="1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4A15B06A-B135-464B-07A5-D661892126FA}"/>
              </a:ext>
            </a:extLst>
          </p:cNvPr>
          <p:cNvSpPr txBox="1"/>
          <p:nvPr/>
        </p:nvSpPr>
        <p:spPr>
          <a:xfrm>
            <a:off x="6178325" y="1348223"/>
            <a:ext cx="5682001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Kuinka usein yrityksessänne käytetään tekoälyä?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00D08CDF-178C-ADEE-A085-4C402866CD4E}"/>
              </a:ext>
            </a:extLst>
          </p:cNvPr>
          <p:cNvCxnSpPr>
            <a:cxnSpLocks/>
          </p:cNvCxnSpPr>
          <p:nvPr/>
        </p:nvCxnSpPr>
        <p:spPr>
          <a:xfrm flipH="1">
            <a:off x="6096000" y="1301019"/>
            <a:ext cx="0" cy="4837231"/>
          </a:xfrm>
          <a:prstGeom prst="line">
            <a:avLst/>
          </a:prstGeom>
          <a:ln w="15875" cmpd="thickThin">
            <a:solidFill>
              <a:srgbClr val="00A3D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uorakulmio 11">
            <a:extLst>
              <a:ext uri="{FF2B5EF4-FFF2-40B4-BE49-F238E27FC236}">
                <a16:creationId xmlns:a16="http://schemas.microsoft.com/office/drawing/2014/main" id="{E821C627-A980-11D3-AADA-80ACCA7EBCF0}"/>
              </a:ext>
            </a:extLst>
          </p:cNvPr>
          <p:cNvSpPr/>
          <p:nvPr/>
        </p:nvSpPr>
        <p:spPr>
          <a:xfrm>
            <a:off x="6310856" y="5443934"/>
            <a:ext cx="298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1000" dirty="0"/>
          </a:p>
        </p:txBody>
      </p:sp>
      <p:grpSp>
        <p:nvGrpSpPr>
          <p:cNvPr id="11" name="Ryhmä 10">
            <a:extLst>
              <a:ext uri="{FF2B5EF4-FFF2-40B4-BE49-F238E27FC236}">
                <a16:creationId xmlns:a16="http://schemas.microsoft.com/office/drawing/2014/main" id="{1BC71FC1-BFEA-3F18-F03D-2C1AB208E7D1}"/>
              </a:ext>
            </a:extLst>
          </p:cNvPr>
          <p:cNvGrpSpPr/>
          <p:nvPr/>
        </p:nvGrpSpPr>
        <p:grpSpPr>
          <a:xfrm>
            <a:off x="4246538" y="2011681"/>
            <a:ext cx="1791637" cy="454809"/>
            <a:chOff x="10231780" y="1325121"/>
            <a:chExt cx="1791637" cy="454809"/>
          </a:xfrm>
        </p:grpSpPr>
        <p:sp>
          <p:nvSpPr>
            <p:cNvPr id="13" name="Suorakulmio 12">
              <a:extLst>
                <a:ext uri="{FF2B5EF4-FFF2-40B4-BE49-F238E27FC236}">
                  <a16:creationId xmlns:a16="http://schemas.microsoft.com/office/drawing/2014/main" id="{5645DFF8-829A-5B91-E81C-A60176D3869B}"/>
                </a:ext>
              </a:extLst>
            </p:cNvPr>
            <p:cNvSpPr/>
            <p:nvPr/>
          </p:nvSpPr>
          <p:spPr>
            <a:xfrm>
              <a:off x="11081461" y="1325121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000" dirty="0">
                  <a:solidFill>
                    <a:srgbClr val="8AD5E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2025</a:t>
              </a:r>
            </a:p>
          </p:txBody>
        </p:sp>
        <p:sp>
          <p:nvSpPr>
            <p:cNvPr id="14" name="Suorakulmio 13">
              <a:extLst>
                <a:ext uri="{FF2B5EF4-FFF2-40B4-BE49-F238E27FC236}">
                  <a16:creationId xmlns:a16="http://schemas.microsoft.com/office/drawing/2014/main" id="{3E74B31A-C50D-165E-877F-2B62B55F8B0A}"/>
                </a:ext>
              </a:extLst>
            </p:cNvPr>
            <p:cNvSpPr/>
            <p:nvPr/>
          </p:nvSpPr>
          <p:spPr>
            <a:xfrm>
              <a:off x="10231780" y="1325122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000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2026</a:t>
              </a:r>
            </a:p>
          </p:txBody>
        </p:sp>
        <p:sp>
          <p:nvSpPr>
            <p:cNvPr id="15" name="Suorakulmio 14">
              <a:extLst>
                <a:ext uri="{FF2B5EF4-FFF2-40B4-BE49-F238E27FC236}">
                  <a16:creationId xmlns:a16="http://schemas.microsoft.com/office/drawing/2014/main" id="{5F8766CC-EACD-13DD-7F8A-5272FFE17358}"/>
                </a:ext>
              </a:extLst>
            </p:cNvPr>
            <p:cNvSpPr/>
            <p:nvPr/>
          </p:nvSpPr>
          <p:spPr>
            <a:xfrm>
              <a:off x="11081461" y="1533708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000" dirty="0">
                  <a:solidFill>
                    <a:srgbClr val="A7A7A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2025</a:t>
              </a:r>
            </a:p>
          </p:txBody>
        </p:sp>
        <p:sp>
          <p:nvSpPr>
            <p:cNvPr id="16" name="Suorakulmio 15">
              <a:extLst>
                <a:ext uri="{FF2B5EF4-FFF2-40B4-BE49-F238E27FC236}">
                  <a16:creationId xmlns:a16="http://schemas.microsoft.com/office/drawing/2014/main" id="{B6C9ECA9-27F7-D2EB-0156-1171C9B8C93F}"/>
                </a:ext>
              </a:extLst>
            </p:cNvPr>
            <p:cNvSpPr/>
            <p:nvPr/>
          </p:nvSpPr>
          <p:spPr>
            <a:xfrm>
              <a:off x="10231780" y="1533709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000" dirty="0">
                  <a:solidFill>
                    <a:srgbClr val="53535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2026</a:t>
              </a:r>
            </a:p>
          </p:txBody>
        </p:sp>
      </p:grpSp>
      <p:graphicFrame>
        <p:nvGraphicFramePr>
          <p:cNvPr id="18" name="Kaavio 17">
            <a:extLst>
              <a:ext uri="{FF2B5EF4-FFF2-40B4-BE49-F238E27FC236}">
                <a16:creationId xmlns:a16="http://schemas.microsoft.com/office/drawing/2014/main" id="{68350922-7D41-3D4B-FC60-2EA7BBBEBC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3618986"/>
              </p:ext>
            </p:extLst>
          </p:nvPr>
        </p:nvGraphicFramePr>
        <p:xfrm>
          <a:off x="6204433" y="1880806"/>
          <a:ext cx="5696003" cy="4345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151886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D7A8B-141C-D5AC-DC14-69370F4C1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6BD9A312-123A-711E-BEDC-6BF7335E6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TEKOÄLY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ACB541E8-DF75-2174-F7B2-E65218E9D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E8BDBE2C-EA5E-D91A-645F-C9D8892A95F7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27DD08C9-8051-DBA0-F12F-A9B55987DEBC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Suorakulmio 52">
            <a:extLst>
              <a:ext uri="{FF2B5EF4-FFF2-40B4-BE49-F238E27FC236}">
                <a16:creationId xmlns:a16="http://schemas.microsoft.com/office/drawing/2014/main" id="{E967F2BF-A021-C453-5CE7-331198913CAB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386ECFE5-EF0A-E154-25E3-A13CD7BA5C20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uorakulmio 1">
            <a:extLst>
              <a:ext uri="{FF2B5EF4-FFF2-40B4-BE49-F238E27FC236}">
                <a16:creationId xmlns:a16="http://schemas.microsoft.com/office/drawing/2014/main" id="{D591A98D-98D2-D0DF-E304-40823D8457D0}"/>
              </a:ext>
            </a:extLst>
          </p:cNvPr>
          <p:cNvSpPr/>
          <p:nvPr/>
        </p:nvSpPr>
        <p:spPr>
          <a:xfrm>
            <a:off x="11438470" y="5794983"/>
            <a:ext cx="298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1000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EBBD515F-C925-1C58-CC06-F6FE5FD413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2132820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133840" imgH="180969" progId="Excel.Sheet.12">
                  <p:embed/>
                </p:oleObj>
              </mc:Choice>
              <mc:Fallback>
                <p:oleObj name="Worksheet" r:id="rId3" imgW="4133840" imgH="180969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EBBD515F-C925-1C58-CC06-F6FE5FD413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A3BB747D-E688-6FEE-F869-2BFF7484BFE1}"/>
              </a:ext>
            </a:extLst>
          </p:cNvPr>
          <p:cNvSpPr txBox="1"/>
          <p:nvPr/>
        </p:nvSpPr>
        <p:spPr>
          <a:xfrm>
            <a:off x="413999" y="1348223"/>
            <a:ext cx="11364002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Mihin tarkoitukseen yrityksessänne käytetään generatiivista tekoälyä?</a:t>
            </a:r>
            <a:endParaRPr lang="fi-FI" b="1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610260C2-110A-20C6-BAB8-45D1A7D6CE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6325937"/>
              </p:ext>
            </p:extLst>
          </p:nvPr>
        </p:nvGraphicFramePr>
        <p:xfrm>
          <a:off x="475320" y="1709359"/>
          <a:ext cx="11187032" cy="4520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09090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999B6-D5AE-6E7A-4053-7A2D4B4C2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A54DC00B-4BF2-5287-6254-B24239C76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TEKOÄLY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16454150-AC88-2C8D-FEA1-F11912D00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21934BE1-7BA1-229D-ACA3-902F5BBED3EA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106DECA5-C683-B0B3-3F18-E2FFF114DADD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Suorakulmio 52">
            <a:extLst>
              <a:ext uri="{FF2B5EF4-FFF2-40B4-BE49-F238E27FC236}">
                <a16:creationId xmlns:a16="http://schemas.microsoft.com/office/drawing/2014/main" id="{E10CBFE2-5099-3EA3-DDEF-0520B435A621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1795842F-4B23-DED9-F7DF-A3BDD7AD0E35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uorakulmio 1">
            <a:extLst>
              <a:ext uri="{FF2B5EF4-FFF2-40B4-BE49-F238E27FC236}">
                <a16:creationId xmlns:a16="http://schemas.microsoft.com/office/drawing/2014/main" id="{588D692C-F067-286F-66E0-E9CA20704405}"/>
              </a:ext>
            </a:extLst>
          </p:cNvPr>
          <p:cNvSpPr/>
          <p:nvPr/>
        </p:nvSpPr>
        <p:spPr>
          <a:xfrm>
            <a:off x="11438470" y="5794983"/>
            <a:ext cx="298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1000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C245D57F-3E4F-9496-8743-0682993499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7150011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133840" imgH="180969" progId="Excel.Sheet.12">
                  <p:embed/>
                </p:oleObj>
              </mc:Choice>
              <mc:Fallback>
                <p:oleObj name="Worksheet" r:id="rId3" imgW="4133840" imgH="180969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C245D57F-3E4F-9496-8743-0682993499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51AA1563-8FA6-ED69-D9E1-11C12AC4B9BD}"/>
              </a:ext>
            </a:extLst>
          </p:cNvPr>
          <p:cNvSpPr txBox="1"/>
          <p:nvPr/>
        </p:nvSpPr>
        <p:spPr>
          <a:xfrm>
            <a:off x="413999" y="1348223"/>
            <a:ext cx="11364002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Mitä yrityksenne toimintaan liittyviä hyötyjä näet generatiivisen tekoälyn käytössä?</a:t>
            </a:r>
            <a:endParaRPr lang="fi-FI" b="1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9A627BD2-8F1A-BEDD-DC7D-AA4D882B5D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1647843"/>
              </p:ext>
            </p:extLst>
          </p:nvPr>
        </p:nvGraphicFramePr>
        <p:xfrm>
          <a:off x="475320" y="1709359"/>
          <a:ext cx="11187032" cy="4520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96338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E1DDE-64EE-578F-DBE1-0CB45DAF7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D960028A-013D-5A59-CCE5-7668BFF16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200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PK-YRITYKSET ja TEKOÄLY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FB3C0025-D01A-78F9-6C93-3BC3F87C0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alueraportti, 13.2.2026</a:t>
            </a:r>
            <a:endParaRPr lang="fi-FI" dirty="0"/>
          </a:p>
        </p:txBody>
      </p:sp>
      <p:cxnSp>
        <p:nvCxnSpPr>
          <p:cNvPr id="25" name="Suora yhdysviiva 24">
            <a:extLst>
              <a:ext uri="{FF2B5EF4-FFF2-40B4-BE49-F238E27FC236}">
                <a16:creationId xmlns:a16="http://schemas.microsoft.com/office/drawing/2014/main" id="{0E81E286-748B-60A7-B803-0F12CD2BF992}"/>
              </a:ext>
            </a:extLst>
          </p:cNvPr>
          <p:cNvCxnSpPr>
            <a:cxnSpLocks/>
          </p:cNvCxnSpPr>
          <p:nvPr/>
        </p:nvCxnSpPr>
        <p:spPr>
          <a:xfrm>
            <a:off x="413999" y="1098267"/>
            <a:ext cx="11364002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uora yhdysviiva 26">
            <a:extLst>
              <a:ext uri="{FF2B5EF4-FFF2-40B4-BE49-F238E27FC236}">
                <a16:creationId xmlns:a16="http://schemas.microsoft.com/office/drawing/2014/main" id="{41A41026-0488-E3BE-4C74-5E50C1CAC339}"/>
              </a:ext>
            </a:extLst>
          </p:cNvPr>
          <p:cNvCxnSpPr>
            <a:cxnSpLocks/>
          </p:cNvCxnSpPr>
          <p:nvPr/>
        </p:nvCxnSpPr>
        <p:spPr>
          <a:xfrm>
            <a:off x="413999" y="6229421"/>
            <a:ext cx="11514649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Suorakulmio 52">
            <a:extLst>
              <a:ext uri="{FF2B5EF4-FFF2-40B4-BE49-F238E27FC236}">
                <a16:creationId xmlns:a16="http://schemas.microsoft.com/office/drawing/2014/main" id="{C0A4B919-99F9-D167-DAD9-886019BE32C4}"/>
              </a:ext>
            </a:extLst>
          </p:cNvPr>
          <p:cNvSpPr/>
          <p:nvPr/>
        </p:nvSpPr>
        <p:spPr>
          <a:xfrm>
            <a:off x="7431207" y="1078900"/>
            <a:ext cx="4448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i-FI" sz="1000" b="1">
                <a:solidFill>
                  <a:srgbClr val="00A3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</a:t>
            </a:r>
            <a:r>
              <a:rPr lang="fi-FI" sz="1000" b="1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 maa</a:t>
            </a:r>
          </a:p>
        </p:txBody>
      </p:sp>
      <p:cxnSp>
        <p:nvCxnSpPr>
          <p:cNvPr id="75" name="Suora yhdysviiva 74">
            <a:extLst>
              <a:ext uri="{FF2B5EF4-FFF2-40B4-BE49-F238E27FC236}">
                <a16:creationId xmlns:a16="http://schemas.microsoft.com/office/drawing/2014/main" id="{15C56021-7226-E8F8-AC4F-83D3BE981DA4}"/>
              </a:ext>
            </a:extLst>
          </p:cNvPr>
          <p:cNvCxnSpPr>
            <a:cxnSpLocks/>
          </p:cNvCxnSpPr>
          <p:nvPr/>
        </p:nvCxnSpPr>
        <p:spPr>
          <a:xfrm>
            <a:off x="509815" y="1098267"/>
            <a:ext cx="11172370" cy="0"/>
          </a:xfrm>
          <a:prstGeom prst="line">
            <a:avLst/>
          </a:prstGeom>
          <a:ln w="9525" cmpd="sng">
            <a:solidFill>
              <a:srgbClr val="00A3DA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uorakulmio 1">
            <a:extLst>
              <a:ext uri="{FF2B5EF4-FFF2-40B4-BE49-F238E27FC236}">
                <a16:creationId xmlns:a16="http://schemas.microsoft.com/office/drawing/2014/main" id="{F292F0B5-2DCF-434B-7DF4-2F9E8CD82D2E}"/>
              </a:ext>
            </a:extLst>
          </p:cNvPr>
          <p:cNvSpPr/>
          <p:nvPr/>
        </p:nvSpPr>
        <p:spPr>
          <a:xfrm>
            <a:off x="11438470" y="5794983"/>
            <a:ext cx="2984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000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fi-FI" sz="1000" dirty="0"/>
          </a:p>
        </p:txBody>
      </p:sp>
      <p:graphicFrame>
        <p:nvGraphicFramePr>
          <p:cNvPr id="4" name="Objekti 3">
            <a:extLst>
              <a:ext uri="{FF2B5EF4-FFF2-40B4-BE49-F238E27FC236}">
                <a16:creationId xmlns:a16="http://schemas.microsoft.com/office/drawing/2014/main" id="{B8E8581D-CB68-A3C6-D946-8385FA76F2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001322"/>
              </p:ext>
            </p:extLst>
          </p:nvPr>
        </p:nvGraphicFramePr>
        <p:xfrm>
          <a:off x="6980799" y="1120044"/>
          <a:ext cx="4133850" cy="18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133840" imgH="180969" progId="Excel.Sheet.12">
                  <p:embed/>
                </p:oleObj>
              </mc:Choice>
              <mc:Fallback>
                <p:oleObj name="Worksheet" r:id="rId3" imgW="4133840" imgH="180969" progId="Excel.Sheet.12">
                  <p:embed/>
                  <p:pic>
                    <p:nvPicPr>
                      <p:cNvPr id="4" name="Objekti 3">
                        <a:extLst>
                          <a:ext uri="{FF2B5EF4-FFF2-40B4-BE49-F238E27FC236}">
                            <a16:creationId xmlns:a16="http://schemas.microsoft.com/office/drawing/2014/main" id="{B8E8581D-CB68-A3C6-D946-8385FA76F2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80799" y="1120044"/>
                        <a:ext cx="4133850" cy="18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kstiruutu 4">
            <a:extLst>
              <a:ext uri="{FF2B5EF4-FFF2-40B4-BE49-F238E27FC236}">
                <a16:creationId xmlns:a16="http://schemas.microsoft.com/office/drawing/2014/main" id="{B33A199E-2B0B-69EE-B143-A6307BEC2F66}"/>
              </a:ext>
            </a:extLst>
          </p:cNvPr>
          <p:cNvSpPr txBox="1"/>
          <p:nvPr/>
        </p:nvSpPr>
        <p:spPr>
          <a:xfrm>
            <a:off x="413999" y="1348223"/>
            <a:ext cx="11364002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fi-FI" b="1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Mitä esteitä näet generatiivisen tekoälyn käytölle yrityksessänne?</a:t>
            </a:r>
            <a:endParaRPr lang="fi-FI" b="1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Kaavio 7">
            <a:extLst>
              <a:ext uri="{FF2B5EF4-FFF2-40B4-BE49-F238E27FC236}">
                <a16:creationId xmlns:a16="http://schemas.microsoft.com/office/drawing/2014/main" id="{B4E2EF1C-7FFB-D8C2-2CCB-C4AECE9835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6309472"/>
              </p:ext>
            </p:extLst>
          </p:nvPr>
        </p:nvGraphicFramePr>
        <p:xfrm>
          <a:off x="509814" y="1871880"/>
          <a:ext cx="5447095" cy="423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7891D8A9-6F5C-F4B2-ADF1-9C5D128EF6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3571236"/>
              </p:ext>
            </p:extLst>
          </p:nvPr>
        </p:nvGraphicFramePr>
        <p:xfrm>
          <a:off x="5956909" y="1871880"/>
          <a:ext cx="5447095" cy="423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0" name="Ryhmä 9">
            <a:extLst>
              <a:ext uri="{FF2B5EF4-FFF2-40B4-BE49-F238E27FC236}">
                <a16:creationId xmlns:a16="http://schemas.microsoft.com/office/drawing/2014/main" id="{921EB2C4-4D22-07C5-39C1-56F3A46142CB}"/>
              </a:ext>
            </a:extLst>
          </p:cNvPr>
          <p:cNvGrpSpPr/>
          <p:nvPr/>
        </p:nvGrpSpPr>
        <p:grpSpPr>
          <a:xfrm>
            <a:off x="10241743" y="1301019"/>
            <a:ext cx="1791637" cy="454809"/>
            <a:chOff x="10231780" y="1325121"/>
            <a:chExt cx="1791637" cy="454809"/>
          </a:xfrm>
        </p:grpSpPr>
        <p:sp>
          <p:nvSpPr>
            <p:cNvPr id="11" name="Suorakulmio 10">
              <a:extLst>
                <a:ext uri="{FF2B5EF4-FFF2-40B4-BE49-F238E27FC236}">
                  <a16:creationId xmlns:a16="http://schemas.microsoft.com/office/drawing/2014/main" id="{1F5951CF-E6E9-775E-8152-72CCC4FE99AF}"/>
                </a:ext>
              </a:extLst>
            </p:cNvPr>
            <p:cNvSpPr/>
            <p:nvPr/>
          </p:nvSpPr>
          <p:spPr>
            <a:xfrm>
              <a:off x="11081461" y="1325121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000" dirty="0">
                  <a:solidFill>
                    <a:srgbClr val="53535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2026</a:t>
              </a:r>
            </a:p>
          </p:txBody>
        </p:sp>
        <p:sp>
          <p:nvSpPr>
            <p:cNvPr id="12" name="Suorakulmio 11">
              <a:extLst>
                <a:ext uri="{FF2B5EF4-FFF2-40B4-BE49-F238E27FC236}">
                  <a16:creationId xmlns:a16="http://schemas.microsoft.com/office/drawing/2014/main" id="{AEFB1203-7A7C-5817-EFF8-7AF0AB568371}"/>
                </a:ext>
              </a:extLst>
            </p:cNvPr>
            <p:cNvSpPr/>
            <p:nvPr/>
          </p:nvSpPr>
          <p:spPr>
            <a:xfrm>
              <a:off x="10231780" y="1325122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000" dirty="0">
                  <a:solidFill>
                    <a:srgbClr val="00A3D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2026</a:t>
              </a:r>
            </a:p>
          </p:txBody>
        </p:sp>
        <p:sp>
          <p:nvSpPr>
            <p:cNvPr id="13" name="Suorakulmio 12">
              <a:extLst>
                <a:ext uri="{FF2B5EF4-FFF2-40B4-BE49-F238E27FC236}">
                  <a16:creationId xmlns:a16="http://schemas.microsoft.com/office/drawing/2014/main" id="{F3C232E9-80EC-809D-4BF9-3B6DD1BA4280}"/>
                </a:ext>
              </a:extLst>
            </p:cNvPr>
            <p:cNvSpPr/>
            <p:nvPr/>
          </p:nvSpPr>
          <p:spPr>
            <a:xfrm>
              <a:off x="11081461" y="1533708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fi-FI" sz="1000" dirty="0">
                  <a:solidFill>
                    <a:srgbClr val="A7A7A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2025</a:t>
              </a:r>
            </a:p>
          </p:txBody>
        </p:sp>
        <p:sp>
          <p:nvSpPr>
            <p:cNvPr id="14" name="Suorakulmio 13">
              <a:extLst>
                <a:ext uri="{FF2B5EF4-FFF2-40B4-BE49-F238E27FC236}">
                  <a16:creationId xmlns:a16="http://schemas.microsoft.com/office/drawing/2014/main" id="{0E32E9E6-F0FE-6D61-3927-5BDF5B4F7AF6}"/>
                </a:ext>
              </a:extLst>
            </p:cNvPr>
            <p:cNvSpPr/>
            <p:nvPr/>
          </p:nvSpPr>
          <p:spPr>
            <a:xfrm>
              <a:off x="10231780" y="1533709"/>
              <a:ext cx="94195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>
                <a:defRPr/>
              </a:pPr>
              <a:r>
                <a:rPr lang="fi-FI" sz="1000" dirty="0">
                  <a:solidFill>
                    <a:srgbClr val="8AD5E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Kevät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2917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3735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,6,23|SR:2-36|DL:0"/>
  <p:tag name="PPADDMETHOD1" val="AM:5|TM:0|TC:1|TR:1"/>
  <p:tag name="PPGRIDAREAS1" val="DH:1|DC:0|DA:2|PF:104|ST:-1|FC:1|LC:33|OC:32|OR:10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,6,23|SR:2-36|DL:0"/>
  <p:tag name="PPADDMETHOD1" val="AM:5|TM:0|TC:1|TR:1"/>
  <p:tag name="PPGRIDAREAS1" val="DH:1|DC:0|DA:2|PF:104|ST:-1|FC:1|LC:33|OC:32|OR:10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,7-8|SR:2-36|DL:0"/>
  <p:tag name="PPADDMETHOD1" val="AM:5|TM:0|TC:1|TR:1"/>
  <p:tag name="PPGRIDAREAS1" val="DH:1|DC:0|DA:2|PF:104|ST:-1|FC:1|LC:33|OC:32|OR:10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,24-25|SR:2-36|DL:0"/>
  <p:tag name="PPADDMETHOD1" val="AM:5|TM:0|TC:1|TR:1"/>
  <p:tag name="PPGRIDAREAS1" val="DH:1|DC:0|DA:2|PF:104|ST:-1|FC:1|LC:33|OC:32|OR:10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,6,23|SR:2-36|DL:0"/>
  <p:tag name="PPADDMETHOD1" val="AM:5|TM:0|TC:1|TR:1"/>
  <p:tag name="PPGRIDAREAS1" val="DH:1|DC:0|DA:2|PF:104|ST:-1|FC:1|LC:33|OC:32|OR:10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05-109|DL:0"/>
  <p:tag name="PPADDMETHOD1" val="AM:5|TM:0|TC:1|TR:1"/>
  <p:tag name="PPGRIDAREAS1" val="DH:1|DC:0|DA:2|PF:271|ST:-1|FC:1|LC:19|OC:18|OR:26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05-109|DL:0"/>
  <p:tag name="PPADDMETHOD1" val="AM:5|TM:0|TC:1|TR:1"/>
  <p:tag name="PPGRIDAREAS1" val="DH:1|DC:0|DA:2|PF:271|ST:-1|FC:1|LC:19|OC:18|OR:26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76-90|DL:0"/>
  <p:tag name="PPADDMETHOD1" val="AM:5|TM:0|TC:1|TR:1"/>
  <p:tag name="PPGRIDAREAS1" val="DH:1|DC:0|DA:2|PF:271|ST:-1|FC:1|LC:19|OC:18|OR:269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76-90|DL:0"/>
  <p:tag name="PPADDMETHOD1" val="AM:5|TM:0|TC:1|TR:1"/>
  <p:tag name="PPGRIDAREAS1" val="DH:1|DC:0|DA:2|PF:271|ST:-1|FC:1|LC:19|OC:18|OR:26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45-152|DL:0"/>
  <p:tag name="PPADDMETHOD1" val="AM:5|TM:0|TC:1|TR:1"/>
  <p:tag name="PPGRIDAREAS1" val="DH:1|DC:0|DA:2|PF:271|ST:-1|FC:1|LC:19|OC:18|OR:26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45-152|DL:0"/>
  <p:tag name="PPADDMETHOD1" val="AM:5|TM:0|TC:1|TR:1"/>
  <p:tag name="PPGRIDAREAS1" val="DH:1|DC:0|DA:2|PF:271|ST:-1|FC:1|LC:19|OC:18|OR:26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86-196|DL:0"/>
  <p:tag name="PPADDMETHOD1" val="AM:5|TM:0|TC:1|TR:1"/>
  <p:tag name="PPGRIDAREAS1" val="DH:1|DC:0|DA:2|PF:271|ST:-1|FC:1|LC:19|OC:18|OR:26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86-196|DL:0"/>
  <p:tag name="PPADDMETHOD1" val="AM:5|TM:0|TC:1|TR:1"/>
  <p:tag name="PPGRIDAREAS1" val="DH:1|DC:0|DA:2|PF:271|ST:-1|FC:1|LC:19|OC:18|OR:26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245-250|DL:0"/>
  <p:tag name="PPADDMETHOD1" val="AM:5|TM:0|TC:1|TR:1"/>
  <p:tag name="PPGRIDAREAS1" val="DH:1|DC:0|DA:2|PF:271|ST:-1|FC:1|LC:19|OC:18|OR:269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0[0]&lt;/d2p1:ColumnSelection&gt;&lt;d2p1:ConnectionName&gt;Item0&lt;/d2p1:ConnectionName&gt;&lt;d2p1:DataQueryType&gt;SelectColumn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RowCombinationSettings&gt;&lt;d2p1:SwitchRowsAndColumns&gt;true&lt;/d2p1:SwitchRowsAndColumns&gt;&lt;/Query&gt;&lt;Version&gt;4.2.0.0&lt;/Version&gt;&lt;/ShapeLink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245-250|DL:0"/>
  <p:tag name="PPADDMETHOD1" val="AM:5|TM:0|TC:1|TR:1"/>
  <p:tag name="PPGRIDAREAS1" val="DH:1|DC:0|DA:2|PF:271|ST:-1|FC:1|LC:19|OC:18|OR:26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86-196|DL:0"/>
  <p:tag name="PPADDMETHOD1" val="AM:5|TM:0|TC:1|TR:1"/>
  <p:tag name="PPGRIDAREAS1" val="DH:1|DC:0|DA:2|PF:271|ST:-1|FC:1|LC:19|OC:18|OR:26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86-196|DL:0"/>
  <p:tag name="PPADDMETHOD1" val="AM:5|TM:0|TC:1|TR:1"/>
  <p:tag name="PPGRIDAREAS1" val="DH:1|DC:0|DA:2|PF:271|ST:-1|FC:1|LC:19|OC:18|OR:269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86-196|DL:0"/>
  <p:tag name="PPADDMETHOD1" val="AM:5|TM:0|TC:1|TR:1"/>
  <p:tag name="PPGRIDAREAS1" val="DH:1|DC:0|DA:2|PF:271|ST:-1|FC:1|LC:19|OC:18|OR:26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86-196|DL:0"/>
  <p:tag name="PPADDMETHOD1" val="AM:5|TM:0|TC:1|TR:1"/>
  <p:tag name="PPGRIDAREAS1" val="DH:1|DC:0|DA:2|PF:271|ST:-1|FC:1|LC:19|OC:18|OR:269"/>
</p:tagLst>
</file>

<file path=ppt/theme/theme1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k-yritysbarometri.potx" id="{D832E768-8624-4EC1-82AE-4C98511B0B8C}" vid="{FC379844-04B6-4EBD-8673-CE03A2798A61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b76e33-7fd6-482e-8f3a-cc82ba2e33f4">
      <Terms xmlns="http://schemas.microsoft.com/office/infopath/2007/PartnerControls"/>
    </lcf76f155ced4ddcb4097134ff3c332f>
    <TaxCatchAll xmlns="50d36849-00b9-4c7b-9f04-34e7397bf23d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A135C846D638248B4D3A661368F8B83" ma:contentTypeVersion="15" ma:contentTypeDescription="Luo uusi asiakirja." ma:contentTypeScope="" ma:versionID="9d6832d24d2bc95b0eb20db289ed9126">
  <xsd:schema xmlns:xsd="http://www.w3.org/2001/XMLSchema" xmlns:xs="http://www.w3.org/2001/XMLSchema" xmlns:p="http://schemas.microsoft.com/office/2006/metadata/properties" xmlns:ns2="f1b76e33-7fd6-482e-8f3a-cc82ba2e33f4" xmlns:ns3="50d36849-00b9-4c7b-9f04-34e7397bf23d" targetNamespace="http://schemas.microsoft.com/office/2006/metadata/properties" ma:root="true" ma:fieldsID="f25d9a9c8cce9af0581181f6dcbccf65" ns2:_="" ns3:_="">
    <xsd:import namespace="f1b76e33-7fd6-482e-8f3a-cc82ba2e33f4"/>
    <xsd:import namespace="50d36849-00b9-4c7b-9f04-34e7397bf2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b76e33-7fd6-482e-8f3a-cc82ba2e33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36849-00b9-4c7b-9f04-34e7397bf23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8708a40a-ca37-4aac-b5a1-f7764b6192a0}" ma:internalName="TaxCatchAll" ma:showField="CatchAllData" ma:web="50d36849-00b9-4c7b-9f04-34e7397bf2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D0253A-5FE7-4818-ACB8-96FB25F54141}">
  <ds:schemaRefs>
    <ds:schemaRef ds:uri="http://schemas.microsoft.com/office/infopath/2007/PartnerControls"/>
    <ds:schemaRef ds:uri="73cf9049-beeb-4cc3-b2f4-b90b9bc8106c"/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5d7bd125-e2e7-4b18-8611-8f5ba5bbf28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B702E8E2-527E-4645-B085-20CBDC193095}"/>
</file>

<file path=customXml/itemProps3.xml><?xml version="1.0" encoding="utf-8"?>
<ds:datastoreItem xmlns:ds="http://schemas.openxmlformats.org/officeDocument/2006/customXml" ds:itemID="{AF8712C0-213E-4A95-995C-8C41BDC9B8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Pk-yritysbarometri</Template>
  <TotalTime>9647</TotalTime>
  <Words>1318</Words>
  <Application>Microsoft Office PowerPoint</Application>
  <PresentationFormat>Laajakuva</PresentationFormat>
  <Paragraphs>378</Paragraphs>
  <Slides>22</Slides>
  <Notes>15</Notes>
  <HiddenSlides>0</HiddenSlides>
  <MMClips>0</MMClips>
  <ScaleCrop>false</ScaleCrop>
  <HeadingPairs>
    <vt:vector size="8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22</vt:i4>
      </vt:variant>
    </vt:vector>
  </HeadingPairs>
  <TitlesOfParts>
    <vt:vector size="26" baseType="lpstr">
      <vt:lpstr>Arial</vt:lpstr>
      <vt:lpstr>Calibri</vt:lpstr>
      <vt:lpstr>Suomen Yrittajat</vt:lpstr>
      <vt:lpstr>Worksheet</vt:lpstr>
      <vt:lpstr>Pk-yritysbarometri</vt:lpstr>
      <vt:lpstr>PK-YRITYSBAROMETRIN TOTEUTUS</vt:lpstr>
      <vt:lpstr>PK-YRITYSBAROMETRIN RAPORTOINNISTA JA TULOSTEN TULKINNASTA</vt:lpstr>
      <vt:lpstr>VASTAAJAYRITYSTEN TAUSTATIEDOT</vt:lpstr>
      <vt:lpstr>Tulokset</vt:lpstr>
      <vt:lpstr>PK-YRITYKSET JA SUHDANNENÄKYMÄT</vt:lpstr>
      <vt:lpstr>PK-YRITYKSET JA TYÖLLISYYS</vt:lpstr>
      <vt:lpstr>PK-YRITYSTEN LIIKEVAIHTO JA KANNATTAVUUS</vt:lpstr>
      <vt:lpstr>PK-YRITYSTEN INVESTOINTIEN ARVO JA INNOVAATIOT</vt:lpstr>
      <vt:lpstr>PK-YRITYSTEN KASVUHAKUISUUS</vt:lpstr>
      <vt:lpstr>PK-YRITYSTEN TOIMINTA ULKOMAILLA</vt:lpstr>
      <vt:lpstr>PK-YRITYKSET JA TYÖLLISTÄMINEN</vt:lpstr>
      <vt:lpstr>PK-YRITYKSET JA SOPEUTTAMISTOIMET</vt:lpstr>
      <vt:lpstr>PK-YRITYKSET JA RAHOITUSTARPEET</vt:lpstr>
      <vt:lpstr>PK-YRITYKSET JA OMISTAJANVAIHDOS</vt:lpstr>
      <vt:lpstr>PK-YRITYKSET JA DIGITAALISET PALVELUT</vt:lpstr>
      <vt:lpstr>PK-YRITYKSET JA DIGITAALISET PALVELUT</vt:lpstr>
      <vt:lpstr>PK-YRITYKSET ja TEKOÄLY</vt:lpstr>
      <vt:lpstr>PK-YRITYKSET ja TEKOÄLY</vt:lpstr>
      <vt:lpstr>PK-YRITYKSET ja TEKOÄLY</vt:lpstr>
      <vt:lpstr>PK-YRITYKSET ja TEKOÄLY</vt:lpstr>
      <vt:lpstr>PowerPoint-esitys</vt:lpstr>
    </vt:vector>
  </TitlesOfParts>
  <Company>Suomen Yrittäjät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Pk-yritysbarometri</dc:title>
  <dc:creator>Pirkko Herttovuo</dc:creator>
  <cp:lastModifiedBy>Juha Lemmetyinen</cp:lastModifiedBy>
  <cp:revision>598</cp:revision>
  <dcterms:created xsi:type="dcterms:W3CDTF">2020-01-07T09:46:12Z</dcterms:created>
  <dcterms:modified xsi:type="dcterms:W3CDTF">2026-01-30T07:18:22Z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0x0101008A135C846D638248B4D3A661368F8B83</vt:lpwstr>
  </property>
</Properties>
</file>