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3.xml" ContentType="application/vnd.openxmlformats-officedocument.presentationml.notesSlide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tags/tag48.xml" ContentType="application/vnd.openxmlformats-officedocument.presentationml.tags+xml"/>
  <Override PartName="/ppt/notesSlides/notesSlide4.xml" ContentType="application/vnd.openxmlformats-officedocument.presentationml.notesSlide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5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5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5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6.xml" ContentType="application/vnd.openxmlformats-officedocument.presentationml.notesSlide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7.xml" ContentType="application/vnd.openxmlformats-officedocument.presentationml.notesSlide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8.xml" ContentType="application/vnd.openxmlformats-officedocument.presentationml.notesSlide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9.xml" ContentType="application/vnd.openxmlformats-officedocument.presentationml.notesSlide+xml"/>
  <Override PartName="/ppt/charts/chart70.xml" ContentType="application/vnd.openxmlformats-officedocument.drawingml.chart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charts/chart73.xml" ContentType="application/vnd.openxmlformats-officedocument.drawingml.chart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74.xml" ContentType="application/vnd.openxmlformats-officedocument.drawingml.chart+xml"/>
  <Override PartName="/ppt/charts/chart75.xml" ContentType="application/vnd.openxmlformats-officedocument.drawingml.chart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76.xml" ContentType="application/vnd.openxmlformats-officedocument.drawingml.chart+xml"/>
  <Override PartName="/ppt/charts/chart77.xml" ContentType="application/vnd.openxmlformats-officedocument.drawingml.chart+xml"/>
  <Override PartName="/ppt/notesSlides/notesSlide12.xml" ContentType="application/vnd.openxmlformats-officedocument.presentationml.notesSlide+xml"/>
  <Override PartName="/ppt/charts/chart78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79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3.xml" ContentType="application/vnd.openxmlformats-officedocument.presentationml.notesSlide+xml"/>
  <Override PartName="/ppt/charts/chart80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4.xml" ContentType="application/vnd.openxmlformats-officedocument.presentationml.notesSlide+xml"/>
  <Override PartName="/ppt/charts/chart81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5.xml" ContentType="application/vnd.openxmlformats-officedocument.presentationml.notesSlide+xml"/>
  <Override PartName="/ppt/charts/chart82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83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48" r:id="rId4"/>
  </p:sldMasterIdLst>
  <p:notesMasterIdLst>
    <p:notesMasterId r:id="rId27"/>
  </p:notesMasterIdLst>
  <p:sldIdLst>
    <p:sldId id="300" r:id="rId5"/>
    <p:sldId id="363" r:id="rId6"/>
    <p:sldId id="284" r:id="rId7"/>
    <p:sldId id="263" r:id="rId8"/>
    <p:sldId id="259" r:id="rId9"/>
    <p:sldId id="275" r:id="rId10"/>
    <p:sldId id="277" r:id="rId11"/>
    <p:sldId id="276" r:id="rId12"/>
    <p:sldId id="278" r:id="rId13"/>
    <p:sldId id="268" r:id="rId14"/>
    <p:sldId id="281" r:id="rId15"/>
    <p:sldId id="286" r:id="rId16"/>
    <p:sldId id="303" r:id="rId17"/>
    <p:sldId id="305" r:id="rId18"/>
    <p:sldId id="306" r:id="rId19"/>
    <p:sldId id="330" r:id="rId20"/>
    <p:sldId id="331" r:id="rId21"/>
    <p:sldId id="351" r:id="rId22"/>
    <p:sldId id="352" r:id="rId23"/>
    <p:sldId id="353" r:id="rId24"/>
    <p:sldId id="354" r:id="rId25"/>
    <p:sldId id="261" r:id="rId26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A7A7"/>
    <a:srgbClr val="535353"/>
    <a:srgbClr val="8AD5EE"/>
    <a:srgbClr val="FFFFFF"/>
    <a:srgbClr val="21C5FF"/>
    <a:srgbClr val="00A3DA"/>
    <a:srgbClr val="7F7F7F"/>
    <a:srgbClr val="448EE9"/>
    <a:srgbClr val="FF6699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6" autoAdjust="0"/>
    <p:restoredTop sz="94635" autoAdjust="0"/>
  </p:normalViewPr>
  <p:slideViewPr>
    <p:cSldViewPr snapToGrid="0" showGuides="1">
      <p:cViewPr varScale="1">
        <p:scale>
          <a:sx n="119" d="100"/>
          <a:sy n="119" d="100"/>
        </p:scale>
        <p:origin x="396" y="3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0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5.xlsx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0.xlsx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2.xlsx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3.xlsx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4.xlsx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5.xlsx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6.xlsx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8.xlsx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9.xlsx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0.xlsx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1.xlsx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2.xlsx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3.xlsx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5.xlsx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6.xlsx"/></Relationships>
</file>

<file path=ppt/charts/_rels/chart7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7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8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8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8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8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563280303464874E-3"/>
          <c:y val="8.3628055194665984E-2"/>
          <c:w val="0.93853448490893165"/>
          <c:h val="0.916371944805334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Muu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635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CF-4219-968D-93CFCB302E6B}"/>
              </c:ext>
            </c:extLst>
          </c:dPt>
          <c:dPt>
            <c:idx val="1"/>
            <c:invertIfNegative val="0"/>
            <c:bubble3D val="0"/>
            <c:spPr>
              <a:noFill/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CF-4219-968D-93CFCB302E6B}"/>
              </c:ext>
            </c:extLst>
          </c:dPt>
          <c:cat>
            <c:strRef>
              <c:f>Taul1!$A$2:$A$3</c:f>
              <c:strCache>
                <c:ptCount val="2"/>
                <c:pt idx="0">
                  <c:v>Koko maa</c:v>
                </c:pt>
                <c:pt idx="1">
                  <c:v>Pohjois-Pohjanmaa</c:v>
                </c:pt>
              </c:strCache>
            </c:strRef>
          </c:cat>
          <c:val>
            <c:numRef>
              <c:f>Taul1!$B$2:$B$3</c:f>
              <c:numCache>
                <c:formatCode>General</c:formatCode>
                <c:ptCount val="2"/>
                <c:pt idx="0">
                  <c:v>61.85049999999999</c:v>
                </c:pt>
                <c:pt idx="1">
                  <c:v>59.66387000000001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CF-4219-968D-93CFCB302E6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Kasvuhakuinen</c:v>
                </c:pt>
              </c:strCache>
            </c:strRef>
          </c:tx>
          <c:spPr>
            <a:solidFill>
              <a:srgbClr val="00A3DA"/>
            </a:solidFill>
            <a:ln w="1905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F3F3F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37CF-4219-968D-93CFCB302E6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Taul1!$A$2:$A$3</c:f>
              <c:strCache>
                <c:ptCount val="2"/>
                <c:pt idx="0">
                  <c:v>Koko maa</c:v>
                </c:pt>
                <c:pt idx="1">
                  <c:v>Pohjois-Pohjanmaa</c:v>
                </c:pt>
              </c:strCache>
            </c:strRef>
          </c:cat>
          <c:val>
            <c:numRef>
              <c:f>Taul1!$C$2:$C$3</c:f>
              <c:numCache>
                <c:formatCode>General</c:formatCode>
                <c:ptCount val="2"/>
                <c:pt idx="0">
                  <c:v>32.133090000000003</c:v>
                </c:pt>
                <c:pt idx="1">
                  <c:v>33.333329999999997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7CF-4219-968D-93CFCB302E6B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Voimakkaasti kasvuhakuinen</c:v>
                </c:pt>
              </c:strCache>
            </c:strRef>
          </c:tx>
          <c:spPr>
            <a:solidFill>
              <a:srgbClr val="00A3DA"/>
            </a:solidFill>
            <a:ln w="1905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F3F3F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7CF-4219-968D-93CFCB302E6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Taul1!$A$2:$A$3</c:f>
              <c:strCache>
                <c:ptCount val="2"/>
                <c:pt idx="0">
                  <c:v>Koko maa</c:v>
                </c:pt>
                <c:pt idx="1">
                  <c:v>Pohjois-Pohjanmaa</c:v>
                </c:pt>
              </c:strCache>
            </c:strRef>
          </c:cat>
          <c:val>
            <c:numRef>
              <c:f>Taul1!$D$2:$D$3</c:f>
              <c:numCache>
                <c:formatCode>General</c:formatCode>
                <c:ptCount val="2"/>
                <c:pt idx="0">
                  <c:v>6.0164099999999996</c:v>
                </c:pt>
                <c:pt idx="1">
                  <c:v>7.0027999999999997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7CF-4219-968D-93CFCB302E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4"/>
        <c:overlap val="100"/>
        <c:axId val="1938751072"/>
        <c:axId val="843230384"/>
      </c:barChart>
      <c:catAx>
        <c:axId val="19387510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43230384"/>
        <c:crosses val="autoZero"/>
        <c:auto val="1"/>
        <c:lblAlgn val="ctr"/>
        <c:lblOffset val="100"/>
        <c:noMultiLvlLbl val="0"/>
      </c:catAx>
      <c:valAx>
        <c:axId val="84323038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3875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x</c:v>
                </c:pt>
              </c:strCache>
            </c:strRef>
          </c:tx>
          <c:spPr>
            <a:solidFill>
              <a:srgbClr val="00A3DA"/>
            </a:solidFill>
            <a:ln w="12700">
              <a:solidFill>
                <a:srgbClr val="00A3DA"/>
              </a:solidFill>
            </a:ln>
          </c:spPr>
          <c:dPt>
            <c:idx val="0"/>
            <c:bubble3D val="0"/>
            <c:spPr>
              <a:solidFill>
                <a:srgbClr val="00A3DA"/>
              </a:solidFill>
              <a:ln w="12700">
                <a:solidFill>
                  <a:srgbClr val="00A3D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A2-4DA7-862A-959ED8EBF456}"/>
              </c:ext>
            </c:extLst>
          </c:dPt>
          <c:dPt>
            <c:idx val="1"/>
            <c:bubble3D val="0"/>
            <c:spPr>
              <a:noFill/>
              <a:ln w="12700">
                <a:solidFill>
                  <a:srgbClr val="00A3DA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30A2-4DA7-862A-959ED8EBF456}"/>
              </c:ext>
            </c:extLst>
          </c:dPt>
          <c:cat>
            <c:strRef>
              <c:f>Taul1!$A$2:$A$3</c:f>
              <c:strCache>
                <c:ptCount val="2"/>
                <c:pt idx="0">
                  <c:v>1. neljännes</c:v>
                </c:pt>
                <c:pt idx="1">
                  <c:v>2. neljännes</c:v>
                </c:pt>
              </c:strCache>
            </c:strRef>
          </c:cat>
          <c:val>
            <c:numRef>
              <c:f>Taul1!$B$2:$B$3</c:f>
              <c:numCache>
                <c:formatCode>General</c:formatCode>
                <c:ptCount val="2"/>
                <c:pt idx="0">
                  <c:v>27.205200000000005</c:v>
                </c:pt>
                <c:pt idx="1">
                  <c:v>72.794799999999995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A2-4DA7-862A-959ED8EBF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2020-</c:v>
                </c:pt>
                <c:pt idx="1">
                  <c:v>2010-2019</c:v>
                </c:pt>
                <c:pt idx="2">
                  <c:v>2000-2009</c:v>
                </c:pt>
                <c:pt idx="3">
                  <c:v>1990-1999</c:v>
                </c:pt>
                <c:pt idx="4">
                  <c:v>Ennen 1990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16.789670000000001</c:v>
                </c:pt>
                <c:pt idx="1">
                  <c:v>27.83672</c:v>
                </c:pt>
                <c:pt idx="2">
                  <c:v>20.387450000000001</c:v>
                </c:pt>
                <c:pt idx="3">
                  <c:v>16.143910000000002</c:v>
                </c:pt>
                <c:pt idx="4">
                  <c:v>18.84225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B-41D5-A807-942E2611A30F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2020-</c:v>
                </c:pt>
                <c:pt idx="1">
                  <c:v>2010-2019</c:v>
                </c:pt>
                <c:pt idx="2">
                  <c:v>2000-2009</c:v>
                </c:pt>
                <c:pt idx="3">
                  <c:v>1990-1999</c:v>
                </c:pt>
                <c:pt idx="4">
                  <c:v>Ennen 1990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15.954420000000001</c:v>
                </c:pt>
                <c:pt idx="1">
                  <c:v>29.629629999999999</c:v>
                </c:pt>
                <c:pt idx="2">
                  <c:v>22.50712</c:v>
                </c:pt>
                <c:pt idx="3">
                  <c:v>14.81481</c:v>
                </c:pt>
                <c:pt idx="4">
                  <c:v>17.09402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7B-41D5-A807-942E2611A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2"/>
        <c:axId val="1989231327"/>
        <c:axId val="95919519"/>
      </c:barChart>
      <c:catAx>
        <c:axId val="1989231327"/>
        <c:scaling>
          <c:orientation val="maxMin"/>
        </c:scaling>
        <c:delete val="1"/>
        <c:axPos val="b"/>
        <c:numFmt formatCode="General" sourceLinked="1"/>
        <c:majorTickMark val="none"/>
        <c:minorTickMark val="none"/>
        <c:tickLblPos val="nextTo"/>
        <c:crossAx val="95919519"/>
        <c:crosses val="autoZero"/>
        <c:auto val="1"/>
        <c:lblAlgn val="ctr"/>
        <c:lblOffset val="100"/>
        <c:noMultiLvlLbl val="0"/>
      </c:catAx>
      <c:valAx>
        <c:axId val="95919519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989231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3F3F3F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9.08263</c:v>
                </c:pt>
                <c:pt idx="1">
                  <c:v>12.38334</c:v>
                </c:pt>
                <c:pt idx="2">
                  <c:v>16.617349999999998</c:v>
                </c:pt>
                <c:pt idx="3">
                  <c:v>61.916690000000003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3E-459C-A34B-4C4D2720E8D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7.5630300000000004</c:v>
                </c:pt>
                <c:pt idx="1">
                  <c:v>11.484590000000001</c:v>
                </c:pt>
                <c:pt idx="2">
                  <c:v>13.16527</c:v>
                </c:pt>
                <c:pt idx="3">
                  <c:v>67.787109999999998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3E-459C-A34B-4C4D2720E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4"/>
        <c:axId val="1989231327"/>
        <c:axId val="95919519"/>
      </c:barChart>
      <c:catAx>
        <c:axId val="1989231327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5919519"/>
        <c:crosses val="autoZero"/>
        <c:auto val="1"/>
        <c:lblAlgn val="ctr"/>
        <c:lblOffset val="100"/>
        <c:noMultiLvlLbl val="0"/>
      </c:catAx>
      <c:valAx>
        <c:axId val="95919519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989231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11515550622813"/>
          <c:y val="7.1239744944374864E-2"/>
          <c:w val="0.62793102825736913"/>
          <c:h val="0.85752051011125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3F3F3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85-4E13-9D4B-D54F2D980591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alle 0,2 miljoonaa euroa</c:v>
                </c:pt>
                <c:pt idx="1">
                  <c:v>0,2-0,99 miljoonaa euroa</c:v>
                </c:pt>
                <c:pt idx="2">
                  <c:v>1,0-1,99 miljoonaa euroa</c:v>
                </c:pt>
                <c:pt idx="3">
                  <c:v>2+ miljoonaa euroa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42.243549999999999</c:v>
                </c:pt>
                <c:pt idx="1">
                  <c:v>34.704129999999999</c:v>
                </c:pt>
                <c:pt idx="2">
                  <c:v>10.48663</c:v>
                </c:pt>
                <c:pt idx="3">
                  <c:v>12.56568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85-4E13-9D4B-D54F2D980591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alle 0,2 miljoonaa euroa</c:v>
                </c:pt>
                <c:pt idx="1">
                  <c:v>0,2-0,99 miljoonaa euroa</c:v>
                </c:pt>
                <c:pt idx="2">
                  <c:v>1,0-1,99 miljoonaa euroa</c:v>
                </c:pt>
                <c:pt idx="3">
                  <c:v>2+ miljoonaa euroa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34.366199999999999</c:v>
                </c:pt>
                <c:pt idx="1">
                  <c:v>39.15493</c:v>
                </c:pt>
                <c:pt idx="2">
                  <c:v>10.985910000000001</c:v>
                </c:pt>
                <c:pt idx="3">
                  <c:v>15.49296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85-4E13-9D4B-D54F2D980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axId val="1989231327"/>
        <c:axId val="95919519"/>
      </c:barChart>
      <c:catAx>
        <c:axId val="1989231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5919519"/>
        <c:crosses val="autoZero"/>
        <c:auto val="1"/>
        <c:lblAlgn val="ctr"/>
        <c:lblOffset val="100"/>
        <c:noMultiLvlLbl val="0"/>
      </c:catAx>
      <c:valAx>
        <c:axId val="9591951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9231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/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18 %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F95-419E-B875-F08FFE16AAC8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95-419E-B875-F08FFE16A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 b="1">
          <a:solidFill>
            <a:srgbClr val="00A3DA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758215513140597E-2"/>
          <c:y val="0.18924447270483746"/>
          <c:w val="0.89538133350972349"/>
          <c:h val="0.71408384318134044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ln w="28575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-9</c:v>
                </c:pt>
                <c:pt idx="32">
                  <c:v>-4</c:v>
                </c:pt>
                <c:pt idx="33">
                  <c:v>27.0335</c:v>
                </c:pt>
                <c:pt idx="34">
                  <c:v>10.4114</c:v>
                </c:pt>
                <c:pt idx="35">
                  <c:v>-5.7755999999999998</c:v>
                </c:pt>
                <c:pt idx="36">
                  <c:v>-15.6716</c:v>
                </c:pt>
                <c:pt idx="37">
                  <c:v>-7.9256000000000002</c:v>
                </c:pt>
                <c:pt idx="38">
                  <c:v>-10.12534</c:v>
                </c:pt>
                <c:pt idx="39">
                  <c:v>-3.1792500000000001</c:v>
                </c:pt>
                <c:pt idx="40">
                  <c:v>-1.52922</c:v>
                </c:pt>
                <c:pt idx="41">
                  <c:v>-7.9428000000000001</c:v>
                </c:pt>
                <c:pt idx="42">
                  <c:v>1.0751500000000001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00-4015-9357-8297120AD75F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28575">
              <a:solidFill>
                <a:srgbClr val="3F3F3F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31.598832000000002</c:v>
                </c:pt>
                <c:pt idx="1">
                  <c:v>33</c:v>
                </c:pt>
                <c:pt idx="2">
                  <c:v>35</c:v>
                </c:pt>
                <c:pt idx="3">
                  <c:v>34</c:v>
                </c:pt>
                <c:pt idx="4">
                  <c:v>34</c:v>
                </c:pt>
                <c:pt idx="5">
                  <c:v>31</c:v>
                </c:pt>
                <c:pt idx="6">
                  <c:v>24</c:v>
                </c:pt>
                <c:pt idx="7">
                  <c:v>6</c:v>
                </c:pt>
                <c:pt idx="8">
                  <c:v>-25</c:v>
                </c:pt>
                <c:pt idx="9">
                  <c:v>-8</c:v>
                </c:pt>
                <c:pt idx="10">
                  <c:v>25</c:v>
                </c:pt>
                <c:pt idx="11">
                  <c:v>40</c:v>
                </c:pt>
                <c:pt idx="12">
                  <c:v>34</c:v>
                </c:pt>
                <c:pt idx="13">
                  <c:v>24.312784000000001</c:v>
                </c:pt>
                <c:pt idx="14">
                  <c:v>-0.3</c:v>
                </c:pt>
                <c:pt idx="15">
                  <c:v>0.3</c:v>
                </c:pt>
                <c:pt idx="16">
                  <c:v>5</c:v>
                </c:pt>
                <c:pt idx="17">
                  <c:v>3.8149381485914837</c:v>
                </c:pt>
                <c:pt idx="18">
                  <c:v>15.565566246754951</c:v>
                </c:pt>
                <c:pt idx="19">
                  <c:v>8.9602754146906953</c:v>
                </c:pt>
                <c:pt idx="20">
                  <c:v>-6</c:v>
                </c:pt>
                <c:pt idx="21">
                  <c:v>9</c:v>
                </c:pt>
                <c:pt idx="22">
                  <c:v>15</c:v>
                </c:pt>
                <c:pt idx="23">
                  <c:v>32</c:v>
                </c:pt>
                <c:pt idx="24">
                  <c:v>35</c:v>
                </c:pt>
                <c:pt idx="25">
                  <c:v>38</c:v>
                </c:pt>
                <c:pt idx="26">
                  <c:v>35</c:v>
                </c:pt>
                <c:pt idx="27">
                  <c:v>27</c:v>
                </c:pt>
                <c:pt idx="28">
                  <c:v>14</c:v>
                </c:pt>
                <c:pt idx="29">
                  <c:v>10</c:v>
                </c:pt>
                <c:pt idx="30">
                  <c:v>9</c:v>
                </c:pt>
                <c:pt idx="31">
                  <c:v>-10</c:v>
                </c:pt>
                <c:pt idx="32">
                  <c:v>3</c:v>
                </c:pt>
                <c:pt idx="33">
                  <c:v>21.775300000000001</c:v>
                </c:pt>
                <c:pt idx="34">
                  <c:v>10.7972</c:v>
                </c:pt>
                <c:pt idx="35">
                  <c:v>-5.3079000000000001</c:v>
                </c:pt>
                <c:pt idx="36">
                  <c:v>-18.385999999999999</c:v>
                </c:pt>
                <c:pt idx="37">
                  <c:v>-5.9207000000000001</c:v>
                </c:pt>
                <c:pt idx="38">
                  <c:v>-13.524179999999999</c:v>
                </c:pt>
                <c:pt idx="39">
                  <c:v>-0.25680999999999998</c:v>
                </c:pt>
                <c:pt idx="40">
                  <c:v>1.20452</c:v>
                </c:pt>
                <c:pt idx="41">
                  <c:v>2.99905</c:v>
                </c:pt>
                <c:pt idx="42">
                  <c:v>0.61721999999999999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00-4015-9357-8297120AD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800">
                <a:solidFill>
                  <a:srgbClr val="00A3DA"/>
                </a:solidFill>
              </a:defRPr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rgbClr val="00A3DA"/>
                </a:solidFill>
              </a:defRPr>
            </a:pPr>
            <a:endParaRPr lang="fi-FI"/>
          </a:p>
        </c:txPr>
        <c:crossAx val="39371200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672-493C-88B2-2005C628F6B7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72-493C-88B2-2005C628F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E640-472B-B6F7-7E2768BA066E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40-472B-B6F7-7E2768BA0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28FC-4AA4-B29E-50D246C143B1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FC-4AA4-B29E-50D246C14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10D-40AB-9158-D14655B51D8E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0D-40AB-9158-D14655B51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E3C9-4F7B-AFF3-EAEDB708BAB4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C9-4F7B-AFF3-EAEDB708B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-7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EA82-4388-A39C-07B204987DF4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82-4388-A39C-07B204987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F2B-4FFE-85DC-DB2774E474E6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2B-4FFE-85DC-DB2774E47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6940659545701251E-2"/>
          <c:y val="0.12731356623032455"/>
          <c:w val="0.89538133350972349"/>
          <c:h val="0.70720252968059039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ln w="28575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-6</c:v>
                </c:pt>
                <c:pt idx="32">
                  <c:v>3</c:v>
                </c:pt>
                <c:pt idx="33">
                  <c:v>14.254300000000001</c:v>
                </c:pt>
                <c:pt idx="34">
                  <c:v>17.022200000000002</c:v>
                </c:pt>
                <c:pt idx="35">
                  <c:v>6.6726999999999999</c:v>
                </c:pt>
                <c:pt idx="36">
                  <c:v>2.9658000000000002</c:v>
                </c:pt>
                <c:pt idx="37">
                  <c:v>2.6583999999999999</c:v>
                </c:pt>
                <c:pt idx="38">
                  <c:v>-4.7010000000000003E-2</c:v>
                </c:pt>
                <c:pt idx="39">
                  <c:v>4.88842</c:v>
                </c:pt>
                <c:pt idx="40">
                  <c:v>6.0134800000000004</c:v>
                </c:pt>
                <c:pt idx="41">
                  <c:v>-1.7044299999999999</c:v>
                </c:pt>
                <c:pt idx="42">
                  <c:v>6.5096600000000002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1C-41F2-826E-9282CFCDD549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28575">
              <a:solidFill>
                <a:srgbClr val="3F3F3F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17</c:v>
                </c:pt>
                <c:pt idx="1">
                  <c:v>19</c:v>
                </c:pt>
                <c:pt idx="2">
                  <c:v>20</c:v>
                </c:pt>
                <c:pt idx="3">
                  <c:v>20</c:v>
                </c:pt>
                <c:pt idx="4">
                  <c:v>18</c:v>
                </c:pt>
                <c:pt idx="5">
                  <c:v>19</c:v>
                </c:pt>
                <c:pt idx="6">
                  <c:v>24</c:v>
                </c:pt>
                <c:pt idx="7">
                  <c:v>14</c:v>
                </c:pt>
                <c:pt idx="8">
                  <c:v>-8</c:v>
                </c:pt>
                <c:pt idx="9">
                  <c:v>-4</c:v>
                </c:pt>
                <c:pt idx="10">
                  <c:v>12</c:v>
                </c:pt>
                <c:pt idx="11">
                  <c:v>17</c:v>
                </c:pt>
                <c:pt idx="12">
                  <c:v>18</c:v>
                </c:pt>
                <c:pt idx="13">
                  <c:v>13.15301</c:v>
                </c:pt>
                <c:pt idx="14">
                  <c:v>9.4</c:v>
                </c:pt>
                <c:pt idx="15">
                  <c:v>5.8</c:v>
                </c:pt>
                <c:pt idx="16">
                  <c:v>8</c:v>
                </c:pt>
                <c:pt idx="17">
                  <c:v>5.2550082642391907</c:v>
                </c:pt>
                <c:pt idx="18">
                  <c:v>8.221178569498008</c:v>
                </c:pt>
                <c:pt idx="19">
                  <c:v>5.5045647046496793</c:v>
                </c:pt>
                <c:pt idx="20">
                  <c:v>0</c:v>
                </c:pt>
                <c:pt idx="21">
                  <c:v>4</c:v>
                </c:pt>
                <c:pt idx="22">
                  <c:v>9</c:v>
                </c:pt>
                <c:pt idx="23">
                  <c:v>14</c:v>
                </c:pt>
                <c:pt idx="24">
                  <c:v>16</c:v>
                </c:pt>
                <c:pt idx="25">
                  <c:v>16</c:v>
                </c:pt>
                <c:pt idx="26">
                  <c:v>17</c:v>
                </c:pt>
                <c:pt idx="27">
                  <c:v>14</c:v>
                </c:pt>
                <c:pt idx="28">
                  <c:v>12</c:v>
                </c:pt>
                <c:pt idx="29">
                  <c:v>10</c:v>
                </c:pt>
                <c:pt idx="30">
                  <c:v>9</c:v>
                </c:pt>
                <c:pt idx="31">
                  <c:v>-2</c:v>
                </c:pt>
                <c:pt idx="32">
                  <c:v>3</c:v>
                </c:pt>
                <c:pt idx="33">
                  <c:v>11.600300000000001</c:v>
                </c:pt>
                <c:pt idx="34">
                  <c:v>12.649699999999999</c:v>
                </c:pt>
                <c:pt idx="35">
                  <c:v>7.0907</c:v>
                </c:pt>
                <c:pt idx="36">
                  <c:v>1.3129</c:v>
                </c:pt>
                <c:pt idx="37">
                  <c:v>1.3508</c:v>
                </c:pt>
                <c:pt idx="38">
                  <c:v>-2.8029099999999998</c:v>
                </c:pt>
                <c:pt idx="39">
                  <c:v>2.6882899999999998</c:v>
                </c:pt>
                <c:pt idx="40">
                  <c:v>1.93076</c:v>
                </c:pt>
                <c:pt idx="41">
                  <c:v>3.4812500000000002</c:v>
                </c:pt>
                <c:pt idx="42">
                  <c:v>2.2839900000000002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1C-41F2-826E-9282CFCDD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800">
                <a:solidFill>
                  <a:srgbClr val="00A3DA"/>
                </a:solidFill>
              </a:defRPr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rgbClr val="00A3DA"/>
                </a:solidFill>
              </a:defRPr>
            </a:pPr>
            <a:endParaRPr lang="fi-FI"/>
          </a:p>
        </c:txPr>
        <c:crossAx val="39371200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9D9-407A-BD8D-444D8A517C73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D9-407A-BD8D-444D8A517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7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C529-4863-AE25-652EAAC29435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29-4863-AE25-652EAAC294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-4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E4DB-4DF9-B580-A0F88BA2B525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DB-4DF9-B580-A0F88BA2B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923-43E3-8D6B-81D452C3A8DA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23-43E3-8D6B-81D452C3A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46C6-4101-83EC-A09444314566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C6-4101-83EC-A09444314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3D0-4086-9659-ABC2C881F632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D0-4086-9659-ABC2C881F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5CCD-4C56-B4CC-7EB34A351985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CD-4C56-B4CC-7EB34A351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421212766339843E-2"/>
          <c:y val="0.23565037557311483"/>
          <c:w val="0.9256439347118659"/>
          <c:h val="0.53568159203980104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ln w="28575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-1</c:v>
                </c:pt>
                <c:pt idx="32">
                  <c:v>6</c:v>
                </c:pt>
                <c:pt idx="33">
                  <c:v>29.928599999999999</c:v>
                </c:pt>
                <c:pt idx="34">
                  <c:v>21.855899999999998</c:v>
                </c:pt>
                <c:pt idx="35">
                  <c:v>11.9032</c:v>
                </c:pt>
                <c:pt idx="36">
                  <c:v>3.4235000000000002</c:v>
                </c:pt>
                <c:pt idx="37">
                  <c:v>14.068</c:v>
                </c:pt>
                <c:pt idx="38">
                  <c:v>10.52144</c:v>
                </c:pt>
                <c:pt idx="39">
                  <c:v>16.012</c:v>
                </c:pt>
                <c:pt idx="40">
                  <c:v>14.449439999999999</c:v>
                </c:pt>
                <c:pt idx="41">
                  <c:v>4.9675200000000004</c:v>
                </c:pt>
                <c:pt idx="42">
                  <c:v>9.2375399999999992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05-4528-BBE4-A6DD267E726F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28575">
              <a:solidFill>
                <a:srgbClr val="3F3F3F"/>
              </a:solidFill>
              <a:prstDash val="solid"/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44.665585</c:v>
                </c:pt>
                <c:pt idx="1">
                  <c:v>47</c:v>
                </c:pt>
                <c:pt idx="2">
                  <c:v>52</c:v>
                </c:pt>
                <c:pt idx="3">
                  <c:v>52</c:v>
                </c:pt>
                <c:pt idx="4">
                  <c:v>50</c:v>
                </c:pt>
                <c:pt idx="5">
                  <c:v>50</c:v>
                </c:pt>
                <c:pt idx="6">
                  <c:v>52</c:v>
                </c:pt>
                <c:pt idx="7">
                  <c:v>35</c:v>
                </c:pt>
                <c:pt idx="8">
                  <c:v>-9</c:v>
                </c:pt>
                <c:pt idx="9">
                  <c:v>1</c:v>
                </c:pt>
                <c:pt idx="10">
                  <c:v>33</c:v>
                </c:pt>
                <c:pt idx="11">
                  <c:v>46</c:v>
                </c:pt>
                <c:pt idx="12">
                  <c:v>44</c:v>
                </c:pt>
                <c:pt idx="13">
                  <c:v>39.262990000000002</c:v>
                </c:pt>
                <c:pt idx="14">
                  <c:v>23.6</c:v>
                </c:pt>
                <c:pt idx="15">
                  <c:v>21.4</c:v>
                </c:pt>
                <c:pt idx="16">
                  <c:v>25</c:v>
                </c:pt>
                <c:pt idx="17">
                  <c:v>23.332681808717499</c:v>
                </c:pt>
                <c:pt idx="18">
                  <c:v>30.879075314559067</c:v>
                </c:pt>
                <c:pt idx="19">
                  <c:v>22.041738580789723</c:v>
                </c:pt>
                <c:pt idx="20">
                  <c:v>11</c:v>
                </c:pt>
                <c:pt idx="21">
                  <c:v>20</c:v>
                </c:pt>
                <c:pt idx="22">
                  <c:v>28</c:v>
                </c:pt>
                <c:pt idx="23">
                  <c:v>36</c:v>
                </c:pt>
                <c:pt idx="24">
                  <c:v>39</c:v>
                </c:pt>
                <c:pt idx="25">
                  <c:v>40</c:v>
                </c:pt>
                <c:pt idx="26">
                  <c:v>39</c:v>
                </c:pt>
                <c:pt idx="27">
                  <c:v>34</c:v>
                </c:pt>
                <c:pt idx="28">
                  <c:v>26</c:v>
                </c:pt>
                <c:pt idx="29">
                  <c:v>25</c:v>
                </c:pt>
                <c:pt idx="30">
                  <c:v>22</c:v>
                </c:pt>
                <c:pt idx="31">
                  <c:v>-2</c:v>
                </c:pt>
                <c:pt idx="32">
                  <c:v>13</c:v>
                </c:pt>
                <c:pt idx="33">
                  <c:v>28.864899999999999</c:v>
                </c:pt>
                <c:pt idx="34">
                  <c:v>25.355599999999999</c:v>
                </c:pt>
                <c:pt idx="35">
                  <c:v>14.5306</c:v>
                </c:pt>
                <c:pt idx="36">
                  <c:v>0.71440000000000003</c:v>
                </c:pt>
                <c:pt idx="37">
                  <c:v>9.3492999999999995</c:v>
                </c:pt>
                <c:pt idx="38">
                  <c:v>4.3702100000000002</c:v>
                </c:pt>
                <c:pt idx="39">
                  <c:v>10.492940000000001</c:v>
                </c:pt>
                <c:pt idx="40">
                  <c:v>12.61115</c:v>
                </c:pt>
                <c:pt idx="41">
                  <c:v>13.989000000000001</c:v>
                </c:pt>
                <c:pt idx="42">
                  <c:v>13.772550000000001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05-4528-BBE4-A6DD267E7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800" b="0">
                <a:solidFill>
                  <a:srgbClr val="00A3DA"/>
                </a:solidFill>
              </a:defRPr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800" b="0">
                <a:solidFill>
                  <a:srgbClr val="00A3DA"/>
                </a:solidFill>
              </a:defRPr>
            </a:pPr>
            <a:endParaRPr lang="fi-FI"/>
          </a:p>
        </c:txPr>
        <c:crossAx val="39371200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577649320430514E-2"/>
          <c:y val="2.7583855863147412E-2"/>
          <c:w val="0.91536356417572795"/>
          <c:h val="0.73084307830359441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ln w="28575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-7</c:v>
                </c:pt>
                <c:pt idx="32">
                  <c:v>-4</c:v>
                </c:pt>
                <c:pt idx="33">
                  <c:v>4.7469999999999999</c:v>
                </c:pt>
                <c:pt idx="34">
                  <c:v>1.9355</c:v>
                </c:pt>
                <c:pt idx="35">
                  <c:v>-15.1973</c:v>
                </c:pt>
                <c:pt idx="36">
                  <c:v>-14.871</c:v>
                </c:pt>
                <c:pt idx="37">
                  <c:v>-9.6789000000000005</c:v>
                </c:pt>
                <c:pt idx="38">
                  <c:v>-6.1462899999999996</c:v>
                </c:pt>
                <c:pt idx="39">
                  <c:v>-4.3815299999999997</c:v>
                </c:pt>
                <c:pt idx="40">
                  <c:v>-8.9196000000000009</c:v>
                </c:pt>
                <c:pt idx="41">
                  <c:v>-11.74822</c:v>
                </c:pt>
                <c:pt idx="42">
                  <c:v>-4.59748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EE-445B-A1D6-57A568CC83A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28575">
              <a:solidFill>
                <a:srgbClr val="3F3F3F"/>
              </a:solidFill>
              <a:prstDash val="solid"/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35.446980000000003</c:v>
                </c:pt>
                <c:pt idx="1">
                  <c:v>34</c:v>
                </c:pt>
                <c:pt idx="2">
                  <c:v>34</c:v>
                </c:pt>
                <c:pt idx="3">
                  <c:v>34</c:v>
                </c:pt>
                <c:pt idx="4">
                  <c:v>32</c:v>
                </c:pt>
                <c:pt idx="5">
                  <c:v>31</c:v>
                </c:pt>
                <c:pt idx="6">
                  <c:v>33</c:v>
                </c:pt>
                <c:pt idx="7">
                  <c:v>14</c:v>
                </c:pt>
                <c:pt idx="8">
                  <c:v>-12</c:v>
                </c:pt>
                <c:pt idx="9">
                  <c:v>-5</c:v>
                </c:pt>
                <c:pt idx="10">
                  <c:v>21</c:v>
                </c:pt>
                <c:pt idx="11">
                  <c:v>32</c:v>
                </c:pt>
                <c:pt idx="12">
                  <c:v>28</c:v>
                </c:pt>
                <c:pt idx="13">
                  <c:v>19.388297999999999</c:v>
                </c:pt>
                <c:pt idx="14">
                  <c:v>11</c:v>
                </c:pt>
                <c:pt idx="15">
                  <c:v>6.3</c:v>
                </c:pt>
                <c:pt idx="16">
                  <c:v>10</c:v>
                </c:pt>
                <c:pt idx="17">
                  <c:v>5.563038245640918</c:v>
                </c:pt>
                <c:pt idx="18">
                  <c:v>14.811888242645985</c:v>
                </c:pt>
                <c:pt idx="19">
                  <c:v>5.911541891138409</c:v>
                </c:pt>
                <c:pt idx="20">
                  <c:v>-5</c:v>
                </c:pt>
                <c:pt idx="21">
                  <c:v>4</c:v>
                </c:pt>
                <c:pt idx="22">
                  <c:v>11</c:v>
                </c:pt>
                <c:pt idx="23">
                  <c:v>23</c:v>
                </c:pt>
                <c:pt idx="24">
                  <c:v>25</c:v>
                </c:pt>
                <c:pt idx="25">
                  <c:v>25</c:v>
                </c:pt>
                <c:pt idx="26">
                  <c:v>26</c:v>
                </c:pt>
                <c:pt idx="27">
                  <c:v>19</c:v>
                </c:pt>
                <c:pt idx="28">
                  <c:v>12</c:v>
                </c:pt>
                <c:pt idx="29">
                  <c:v>11</c:v>
                </c:pt>
                <c:pt idx="30">
                  <c:v>10</c:v>
                </c:pt>
                <c:pt idx="31">
                  <c:v>-9</c:v>
                </c:pt>
                <c:pt idx="32">
                  <c:v>0</c:v>
                </c:pt>
                <c:pt idx="33">
                  <c:v>7.9371</c:v>
                </c:pt>
                <c:pt idx="34">
                  <c:v>1.1296999999999999</c:v>
                </c:pt>
                <c:pt idx="35">
                  <c:v>-14.1455</c:v>
                </c:pt>
                <c:pt idx="36">
                  <c:v>-19.549099999999999</c:v>
                </c:pt>
                <c:pt idx="37">
                  <c:v>-10.0061</c:v>
                </c:pt>
                <c:pt idx="38">
                  <c:v>-11.29566</c:v>
                </c:pt>
                <c:pt idx="39">
                  <c:v>-8.7808399999999995</c:v>
                </c:pt>
                <c:pt idx="40">
                  <c:v>-5.7531299999999996</c:v>
                </c:pt>
                <c:pt idx="41">
                  <c:v>-4.8697999999999997</c:v>
                </c:pt>
                <c:pt idx="42">
                  <c:v>-3.17733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EE-445B-A1D6-57A568CC83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b="0">
                <a:solidFill>
                  <a:srgbClr val="00A3DA"/>
                </a:solidFill>
              </a:defRPr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>
          <c:spPr>
            <a:ln w="6350">
              <a:prstDash val="dash"/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b="0">
                <a:solidFill>
                  <a:srgbClr val="00A3DA"/>
                </a:solidFill>
              </a:defRPr>
            </a:pPr>
            <a:endParaRPr lang="fi-FI"/>
          </a:p>
        </c:txPr>
        <c:crossAx val="39371200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14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6A13-4C0A-A288-0B8E1C94EF30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13-4C0A-A288-0B8E1C94E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E9E-4409-BCE3-978D0877FDC7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9E-4409-BCE3-978D0877F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9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3A0A-45F0-9DEA-9880F7DDBFB6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0A-45F0-9DEA-9880F7DDB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-5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3964-45E6-801D-F96C62ACB131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64-45E6-801D-F96C62ACB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6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7B9-4B2E-BC61-B9B20218E834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B9-4B2E-BC61-B9B20218E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-7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A33-416B-8FFD-3D3F2DEDAE1D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33-416B-8FFD-3D3F2DEDA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DC99-4D8C-9245-2A86DAEEF62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99-4D8C-9245-2A86DAEEF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E4A5-46A2-8C80-46698A03F84C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A5-46A2-8C80-46698A03F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56D-4F4D-A768-F2DB25EA3A00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6D-4F4D-A768-F2DB25EA3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0D90-4C97-85F9-FE02B4AD549C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90-4C97-85F9-FE02B4AD5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5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5B7-4C78-804B-9243FE7619E8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B7-4C78-804B-9243FE761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-14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5851-4160-B4BB-73AEA036C82D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51-4160-B4BB-73AEA036C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61E-4881-8A30-794F330E3A2E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1E-4881-8A30-794F330E3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-4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EA57-4D1C-BFAA-2114AFE48973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57-4D1C-BFAA-2114AFE48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AFB-45AE-BFEF-F095EFA897C5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FB-45AE-BFEF-F095EFA89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9FD-416D-B320-328F7DB76CA5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FD-416D-B320-328F7DB76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330D-4619-BF7D-B1CFDC6C0AB2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0D-4619-BF7D-B1CFDC6C0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2D9E-4393-AB37-B03EBC72CB08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9E-4393-AB37-B03EBC72C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7B58-450D-AABD-C1DEE602B911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58-450D-AABD-C1DEE602B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2516-461D-BBC7-E44AE0E7E22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16-461D-BBC7-E44AE0E7E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787-4AB1-87D2-79E71705AF7E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87-4AB1-87D2-79E71705A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4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0DB7-4F4D-8761-BC6ECDAE295E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B7-4F4D-8761-BC6ECDAE2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1E43-4B0D-AD34-E407E34EDB48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43-4B0D-AD34-E407E34ED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1F7-4956-BE01-C71DEDCAF8DD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F7-4956-BE01-C71DEDCAF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-19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714-4FC2-BDC7-02572DE88D57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14-4FC2-BDC7-02572DE88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56B-4925-8A42-9198234A50D6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6B-4925-8A42-9198234A5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-15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DE75-4C28-A6BC-0D5DBE12D875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75-4C28-A6BC-0D5DBE12D8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CF6B-458B-879A-BDDE0865A326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6B-458B-879A-BDDE0865A3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0016102267660695E-2"/>
          <c:y val="6.5748734122786534E-2"/>
          <c:w val="0.92124533846040912"/>
          <c:h val="0.83757966525475103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ln w="28575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45.358040000000003</c:v>
                </c:pt>
                <c:pt idx="32">
                  <c:v>45.425670000000004</c:v>
                </c:pt>
                <c:pt idx="33">
                  <c:v>42.195390000000003</c:v>
                </c:pt>
                <c:pt idx="34">
                  <c:v>45.800530000000002</c:v>
                </c:pt>
                <c:pt idx="35">
                  <c:v>37.643470000000001</c:v>
                </c:pt>
                <c:pt idx="36">
                  <c:v>37.75703</c:v>
                </c:pt>
                <c:pt idx="37">
                  <c:v>45.57938</c:v>
                </c:pt>
                <c:pt idx="38">
                  <c:v>39.844670000000001</c:v>
                </c:pt>
                <c:pt idx="39">
                  <c:v>39.02225</c:v>
                </c:pt>
                <c:pt idx="40">
                  <c:v>40.882219999999997</c:v>
                </c:pt>
                <c:pt idx="41">
                  <c:v>37.809550000000002</c:v>
                </c:pt>
                <c:pt idx="42">
                  <c:v>41.110570000000003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1D-4076-9804-88E5DC0B0F1C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28575">
              <a:solidFill>
                <a:srgbClr val="3F3F3F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55.731627000000003</c:v>
                </c:pt>
                <c:pt idx="1">
                  <c:v>57.080030000000001</c:v>
                </c:pt>
                <c:pt idx="2">
                  <c:v>50</c:v>
                </c:pt>
                <c:pt idx="3">
                  <c:v>52</c:v>
                </c:pt>
                <c:pt idx="4">
                  <c:v>49</c:v>
                </c:pt>
                <c:pt idx="5">
                  <c:v>48</c:v>
                </c:pt>
                <c:pt idx="6">
                  <c:v>59</c:v>
                </c:pt>
                <c:pt idx="7">
                  <c:v>44</c:v>
                </c:pt>
                <c:pt idx="8">
                  <c:v>40</c:v>
                </c:pt>
                <c:pt idx="9">
                  <c:v>40</c:v>
                </c:pt>
                <c:pt idx="10">
                  <c:v>52</c:v>
                </c:pt>
                <c:pt idx="11">
                  <c:v>51</c:v>
                </c:pt>
                <c:pt idx="12">
                  <c:v>52</c:v>
                </c:pt>
                <c:pt idx="13">
                  <c:v>51</c:v>
                </c:pt>
                <c:pt idx="14">
                  <c:v>50.8</c:v>
                </c:pt>
                <c:pt idx="15">
                  <c:v>46</c:v>
                </c:pt>
                <c:pt idx="16">
                  <c:v>47</c:v>
                </c:pt>
                <c:pt idx="17">
                  <c:v>45.231610785308128</c:v>
                </c:pt>
                <c:pt idx="18">
                  <c:v>47.220532270325137</c:v>
                </c:pt>
                <c:pt idx="19">
                  <c:v>45.455355670266748</c:v>
                </c:pt>
                <c:pt idx="20">
                  <c:v>42.554110000000001</c:v>
                </c:pt>
                <c:pt idx="21">
                  <c:v>42.015029999999996</c:v>
                </c:pt>
                <c:pt idx="22">
                  <c:v>45.412559999999999</c:v>
                </c:pt>
                <c:pt idx="23">
                  <c:v>49.52758</c:v>
                </c:pt>
                <c:pt idx="24">
                  <c:v>49.634540000000001</c:v>
                </c:pt>
                <c:pt idx="25">
                  <c:v>46.962889999999994</c:v>
                </c:pt>
                <c:pt idx="26">
                  <c:v>47.194139999999997</c:v>
                </c:pt>
                <c:pt idx="27">
                  <c:v>44.113299999999995</c:v>
                </c:pt>
                <c:pt idx="28">
                  <c:v>43.860260000000004</c:v>
                </c:pt>
                <c:pt idx="29">
                  <c:v>42.587980000000002</c:v>
                </c:pt>
                <c:pt idx="30">
                  <c:v>43.438409999999998</c:v>
                </c:pt>
                <c:pt idx="31">
                  <c:v>40.964280000000002</c:v>
                </c:pt>
                <c:pt idx="32">
                  <c:v>41.29063</c:v>
                </c:pt>
                <c:pt idx="33">
                  <c:v>40.731080000000006</c:v>
                </c:pt>
                <c:pt idx="34">
                  <c:v>41.845700000000001</c:v>
                </c:pt>
                <c:pt idx="35">
                  <c:v>39.942489999999999</c:v>
                </c:pt>
                <c:pt idx="36">
                  <c:v>36.277209999999997</c:v>
                </c:pt>
                <c:pt idx="37">
                  <c:v>37.664569999999998</c:v>
                </c:pt>
                <c:pt idx="38">
                  <c:v>36.449069999999999</c:v>
                </c:pt>
                <c:pt idx="39">
                  <c:v>38.011939999999996</c:v>
                </c:pt>
                <c:pt idx="40">
                  <c:v>37.930250000000001</c:v>
                </c:pt>
                <c:pt idx="41">
                  <c:v>39.793730000000004</c:v>
                </c:pt>
                <c:pt idx="42">
                  <c:v>40.296250000000001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1D-4076-9804-88E5DC0B0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 rot="0" vert="horz"/>
          <a:lstStyle/>
          <a:p>
            <a:pPr>
              <a:defRPr sz="800">
                <a:solidFill>
                  <a:srgbClr val="00A3DA"/>
                </a:solidFill>
              </a:defRPr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00A3DA"/>
                </a:solidFill>
              </a:defRPr>
            </a:pPr>
            <a:endParaRPr lang="fi-FI"/>
          </a:p>
        </c:txPr>
        <c:crossAx val="39371200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51401671039664E-2"/>
          <c:y val="1.064861377268228E-2"/>
          <c:w val="0.95196324035968083"/>
          <c:h val="0.820792214941011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Voimakkaasti kasvuhakuiset</c:v>
                </c:pt>
                <c:pt idx="1">
                  <c:v>Kasvuhakuiset</c:v>
                </c:pt>
                <c:pt idx="2">
                  <c:v>Asemansa säilyttäjät</c:v>
                </c:pt>
                <c:pt idx="3">
                  <c:v>Ei kasvutavoitteita</c:v>
                </c:pt>
                <c:pt idx="4">
                  <c:v>Toimintansa lopettavat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8.0419099999999997</c:v>
                </c:pt>
                <c:pt idx="1">
                  <c:v>33.068660000000001</c:v>
                </c:pt>
                <c:pt idx="2">
                  <c:v>32.789319999999996</c:v>
                </c:pt>
                <c:pt idx="3">
                  <c:v>24.001519999999999</c:v>
                </c:pt>
                <c:pt idx="4">
                  <c:v>2.0985900000000002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E9-4360-9688-86E7481835B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3F3F3F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Voimakkaasti kasvuhakuiset</c:v>
                </c:pt>
                <c:pt idx="1">
                  <c:v>Kasvuhakuiset</c:v>
                </c:pt>
                <c:pt idx="2">
                  <c:v>Asemansa säilyttäjät</c:v>
                </c:pt>
                <c:pt idx="3">
                  <c:v>Ei kasvutavoitteita</c:v>
                </c:pt>
                <c:pt idx="4">
                  <c:v>Toimintansa lopettavat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6.5924699999999996</c:v>
                </c:pt>
                <c:pt idx="1">
                  <c:v>33.703780000000002</c:v>
                </c:pt>
                <c:pt idx="2">
                  <c:v>32.591999999999999</c:v>
                </c:pt>
                <c:pt idx="3">
                  <c:v>23.824590000000001</c:v>
                </c:pt>
                <c:pt idx="4">
                  <c:v>3.2871600000000001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E9-4360-9688-86E748183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3283280"/>
        <c:axId val="937198704"/>
      </c:barChart>
      <c:catAx>
        <c:axId val="75328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7198704"/>
        <c:crosses val="autoZero"/>
        <c:auto val="1"/>
        <c:lblAlgn val="ctr"/>
        <c:lblOffset val="100"/>
        <c:noMultiLvlLbl val="0"/>
      </c:catAx>
      <c:valAx>
        <c:axId val="937198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328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syksy 2025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A7A7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C26-491A-ACD5-96CD89B6B269}"/>
              </c:ext>
            </c:extLst>
          </c:dPt>
          <c:dLbls>
            <c:dLbl>
              <c:idx val="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AC9-4CEF-BE04-67045B580655}"/>
                </c:ext>
              </c:extLst>
            </c:dLbl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C26-491A-ACD5-96CD89B6B2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Taul1!$A$2:$A$3</c:f>
              <c:strCache>
                <c:ptCount val="2"/>
                <c:pt idx="0">
                  <c:v>Pohjois-Pohjanmaa</c:v>
                </c:pt>
                <c:pt idx="1">
                  <c:v>Koko maa</c:v>
                </c:pt>
              </c:strCache>
            </c:strRef>
          </c:cat>
          <c:val>
            <c:numRef>
              <c:f>Taul1!$B$2:$B$3</c:f>
              <c:numCache>
                <c:formatCode>General</c:formatCode>
                <c:ptCount val="2"/>
                <c:pt idx="0">
                  <c:v>22.378990000000002</c:v>
                </c:pt>
                <c:pt idx="1">
                  <c:v>23.785880000000006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6-491A-ACD5-96CD89B6B269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kevät 2026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A3D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AC9-4CEF-BE04-67045B580655}"/>
              </c:ext>
            </c:extLst>
          </c:dPt>
          <c:dPt>
            <c:idx val="1"/>
            <c:invertIfNegative val="0"/>
            <c:bubble3D val="0"/>
            <c:spPr>
              <a:solidFill>
                <a:srgbClr val="3F3F3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26-491A-ACD5-96CD89B6B269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Taul1!$A$2:$A$3</c:f>
              <c:strCache>
                <c:ptCount val="2"/>
                <c:pt idx="0">
                  <c:v>Pohjois-Pohjanmaa</c:v>
                </c:pt>
                <c:pt idx="1">
                  <c:v>Koko maa</c:v>
                </c:pt>
              </c:strCache>
            </c:strRef>
          </c:cat>
          <c:val>
            <c:numRef>
              <c:f>Taul1!$C$2:$C$3</c:f>
              <c:numCache>
                <c:formatCode>General</c:formatCode>
                <c:ptCount val="2"/>
                <c:pt idx="0">
                  <c:v>18.164289999999994</c:v>
                </c:pt>
                <c:pt idx="1">
                  <c:v>21.729309999999998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26-491A-ACD5-96CD89B6B2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8461743"/>
        <c:axId val="119649807"/>
      </c:barChart>
      <c:catAx>
        <c:axId val="98461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9649807"/>
        <c:crosses val="autoZero"/>
        <c:auto val="1"/>
        <c:lblAlgn val="ctr"/>
        <c:lblOffset val="100"/>
        <c:noMultiLvlLbl val="0"/>
      </c:catAx>
      <c:valAx>
        <c:axId val="119649807"/>
        <c:scaling>
          <c:orientation val="minMax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98461743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9.4272657991657072E-2"/>
          <c:w val="0.95627259107260909"/>
          <c:h val="0.902945345599527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kevät 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Suora tavaroiden vienti</c:v>
                </c:pt>
                <c:pt idx="1">
                  <c:v>Suora palvelujen vienti</c:v>
                </c:pt>
                <c:pt idx="2">
                  <c:v>Lisensointi tai franchising</c:v>
                </c:pt>
                <c:pt idx="3">
                  <c:v>Palkka- tai sopimusvalmistus (tuotteiden teettäminen ulkomailla yrityksenne omalla merkillä)</c:v>
                </c:pt>
                <c:pt idx="4">
                  <c:v>Ulkomainen yhteisyritys (joint venture) tai tytäryritys</c:v>
                </c:pt>
                <c:pt idx="5">
                  <c:v>Muu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35.640259999999998</c:v>
                </c:pt>
                <c:pt idx="1">
                  <c:v>47.45937</c:v>
                </c:pt>
                <c:pt idx="2">
                  <c:v>10.302490000000001</c:v>
                </c:pt>
                <c:pt idx="3">
                  <c:v>6.3151299999999999</c:v>
                </c:pt>
                <c:pt idx="4">
                  <c:v>6.5670400000000004</c:v>
                </c:pt>
                <c:pt idx="5">
                  <c:v>15.816739999999999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96-4C88-89CC-6EAA22761DB5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syksy 2025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8AD5EE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Suora tavaroiden vienti</c:v>
                </c:pt>
                <c:pt idx="1">
                  <c:v>Suora palvelujen vienti</c:v>
                </c:pt>
                <c:pt idx="2">
                  <c:v>Lisensointi tai franchising</c:v>
                </c:pt>
                <c:pt idx="3">
                  <c:v>Palkka- tai sopimusvalmistus (tuotteiden teettäminen ulkomailla yrityksenne omalla merkillä)</c:v>
                </c:pt>
                <c:pt idx="4">
                  <c:v>Ulkomainen yhteisyritys (joint venture) tai tytäryritys</c:v>
                </c:pt>
                <c:pt idx="5">
                  <c:v>Muu</c:v>
                </c:pt>
              </c:strCache>
            </c:strRef>
          </c:cat>
          <c:val>
            <c:numRef>
              <c:f>Taul1!$C$2:$C$7</c:f>
              <c:numCache>
                <c:formatCode>General</c:formatCode>
                <c:ptCount val="6"/>
                <c:pt idx="0">
                  <c:v>40.638559999999998</c:v>
                </c:pt>
                <c:pt idx="1">
                  <c:v>43.465069999999997</c:v>
                </c:pt>
                <c:pt idx="2">
                  <c:v>4.0855300000000003</c:v>
                </c:pt>
                <c:pt idx="3">
                  <c:v>5.1461199999999998</c:v>
                </c:pt>
                <c:pt idx="4">
                  <c:v>9.5607900000000008</c:v>
                </c:pt>
                <c:pt idx="5">
                  <c:v>28.262080000000001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96-4C88-89CC-6EAA22761D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3995615"/>
        <c:axId val="142444367"/>
      </c:barChart>
      <c:catAx>
        <c:axId val="13399561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2444367"/>
        <c:crossesAt val="0"/>
        <c:auto val="1"/>
        <c:lblAlgn val="ctr"/>
        <c:lblOffset val="100"/>
        <c:noMultiLvlLbl val="0"/>
      </c:catAx>
      <c:valAx>
        <c:axId val="142444367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33995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815235253987317"/>
          <c:y val="5.7004858855302674E-2"/>
          <c:w val="0.49519117308864569"/>
          <c:h val="5.19987987032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9.4272657991657072E-2"/>
          <c:w val="0.95627259107260909"/>
          <c:h val="0.902945345599527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kevät 2026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F3F3F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Suora tavaroiden vienti</c:v>
                </c:pt>
                <c:pt idx="1">
                  <c:v>Suora palvelujen vienti</c:v>
                </c:pt>
                <c:pt idx="2">
                  <c:v>Lisensointi tai franchising</c:v>
                </c:pt>
                <c:pt idx="3">
                  <c:v>Palkka- tai sopimusvalmistus (tuotteiden teettäminen ulkomailla yrityksenne omalla merkillä)</c:v>
                </c:pt>
                <c:pt idx="4">
                  <c:v>Ulkomainen yhteisyritys (joint venture) tai tytäryritys</c:v>
                </c:pt>
                <c:pt idx="5">
                  <c:v>Muu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44.006570000000004</c:v>
                </c:pt>
                <c:pt idx="1">
                  <c:v>44.146819999999998</c:v>
                </c:pt>
                <c:pt idx="2">
                  <c:v>5.7351900000000002</c:v>
                </c:pt>
                <c:pt idx="3">
                  <c:v>5.8859700000000004</c:v>
                </c:pt>
                <c:pt idx="4">
                  <c:v>10.11891</c:v>
                </c:pt>
                <c:pt idx="5">
                  <c:v>15.2432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86-4B88-8B31-04171DFDA19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syksy 2025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A7A7A7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Suora tavaroiden vienti</c:v>
                </c:pt>
                <c:pt idx="1">
                  <c:v>Suora palvelujen vienti</c:v>
                </c:pt>
                <c:pt idx="2">
                  <c:v>Lisensointi tai franchising</c:v>
                </c:pt>
                <c:pt idx="3">
                  <c:v>Palkka- tai sopimusvalmistus (tuotteiden teettäminen ulkomailla yrityksenne omalla merkillä)</c:v>
                </c:pt>
                <c:pt idx="4">
                  <c:v>Ulkomainen yhteisyritys (joint venture) tai tytäryritys</c:v>
                </c:pt>
                <c:pt idx="5">
                  <c:v>Muu</c:v>
                </c:pt>
              </c:strCache>
            </c:strRef>
          </c:cat>
          <c:val>
            <c:numRef>
              <c:f>Taul1!$C$2:$C$7</c:f>
              <c:numCache>
                <c:formatCode>General</c:formatCode>
                <c:ptCount val="6"/>
                <c:pt idx="0">
                  <c:v>37.74362</c:v>
                </c:pt>
                <c:pt idx="1">
                  <c:v>40.055860000000003</c:v>
                </c:pt>
                <c:pt idx="2">
                  <c:v>3.8966799999999999</c:v>
                </c:pt>
                <c:pt idx="3">
                  <c:v>5.9789300000000001</c:v>
                </c:pt>
                <c:pt idx="4">
                  <c:v>11.509740000000001</c:v>
                </c:pt>
                <c:pt idx="5">
                  <c:v>21.183990000000001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86-4B88-8B31-04171DFDA1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3995615"/>
        <c:axId val="142444367"/>
      </c:barChart>
      <c:catAx>
        <c:axId val="13399561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2444367"/>
        <c:crossesAt val="0"/>
        <c:auto val="1"/>
        <c:lblAlgn val="ctr"/>
        <c:lblOffset val="100"/>
        <c:noMultiLvlLbl val="0"/>
      </c:catAx>
      <c:valAx>
        <c:axId val="142444367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33995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815235253987317"/>
          <c:y val="5.7004858855302674E-2"/>
          <c:w val="0.49519117308864569"/>
          <c:h val="5.19987987032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485295368234258E-3"/>
          <c:y val="3.317000016858053E-2"/>
          <c:w val="0.95807310917472099"/>
          <c:h val="0.842166891842462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spc="0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Ei, työvoiman saatavuus on yrityksemme kasvun merkittävä este</c:v>
                </c:pt>
                <c:pt idx="1">
                  <c:v>Ei, työvoiman saatavuus rajoittaa jossain määrin yrityksemme kasvua</c:v>
                </c:pt>
                <c:pt idx="2">
                  <c:v>Kyllä, yrityksemme saa riittävästi osaavaa työvoimaa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6.2969900000000001</c:v>
                </c:pt>
                <c:pt idx="1">
                  <c:v>37.887880000000003</c:v>
                </c:pt>
                <c:pt idx="2">
                  <c:v>55.81512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8E-444A-A164-783EE3216C3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spc="0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Ei, työvoiman saatavuus on yrityksemme kasvun merkittävä este</c:v>
                </c:pt>
                <c:pt idx="1">
                  <c:v>Ei, työvoiman saatavuus rajoittaa jossain määrin yrityksemme kasvua</c:v>
                </c:pt>
                <c:pt idx="2">
                  <c:v>Kyllä, yrityksemme saa riittävästi osaavaa työvoimaa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9.5187399999999993</c:v>
                </c:pt>
                <c:pt idx="1">
                  <c:v>36.429540000000003</c:v>
                </c:pt>
                <c:pt idx="2">
                  <c:v>54.051720000000003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8E-444A-A164-783EE3216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6"/>
        <c:axId val="389546368"/>
        <c:axId val="389548288"/>
      </c:barChart>
      <c:catAx>
        <c:axId val="389546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70"/>
        </c:scaling>
        <c:delete val="1"/>
        <c:axPos val="l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485295368234258E-3"/>
          <c:y val="3.317000016858053E-2"/>
          <c:w val="0.95807310917472099"/>
          <c:h val="0.842166891842462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spc="0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Ei, työvoiman saatavuus on yrityksemme kasvun merkittävä este</c:v>
                </c:pt>
                <c:pt idx="1">
                  <c:v>Ei, työvoiman saatavuus rajoittaa jossain määrin yrityksemme kasvua</c:v>
                </c:pt>
                <c:pt idx="2">
                  <c:v>Kyllä, yrityksemme saa riittävästi osaavaa työvoimaa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10.29156</c:v>
                </c:pt>
                <c:pt idx="1">
                  <c:v>41.000369999999997</c:v>
                </c:pt>
                <c:pt idx="2">
                  <c:v>48.708069999999999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C4-442F-9AE8-57BEF04DCF8D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spc="0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Ei, työvoiman saatavuus on yrityksemme kasvun merkittävä este</c:v>
                </c:pt>
                <c:pt idx="1">
                  <c:v>Ei, työvoiman saatavuus rajoittaa jossain määrin yrityksemme kasvua</c:v>
                </c:pt>
                <c:pt idx="2">
                  <c:v>Kyllä, yrityksemme saa riittävästi osaavaa työvoimaa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10.63674</c:v>
                </c:pt>
                <c:pt idx="1">
                  <c:v>40.388649999999998</c:v>
                </c:pt>
                <c:pt idx="2">
                  <c:v>48.974609999999998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C4-442F-9AE8-57BEF04DC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6"/>
        <c:axId val="389546368"/>
        <c:axId val="389548288"/>
      </c:barChart>
      <c:catAx>
        <c:axId val="389546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70"/>
        </c:scaling>
        <c:delete val="1"/>
        <c:axPos val="l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235406343067077E-2"/>
          <c:y val="2.9909029025254275E-2"/>
          <c:w val="0.950314426356207"/>
          <c:h val="0.958502281383116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Taul1!$A$2:$A$10</c:f>
              <c:strCache>
                <c:ptCount val="9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  <c:pt idx="4">
                  <c:v>Irtisanomisen vaikeus</c:v>
                </c:pt>
                <c:pt idx="5">
                  <c:v>Palkkataso</c:v>
                </c:pt>
                <c:pt idx="6">
                  <c:v>Osa-aikaisen työntekijän palkkauksen vaikeus</c:v>
                </c:pt>
                <c:pt idx="7">
                  <c:v>Muut työlainsäädännön tai työehtosopimusten velvoitteet kuin irtisanomisenvaikeus</c:v>
                </c:pt>
                <c:pt idx="8">
                  <c:v>Verotus</c:v>
                </c:pt>
              </c:strCache>
            </c:strRef>
          </c:cat>
          <c:val>
            <c:numRef>
              <c:f>Taul1!$B$2:$B$10</c:f>
              <c:numCache>
                <c:formatCode>General</c:formatCode>
                <c:ptCount val="9"/>
                <c:pt idx="0">
                  <c:v>32.683880000000002</c:v>
                </c:pt>
                <c:pt idx="1">
                  <c:v>20.79692</c:v>
                </c:pt>
                <c:pt idx="2">
                  <c:v>18.295179999999998</c:v>
                </c:pt>
                <c:pt idx="3">
                  <c:v>7.5148000000000001</c:v>
                </c:pt>
                <c:pt idx="4">
                  <c:v>4.3842400000000001</c:v>
                </c:pt>
                <c:pt idx="5">
                  <c:v>3.9958200000000001</c:v>
                </c:pt>
                <c:pt idx="6">
                  <c:v>5.1778199999999996</c:v>
                </c:pt>
                <c:pt idx="7">
                  <c:v>1.282</c:v>
                </c:pt>
                <c:pt idx="8">
                  <c:v>3.0386600000000001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32-48BC-9F2E-A68050062FA1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Taul1!$A$2:$A$10</c:f>
              <c:strCache>
                <c:ptCount val="9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  <c:pt idx="4">
                  <c:v>Irtisanomisen vaikeus</c:v>
                </c:pt>
                <c:pt idx="5">
                  <c:v>Palkkataso</c:v>
                </c:pt>
                <c:pt idx="6">
                  <c:v>Osa-aikaisen työntekijän palkkauksen vaikeus</c:v>
                </c:pt>
                <c:pt idx="7">
                  <c:v>Muut työlainsäädännön tai työehtosopimusten velvoitteet kuin irtisanomisenvaikeus</c:v>
                </c:pt>
                <c:pt idx="8">
                  <c:v>Verotus</c:v>
                </c:pt>
              </c:strCache>
            </c:strRef>
          </c:cat>
          <c:val>
            <c:numRef>
              <c:f>Taul1!$C$2:$C$10</c:f>
              <c:numCache>
                <c:formatCode>General</c:formatCode>
                <c:ptCount val="9"/>
                <c:pt idx="0">
                  <c:v>33.122680000000003</c:v>
                </c:pt>
                <c:pt idx="1">
                  <c:v>20.43121</c:v>
                </c:pt>
                <c:pt idx="2">
                  <c:v>15.763210000000001</c:v>
                </c:pt>
                <c:pt idx="3">
                  <c:v>8.8059799999999999</c:v>
                </c:pt>
                <c:pt idx="4">
                  <c:v>5.8639999999999999</c:v>
                </c:pt>
                <c:pt idx="5">
                  <c:v>4.1613800000000003</c:v>
                </c:pt>
                <c:pt idx="6">
                  <c:v>4.26586</c:v>
                </c:pt>
                <c:pt idx="7">
                  <c:v>2.9347300000000001</c:v>
                </c:pt>
                <c:pt idx="8">
                  <c:v>2.19936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32-48BC-9F2E-A68050062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5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235406343067077E-2"/>
          <c:y val="2.9909029025254275E-2"/>
          <c:w val="0.950314426356207"/>
          <c:h val="0.958502281383116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dLbl>
              <c:idx val="5"/>
              <c:layout>
                <c:manualLayout>
                  <c:x val="-1.78244613363574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B1-4796-AAE0-9F8CA03BC1F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Taul1!$A$2:$A$10</c:f>
              <c:strCache>
                <c:ptCount val="9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  <c:pt idx="4">
                  <c:v>Irtisanomisen vaikeus</c:v>
                </c:pt>
                <c:pt idx="5">
                  <c:v>Palkkataso</c:v>
                </c:pt>
                <c:pt idx="6">
                  <c:v>Osa-aikaisen työntekijän palkkauksen vaikeus</c:v>
                </c:pt>
                <c:pt idx="7">
                  <c:v>Muut työlainsäädännön tai työehtosopimusten velvoitteet kuin irtisanomisenvaikeus</c:v>
                </c:pt>
                <c:pt idx="8">
                  <c:v>Verotus</c:v>
                </c:pt>
              </c:strCache>
            </c:strRef>
          </c:cat>
          <c:val>
            <c:numRef>
              <c:f>Taul1!$B$2:$B$10</c:f>
              <c:numCache>
                <c:formatCode>General</c:formatCode>
                <c:ptCount val="9"/>
                <c:pt idx="0">
                  <c:v>31.511500000000002</c:v>
                </c:pt>
                <c:pt idx="1">
                  <c:v>23.99934</c:v>
                </c:pt>
                <c:pt idx="2">
                  <c:v>13.702249999999999</c:v>
                </c:pt>
                <c:pt idx="3">
                  <c:v>8.9548199999999998</c:v>
                </c:pt>
                <c:pt idx="4">
                  <c:v>4.8452799999999998</c:v>
                </c:pt>
                <c:pt idx="5">
                  <c:v>3.88754</c:v>
                </c:pt>
                <c:pt idx="6">
                  <c:v>4.4787400000000002</c:v>
                </c:pt>
                <c:pt idx="7">
                  <c:v>1.83829</c:v>
                </c:pt>
                <c:pt idx="8">
                  <c:v>3.3457699999999999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B1-4796-AAE0-9F8CA03BC1F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Taul1!$A$2:$A$10</c:f>
              <c:strCache>
                <c:ptCount val="9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  <c:pt idx="4">
                  <c:v>Irtisanomisen vaikeus</c:v>
                </c:pt>
                <c:pt idx="5">
                  <c:v>Palkkataso</c:v>
                </c:pt>
                <c:pt idx="6">
                  <c:v>Osa-aikaisen työntekijän palkkauksen vaikeus</c:v>
                </c:pt>
                <c:pt idx="7">
                  <c:v>Muut työlainsäädännön tai työehtosopimusten velvoitteet kuin irtisanomisenvaikeus</c:v>
                </c:pt>
                <c:pt idx="8">
                  <c:v>Verotus</c:v>
                </c:pt>
              </c:strCache>
            </c:strRef>
          </c:cat>
          <c:val>
            <c:numRef>
              <c:f>Taul1!$C$2:$C$10</c:f>
              <c:numCache>
                <c:formatCode>General</c:formatCode>
                <c:ptCount val="9"/>
                <c:pt idx="0">
                  <c:v>33.587179999999996</c:v>
                </c:pt>
                <c:pt idx="1">
                  <c:v>22.785520000000002</c:v>
                </c:pt>
                <c:pt idx="2">
                  <c:v>13.69802</c:v>
                </c:pt>
                <c:pt idx="3">
                  <c:v>8.7408099999999997</c:v>
                </c:pt>
                <c:pt idx="4">
                  <c:v>5.7727500000000003</c:v>
                </c:pt>
                <c:pt idx="5">
                  <c:v>3.988</c:v>
                </c:pt>
                <c:pt idx="6">
                  <c:v>3.83717</c:v>
                </c:pt>
                <c:pt idx="7">
                  <c:v>2.9464700000000001</c:v>
                </c:pt>
                <c:pt idx="8">
                  <c:v>2.5225499999999998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B1-4796-AAE0-9F8CA03BC1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5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38841980520688E-2"/>
          <c:y val="2.0783903115342332E-2"/>
          <c:w val="0.94318281764989076"/>
          <c:h val="0.968504059877240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dLbl>
              <c:idx val="1"/>
              <c:layout>
                <c:manualLayout>
                  <c:x val="-3.674360256267822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2F-4C25-87A7-A2B64EBD9B62}"/>
                </c:ext>
              </c:extLst>
            </c:dLbl>
            <c:dLbl>
              <c:idx val="2"/>
              <c:layout>
                <c:manualLayout>
                  <c:x val="-1.1023080768803466E-2"/>
                  <c:y val="4.8257966160004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2F-4C25-87A7-A2B64EBD9B62}"/>
                </c:ext>
              </c:extLst>
            </c:dLbl>
            <c:dLbl>
              <c:idx val="3"/>
              <c:layout>
                <c:manualLayout>
                  <c:x val="-3.6734922971521011E-3"/>
                  <c:y val="6.2179915938259932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2F-4C25-87A7-A2B64EBD9B62}"/>
                </c:ext>
              </c:extLst>
            </c:dLbl>
            <c:dLbl>
              <c:idx val="4"/>
              <c:layout>
                <c:manualLayout>
                  <c:x val="7.3490098322408623E-3"/>
                  <c:y val="2.072663865252104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2F-4C25-87A7-A2B64EBD9B62}"/>
                </c:ext>
              </c:extLst>
            </c:dLbl>
            <c:dLbl>
              <c:idx val="5"/>
              <c:layout>
                <c:manualLayout>
                  <c:x val="-1.8371511961633894E-2"/>
                  <c:y val="2.0726638642869446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2F-4C25-87A7-A2B64EBD9B62}"/>
                </c:ext>
              </c:extLst>
            </c:dLbl>
            <c:dLbl>
              <c:idx val="6"/>
              <c:layout>
                <c:manualLayout>
                  <c:x val="-1.1022502129393031E-2"/>
                  <c:y val="4.1453277305042079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2F-4C25-87A7-A2B64EBD9B6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  <c:pt idx="4">
                  <c:v>Tilapäisiä palkan alennuksia</c:v>
                </c:pt>
                <c:pt idx="5">
                  <c:v>Muiden työvoimakustannusten karsimista</c:v>
                </c:pt>
                <c:pt idx="6">
                  <c:v>Alihankinnan siirtämistä johonkin toiseen maahan tai alihankintojen lopettamista/vähentämistä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55.756830000000001</c:v>
                </c:pt>
                <c:pt idx="1">
                  <c:v>41.918500000000002</c:v>
                </c:pt>
                <c:pt idx="2">
                  <c:v>16.867809999999999</c:v>
                </c:pt>
                <c:pt idx="3">
                  <c:v>19.760860000000001</c:v>
                </c:pt>
                <c:pt idx="4">
                  <c:v>12.92239</c:v>
                </c:pt>
                <c:pt idx="5">
                  <c:v>12.173209999999999</c:v>
                </c:pt>
                <c:pt idx="6">
                  <c:v>4.7705500000000001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2F-4C25-87A7-A2B64EBD9B6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dLbl>
              <c:idx val="4"/>
              <c:layout>
                <c:manualLayout>
                  <c:x val="-3.6740709365626041E-3"/>
                  <c:y val="2.0726638642869446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2F-4C25-87A7-A2B64EBD9B62}"/>
                </c:ext>
              </c:extLst>
            </c:dLbl>
            <c:dLbl>
              <c:idx val="5"/>
              <c:layout>
                <c:manualLayout>
                  <c:x val="-1.8371511961633894E-2"/>
                  <c:y val="2.072663865252104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92F-4C25-87A7-A2B64EBD9B6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  <c:pt idx="4">
                  <c:v>Tilapäisiä palkan alennuksia</c:v>
                </c:pt>
                <c:pt idx="5">
                  <c:v>Muiden työvoimakustannusten karsimista</c:v>
                </c:pt>
                <c:pt idx="6">
                  <c:v>Alihankinnan siirtämistä johonkin toiseen maahan tai alihankintojen lopettamista/vähentämistä</c:v>
                </c:pt>
              </c:strCache>
            </c:strRef>
          </c:cat>
          <c:val>
            <c:numRef>
              <c:f>Taul1!$C$2:$C$8</c:f>
              <c:numCache>
                <c:formatCode>General</c:formatCode>
                <c:ptCount val="7"/>
                <c:pt idx="0">
                  <c:v>52.080739999999999</c:v>
                </c:pt>
                <c:pt idx="1">
                  <c:v>38.505319999999998</c:v>
                </c:pt>
                <c:pt idx="2">
                  <c:v>24.4681</c:v>
                </c:pt>
                <c:pt idx="3">
                  <c:v>19.756969999999999</c:v>
                </c:pt>
                <c:pt idx="4">
                  <c:v>15.754709999999999</c:v>
                </c:pt>
                <c:pt idx="5">
                  <c:v>13.11365</c:v>
                </c:pt>
                <c:pt idx="6">
                  <c:v>4.8111899999999999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92F-4C25-87A7-A2B64EBD9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2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9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26%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EF0-4D4F-AFBA-E761C9971F8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0-4D4F-AFBA-E761C9971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/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25%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1D3-4487-B38D-FA028B2F90A3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D3-4487-B38D-FA028B2F9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>
          <a:solidFill>
            <a:srgbClr val="8AD5EE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38841980520688E-2"/>
          <c:y val="2.0783903115342332E-2"/>
          <c:w val="0.94318281764989076"/>
          <c:h val="0.968504059877240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  <c:pt idx="4">
                  <c:v>Tilapäisiä palkan alennuksia</c:v>
                </c:pt>
                <c:pt idx="5">
                  <c:v>Muiden työvoimakustannusten karsimista</c:v>
                </c:pt>
                <c:pt idx="6">
                  <c:v>Alihankinnan siirtämistä johonkin toiseen maahan tai alihankintojen lopettamista/vähentämistä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50.981499999999997</c:v>
                </c:pt>
                <c:pt idx="1">
                  <c:v>32.843899999999998</c:v>
                </c:pt>
                <c:pt idx="2">
                  <c:v>23.79541</c:v>
                </c:pt>
                <c:pt idx="3">
                  <c:v>16.131029999999999</c:v>
                </c:pt>
                <c:pt idx="4">
                  <c:v>8.1561199999999996</c:v>
                </c:pt>
                <c:pt idx="5">
                  <c:v>26.30669</c:v>
                </c:pt>
                <c:pt idx="6">
                  <c:v>1.42302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BF-4E12-8AEC-02EE40D87F37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  <c:pt idx="4">
                  <c:v>Tilapäisiä palkan alennuksia</c:v>
                </c:pt>
                <c:pt idx="5">
                  <c:v>Muiden työvoimakustannusten karsimista</c:v>
                </c:pt>
                <c:pt idx="6">
                  <c:v>Alihankinnan siirtämistä johonkin toiseen maahan tai alihankintojen lopettamista/vähentämistä</c:v>
                </c:pt>
              </c:strCache>
            </c:strRef>
          </c:cat>
          <c:val>
            <c:numRef>
              <c:f>Taul1!$C$2:$C$8</c:f>
              <c:numCache>
                <c:formatCode>General</c:formatCode>
                <c:ptCount val="7"/>
                <c:pt idx="0">
                  <c:v>49.785200000000003</c:v>
                </c:pt>
                <c:pt idx="1">
                  <c:v>37.508229999999998</c:v>
                </c:pt>
                <c:pt idx="2">
                  <c:v>25.491309999999999</c:v>
                </c:pt>
                <c:pt idx="3">
                  <c:v>18.50872</c:v>
                </c:pt>
                <c:pt idx="4">
                  <c:v>11.526120000000001</c:v>
                </c:pt>
                <c:pt idx="5">
                  <c:v>14.57194</c:v>
                </c:pt>
                <c:pt idx="6">
                  <c:v>4.4964500000000003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BF-4E12-8AEC-02EE40D87F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2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9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20%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EF0-4D4F-AFBA-E761C9971F8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0-4D4F-AFBA-E761C9971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/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17%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1D3-4487-B38D-FA028B2F90A3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D3-4487-B38D-FA028B2F9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>
          <a:solidFill>
            <a:srgbClr val="8AD5EE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dLbl>
              <c:idx val="3"/>
              <c:layout>
                <c:manualLayout>
                  <c:x val="-8.8676406873887878E-3"/>
                  <c:y val="-4.758923056295466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05-4115-8BE9-4A288168D41A}"/>
                </c:ext>
              </c:extLst>
            </c:dLbl>
            <c:dLbl>
              <c:idx val="5"/>
              <c:layout>
                <c:manualLayout>
                  <c:x val="-8.8676406873887878E-3"/>
                  <c:y val="9.517846112590932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05-4115-8BE9-4A288168D41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  <c:pt idx="4">
                  <c:v>Omistusjärjestelyjen tai yrityskauppojen rahoitukseen</c:v>
                </c:pt>
                <c:pt idx="5">
                  <c:v>Tieto- ja viestintätekniikkalaite-, tai ohjelmisto- tms. investointeihin</c:v>
                </c:pt>
                <c:pt idx="6">
                  <c:v>Vientikauppojen rahoittaminen</c:v>
                </c:pt>
                <c:pt idx="7">
                  <c:v>Muuhun tarkoitukseen</c:v>
                </c:pt>
              </c:strCache>
            </c:strRef>
          </c:cat>
          <c:val>
            <c:numRef>
              <c:f>Taul1!$B$2:$B$9</c:f>
              <c:numCache>
                <c:formatCode>General</c:formatCode>
                <c:ptCount val="8"/>
                <c:pt idx="0">
                  <c:v>55.286450000000002</c:v>
                </c:pt>
                <c:pt idx="1">
                  <c:v>26.116669999999999</c:v>
                </c:pt>
                <c:pt idx="2">
                  <c:v>20.294799999999999</c:v>
                </c:pt>
                <c:pt idx="3">
                  <c:v>19.746009999999998</c:v>
                </c:pt>
                <c:pt idx="4">
                  <c:v>4.5251000000000001</c:v>
                </c:pt>
                <c:pt idx="5">
                  <c:v>4.5251000000000001</c:v>
                </c:pt>
                <c:pt idx="6">
                  <c:v>5.0513500000000002</c:v>
                </c:pt>
                <c:pt idx="7">
                  <c:v>3.3245100000000001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05-4115-8BE9-4A288168D41A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  <c:pt idx="4">
                  <c:v>Omistusjärjestelyjen tai yrityskauppojen rahoitukseen</c:v>
                </c:pt>
                <c:pt idx="5">
                  <c:v>Tieto- ja viestintätekniikkalaite-, tai ohjelmisto- tms. investointeihin</c:v>
                </c:pt>
                <c:pt idx="6">
                  <c:v>Vientikauppojen rahoittaminen</c:v>
                </c:pt>
                <c:pt idx="7">
                  <c:v>Muuhun tarkoitukseen</c:v>
                </c:pt>
              </c:strCache>
            </c:strRef>
          </c:cat>
          <c:val>
            <c:numRef>
              <c:f>Taul1!$C$2:$C$9</c:f>
              <c:numCache>
                <c:formatCode>General</c:formatCode>
                <c:ptCount val="8"/>
                <c:pt idx="0">
                  <c:v>49.107329999999997</c:v>
                </c:pt>
                <c:pt idx="1">
                  <c:v>22.994679999999999</c:v>
                </c:pt>
                <c:pt idx="2">
                  <c:v>21.080359999999999</c:v>
                </c:pt>
                <c:pt idx="3">
                  <c:v>15.2349</c:v>
                </c:pt>
                <c:pt idx="4">
                  <c:v>6.4839200000000003</c:v>
                </c:pt>
                <c:pt idx="5">
                  <c:v>5.7484200000000003</c:v>
                </c:pt>
                <c:pt idx="6">
                  <c:v>3.2756400000000001</c:v>
                </c:pt>
                <c:pt idx="7">
                  <c:v>9.8302899999999998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05-4115-8BE9-4A288168D4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9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4.087883778253365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59-405D-B5CB-AD5829CF1DD4}"/>
                </c:ext>
              </c:extLst>
            </c:dLbl>
            <c:dLbl>
              <c:idx val="6"/>
              <c:layout>
                <c:manualLayout>
                  <c:x val="-8.8672915676767626E-3"/>
                  <c:y val="2.0439418900487242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59-405D-B5CB-AD5829CF1DD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  <c:pt idx="4">
                  <c:v>Omistusjärjestelyjen tai yrityskauppojen rahoitukseen</c:v>
                </c:pt>
                <c:pt idx="5">
                  <c:v>Tieto- ja viestintätekniikkalaite-, tai ohjelmisto- tms. investointeihin</c:v>
                </c:pt>
                <c:pt idx="6">
                  <c:v>Vientikauppojen rahoittaminen</c:v>
                </c:pt>
                <c:pt idx="7">
                  <c:v>Muuhun tarkoitukseen</c:v>
                </c:pt>
              </c:strCache>
            </c:strRef>
          </c:cat>
          <c:val>
            <c:numRef>
              <c:f>Taul1!$B$2:$B$9</c:f>
              <c:numCache>
                <c:formatCode>General</c:formatCode>
                <c:ptCount val="8"/>
                <c:pt idx="0">
                  <c:v>60.827539999999999</c:v>
                </c:pt>
                <c:pt idx="1">
                  <c:v>25.697150000000001</c:v>
                </c:pt>
                <c:pt idx="2">
                  <c:v>16.366399999999999</c:v>
                </c:pt>
                <c:pt idx="3">
                  <c:v>15.729609999999999</c:v>
                </c:pt>
                <c:pt idx="4">
                  <c:v>8.7262400000000007</c:v>
                </c:pt>
                <c:pt idx="5">
                  <c:v>3.8153000000000001</c:v>
                </c:pt>
                <c:pt idx="6">
                  <c:v>0</c:v>
                </c:pt>
                <c:pt idx="7">
                  <c:v>4.6755500000000003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59-405D-B5CB-AD5829CF1DD4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  <c:pt idx="4">
                  <c:v>Omistusjärjestelyjen tai yrityskauppojen rahoitukseen</c:v>
                </c:pt>
                <c:pt idx="5">
                  <c:v>Tieto- ja viestintätekniikkalaite-, tai ohjelmisto- tms. investointeihin</c:v>
                </c:pt>
                <c:pt idx="6">
                  <c:v>Vientikauppojen rahoittaminen</c:v>
                </c:pt>
                <c:pt idx="7">
                  <c:v>Muuhun tarkoitukseen</c:v>
                </c:pt>
              </c:strCache>
            </c:strRef>
          </c:cat>
          <c:val>
            <c:numRef>
              <c:f>Taul1!$C$2:$C$9</c:f>
              <c:numCache>
                <c:formatCode>General</c:formatCode>
                <c:ptCount val="8"/>
                <c:pt idx="0">
                  <c:v>53.132510000000003</c:v>
                </c:pt>
                <c:pt idx="1">
                  <c:v>20.902940000000001</c:v>
                </c:pt>
                <c:pt idx="2">
                  <c:v>17.502469999999999</c:v>
                </c:pt>
                <c:pt idx="3">
                  <c:v>13.996219999999999</c:v>
                </c:pt>
                <c:pt idx="4">
                  <c:v>9.7952499999999993</c:v>
                </c:pt>
                <c:pt idx="5">
                  <c:v>6.5629600000000003</c:v>
                </c:pt>
                <c:pt idx="6">
                  <c:v>3.4579200000000001</c:v>
                </c:pt>
                <c:pt idx="7">
                  <c:v>9.1428999999999991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59-405D-B5CB-AD5829CF1D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9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016875304986927E-2"/>
          <c:y val="3.0575479307309927E-2"/>
          <c:w val="0.93250490860091895"/>
          <c:h val="0.942677486695055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 vuoden aikana</c:v>
                </c:pt>
                <c:pt idx="4">
                  <c:v>en ole suunnitellut  lainkaan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12.550129999999999</c:v>
                </c:pt>
                <c:pt idx="1">
                  <c:v>18.846399999999999</c:v>
                </c:pt>
                <c:pt idx="2">
                  <c:v>14.43214</c:v>
                </c:pt>
                <c:pt idx="3">
                  <c:v>7.3793600000000001</c:v>
                </c:pt>
                <c:pt idx="4">
                  <c:v>46.791969999999999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8E-4205-84BA-20342491ADB9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 vuoden aikana</c:v>
                </c:pt>
                <c:pt idx="4">
                  <c:v>en ole suunnitellut  lainkaan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14.15563</c:v>
                </c:pt>
                <c:pt idx="1">
                  <c:v>19.53697</c:v>
                </c:pt>
                <c:pt idx="2">
                  <c:v>12.830019999999999</c:v>
                </c:pt>
                <c:pt idx="3">
                  <c:v>7.2576400000000003</c:v>
                </c:pt>
                <c:pt idx="4">
                  <c:v>46.219740000000002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8E-4205-84BA-20342491AD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7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1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47%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EF0-4D4F-AFBA-E761C9971F8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0-4D4F-AFBA-E761C9971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/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52%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1D3-4487-B38D-FA028B2F90A3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D3-4487-B38D-FA028B2F9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>
          <a:solidFill>
            <a:srgbClr val="8AD5EE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016799770567874E-2"/>
          <c:y val="3.317000016858053E-2"/>
          <c:w val="0.93250490860091895"/>
          <c:h val="0.942677486695055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 vuoden aikana</c:v>
                </c:pt>
                <c:pt idx="4">
                  <c:v>en ole suunnitellut  lainkaan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12.698370000000001</c:v>
                </c:pt>
                <c:pt idx="1">
                  <c:v>17.584910000000001</c:v>
                </c:pt>
                <c:pt idx="2">
                  <c:v>12.591559999999999</c:v>
                </c:pt>
                <c:pt idx="3">
                  <c:v>12.466200000000001</c:v>
                </c:pt>
                <c:pt idx="4">
                  <c:v>44.658969999999997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71-4341-948D-FD5338CD228F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 vuoden aikana</c:v>
                </c:pt>
                <c:pt idx="4">
                  <c:v>en ole suunnitellut  lainkaan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14.39737</c:v>
                </c:pt>
                <c:pt idx="1">
                  <c:v>19.247450000000001</c:v>
                </c:pt>
                <c:pt idx="2">
                  <c:v>11.62548</c:v>
                </c:pt>
                <c:pt idx="3">
                  <c:v>7.6837499999999999</c:v>
                </c:pt>
                <c:pt idx="4">
                  <c:v>47.045949999999998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71-4341-948D-FD5338CD22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7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1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235240702331102E-2"/>
                      <c:h val="4.8814237772168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27D-4C83-9E27-0A8F5E4545A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  <c:pt idx="4">
                  <c:v>Generatiivinen tekoäly (esim. ChatGPT)</c:v>
                </c:pt>
                <c:pt idx="5">
                  <c:v>Verkkokauppa yrityksenne myynnissä (tuotteet ja palvelut)</c:v>
                </c:pt>
                <c:pt idx="6">
                  <c:v>Muut tekoälysovellukset ja ohjelmistorobotiikka (esim. sähköisen taloushallinnon sovelluksissa), robotiikka</c:v>
                </c:pt>
                <c:pt idx="7">
                  <c:v>Digitaalisten kanavien ja alustojen (esim. Uber, Wolt, AirBnB) käyttö palvelujen jakelussa ja markkinoinnissa</c:v>
                </c:pt>
                <c:pt idx="8">
                  <c:v>Big datan käyttö (esim. markkina-analyyseissä)</c:v>
                </c:pt>
                <c:pt idx="9">
                  <c:v>Teollinen Internet (tällä tarkoitetaan uudenlaisia liiketoiminnan ratkaisuja, joilla teolliset laitteet kommunikoivat automaattisesti keskenään)</c:v>
                </c:pt>
              </c:strCache>
            </c:strRef>
          </c:cat>
          <c:val>
            <c:numRef>
              <c:f>Taul1!$B$2:$B$11</c:f>
              <c:numCache>
                <c:formatCode>General</c:formatCode>
                <c:ptCount val="10"/>
                <c:pt idx="0">
                  <c:v>82.927440000000004</c:v>
                </c:pt>
                <c:pt idx="1">
                  <c:v>66.748739999999998</c:v>
                </c:pt>
                <c:pt idx="2">
                  <c:v>51.945459999999997</c:v>
                </c:pt>
                <c:pt idx="3">
                  <c:v>41.074770000000001</c:v>
                </c:pt>
                <c:pt idx="4">
                  <c:v>33.32649</c:v>
                </c:pt>
                <c:pt idx="5">
                  <c:v>16.467300000000002</c:v>
                </c:pt>
                <c:pt idx="6">
                  <c:v>15.808310000000001</c:v>
                </c:pt>
                <c:pt idx="7">
                  <c:v>3.6530999999999998</c:v>
                </c:pt>
                <c:pt idx="8">
                  <c:v>2.6200100000000002</c:v>
                </c:pt>
                <c:pt idx="9">
                  <c:v>3.0534599999999998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7D-4C83-9E27-0A8F5E4545AD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  <c:pt idx="4">
                  <c:v>Generatiivinen tekoäly (esim. ChatGPT)</c:v>
                </c:pt>
                <c:pt idx="5">
                  <c:v>Verkkokauppa yrityksenne myynnissä (tuotteet ja palvelut)</c:v>
                </c:pt>
                <c:pt idx="6">
                  <c:v>Muut tekoälysovellukset ja ohjelmistorobotiikka (esim. sähköisen taloushallinnon sovelluksissa), robotiikka</c:v>
                </c:pt>
                <c:pt idx="7">
                  <c:v>Digitaalisten kanavien ja alustojen (esim. Uber, Wolt, AirBnB) käyttö palvelujen jakelussa ja markkinoinnissa</c:v>
                </c:pt>
                <c:pt idx="8">
                  <c:v>Big datan käyttö (esim. markkina-analyyseissä)</c:v>
                </c:pt>
                <c:pt idx="9">
                  <c:v>Teollinen Internet (tällä tarkoitetaan uudenlaisia liiketoiminnan ratkaisuja, joilla teolliset laitteet kommunikoivat automaattisesti keskenään)</c:v>
                </c:pt>
              </c:strCache>
            </c:strRef>
          </c:cat>
          <c:val>
            <c:numRef>
              <c:f>Taul1!$C$2:$C$11</c:f>
              <c:numCache>
                <c:formatCode>General</c:formatCode>
                <c:ptCount val="10"/>
                <c:pt idx="0">
                  <c:v>79.676550000000006</c:v>
                </c:pt>
                <c:pt idx="1">
                  <c:v>63.704540000000001</c:v>
                </c:pt>
                <c:pt idx="2">
                  <c:v>49.525950000000002</c:v>
                </c:pt>
                <c:pt idx="3">
                  <c:v>37.998309999999996</c:v>
                </c:pt>
                <c:pt idx="4">
                  <c:v>36.369610000000002</c:v>
                </c:pt>
                <c:pt idx="5">
                  <c:v>18.685179999999999</c:v>
                </c:pt>
                <c:pt idx="6">
                  <c:v>17.228719999999999</c:v>
                </c:pt>
                <c:pt idx="7">
                  <c:v>4.4635100000000003</c:v>
                </c:pt>
                <c:pt idx="8">
                  <c:v>3.1749700000000001</c:v>
                </c:pt>
                <c:pt idx="9">
                  <c:v>2.8125300000000002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7D-4C83-9E27-0A8F5E4545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dLbl>
              <c:idx val="0"/>
              <c:layout>
                <c:manualLayout>
                  <c:x val="-4.433471223982249E-3"/>
                  <c:y val="2.043941889096939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1F-4DEF-A274-FB317C3364D2}"/>
                </c:ext>
              </c:extLst>
            </c:dLbl>
            <c:dLbl>
              <c:idx val="6"/>
              <c:layout>
                <c:manualLayout>
                  <c:x val="6.9823942419368055E-7"/>
                  <c:y val="2.59641938171993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1F-4DEF-A274-FB317C3364D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  <c:pt idx="5">
                  <c:v>Verkkokauppa yrityksenne myynnissä (tuotteet ja palvelut)</c:v>
                </c:pt>
                <c:pt idx="6">
                  <c:v>Tekoälysovellukset ja ohjelmistorobotiikka (esim. sähköisen taloushallinnon sovelluksissa), robotiikka</c:v>
                </c:pt>
                <c:pt idx="7">
                  <c:v>Digitaalisten kanavien ja alustojen (esim. Uber, Wolt, AirBnB) käyttö palvelujen jakelussa ja markkinoinnissa</c:v>
                </c:pt>
                <c:pt idx="8">
                  <c:v>Big datan käyttö (esim. markkina-analyyseissä)</c:v>
                </c:pt>
                <c:pt idx="9">
                  <c:v>Teollinen Internet (tällä tarkoitetaan uudenlaisia liiketoiminnan ratkaisuja, joilla teolliset laitteet kommunikoivat automaattisesti keskenään)</c:v>
                </c:pt>
              </c:strCache>
            </c:strRef>
          </c:cat>
          <c:val>
            <c:numRef>
              <c:f>Taul1!$B$2:$B$11</c:f>
              <c:numCache>
                <c:formatCode>General</c:formatCode>
                <c:ptCount val="10"/>
                <c:pt idx="0">
                  <c:v>78.566469999999995</c:v>
                </c:pt>
                <c:pt idx="1">
                  <c:v>65.027550000000005</c:v>
                </c:pt>
                <c:pt idx="2">
                  <c:v>43.609830000000002</c:v>
                </c:pt>
                <c:pt idx="3">
                  <c:v>36.121130000000001</c:v>
                </c:pt>
                <c:pt idx="5">
                  <c:v>14.642910000000001</c:v>
                </c:pt>
                <c:pt idx="6">
                  <c:v>18.918980000000001</c:v>
                </c:pt>
                <c:pt idx="7">
                  <c:v>3.45926</c:v>
                </c:pt>
                <c:pt idx="8">
                  <c:v>4.0477299999999996</c:v>
                </c:pt>
                <c:pt idx="9">
                  <c:v>5.4453800000000001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1F-4DEF-A274-FB317C3364D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  <c:pt idx="5">
                  <c:v>Verkkokauppa yrityksenne myynnissä (tuotteet ja palvelut)</c:v>
                </c:pt>
                <c:pt idx="6">
                  <c:v>Tekoälysovellukset ja ohjelmistorobotiikka (esim. sähköisen taloushallinnon sovelluksissa), robotiikka</c:v>
                </c:pt>
                <c:pt idx="7">
                  <c:v>Digitaalisten kanavien ja alustojen (esim. Uber, Wolt, AirBnB) käyttö palvelujen jakelussa ja markkinoinnissa</c:v>
                </c:pt>
                <c:pt idx="8">
                  <c:v>Big datan käyttö (esim. markkina-analyyseissä)</c:v>
                </c:pt>
                <c:pt idx="9">
                  <c:v>Teollinen Internet (tällä tarkoitetaan uudenlaisia liiketoiminnan ratkaisuja, joilla teolliset laitteet kommunikoivat automaattisesti keskenään)</c:v>
                </c:pt>
              </c:strCache>
            </c:strRef>
          </c:cat>
          <c:val>
            <c:numRef>
              <c:f>Taul1!$C$2:$C$11</c:f>
              <c:numCache>
                <c:formatCode>General</c:formatCode>
                <c:ptCount val="10"/>
                <c:pt idx="0">
                  <c:v>78.51925</c:v>
                </c:pt>
                <c:pt idx="1">
                  <c:v>62.716940000000001</c:v>
                </c:pt>
                <c:pt idx="2">
                  <c:v>47.198639999999997</c:v>
                </c:pt>
                <c:pt idx="3">
                  <c:v>37.715380000000003</c:v>
                </c:pt>
                <c:pt idx="5">
                  <c:v>19.007619999999999</c:v>
                </c:pt>
                <c:pt idx="6">
                  <c:v>20.228069999999999</c:v>
                </c:pt>
                <c:pt idx="7">
                  <c:v>4.1792400000000001</c:v>
                </c:pt>
                <c:pt idx="8">
                  <c:v>3.5293999999999999</c:v>
                </c:pt>
                <c:pt idx="9">
                  <c:v>2.6974499999999999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1F-4DEF-A274-FB317C3364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235240702331102E-2"/>
                      <c:h val="4.8814237772168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A55-4490-8354-71C3AD6F68E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  <c:pt idx="4">
                  <c:v>Yrityksenne ostot verkossa (tuotteet ja palvelut)</c:v>
                </c:pt>
                <c:pt idx="5">
                  <c:v>Pilvipalvelut  (verkkopalveluina Internetissä)</c:v>
                </c:pt>
                <c:pt idx="6">
                  <c:v>Yrityksen omat Internet-kotisivut</c:v>
                </c:pt>
                <c:pt idx="7">
                  <c:v>Big datan käyttö (esim. markkina-analyyseissä)</c:v>
                </c:pt>
                <c:pt idx="8">
                  <c:v>Teollinen Internet (tällä tarkoitetaan uudenlaisia liiketoiminnan ratkaisuja, joilla teolliset laitteet kommunikoivat automaattisesti keskenään)</c:v>
                </c:pt>
                <c:pt idx="9">
                  <c:v>Digitaalisten kanavien ja alustojen (esim. Uber, Wolt, AirBnB) käyttö palvelujen jakelussa ja markkinoinnissa</c:v>
                </c:pt>
              </c:strCache>
            </c:strRef>
          </c:cat>
          <c:val>
            <c:numRef>
              <c:f>Taul1!$B$2:$B$11</c:f>
              <c:numCache>
                <c:formatCode>General</c:formatCode>
                <c:ptCount val="10"/>
                <c:pt idx="0">
                  <c:v>6.7890600000000001</c:v>
                </c:pt>
                <c:pt idx="1">
                  <c:v>9.7448599999999992</c:v>
                </c:pt>
                <c:pt idx="2">
                  <c:v>3.63083</c:v>
                </c:pt>
                <c:pt idx="3">
                  <c:v>5.0930200000000001</c:v>
                </c:pt>
                <c:pt idx="4">
                  <c:v>5.8314899999999996</c:v>
                </c:pt>
                <c:pt idx="5">
                  <c:v>4.57498</c:v>
                </c:pt>
                <c:pt idx="6">
                  <c:v>3.8347500000000001</c:v>
                </c:pt>
                <c:pt idx="7">
                  <c:v>2.8738299999999999</c:v>
                </c:pt>
                <c:pt idx="8">
                  <c:v>2.70425</c:v>
                </c:pt>
                <c:pt idx="9">
                  <c:v>2.59816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55-4490-8354-71C3AD6F68E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  <c:pt idx="4">
                  <c:v>Yrityksenne ostot verkossa (tuotteet ja palvelut)</c:v>
                </c:pt>
                <c:pt idx="5">
                  <c:v>Pilvipalvelut  (verkkopalveluina Internetissä)</c:v>
                </c:pt>
                <c:pt idx="6">
                  <c:v>Yrityksen omat Internet-kotisivut</c:v>
                </c:pt>
                <c:pt idx="7">
                  <c:v>Big datan käyttö (esim. markkina-analyyseissä)</c:v>
                </c:pt>
                <c:pt idx="8">
                  <c:v>Teollinen Internet (tällä tarkoitetaan uudenlaisia liiketoiminnan ratkaisuja, joilla teolliset laitteet kommunikoivat automaattisesti keskenään)</c:v>
                </c:pt>
                <c:pt idx="9">
                  <c:v>Digitaalisten kanavien ja alustojen (esim. Uber, Wolt, AirBnB) käyttö palvelujen jakelussa ja markkinoinnissa</c:v>
                </c:pt>
              </c:strCache>
            </c:strRef>
          </c:cat>
          <c:val>
            <c:numRef>
              <c:f>Taul1!$C$2:$C$11</c:f>
              <c:numCache>
                <c:formatCode>General</c:formatCode>
                <c:ptCount val="10"/>
                <c:pt idx="0">
                  <c:v>8.1378799999999991</c:v>
                </c:pt>
                <c:pt idx="1">
                  <c:v>7.56074</c:v>
                </c:pt>
                <c:pt idx="2">
                  <c:v>5.84762</c:v>
                </c:pt>
                <c:pt idx="3">
                  <c:v>5.0886699999999996</c:v>
                </c:pt>
                <c:pt idx="4">
                  <c:v>4.6637399999999998</c:v>
                </c:pt>
                <c:pt idx="5">
                  <c:v>3.4949400000000002</c:v>
                </c:pt>
                <c:pt idx="6">
                  <c:v>3.28925</c:v>
                </c:pt>
                <c:pt idx="7">
                  <c:v>3.1373899999999999</c:v>
                </c:pt>
                <c:pt idx="8">
                  <c:v>2.2175199999999999</c:v>
                </c:pt>
                <c:pt idx="9">
                  <c:v>1.6536200000000001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55-4490-8354-71C3AD6F68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dLbl>
              <c:idx val="0"/>
              <c:layout>
                <c:manualLayout>
                  <c:x val="-4.433471223982249E-3"/>
                  <c:y val="2.043941889096939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77-466D-886D-45AC6639644B}"/>
                </c:ext>
              </c:extLst>
            </c:dLbl>
            <c:dLbl>
              <c:idx val="6"/>
              <c:layout>
                <c:manualLayout>
                  <c:x val="6.9823942419368055E-7"/>
                  <c:y val="2.59641938171993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77-466D-886D-45AC6639644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Tekoälysovellukset ja ohjelmistorobotiikka (esim. sähköisen taloushallinnon sovelluksissa), robotiikka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  <c:pt idx="4">
                  <c:v>Yrityksenne ostot verkossa (tuotteet ja palvelut)</c:v>
                </c:pt>
                <c:pt idx="5">
                  <c:v>Pilvipalvelut  (verkkopalveluina Internetissä)</c:v>
                </c:pt>
                <c:pt idx="6">
                  <c:v>Yrityksen omat Internet-kotisivut</c:v>
                </c:pt>
                <c:pt idx="7">
                  <c:v>Big datan käyttö (esim. markkina-analyyseissä)</c:v>
                </c:pt>
                <c:pt idx="8">
                  <c:v>Teollinen Internet (tällä tarkoitetaan uudenlaisia liiketoiminnan ratkaisuja, joilla teolliset laitteet kommunikoivat automaattisesti keskenään)</c:v>
                </c:pt>
                <c:pt idx="9">
                  <c:v>Digitaalisten kanavien ja alustojen (esim. Uber, Wolt, AirBnB) käyttö palvelujen jakelussa ja markkinoinnissa</c:v>
                </c:pt>
              </c:strCache>
            </c:strRef>
          </c:cat>
          <c:val>
            <c:numRef>
              <c:f>Taul1!$B$2:$B$11</c:f>
              <c:numCache>
                <c:formatCode>General</c:formatCode>
                <c:ptCount val="10"/>
                <c:pt idx="0">
                  <c:v>6.27196</c:v>
                </c:pt>
                <c:pt idx="2">
                  <c:v>5.9874799999999997</c:v>
                </c:pt>
                <c:pt idx="3">
                  <c:v>3.4030499999999999</c:v>
                </c:pt>
                <c:pt idx="4">
                  <c:v>5.4710400000000003</c:v>
                </c:pt>
                <c:pt idx="5">
                  <c:v>5.2816700000000001</c:v>
                </c:pt>
                <c:pt idx="6">
                  <c:v>5.3493500000000003</c:v>
                </c:pt>
                <c:pt idx="7">
                  <c:v>2.7737699999999998</c:v>
                </c:pt>
                <c:pt idx="8">
                  <c:v>0.42735000000000001</c:v>
                </c:pt>
                <c:pt idx="9">
                  <c:v>0.42735000000000001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77-466D-886D-45AC6639644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Tekoälysovellukset ja ohjelmistorobotiikka (esim. sähköisen taloushallinnon sovelluksissa), robotiikka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  <c:pt idx="4">
                  <c:v>Yrityksenne ostot verkossa (tuotteet ja palvelut)</c:v>
                </c:pt>
                <c:pt idx="5">
                  <c:v>Pilvipalvelut  (verkkopalveluina Internetissä)</c:v>
                </c:pt>
                <c:pt idx="6">
                  <c:v>Yrityksen omat Internet-kotisivut</c:v>
                </c:pt>
                <c:pt idx="7">
                  <c:v>Big datan käyttö (esim. markkina-analyyseissä)</c:v>
                </c:pt>
                <c:pt idx="8">
                  <c:v>Teollinen Internet (tällä tarkoitetaan uudenlaisia liiketoiminnan ratkaisuja, joilla teolliset laitteet kommunikoivat automaattisesti keskenään)</c:v>
                </c:pt>
                <c:pt idx="9">
                  <c:v>Digitaalisten kanavien ja alustojen (esim. Uber, Wolt, AirBnB) käyttö palvelujen jakelussa ja markkinoinnissa</c:v>
                </c:pt>
              </c:strCache>
            </c:strRef>
          </c:cat>
          <c:val>
            <c:numRef>
              <c:f>Taul1!$C$2:$C$11</c:f>
              <c:numCache>
                <c:formatCode>General</c:formatCode>
                <c:ptCount val="10"/>
                <c:pt idx="0">
                  <c:v>8.7232299999999992</c:v>
                </c:pt>
                <c:pt idx="2">
                  <c:v>6.0979999999999999</c:v>
                </c:pt>
                <c:pt idx="3">
                  <c:v>4.7434799999999999</c:v>
                </c:pt>
                <c:pt idx="4">
                  <c:v>4.2112499999999997</c:v>
                </c:pt>
                <c:pt idx="5">
                  <c:v>4.1256700000000004</c:v>
                </c:pt>
                <c:pt idx="6">
                  <c:v>3.6262400000000001</c:v>
                </c:pt>
                <c:pt idx="7">
                  <c:v>2.6526700000000001</c:v>
                </c:pt>
                <c:pt idx="8">
                  <c:v>1.8612200000000001</c:v>
                </c:pt>
                <c:pt idx="9">
                  <c:v>1.49864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77-466D-886D-45AC663964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51401671039664E-2"/>
          <c:y val="1.064861377268228E-2"/>
          <c:w val="0.95196324035968083"/>
          <c:h val="0.882163746592582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42.792149999999999</c:v>
                </c:pt>
                <c:pt idx="1">
                  <c:v>33.330719999999999</c:v>
                </c:pt>
                <c:pt idx="2">
                  <c:v>23.877130000000001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E9-4360-9688-86E7481835B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8AD5EE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29.555789999999998</c:v>
                </c:pt>
                <c:pt idx="1">
                  <c:v>45.04842</c:v>
                </c:pt>
                <c:pt idx="2">
                  <c:v>25.395790000000002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E9-4360-9688-86E7481835B3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53535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Taul1!$D$2:$D$4</c:f>
              <c:numCache>
                <c:formatCode>General</c:formatCode>
                <c:ptCount val="3"/>
                <c:pt idx="0">
                  <c:v>45.332839999999997</c:v>
                </c:pt>
                <c:pt idx="1">
                  <c:v>31.307880000000001</c:v>
                </c:pt>
                <c:pt idx="2">
                  <c:v>23.359279999999998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B-409A-9837-FD067E8AC179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A7A7A7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Taul1!$E$2:$E$4</c:f>
              <c:numCache>
                <c:formatCode>General</c:formatCode>
                <c:ptCount val="3"/>
                <c:pt idx="0">
                  <c:v>33.289149999999999</c:v>
                </c:pt>
                <c:pt idx="1">
                  <c:v>45.719389999999997</c:v>
                </c:pt>
                <c:pt idx="2">
                  <c:v>20.99147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DB-409A-9837-FD067E8AC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3283280"/>
        <c:axId val="937198704"/>
      </c:barChart>
      <c:catAx>
        <c:axId val="75328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7198704"/>
        <c:crosses val="autoZero"/>
        <c:auto val="1"/>
        <c:lblAlgn val="ctr"/>
        <c:lblOffset val="100"/>
        <c:noMultiLvlLbl val="0"/>
      </c:catAx>
      <c:valAx>
        <c:axId val="937198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328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51401671039664E-2"/>
          <c:y val="1.064861377268228E-2"/>
          <c:w val="0.95196324035968083"/>
          <c:h val="0.882163746592582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Säännöllisesti</c:v>
                </c:pt>
                <c:pt idx="1">
                  <c:v>Satunnaisesti</c:v>
                </c:pt>
                <c:pt idx="2">
                  <c:v>Ei lainkaan</c:v>
                </c:pt>
                <c:pt idx="3">
                  <c:v>En osaa sanoa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22.926549999999999</c:v>
                </c:pt>
                <c:pt idx="1">
                  <c:v>40.447290000000002</c:v>
                </c:pt>
                <c:pt idx="2">
                  <c:v>32.563890000000001</c:v>
                </c:pt>
                <c:pt idx="3">
                  <c:v>4.0622699999999998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0B-42DD-9956-F0882BE7BDF8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8AD5EE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Säännöllisesti</c:v>
                </c:pt>
                <c:pt idx="1">
                  <c:v>Satunnaisesti</c:v>
                </c:pt>
                <c:pt idx="2">
                  <c:v>Ei lainkaan</c:v>
                </c:pt>
                <c:pt idx="3">
                  <c:v>En osaa sanoa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8.1122300000000003</c:v>
                </c:pt>
                <c:pt idx="1">
                  <c:v>31.991320000000002</c:v>
                </c:pt>
                <c:pt idx="2">
                  <c:v>57.176940000000002</c:v>
                </c:pt>
                <c:pt idx="3">
                  <c:v>2.7195200000000002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0B-42DD-9956-F0882BE7BDF8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53535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Säännöllisesti</c:v>
                </c:pt>
                <c:pt idx="1">
                  <c:v>Satunnaisesti</c:v>
                </c:pt>
                <c:pt idx="2">
                  <c:v>Ei lainkaan</c:v>
                </c:pt>
                <c:pt idx="3">
                  <c:v>En osaa sanoa</c:v>
                </c:pt>
              </c:strCache>
            </c:strRef>
          </c:cat>
          <c:val>
            <c:numRef>
              <c:f>Taul1!$D$2:$D$5</c:f>
              <c:numCache>
                <c:formatCode>General</c:formatCode>
                <c:ptCount val="4"/>
                <c:pt idx="0">
                  <c:v>26.13401</c:v>
                </c:pt>
                <c:pt idx="1">
                  <c:v>38.898269999999997</c:v>
                </c:pt>
                <c:pt idx="2">
                  <c:v>29.986450000000001</c:v>
                </c:pt>
                <c:pt idx="3">
                  <c:v>4.9812700000000003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0B-42DD-9956-F0882BE7BDF8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A7A7A7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Säännöllisesti</c:v>
                </c:pt>
                <c:pt idx="1">
                  <c:v>Satunnaisesti</c:v>
                </c:pt>
                <c:pt idx="2">
                  <c:v>Ei lainkaan</c:v>
                </c:pt>
                <c:pt idx="3">
                  <c:v>En osaa sanoa</c:v>
                </c:pt>
              </c:strCache>
            </c:strRef>
          </c:cat>
          <c:val>
            <c:numRef>
              <c:f>Taul1!$E$2:$E$5</c:f>
              <c:numCache>
                <c:formatCode>General</c:formatCode>
                <c:ptCount val="4"/>
                <c:pt idx="0">
                  <c:v>12.15765</c:v>
                </c:pt>
                <c:pt idx="1">
                  <c:v>30.172039999999999</c:v>
                </c:pt>
                <c:pt idx="2">
                  <c:v>53.446480000000001</c:v>
                </c:pt>
                <c:pt idx="3">
                  <c:v>4.22384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0B-42DD-9956-F0882BE7B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3283280"/>
        <c:axId val="937198704"/>
      </c:barChart>
      <c:catAx>
        <c:axId val="75328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7198704"/>
        <c:crosses val="autoZero"/>
        <c:auto val="1"/>
        <c:lblAlgn val="ctr"/>
        <c:lblOffset val="100"/>
        <c:noMultiLvlLbl val="0"/>
      </c:catAx>
      <c:valAx>
        <c:axId val="937198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328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08508565989618"/>
          <c:y val="1.064861377268228E-2"/>
          <c:w val="0.65452954814109776"/>
          <c:h val="0.943977095889392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Taul1!$A$2:$A$12</c:f>
              <c:strCache>
                <c:ptCount val="11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  <c:pt idx="5">
                  <c:v>Tuote- tai palvelukehityksessä, ohjelmoinnissa tai laiteratkaisuissa</c:v>
                </c:pt>
                <c:pt idx="6">
                  <c:v>Strategian toteuttamisessa ja johtamisessa</c:v>
                </c:pt>
                <c:pt idx="7">
                  <c:v>Asiakaspalvelussa</c:v>
                </c:pt>
                <c:pt idx="8">
                  <c:v>Tuotannossa</c:v>
                </c:pt>
                <c:pt idx="9">
                  <c:v>Hallinnossa, esimerkiksi rekrytoinneissa</c:v>
                </c:pt>
                <c:pt idx="10">
                  <c:v>Joku muu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>
                  <c:v>84.145579999999995</c:v>
                </c:pt>
                <c:pt idx="1">
                  <c:v>55.891289999999998</c:v>
                </c:pt>
                <c:pt idx="2">
                  <c:v>50.292670000000001</c:v>
                </c:pt>
                <c:pt idx="3">
                  <c:v>45.10933</c:v>
                </c:pt>
                <c:pt idx="4">
                  <c:v>42.72627</c:v>
                </c:pt>
                <c:pt idx="5">
                  <c:v>18.417680000000001</c:v>
                </c:pt>
                <c:pt idx="6">
                  <c:v>22.248629999999999</c:v>
                </c:pt>
                <c:pt idx="7">
                  <c:v>8.27637</c:v>
                </c:pt>
                <c:pt idx="8">
                  <c:v>6.9274300000000002</c:v>
                </c:pt>
                <c:pt idx="9">
                  <c:v>6.3152200000000001</c:v>
                </c:pt>
                <c:pt idx="10">
                  <c:v>2.3587699999999998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AC-40FA-B8B3-495F902A534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3F3F3F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Taul1!$A$2:$A$12</c:f>
              <c:strCache>
                <c:ptCount val="11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  <c:pt idx="5">
                  <c:v>Tuote- tai palvelukehityksessä, ohjelmoinnissa tai laiteratkaisuissa</c:v>
                </c:pt>
                <c:pt idx="6">
                  <c:v>Strategian toteuttamisessa ja johtamisessa</c:v>
                </c:pt>
                <c:pt idx="7">
                  <c:v>Asiakaspalvelussa</c:v>
                </c:pt>
                <c:pt idx="8">
                  <c:v>Tuotannossa</c:v>
                </c:pt>
                <c:pt idx="9">
                  <c:v>Hallinnossa, esimerkiksi rekrytoinneissa</c:v>
                </c:pt>
                <c:pt idx="10">
                  <c:v>Joku muu</c:v>
                </c:pt>
              </c:strCache>
            </c:strRef>
          </c:cat>
          <c:val>
            <c:numRef>
              <c:f>Taul1!$C$2:$C$12</c:f>
              <c:numCache>
                <c:formatCode>General</c:formatCode>
                <c:ptCount val="11"/>
                <c:pt idx="0">
                  <c:v>82.900660000000002</c:v>
                </c:pt>
                <c:pt idx="1">
                  <c:v>61.334090000000003</c:v>
                </c:pt>
                <c:pt idx="2">
                  <c:v>51.302810000000001</c:v>
                </c:pt>
                <c:pt idx="3">
                  <c:v>44.79804</c:v>
                </c:pt>
                <c:pt idx="4">
                  <c:v>39.04983</c:v>
                </c:pt>
                <c:pt idx="5">
                  <c:v>17.730550000000001</c:v>
                </c:pt>
                <c:pt idx="6">
                  <c:v>14.60159</c:v>
                </c:pt>
                <c:pt idx="7">
                  <c:v>11.363189999999999</c:v>
                </c:pt>
                <c:pt idx="8">
                  <c:v>7.8562399999999997</c:v>
                </c:pt>
                <c:pt idx="9">
                  <c:v>6.4240399999999998</c:v>
                </c:pt>
                <c:pt idx="10">
                  <c:v>1.80477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AC-40FA-B8B3-495F902A5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753283280"/>
        <c:axId val="937198704"/>
      </c:barChart>
      <c:catAx>
        <c:axId val="7532832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7198704"/>
        <c:crosses val="autoZero"/>
        <c:auto val="1"/>
        <c:lblAlgn val="ctr"/>
        <c:lblOffset val="100"/>
        <c:noMultiLvlLbl val="0"/>
      </c:catAx>
      <c:valAx>
        <c:axId val="93719870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328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08508565989618"/>
          <c:y val="1.064861377268228E-2"/>
          <c:w val="0.65452954814109776"/>
          <c:h val="0.943977095889392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Taul1!$A$2:$A$12</c:f>
              <c:strCache>
                <c:ptCount val="11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  <c:pt idx="5">
                  <c:v>Asiakaspalvelun kehittäminen</c:v>
                </c:pt>
                <c:pt idx="6">
                  <c:v>Kannattavuuden paraneminen</c:v>
                </c:pt>
                <c:pt idx="7">
                  <c:v>Myynnin kasvu</c:v>
                </c:pt>
                <c:pt idx="8">
                  <c:v>Hallinnon tukipalveluiden kuten rekrytoinnin tai taloushallinnon tehostuminen</c:v>
                </c:pt>
                <c:pt idx="9">
                  <c:v>Joku muu</c:v>
                </c:pt>
                <c:pt idx="10">
                  <c:v>En näe hyötyjä tällä hetkellä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>
                  <c:v>47.208370000000002</c:v>
                </c:pt>
                <c:pt idx="1">
                  <c:v>25.657900000000001</c:v>
                </c:pt>
                <c:pt idx="2">
                  <c:v>23.124860000000002</c:v>
                </c:pt>
                <c:pt idx="3">
                  <c:v>20.613849999999999</c:v>
                </c:pt>
                <c:pt idx="4">
                  <c:v>20.397929999999999</c:v>
                </c:pt>
                <c:pt idx="5">
                  <c:v>18.36816</c:v>
                </c:pt>
                <c:pt idx="6">
                  <c:v>13.35416</c:v>
                </c:pt>
                <c:pt idx="7">
                  <c:v>14.45086</c:v>
                </c:pt>
                <c:pt idx="8">
                  <c:v>6.5916499999999996</c:v>
                </c:pt>
                <c:pt idx="9">
                  <c:v>1.30867</c:v>
                </c:pt>
                <c:pt idx="10">
                  <c:v>35.731059999999999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ED-4973-A0BA-419AC3814BB8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3F3F3F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Taul1!$A$2:$A$12</c:f>
              <c:strCache>
                <c:ptCount val="11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  <c:pt idx="5">
                  <c:v>Asiakaspalvelun kehittäminen</c:v>
                </c:pt>
                <c:pt idx="6">
                  <c:v>Kannattavuuden paraneminen</c:v>
                </c:pt>
                <c:pt idx="7">
                  <c:v>Myynnin kasvu</c:v>
                </c:pt>
                <c:pt idx="8">
                  <c:v>Hallinnon tukipalveluiden kuten rekrytoinnin tai taloushallinnon tehostuminen</c:v>
                </c:pt>
                <c:pt idx="9">
                  <c:v>Joku muu</c:v>
                </c:pt>
                <c:pt idx="10">
                  <c:v>En näe hyötyjä tällä hetkellä</c:v>
                </c:pt>
              </c:strCache>
            </c:strRef>
          </c:cat>
          <c:val>
            <c:numRef>
              <c:f>Taul1!$C$2:$C$12</c:f>
              <c:numCache>
                <c:formatCode>General</c:formatCode>
                <c:ptCount val="11"/>
                <c:pt idx="0">
                  <c:v>49.308320000000002</c:v>
                </c:pt>
                <c:pt idx="1">
                  <c:v>27.62115</c:v>
                </c:pt>
                <c:pt idx="2">
                  <c:v>24.208570000000002</c:v>
                </c:pt>
                <c:pt idx="3">
                  <c:v>20.570730000000001</c:v>
                </c:pt>
                <c:pt idx="4">
                  <c:v>20.076730000000001</c:v>
                </c:pt>
                <c:pt idx="5">
                  <c:v>17.774840000000001</c:v>
                </c:pt>
                <c:pt idx="6">
                  <c:v>16.40447</c:v>
                </c:pt>
                <c:pt idx="7">
                  <c:v>13.351979999999999</c:v>
                </c:pt>
                <c:pt idx="8">
                  <c:v>9.2933299999999992</c:v>
                </c:pt>
                <c:pt idx="9">
                  <c:v>1.1847000000000001</c:v>
                </c:pt>
                <c:pt idx="10">
                  <c:v>32.512329999999999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ED-4973-A0BA-419AC3814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753283280"/>
        <c:axId val="937198704"/>
      </c:barChart>
      <c:catAx>
        <c:axId val="7532832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7198704"/>
        <c:crosses val="autoZero"/>
        <c:auto val="1"/>
        <c:lblAlgn val="ctr"/>
        <c:lblOffset val="100"/>
        <c:noMultiLvlLbl val="0"/>
      </c:catAx>
      <c:valAx>
        <c:axId val="93719870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328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659236098977225"/>
          <c:y val="4.0950676358730342E-2"/>
          <c:w val="0.42942437060708605"/>
          <c:h val="0.920561867156541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  <c:pt idx="4">
                  <c:v>Eettiset huolet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41.502029999999998</c:v>
                </c:pt>
                <c:pt idx="1">
                  <c:v>25.88372</c:v>
                </c:pt>
                <c:pt idx="2">
                  <c:v>21.247050000000002</c:v>
                </c:pt>
                <c:pt idx="3">
                  <c:v>18.417549999999999</c:v>
                </c:pt>
                <c:pt idx="4">
                  <c:v>19.783580000000001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9-4E81-9A2A-F982CF3192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8AD5EE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  <c:pt idx="4">
                  <c:v>Eettiset huolet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47.981499999999997</c:v>
                </c:pt>
                <c:pt idx="1">
                  <c:v>22.507819999999999</c:v>
                </c:pt>
                <c:pt idx="2">
                  <c:v>24.881989999999998</c:v>
                </c:pt>
                <c:pt idx="3">
                  <c:v>13.62753</c:v>
                </c:pt>
                <c:pt idx="4">
                  <c:v>14.92653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09-4E81-9A2A-F982CF319216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53535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  <c:pt idx="4">
                  <c:v>Eettiset huolet</c:v>
                </c:pt>
              </c:strCache>
            </c:strRef>
          </c:cat>
          <c:val>
            <c:numRef>
              <c:f>Taul1!$D$2:$D$6</c:f>
              <c:numCache>
                <c:formatCode>General</c:formatCode>
                <c:ptCount val="5"/>
                <c:pt idx="0">
                  <c:v>43.997950000000003</c:v>
                </c:pt>
                <c:pt idx="1">
                  <c:v>28.696020000000001</c:v>
                </c:pt>
                <c:pt idx="2">
                  <c:v>20.261500000000002</c:v>
                </c:pt>
                <c:pt idx="3">
                  <c:v>19.07818</c:v>
                </c:pt>
                <c:pt idx="4">
                  <c:v>17.206779999999998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09-4E81-9A2A-F982CF319216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A7A7A7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  <c:pt idx="4">
                  <c:v>Eettiset huolet</c:v>
                </c:pt>
              </c:strCache>
            </c:strRef>
          </c:cat>
          <c:val>
            <c:numRef>
              <c:f>Taul1!$E$2:$E$6</c:f>
              <c:numCache>
                <c:formatCode>General</c:formatCode>
                <c:ptCount val="5"/>
                <c:pt idx="0">
                  <c:v>48.133850000000002</c:v>
                </c:pt>
                <c:pt idx="1">
                  <c:v>22.93732</c:v>
                </c:pt>
                <c:pt idx="2">
                  <c:v>24.275040000000001</c:v>
                </c:pt>
                <c:pt idx="3">
                  <c:v>16.073619999999998</c:v>
                </c:pt>
                <c:pt idx="4">
                  <c:v>16.262160000000002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09-4E81-9A2A-F982CF31921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19"/>
        <c:axId val="133995615"/>
        <c:axId val="142444367"/>
      </c:barChart>
      <c:catAx>
        <c:axId val="133995615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2444367"/>
        <c:crossesAt val="0"/>
        <c:auto val="1"/>
        <c:lblAlgn val="ctr"/>
        <c:lblOffset val="100"/>
        <c:noMultiLvlLbl val="0"/>
      </c:catAx>
      <c:valAx>
        <c:axId val="142444367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33995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659236098977225"/>
          <c:y val="4.0950676358730342E-2"/>
          <c:w val="0.42942437060708605"/>
          <c:h val="0.920561867156541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Huoli lainsäädännön vaatimuksista</c:v>
                </c:pt>
                <c:pt idx="1">
                  <c:v>Kustannukset (hinta)</c:v>
                </c:pt>
                <c:pt idx="2">
                  <c:v>Joku muu</c:v>
                </c:pt>
                <c:pt idx="3">
                  <c:v>En näe esteitä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10.66283</c:v>
                </c:pt>
                <c:pt idx="1">
                  <c:v>9.9786599999999996</c:v>
                </c:pt>
                <c:pt idx="2">
                  <c:v>3.6974</c:v>
                </c:pt>
                <c:pt idx="3">
                  <c:v>28.934550000000002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09-432B-B026-8BB952192C05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Pohjois-Pohjanmaa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8AD5EE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Huoli lainsäädännön vaatimuksista</c:v>
                </c:pt>
                <c:pt idx="1">
                  <c:v>Kustannukset (hinta)</c:v>
                </c:pt>
                <c:pt idx="2">
                  <c:v>Joku muu</c:v>
                </c:pt>
                <c:pt idx="3">
                  <c:v>En näe esteitä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9.2996700000000008</c:v>
                </c:pt>
                <c:pt idx="1">
                  <c:v>22.532260000000001</c:v>
                </c:pt>
                <c:pt idx="2">
                  <c:v>1.7594000000000001</c:v>
                </c:pt>
                <c:pt idx="3">
                  <c:v>26.846150000000002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09-432B-B026-8BB952192C05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53535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Huoli lainsäädännön vaatimuksista</c:v>
                </c:pt>
                <c:pt idx="1">
                  <c:v>Kustannukset (hinta)</c:v>
                </c:pt>
                <c:pt idx="2">
                  <c:v>Joku muu</c:v>
                </c:pt>
                <c:pt idx="3">
                  <c:v>En näe esteitä</c:v>
                </c:pt>
              </c:strCache>
            </c:strRef>
          </c:cat>
          <c:val>
            <c:numRef>
              <c:f>Taul1!$D$2:$D$5</c:f>
              <c:numCache>
                <c:formatCode>General</c:formatCode>
                <c:ptCount val="4"/>
                <c:pt idx="0">
                  <c:v>11.056749999999999</c:v>
                </c:pt>
                <c:pt idx="1">
                  <c:v>10.464650000000001</c:v>
                </c:pt>
                <c:pt idx="2">
                  <c:v>5.3150300000000001</c:v>
                </c:pt>
                <c:pt idx="3">
                  <c:v>24.497900000000001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09-432B-B026-8BB952192C05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A7A7A7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Huoli lainsäädännön vaatimuksista</c:v>
                </c:pt>
                <c:pt idx="1">
                  <c:v>Kustannukset (hinta)</c:v>
                </c:pt>
                <c:pt idx="2">
                  <c:v>Joku muu</c:v>
                </c:pt>
                <c:pt idx="3">
                  <c:v>En näe esteitä</c:v>
                </c:pt>
              </c:strCache>
            </c:strRef>
          </c:cat>
          <c:val>
            <c:numRef>
              <c:f>Taul1!$E$2:$E$5</c:f>
              <c:numCache>
                <c:formatCode>General</c:formatCode>
                <c:ptCount val="4"/>
                <c:pt idx="0">
                  <c:v>12.20534</c:v>
                </c:pt>
                <c:pt idx="1">
                  <c:v>18.187149999999999</c:v>
                </c:pt>
                <c:pt idx="2">
                  <c:v>4.7664499999999999</c:v>
                </c:pt>
                <c:pt idx="3">
                  <c:v>22.839759999999998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09-432B-B026-8BB952192C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19"/>
        <c:axId val="133995615"/>
        <c:axId val="142444367"/>
      </c:barChart>
      <c:catAx>
        <c:axId val="133995615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2444367"/>
        <c:crossesAt val="0"/>
        <c:auto val="1"/>
        <c:lblAlgn val="ctr"/>
        <c:lblOffset val="100"/>
        <c:noMultiLvlLbl val="0"/>
      </c:catAx>
      <c:valAx>
        <c:axId val="142444367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33995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0.65665</cdr:x>
      <cdr:y>0.09301</cdr:y>
    </cdr:from>
    <cdr:to>
      <cdr:x>0.72082</cdr:x>
      <cdr:y>0.24157</cdr:y>
    </cdr:to>
    <cdr:cxnSp macro="">
      <cdr:nvCxnSpPr>
        <cdr:cNvPr id="3" name="Suora yhdysviiva 2">
          <a:extLst xmlns:a="http://schemas.openxmlformats.org/drawingml/2006/main">
            <a:ext uri="{FF2B5EF4-FFF2-40B4-BE49-F238E27FC236}">
              <a16:creationId xmlns:a16="http://schemas.microsoft.com/office/drawing/2014/main" id="{140CD3C4-9751-4B7D-B751-EFFF5F61EE53}"/>
            </a:ext>
          </a:extLst>
        </cdr:cNvPr>
        <cdr:cNvCxnSpPr/>
      </cdr:nvCxnSpPr>
      <cdr:spPr>
        <a:xfrm xmlns:a="http://schemas.openxmlformats.org/drawingml/2006/main" flipV="1">
          <a:off x="1562366" y="161354"/>
          <a:ext cx="152676" cy="257737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00A3DA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5.2.2026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7481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1405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010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0280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5862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3519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3983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5052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0381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1520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4218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FFFB9-3AD6-DCCA-F30C-B6F160378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7EFB472-5E25-6204-27D2-A512DF758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37F9F8E-73F9-2D93-501A-F25767B52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66FFB4D-B1E3-BD41-FBAE-5ACF14C47F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8085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A03E5-CF77-8AA6-F9F5-E382A6B37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4DB7FD2-992B-8C40-9510-2C0A721F95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AA76656-BE41-4DE7-A762-294CBF842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56D09C3-00FE-6F49-835B-28D796232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27286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3EF48-A086-B939-DA3B-053826F1E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9680F4C-E8EA-3D82-F59B-AF4CEA415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F461FF1-FFAA-A136-7067-FC1388984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49B14EE-0602-CFEC-3578-981B5F9F1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8311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283B7-5DFD-91A1-D15E-16AFAAA2F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A1CD3B4-982A-9664-1A36-F8DC88347E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CB0DBD2-1D29-F52D-03D4-986FE8A115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77E7E13-B163-6529-0DE2-C728F744E3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3080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1" y="6309320"/>
            <a:ext cx="1001480" cy="386608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544752" y="6309320"/>
            <a:ext cx="4111088" cy="386608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19336" y="6309320"/>
            <a:ext cx="425416" cy="386608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79208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79268"/>
            <a:ext cx="936104" cy="324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379268"/>
            <a:ext cx="4248472" cy="3240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7926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17368"/>
            <a:ext cx="1008112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417368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17368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944216" cy="324001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388793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88794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414000" y="776532"/>
            <a:ext cx="11778000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Pk-yritysbarometri, 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14000" y="2024532"/>
            <a:ext cx="11778000" cy="67546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Alueraportti, XXX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2708920"/>
            <a:ext cx="12240000" cy="3321288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8988" h="3429000">
                <a:moveTo>
                  <a:pt x="0" y="0"/>
                </a:moveTo>
                <a:lnTo>
                  <a:pt x="9139203" y="0"/>
                </a:lnTo>
                <a:lnTo>
                  <a:pt x="9139203" y="593776"/>
                </a:lnTo>
                <a:cubicBezTo>
                  <a:pt x="9152176" y="770920"/>
                  <a:pt x="9145726" y="895819"/>
                  <a:pt x="9148988" y="1046840"/>
                </a:cubicBez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lvl1pPr marL="10584" indent="0" algn="ctr">
              <a:buNone/>
              <a:tabLst/>
              <a:defRPr baseline="0"/>
            </a:lvl1pPr>
          </a:lstStyle>
          <a:p>
            <a:r>
              <a:rPr lang="fi-FI" dirty="0"/>
              <a:t>Vedä kuva </a:t>
            </a:r>
            <a:r>
              <a:rPr lang="fi-FI" dirty="0" err="1"/>
              <a:t>painapsauttaallakkamerkkiin</a:t>
            </a:r>
            <a:r>
              <a:rPr lang="fi-FI" dirty="0"/>
              <a:t> tai </a:t>
            </a:r>
            <a:br>
              <a:rPr lang="fi-FI" dirty="0"/>
            </a:br>
            <a:r>
              <a:rPr lang="fi-FI" dirty="0"/>
              <a:t>lisää kuvaketta</a:t>
            </a:r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7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20200" y="6400378"/>
            <a:ext cx="4192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67408" y="6381328"/>
            <a:ext cx="3888432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353408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92119"/>
            <a:ext cx="1268634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92119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92119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36461" y="6381328"/>
            <a:ext cx="3919379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8793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8793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07996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15196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39831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39831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39831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 dirty="0"/>
              <a:t>Etunimi Sukunimi</a:t>
            </a:r>
            <a:br>
              <a:rPr lang="fi-FI" dirty="0"/>
            </a:br>
            <a:r>
              <a:rPr lang="fi-FI" dirty="0"/>
              <a:t>tehtävänimike</a:t>
            </a:r>
            <a:br>
              <a:rPr lang="fi-FI" dirty="0"/>
            </a:br>
            <a:br>
              <a:rPr lang="fi-FI" dirty="0"/>
            </a:br>
            <a:r>
              <a:rPr lang="fi-FI" dirty="0"/>
              <a:t>p. 00 0000 000, 000 000 000</a:t>
            </a:r>
            <a:br>
              <a:rPr lang="fi-FI" dirty="0"/>
            </a:br>
            <a:r>
              <a:rPr lang="fi-FI" dirty="0" err="1"/>
              <a:t>etunimi.sukunimi@yrittajat.fi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Twitter:</a:t>
            </a:r>
            <a:br>
              <a:rPr lang="fi-FI" dirty="0"/>
            </a:br>
            <a:r>
              <a:rPr lang="fi-FI" dirty="0"/>
              <a:t>Instagram:</a:t>
            </a:r>
            <a:br>
              <a:rPr lang="fi-FI" dirty="0"/>
            </a:br>
            <a:r>
              <a:rPr lang="fi-FI" dirty="0"/>
              <a:t>Facebook:</a:t>
            </a:r>
            <a:br>
              <a:rPr lang="fi-FI" dirty="0"/>
            </a:br>
            <a:br>
              <a:rPr lang="fi-FI" dirty="0"/>
            </a:br>
            <a:r>
              <a:rPr lang="fi-FI" dirty="0" err="1"/>
              <a:t>yrittajat.fi</a:t>
            </a:r>
            <a:endParaRPr lang="fi-FI" dirty="0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 dirty="0"/>
              <a:t>Vedä kuva paikkamerkkiin tai</a:t>
            </a:r>
            <a:br>
              <a:rPr lang="fi-FI" dirty="0"/>
            </a:br>
            <a:r>
              <a:rPr lang="fi-FI" dirty="0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14000" y="2024532"/>
            <a:ext cx="11778000" cy="67546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Alueraportti, XXX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2708920"/>
            <a:ext cx="12240000" cy="3321288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8988" h="3429000">
                <a:moveTo>
                  <a:pt x="0" y="0"/>
                </a:moveTo>
                <a:lnTo>
                  <a:pt x="9139203" y="0"/>
                </a:lnTo>
                <a:lnTo>
                  <a:pt x="9139203" y="593776"/>
                </a:lnTo>
                <a:cubicBezTo>
                  <a:pt x="9152176" y="770920"/>
                  <a:pt x="9145726" y="895819"/>
                  <a:pt x="9148988" y="1046840"/>
                </a:cubicBez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lvl1pPr marL="10584" indent="0" algn="ctr">
              <a:buNone/>
              <a:tabLst/>
              <a:defRPr baseline="0"/>
            </a:lvl1pPr>
          </a:lstStyle>
          <a:p>
            <a:r>
              <a:rPr lang="fi-FI" dirty="0"/>
              <a:t>Vedä kuva </a:t>
            </a:r>
            <a:r>
              <a:rPr lang="fi-FI" dirty="0" err="1"/>
              <a:t>painapsauttaallakkamerkkiin</a:t>
            </a:r>
            <a:r>
              <a:rPr lang="fi-FI" dirty="0"/>
              <a:t> tai </a:t>
            </a:r>
            <a:br>
              <a:rPr lang="fi-FI" dirty="0"/>
            </a:br>
            <a:r>
              <a:rPr lang="fi-FI" dirty="0"/>
              <a:t>lisää kuvaketta</a:t>
            </a:r>
          </a:p>
        </p:txBody>
      </p:sp>
    </p:spTree>
    <p:extLst>
      <p:ext uri="{BB962C8B-B14F-4D97-AF65-F5344CB8AC3E}">
        <p14:creationId xmlns:p14="http://schemas.microsoft.com/office/powerpoint/2010/main" val="216334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655840" y="6388793"/>
            <a:ext cx="902013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3999" y="6388793"/>
            <a:ext cx="4241841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2C7EF01-53DD-4B87-9D01-F43C9F92A2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853" y="6221644"/>
            <a:ext cx="4812176" cy="609859"/>
          </a:xfrm>
          <a:prstGeom prst="rect">
            <a:avLst/>
          </a:prstGeom>
        </p:spPr>
      </p:pic>
      <p:pic>
        <p:nvPicPr>
          <p:cNvPr id="9" name="Picture 4" descr="Logo_R230 G15 B40">
            <a:extLst>
              <a:ext uri="{FF2B5EF4-FFF2-40B4-BE49-F238E27FC236}">
                <a16:creationId xmlns:a16="http://schemas.microsoft.com/office/drawing/2014/main" id="{2837CB1B-C011-4BC9-BC4F-D34DE2A764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029" y="6453336"/>
            <a:ext cx="1292325" cy="23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F1D5E132-BB92-4920-9858-09F682693116}"/>
              </a:ext>
            </a:extLst>
          </p:cNvPr>
          <p:cNvSpPr txBox="1">
            <a:spLocks/>
          </p:cNvSpPr>
          <p:nvPr userDrawn="1"/>
        </p:nvSpPr>
        <p:spPr>
          <a:xfrm>
            <a:off x="10200456" y="6234642"/>
            <a:ext cx="1577545" cy="23609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377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000" dirty="0">
                <a:latin typeface="Arial" panose="020B0604020202020204" pitchFamily="34" charset="0"/>
                <a:cs typeface="Arial" panose="020B0604020202020204" pitchFamily="34" charset="0"/>
              </a:rPr>
              <a:t>Tutkimuksen toteuttaja</a:t>
            </a:r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  <p:sldLayoutId id="2147484471" r:id="rId23"/>
  </p:sldLayoutIdLst>
  <p:hf sldNum="0" hd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package" Target="../embeddings/Microsoft_Excel_Worksheet9.xlsx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12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chart" Target="../charts/chart4.xml"/><Relationship Id="rId11" Type="http://schemas.openxmlformats.org/officeDocument/2006/relationships/package" Target="../embeddings/Microsoft_Excel_Worksheet8.xlsx"/><Relationship Id="rId5" Type="http://schemas.openxmlformats.org/officeDocument/2006/relationships/chart" Target="../charts/chart3.xml"/><Relationship Id="rId10" Type="http://schemas.openxmlformats.org/officeDocument/2006/relationships/image" Target="../media/image20.emf"/><Relationship Id="rId4" Type="http://schemas.openxmlformats.org/officeDocument/2006/relationships/chart" Target="../charts/chart2.xml"/><Relationship Id="rId9" Type="http://schemas.openxmlformats.org/officeDocument/2006/relationships/package" Target="../embeddings/Microsoft_Excel_Worksheet7.xlsx"/><Relationship Id="rId1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3.png"/><Relationship Id="rId18" Type="http://schemas.openxmlformats.org/officeDocument/2006/relationships/chart" Target="../charts/chart8.xml"/><Relationship Id="rId3" Type="http://schemas.openxmlformats.org/officeDocument/2006/relationships/tags" Target="../tags/tag4.xml"/><Relationship Id="rId21" Type="http://schemas.openxmlformats.org/officeDocument/2006/relationships/chart" Target="../charts/chart11.xml"/><Relationship Id="rId7" Type="http://schemas.openxmlformats.org/officeDocument/2006/relationships/tags" Target="../tags/tag8.xml"/><Relationship Id="rId12" Type="http://schemas.openxmlformats.org/officeDocument/2006/relationships/image" Target="../media/image21.emf"/><Relationship Id="rId17" Type="http://schemas.microsoft.com/office/2007/relationships/hdphoto" Target="../media/hdphoto2.wdp"/><Relationship Id="rId2" Type="http://schemas.openxmlformats.org/officeDocument/2006/relationships/tags" Target="../tags/tag3.xml"/><Relationship Id="rId16" Type="http://schemas.openxmlformats.org/officeDocument/2006/relationships/image" Target="../media/image25.png"/><Relationship Id="rId20" Type="http://schemas.openxmlformats.org/officeDocument/2006/relationships/chart" Target="../charts/chart10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package" Target="../embeddings/Microsoft_Excel_Worksheet11.xlsx"/><Relationship Id="rId24" Type="http://schemas.openxmlformats.org/officeDocument/2006/relationships/chart" Target="../charts/chart14.xml"/><Relationship Id="rId5" Type="http://schemas.openxmlformats.org/officeDocument/2006/relationships/tags" Target="../tags/tag6.xml"/><Relationship Id="rId15" Type="http://schemas.microsoft.com/office/2007/relationships/hdphoto" Target="../media/hdphoto1.wdp"/><Relationship Id="rId23" Type="http://schemas.openxmlformats.org/officeDocument/2006/relationships/chart" Target="../charts/chart13.xml"/><Relationship Id="rId10" Type="http://schemas.openxmlformats.org/officeDocument/2006/relationships/chart" Target="../charts/chart7.xml"/><Relationship Id="rId19" Type="http://schemas.openxmlformats.org/officeDocument/2006/relationships/chart" Target="../charts/chart9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4.png"/><Relationship Id="rId22" Type="http://schemas.openxmlformats.org/officeDocument/2006/relationships/chart" Target="../charts/char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23.png"/><Relationship Id="rId18" Type="http://schemas.openxmlformats.org/officeDocument/2006/relationships/chart" Target="../charts/chart16.xml"/><Relationship Id="rId3" Type="http://schemas.openxmlformats.org/officeDocument/2006/relationships/tags" Target="../tags/tag12.xml"/><Relationship Id="rId21" Type="http://schemas.openxmlformats.org/officeDocument/2006/relationships/chart" Target="../charts/chart19.xml"/><Relationship Id="rId7" Type="http://schemas.openxmlformats.org/officeDocument/2006/relationships/tags" Target="../tags/tag16.xml"/><Relationship Id="rId12" Type="http://schemas.openxmlformats.org/officeDocument/2006/relationships/image" Target="../media/image21.emf"/><Relationship Id="rId17" Type="http://schemas.microsoft.com/office/2007/relationships/hdphoto" Target="../media/hdphoto2.wdp"/><Relationship Id="rId2" Type="http://schemas.openxmlformats.org/officeDocument/2006/relationships/tags" Target="../tags/tag11.xml"/><Relationship Id="rId16" Type="http://schemas.openxmlformats.org/officeDocument/2006/relationships/image" Target="../media/image25.png"/><Relationship Id="rId20" Type="http://schemas.openxmlformats.org/officeDocument/2006/relationships/chart" Target="../charts/chart18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package" Target="../embeddings/Microsoft_Excel_Worksheet11.xlsx"/><Relationship Id="rId24" Type="http://schemas.openxmlformats.org/officeDocument/2006/relationships/chart" Target="../charts/chart22.xml"/><Relationship Id="rId5" Type="http://schemas.openxmlformats.org/officeDocument/2006/relationships/tags" Target="../tags/tag14.xml"/><Relationship Id="rId15" Type="http://schemas.microsoft.com/office/2007/relationships/hdphoto" Target="../media/hdphoto1.wdp"/><Relationship Id="rId23" Type="http://schemas.openxmlformats.org/officeDocument/2006/relationships/chart" Target="../charts/chart21.xml"/><Relationship Id="rId10" Type="http://schemas.openxmlformats.org/officeDocument/2006/relationships/chart" Target="../charts/chart15.xml"/><Relationship Id="rId19" Type="http://schemas.openxmlformats.org/officeDocument/2006/relationships/chart" Target="../charts/chart17.xml"/><Relationship Id="rId4" Type="http://schemas.openxmlformats.org/officeDocument/2006/relationships/tags" Target="../tags/tag13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4.png"/><Relationship Id="rId22" Type="http://schemas.openxmlformats.org/officeDocument/2006/relationships/chart" Target="../charts/chart20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30.xml"/><Relationship Id="rId18" Type="http://schemas.openxmlformats.org/officeDocument/2006/relationships/notesSlide" Target="../notesSlides/notesSlide2.xml"/><Relationship Id="rId26" Type="http://schemas.openxmlformats.org/officeDocument/2006/relationships/image" Target="../media/image25.png"/><Relationship Id="rId39" Type="http://schemas.openxmlformats.org/officeDocument/2006/relationships/chart" Target="../charts/chart36.xml"/><Relationship Id="rId21" Type="http://schemas.openxmlformats.org/officeDocument/2006/relationships/package" Target="../embeddings/Microsoft_Excel_Worksheet11.xlsx"/><Relationship Id="rId34" Type="http://schemas.openxmlformats.org/officeDocument/2006/relationships/chart" Target="../charts/chart31.xml"/><Relationship Id="rId7" Type="http://schemas.openxmlformats.org/officeDocument/2006/relationships/tags" Target="../tags/tag24.xml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20" Type="http://schemas.openxmlformats.org/officeDocument/2006/relationships/chart" Target="../charts/chart24.xml"/><Relationship Id="rId29" Type="http://schemas.openxmlformats.org/officeDocument/2006/relationships/chart" Target="../charts/chart26.xml"/><Relationship Id="rId41" Type="http://schemas.openxmlformats.org/officeDocument/2006/relationships/chart" Target="../charts/chart38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24" Type="http://schemas.openxmlformats.org/officeDocument/2006/relationships/image" Target="../media/image24.png"/><Relationship Id="rId32" Type="http://schemas.openxmlformats.org/officeDocument/2006/relationships/chart" Target="../charts/chart29.xml"/><Relationship Id="rId37" Type="http://schemas.openxmlformats.org/officeDocument/2006/relationships/chart" Target="../charts/chart34.xml"/><Relationship Id="rId40" Type="http://schemas.openxmlformats.org/officeDocument/2006/relationships/chart" Target="../charts/chart37.xml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23" Type="http://schemas.openxmlformats.org/officeDocument/2006/relationships/image" Target="../media/image23.png"/><Relationship Id="rId28" Type="http://schemas.openxmlformats.org/officeDocument/2006/relationships/chart" Target="../charts/chart25.xml"/><Relationship Id="rId36" Type="http://schemas.openxmlformats.org/officeDocument/2006/relationships/chart" Target="../charts/chart33.xml"/><Relationship Id="rId10" Type="http://schemas.openxmlformats.org/officeDocument/2006/relationships/tags" Target="../tags/tag27.xml"/><Relationship Id="rId19" Type="http://schemas.openxmlformats.org/officeDocument/2006/relationships/chart" Target="../charts/chart23.xml"/><Relationship Id="rId31" Type="http://schemas.openxmlformats.org/officeDocument/2006/relationships/chart" Target="../charts/chart28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Relationship Id="rId22" Type="http://schemas.openxmlformats.org/officeDocument/2006/relationships/image" Target="../media/image21.emf"/><Relationship Id="rId27" Type="http://schemas.microsoft.com/office/2007/relationships/hdphoto" Target="../media/hdphoto2.wdp"/><Relationship Id="rId30" Type="http://schemas.openxmlformats.org/officeDocument/2006/relationships/chart" Target="../charts/chart27.xml"/><Relationship Id="rId35" Type="http://schemas.openxmlformats.org/officeDocument/2006/relationships/chart" Target="../charts/chart32.xml"/><Relationship Id="rId8" Type="http://schemas.openxmlformats.org/officeDocument/2006/relationships/tags" Target="../tags/tag25.xml"/><Relationship Id="rId3" Type="http://schemas.openxmlformats.org/officeDocument/2006/relationships/tags" Target="../tags/tag20.xml"/><Relationship Id="rId12" Type="http://schemas.openxmlformats.org/officeDocument/2006/relationships/tags" Target="../tags/tag29.xml"/><Relationship Id="rId17" Type="http://schemas.openxmlformats.org/officeDocument/2006/relationships/slideLayout" Target="../slideLayouts/slideLayout2.xml"/><Relationship Id="rId25" Type="http://schemas.microsoft.com/office/2007/relationships/hdphoto" Target="../media/hdphoto1.wdp"/><Relationship Id="rId33" Type="http://schemas.openxmlformats.org/officeDocument/2006/relationships/chart" Target="../charts/chart30.xml"/><Relationship Id="rId38" Type="http://schemas.openxmlformats.org/officeDocument/2006/relationships/chart" Target="../charts/chart35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46.xml"/><Relationship Id="rId18" Type="http://schemas.openxmlformats.org/officeDocument/2006/relationships/image" Target="../media/image21.emf"/><Relationship Id="rId26" Type="http://schemas.openxmlformats.org/officeDocument/2006/relationships/chart" Target="../charts/chart41.xml"/><Relationship Id="rId21" Type="http://schemas.microsoft.com/office/2007/relationships/hdphoto" Target="../media/hdphoto1.wdp"/><Relationship Id="rId34" Type="http://schemas.openxmlformats.org/officeDocument/2006/relationships/chart" Target="../charts/chart49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package" Target="../embeddings/Microsoft_Excel_Worksheet11.xlsx"/><Relationship Id="rId25" Type="http://schemas.openxmlformats.org/officeDocument/2006/relationships/chart" Target="../charts/chart40.xml"/><Relationship Id="rId33" Type="http://schemas.openxmlformats.org/officeDocument/2006/relationships/chart" Target="../charts/chart48.xml"/><Relationship Id="rId2" Type="http://schemas.openxmlformats.org/officeDocument/2006/relationships/tags" Target="../tags/tag35.xml"/><Relationship Id="rId16" Type="http://schemas.openxmlformats.org/officeDocument/2006/relationships/notesSlide" Target="../notesSlides/notesSlide3.xml"/><Relationship Id="rId20" Type="http://schemas.openxmlformats.org/officeDocument/2006/relationships/image" Target="../media/image24.png"/><Relationship Id="rId29" Type="http://schemas.openxmlformats.org/officeDocument/2006/relationships/chart" Target="../charts/chart44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24" Type="http://schemas.openxmlformats.org/officeDocument/2006/relationships/chart" Target="../charts/chart39.xml"/><Relationship Id="rId32" Type="http://schemas.openxmlformats.org/officeDocument/2006/relationships/chart" Target="../charts/chart47.xml"/><Relationship Id="rId37" Type="http://schemas.openxmlformats.org/officeDocument/2006/relationships/chart" Target="../charts/chart52.xml"/><Relationship Id="rId5" Type="http://schemas.openxmlformats.org/officeDocument/2006/relationships/tags" Target="../tags/tag38.xml"/><Relationship Id="rId15" Type="http://schemas.openxmlformats.org/officeDocument/2006/relationships/slideLayout" Target="../slideLayouts/slideLayout2.xml"/><Relationship Id="rId23" Type="http://schemas.microsoft.com/office/2007/relationships/hdphoto" Target="../media/hdphoto3.wdp"/><Relationship Id="rId28" Type="http://schemas.openxmlformats.org/officeDocument/2006/relationships/chart" Target="../charts/chart43.xml"/><Relationship Id="rId36" Type="http://schemas.openxmlformats.org/officeDocument/2006/relationships/chart" Target="../charts/chart51.xml"/><Relationship Id="rId10" Type="http://schemas.openxmlformats.org/officeDocument/2006/relationships/tags" Target="../tags/tag43.xml"/><Relationship Id="rId19" Type="http://schemas.openxmlformats.org/officeDocument/2006/relationships/image" Target="../media/image23.png"/><Relationship Id="rId31" Type="http://schemas.openxmlformats.org/officeDocument/2006/relationships/chart" Target="../charts/chart46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image" Target="../media/image26.png"/><Relationship Id="rId27" Type="http://schemas.openxmlformats.org/officeDocument/2006/relationships/chart" Target="../charts/chart42.xml"/><Relationship Id="rId30" Type="http://schemas.openxmlformats.org/officeDocument/2006/relationships/chart" Target="../charts/chart45.xml"/><Relationship Id="rId35" Type="http://schemas.openxmlformats.org/officeDocument/2006/relationships/chart" Target="../charts/chart50.xml"/><Relationship Id="rId8" Type="http://schemas.openxmlformats.org/officeDocument/2006/relationships/tags" Target="../tags/tag41.xml"/><Relationship Id="rId3" Type="http://schemas.openxmlformats.org/officeDocument/2006/relationships/tags" Target="../tags/tag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6" Type="http://schemas.openxmlformats.org/officeDocument/2006/relationships/package" Target="../embeddings/Microsoft_Excel_Worksheet59.xlsx"/><Relationship Id="rId5" Type="http://schemas.openxmlformats.org/officeDocument/2006/relationships/chart" Target="../charts/chart54.xml"/><Relationship Id="rId4" Type="http://schemas.openxmlformats.org/officeDocument/2006/relationships/chart" Target="../charts/chart5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64.xlsx"/><Relationship Id="rId3" Type="http://schemas.openxmlformats.org/officeDocument/2006/relationships/chart" Target="../charts/chart55.xml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Excel_Worksheet63.xlsx"/><Relationship Id="rId5" Type="http://schemas.openxmlformats.org/officeDocument/2006/relationships/chart" Target="../charts/chart57.xml"/><Relationship Id="rId4" Type="http://schemas.openxmlformats.org/officeDocument/2006/relationships/chart" Target="../charts/chart56.xml"/><Relationship Id="rId9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9.xml"/><Relationship Id="rId3" Type="http://schemas.openxmlformats.org/officeDocument/2006/relationships/tags" Target="../tags/tag51.xml"/><Relationship Id="rId7" Type="http://schemas.openxmlformats.org/officeDocument/2006/relationships/chart" Target="../charts/chart58.xml"/><Relationship Id="rId12" Type="http://schemas.openxmlformats.org/officeDocument/2006/relationships/image" Target="../media/image21.emf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notesSlide" Target="../notesSlides/notesSlide6.xml"/><Relationship Id="rId11" Type="http://schemas.openxmlformats.org/officeDocument/2006/relationships/package" Target="../embeddings/Microsoft_Excel_Worksheet11.xlsx"/><Relationship Id="rId5" Type="http://schemas.openxmlformats.org/officeDocument/2006/relationships/slideLayout" Target="../slideLayouts/slideLayout2.xml"/><Relationship Id="rId10" Type="http://schemas.openxmlformats.org/officeDocument/2006/relationships/chart" Target="../charts/chart61.xml"/><Relationship Id="rId4" Type="http://schemas.openxmlformats.org/officeDocument/2006/relationships/tags" Target="../tags/tag52.xml"/><Relationship Id="rId9" Type="http://schemas.openxmlformats.org/officeDocument/2006/relationships/chart" Target="../charts/chart6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3.xml"/><Relationship Id="rId3" Type="http://schemas.openxmlformats.org/officeDocument/2006/relationships/tags" Target="../tags/tag55.xml"/><Relationship Id="rId7" Type="http://schemas.openxmlformats.org/officeDocument/2006/relationships/chart" Target="../charts/chart62.xml"/><Relationship Id="rId12" Type="http://schemas.openxmlformats.org/officeDocument/2006/relationships/image" Target="../media/image21.emf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notesSlide" Target="../notesSlides/notesSlide7.xml"/><Relationship Id="rId11" Type="http://schemas.openxmlformats.org/officeDocument/2006/relationships/package" Target="../embeddings/Microsoft_Excel_Worksheet11.xlsx"/><Relationship Id="rId5" Type="http://schemas.openxmlformats.org/officeDocument/2006/relationships/slideLayout" Target="../slideLayouts/slideLayout2.xml"/><Relationship Id="rId10" Type="http://schemas.openxmlformats.org/officeDocument/2006/relationships/chart" Target="../charts/chart65.xml"/><Relationship Id="rId4" Type="http://schemas.openxmlformats.org/officeDocument/2006/relationships/tags" Target="../tags/tag56.xml"/><Relationship Id="rId9" Type="http://schemas.openxmlformats.org/officeDocument/2006/relationships/chart" Target="../charts/chart6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7.xml"/><Relationship Id="rId3" Type="http://schemas.openxmlformats.org/officeDocument/2006/relationships/tags" Target="../tags/tag59.xml"/><Relationship Id="rId7" Type="http://schemas.openxmlformats.org/officeDocument/2006/relationships/chart" Target="../charts/chart66.xml"/><Relationship Id="rId12" Type="http://schemas.openxmlformats.org/officeDocument/2006/relationships/image" Target="../media/image21.emf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notesSlide" Target="../notesSlides/notesSlide8.xml"/><Relationship Id="rId11" Type="http://schemas.openxmlformats.org/officeDocument/2006/relationships/package" Target="../embeddings/Microsoft_Excel_Worksheet77.xlsx"/><Relationship Id="rId5" Type="http://schemas.openxmlformats.org/officeDocument/2006/relationships/slideLayout" Target="../slideLayouts/slideLayout2.xml"/><Relationship Id="rId10" Type="http://schemas.openxmlformats.org/officeDocument/2006/relationships/chart" Target="../charts/chart69.xml"/><Relationship Id="rId4" Type="http://schemas.openxmlformats.org/officeDocument/2006/relationships/tags" Target="../tags/tag60.xml"/><Relationship Id="rId9" Type="http://schemas.openxmlformats.org/officeDocument/2006/relationships/chart" Target="../charts/chart6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1.xml"/><Relationship Id="rId3" Type="http://schemas.openxmlformats.org/officeDocument/2006/relationships/tags" Target="../tags/tag63.xml"/><Relationship Id="rId7" Type="http://schemas.openxmlformats.org/officeDocument/2006/relationships/chart" Target="../charts/chart70.xml"/><Relationship Id="rId12" Type="http://schemas.openxmlformats.org/officeDocument/2006/relationships/image" Target="../media/image21.emf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notesSlide" Target="../notesSlides/notesSlide9.xml"/><Relationship Id="rId11" Type="http://schemas.openxmlformats.org/officeDocument/2006/relationships/package" Target="../embeddings/Microsoft_Excel_Worksheet11.xlsx"/><Relationship Id="rId5" Type="http://schemas.openxmlformats.org/officeDocument/2006/relationships/slideLayout" Target="../slideLayouts/slideLayout2.xml"/><Relationship Id="rId10" Type="http://schemas.openxmlformats.org/officeDocument/2006/relationships/chart" Target="../charts/chart73.xml"/><Relationship Id="rId4" Type="http://schemas.openxmlformats.org/officeDocument/2006/relationships/tags" Target="../tags/tag64.xml"/><Relationship Id="rId9" Type="http://schemas.openxmlformats.org/officeDocument/2006/relationships/chart" Target="../charts/chart7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slideLayout" Target="../slideLayouts/slideLayout2.xml"/><Relationship Id="rId7" Type="http://schemas.openxmlformats.org/officeDocument/2006/relationships/package" Target="../embeddings/Microsoft_Excel_Worksheet84.xlsx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chart" Target="../charts/chart75.xml"/><Relationship Id="rId5" Type="http://schemas.openxmlformats.org/officeDocument/2006/relationships/chart" Target="../charts/chart74.xml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7.xml"/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76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Excel_Worksheet11.xlsx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9.x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Excel_Worksheet11.xls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0.xml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1.xml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3.xml"/><Relationship Id="rId5" Type="http://schemas.openxmlformats.org/officeDocument/2006/relationships/chart" Target="../charts/chart82.x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CD551501-FBF5-4E76-9E0B-4E3C791831F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14000" y="1307940"/>
            <a:ext cx="11778000" cy="761190"/>
          </a:xfrm>
        </p:spPr>
        <p:txBody>
          <a:bodyPr/>
          <a:lstStyle/>
          <a:p>
            <a:r>
              <a:rPr lang="fi-FI" dirty="0"/>
              <a:t>Pk-yritysbarometri</a:t>
            </a:r>
          </a:p>
        </p:txBody>
      </p:sp>
      <p:graphicFrame>
        <p:nvGraphicFramePr>
          <p:cNvPr id="8" name="Objekti 7">
            <a:extLst>
              <a:ext uri="{FF2B5EF4-FFF2-40B4-BE49-F238E27FC236}">
                <a16:creationId xmlns:a16="http://schemas.microsoft.com/office/drawing/2014/main" id="{C4E73A07-F322-F816-2AEC-B8C1D812B8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877398"/>
              </p:ext>
            </p:extLst>
          </p:nvPr>
        </p:nvGraphicFramePr>
        <p:xfrm>
          <a:off x="377788" y="2152083"/>
          <a:ext cx="1104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1049105" imgH="457336" progId="Excel.Sheet.12">
                  <p:embed/>
                </p:oleObj>
              </mc:Choice>
              <mc:Fallback>
                <p:oleObj name="Worksheet" r:id="rId3" imgW="11049105" imgH="457336" progId="Excel.Sheet.12">
                  <p:embed/>
                  <p:pic>
                    <p:nvPicPr>
                      <p:cNvPr id="8" name="Objekti 7">
                        <a:extLst>
                          <a:ext uri="{FF2B5EF4-FFF2-40B4-BE49-F238E27FC236}">
                            <a16:creationId xmlns:a16="http://schemas.microsoft.com/office/drawing/2014/main" id="{C4E73A07-F322-F816-2AEC-B8C1D812B8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788" y="2152083"/>
                        <a:ext cx="110490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Kuvan paikkamerkki 8" descr="Kuva, joka sisältää kohteen teksti, henkilö, kynsi, rannekello&#10;&#10;Tekoälyllä luotu sisältö voi olla virheellistä.">
            <a:extLst>
              <a:ext uri="{FF2B5EF4-FFF2-40B4-BE49-F238E27FC236}">
                <a16:creationId xmlns:a16="http://schemas.microsoft.com/office/drawing/2014/main" id="{DC9D3DC9-64E3-2BA9-28FE-792C73B48F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3" b="13833"/>
          <a:stretch>
            <a:fillRect/>
          </a:stretch>
        </p:blipFill>
        <p:spPr>
          <a:xfrm>
            <a:off x="0" y="2708920"/>
            <a:ext cx="12198087" cy="3309915"/>
          </a:xfrm>
        </p:spPr>
      </p:pic>
    </p:spTree>
    <p:extLst>
      <p:ext uri="{BB962C8B-B14F-4D97-AF65-F5344CB8AC3E}">
        <p14:creationId xmlns:p14="http://schemas.microsoft.com/office/powerpoint/2010/main" val="3277712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PK-YRITYSBAROMETRIN TOTEUTUS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>
              <a:solidFill>
                <a:srgbClr val="FF0000"/>
              </a:solidFill>
            </a:endParaRPr>
          </a:p>
        </p:txBody>
      </p:sp>
      <p:grpSp>
        <p:nvGrpSpPr>
          <p:cNvPr id="9" name="Ryhmä 8">
            <a:extLst>
              <a:ext uri="{FF2B5EF4-FFF2-40B4-BE49-F238E27FC236}">
                <a16:creationId xmlns:a16="http://schemas.microsoft.com/office/drawing/2014/main" id="{F0F514C4-E2D1-43BF-9CEE-CB574A070E6E}"/>
              </a:ext>
            </a:extLst>
          </p:cNvPr>
          <p:cNvGrpSpPr/>
          <p:nvPr/>
        </p:nvGrpSpPr>
        <p:grpSpPr>
          <a:xfrm>
            <a:off x="744417" y="1386392"/>
            <a:ext cx="8985278" cy="1107996"/>
            <a:chOff x="620652" y="1488741"/>
            <a:chExt cx="8023959" cy="1107996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2886D6A2-1514-4FFF-A8BB-44EE28536CE8}"/>
                </a:ext>
              </a:extLst>
            </p:cNvPr>
            <p:cNvSpPr txBox="1"/>
            <p:nvPr/>
          </p:nvSpPr>
          <p:spPr>
            <a:xfrm>
              <a:off x="1411239" y="1488741"/>
              <a:ext cx="723337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TUTKIMUKSEN TARKOITUS</a:t>
              </a:r>
            </a:p>
            <a:p>
              <a:r>
                <a:rPr lang="fi-FI" sz="1300" dirty="0"/>
                <a:t>Pk-yritysbarometrissä on selvitetty suomalaisten pk-yritysten mielikuvia yleisestä suhdannekehityksestä ja oman yrityksen taloudellisesta kehityksestä. Lisäksi on tiedusteltu muun muassa yrityksen kasvuun, kansainvälistymiseen ja rahoitukseen liittyvistä tekijöistä. Tutkimuksen on toteuttanut Taloustutkimus Oy Suomen Yrittäjien, Finnvera Oyj:n sekä työ- ja elinkeinoministeriön toimeksiannosta.</a:t>
              </a:r>
            </a:p>
          </p:txBody>
        </p:sp>
        <p:sp>
          <p:nvSpPr>
            <p:cNvPr id="11" name="Ellipsi 10">
              <a:extLst>
                <a:ext uri="{FF2B5EF4-FFF2-40B4-BE49-F238E27FC236}">
                  <a16:creationId xmlns:a16="http://schemas.microsoft.com/office/drawing/2014/main" id="{975EAEB3-9040-4138-BE09-EBC88BB7B319}"/>
                </a:ext>
              </a:extLst>
            </p:cNvPr>
            <p:cNvSpPr/>
            <p:nvPr/>
          </p:nvSpPr>
          <p:spPr>
            <a:xfrm>
              <a:off x="620652" y="1653932"/>
              <a:ext cx="694418" cy="777613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Ryhmä 12">
            <a:extLst>
              <a:ext uri="{FF2B5EF4-FFF2-40B4-BE49-F238E27FC236}">
                <a16:creationId xmlns:a16="http://schemas.microsoft.com/office/drawing/2014/main" id="{0D1E111D-3FD3-4E40-B4E2-EEC46E2F4797}"/>
              </a:ext>
            </a:extLst>
          </p:cNvPr>
          <p:cNvGrpSpPr/>
          <p:nvPr/>
        </p:nvGrpSpPr>
        <p:grpSpPr>
          <a:xfrm>
            <a:off x="731223" y="2637555"/>
            <a:ext cx="9603402" cy="1107996"/>
            <a:chOff x="763294" y="2517531"/>
            <a:chExt cx="9125131" cy="1107996"/>
          </a:xfrm>
        </p:grpSpPr>
        <p:sp>
          <p:nvSpPr>
            <p:cNvPr id="14" name="Ellipsi 13">
              <a:extLst>
                <a:ext uri="{FF2B5EF4-FFF2-40B4-BE49-F238E27FC236}">
                  <a16:creationId xmlns:a16="http://schemas.microsoft.com/office/drawing/2014/main" id="{507F0F75-F4C0-4017-9412-1310184855D8}"/>
                </a:ext>
              </a:extLst>
            </p:cNvPr>
            <p:cNvSpPr/>
            <p:nvPr/>
          </p:nvSpPr>
          <p:spPr>
            <a:xfrm>
              <a:off x="763294" y="2644756"/>
              <a:ext cx="777613" cy="777613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kstiruutu 15">
              <a:extLst>
                <a:ext uri="{FF2B5EF4-FFF2-40B4-BE49-F238E27FC236}">
                  <a16:creationId xmlns:a16="http://schemas.microsoft.com/office/drawing/2014/main" id="{7B4B50B7-6280-44C4-9194-18C35EF93E82}"/>
                </a:ext>
              </a:extLst>
            </p:cNvPr>
            <p:cNvSpPr txBox="1"/>
            <p:nvPr/>
          </p:nvSpPr>
          <p:spPr>
            <a:xfrm>
              <a:off x="1623505" y="2517531"/>
              <a:ext cx="826492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TUTKIMUKSEN KOHDERYHMÄ JA OTANTA</a:t>
              </a:r>
            </a:p>
            <a:p>
              <a:r>
                <a:rPr lang="fi-FI" sz="1300" dirty="0"/>
                <a:t>Otantalähteenä on käytetty Tilastokeskuksen toimialaluokitusta TOL 2008, Alma </a:t>
              </a:r>
              <a:r>
                <a:rPr lang="fi-FI" sz="1300" dirty="0" err="1"/>
                <a:t>Insights</a:t>
              </a:r>
              <a:r>
                <a:rPr lang="fi-FI" sz="1300" dirty="0"/>
                <a:t> Analysaattori päättäjätietokanta (Alma </a:t>
              </a:r>
              <a:r>
                <a:rPr lang="fi-FI" sz="1300" dirty="0" err="1"/>
                <a:t>Insights</a:t>
              </a:r>
              <a:r>
                <a:rPr lang="fi-FI" sz="1300" dirty="0"/>
                <a:t> on osa Alma Media -konsernia) yritysrekisteriä, sekä Suomen Yrittäjien jäsenrekisteriä, joista otanta on tehty kiintiöidyllä satunnaisotannalla. Otoksessa on kiintiöity yritysten toimiala, kokoluokka ja sijainti. Vastaajajoukon muodostaa 4393 kohderyhmän vaatimukset täyttävää pk-yrityksen edustajaa.</a:t>
              </a:r>
            </a:p>
          </p:txBody>
        </p:sp>
      </p:grpSp>
      <p:grpSp>
        <p:nvGrpSpPr>
          <p:cNvPr id="17" name="Ryhmä 16">
            <a:extLst>
              <a:ext uri="{FF2B5EF4-FFF2-40B4-BE49-F238E27FC236}">
                <a16:creationId xmlns:a16="http://schemas.microsoft.com/office/drawing/2014/main" id="{2FCC564A-58B4-49D7-8613-1F2D5D79F295}"/>
              </a:ext>
            </a:extLst>
          </p:cNvPr>
          <p:cNvGrpSpPr/>
          <p:nvPr/>
        </p:nvGrpSpPr>
        <p:grpSpPr>
          <a:xfrm>
            <a:off x="744417" y="3980486"/>
            <a:ext cx="10782997" cy="777614"/>
            <a:chOff x="817321" y="3774039"/>
            <a:chExt cx="10782997" cy="777614"/>
          </a:xfrm>
        </p:grpSpPr>
        <p:sp>
          <p:nvSpPr>
            <p:cNvPr id="18" name="Ellipsi 17">
              <a:extLst>
                <a:ext uri="{FF2B5EF4-FFF2-40B4-BE49-F238E27FC236}">
                  <a16:creationId xmlns:a16="http://schemas.microsoft.com/office/drawing/2014/main" id="{194B0350-459C-4CDC-A03D-DEE76972719B}"/>
                </a:ext>
              </a:extLst>
            </p:cNvPr>
            <p:cNvSpPr/>
            <p:nvPr/>
          </p:nvSpPr>
          <p:spPr>
            <a:xfrm>
              <a:off x="817321" y="3774039"/>
              <a:ext cx="777614" cy="777614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kstiruutu 19">
              <a:extLst>
                <a:ext uri="{FF2B5EF4-FFF2-40B4-BE49-F238E27FC236}">
                  <a16:creationId xmlns:a16="http://schemas.microsoft.com/office/drawing/2014/main" id="{40C27A32-126E-4CF5-92DB-2CE680E96D4D}"/>
                </a:ext>
              </a:extLst>
            </p:cNvPr>
            <p:cNvSpPr txBox="1"/>
            <p:nvPr/>
          </p:nvSpPr>
          <p:spPr>
            <a:xfrm>
              <a:off x="1648338" y="3827228"/>
              <a:ext cx="99519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TIEDONKERUUMENETELMÄ</a:t>
              </a:r>
            </a:p>
            <a:p>
              <a:r>
                <a:rPr lang="fi-FI" sz="13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Tiedonkeruumenetelmänä on käytetty internetkyselyä. </a:t>
              </a:r>
              <a:br>
                <a:rPr lang="fi-FI" sz="13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3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Vastaajat kutsuttiin kyselyyn sähköpostitse tai puhelimitse. </a:t>
              </a:r>
            </a:p>
          </p:txBody>
        </p:sp>
      </p:grp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F6FBBDAB-9D1D-48E0-A32E-67C438FC6930}"/>
              </a:ext>
            </a:extLst>
          </p:cNvPr>
          <p:cNvGrpSpPr/>
          <p:nvPr/>
        </p:nvGrpSpPr>
        <p:grpSpPr>
          <a:xfrm>
            <a:off x="726737" y="5191173"/>
            <a:ext cx="8129181" cy="777614"/>
            <a:chOff x="773804" y="4952677"/>
            <a:chExt cx="8129181" cy="777614"/>
          </a:xfrm>
        </p:grpSpPr>
        <p:sp>
          <p:nvSpPr>
            <p:cNvPr id="22" name="Ellipsi 21">
              <a:extLst>
                <a:ext uri="{FF2B5EF4-FFF2-40B4-BE49-F238E27FC236}">
                  <a16:creationId xmlns:a16="http://schemas.microsoft.com/office/drawing/2014/main" id="{725D9DE9-E6F5-4C8D-ADFB-45B456D66E69}"/>
                </a:ext>
              </a:extLst>
            </p:cNvPr>
            <p:cNvSpPr/>
            <p:nvPr/>
          </p:nvSpPr>
          <p:spPr>
            <a:xfrm>
              <a:off x="773804" y="4952677"/>
              <a:ext cx="777614" cy="777614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kstiruutu 23">
              <a:extLst>
                <a:ext uri="{FF2B5EF4-FFF2-40B4-BE49-F238E27FC236}">
                  <a16:creationId xmlns:a16="http://schemas.microsoft.com/office/drawing/2014/main" id="{505AE6A0-9122-4E62-8861-E332F0D89869}"/>
                </a:ext>
              </a:extLst>
            </p:cNvPr>
            <p:cNvSpPr txBox="1"/>
            <p:nvPr/>
          </p:nvSpPr>
          <p:spPr>
            <a:xfrm>
              <a:off x="1638501" y="5105228"/>
              <a:ext cx="72644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TIEDONKERUUN AJANKOHTA</a:t>
              </a:r>
            </a:p>
            <a:p>
              <a:r>
                <a:rPr lang="fi-FI" sz="14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Joulukuu 2025-Tammikuu 2026.</a:t>
              </a:r>
            </a:p>
          </p:txBody>
        </p:sp>
      </p:grp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Kuva 1">
            <a:extLst>
              <a:ext uri="{FF2B5EF4-FFF2-40B4-BE49-F238E27FC236}">
                <a16:creationId xmlns:a16="http://schemas.microsoft.com/office/drawing/2014/main" id="{4DB858F5-DB8B-436A-8948-B6C8E0D00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9830" y="1693180"/>
            <a:ext cx="478837" cy="521087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8B78A1E1-265D-4FD3-B61E-5EB8F8747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7282" y="2921676"/>
            <a:ext cx="461385" cy="46138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29D1CE73-4BA7-4162-8971-E9C19F8BCD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9830" y="4141847"/>
            <a:ext cx="447937" cy="47353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3DDE6125-5273-49AC-B816-10962D193F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9830" y="5397580"/>
            <a:ext cx="397200" cy="36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19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9" y="-1"/>
            <a:ext cx="11248353" cy="1479167"/>
          </a:xfrm>
        </p:spPr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PK-YRITYSBAROMETRIN RAPORTOINNISTA JA TULOSTEN TULKINNASTA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Pk-yritysbarometri, kevät 2026 alueraportti, 13.2.2026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5554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Ryhmä 17">
            <a:extLst>
              <a:ext uri="{FF2B5EF4-FFF2-40B4-BE49-F238E27FC236}">
                <a16:creationId xmlns:a16="http://schemas.microsoft.com/office/drawing/2014/main" id="{6EFFEFFD-A54E-4457-B6B5-5E8469806C19}"/>
              </a:ext>
            </a:extLst>
          </p:cNvPr>
          <p:cNvGrpSpPr/>
          <p:nvPr/>
        </p:nvGrpSpPr>
        <p:grpSpPr>
          <a:xfrm>
            <a:off x="744417" y="2078593"/>
            <a:ext cx="7794466" cy="1107996"/>
            <a:chOff x="620652" y="1587658"/>
            <a:chExt cx="6960550" cy="1107996"/>
          </a:xfrm>
        </p:grpSpPr>
        <p:sp>
          <p:nvSpPr>
            <p:cNvPr id="19" name="Tekstiruutu 18">
              <a:extLst>
                <a:ext uri="{FF2B5EF4-FFF2-40B4-BE49-F238E27FC236}">
                  <a16:creationId xmlns:a16="http://schemas.microsoft.com/office/drawing/2014/main" id="{5D349B9A-5AEA-4D48-AFDA-10281E9E59F4}"/>
                </a:ext>
              </a:extLst>
            </p:cNvPr>
            <p:cNvSpPr txBox="1"/>
            <p:nvPr/>
          </p:nvSpPr>
          <p:spPr>
            <a:xfrm>
              <a:off x="1411239" y="1587658"/>
              <a:ext cx="616996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TUTKIMUKSEN RAPORTOINTI</a:t>
              </a:r>
            </a:p>
            <a:p>
              <a:r>
                <a:rPr lang="fi-FI" sz="1300" dirty="0"/>
                <a:t>Tämä raportti käsittelee alueellista yhteenvetoa kevään 2026 Pk-yritysbarometrin päätuloksista. Alueen tuloksia on verrattu pääosin koko maan tuloksiin ja suhdannenäkymien osalta myös lähialueiden tuloksiin. Tutkimustuloksissa aineisto on painotettu vastaamaan yritysten todellista toimiala- ja aluejakaumaa. </a:t>
              </a:r>
            </a:p>
          </p:txBody>
        </p:sp>
        <p:sp>
          <p:nvSpPr>
            <p:cNvPr id="20" name="Ellipsi 19">
              <a:extLst>
                <a:ext uri="{FF2B5EF4-FFF2-40B4-BE49-F238E27FC236}">
                  <a16:creationId xmlns:a16="http://schemas.microsoft.com/office/drawing/2014/main" id="{355A46AE-B39F-4449-A2D2-AF969DB4483E}"/>
                </a:ext>
              </a:extLst>
            </p:cNvPr>
            <p:cNvSpPr/>
            <p:nvPr/>
          </p:nvSpPr>
          <p:spPr>
            <a:xfrm>
              <a:off x="620652" y="1653932"/>
              <a:ext cx="694418" cy="777613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17B4A01C-A159-4BED-8FD4-2E4E91F35CFB}"/>
              </a:ext>
            </a:extLst>
          </p:cNvPr>
          <p:cNvGrpSpPr/>
          <p:nvPr/>
        </p:nvGrpSpPr>
        <p:grpSpPr>
          <a:xfrm>
            <a:off x="744417" y="3520985"/>
            <a:ext cx="8387629" cy="1308050"/>
            <a:chOff x="620652" y="1587658"/>
            <a:chExt cx="7490252" cy="1308050"/>
          </a:xfrm>
        </p:grpSpPr>
        <p:sp>
          <p:nvSpPr>
            <p:cNvPr id="22" name="Tekstiruutu 21">
              <a:extLst>
                <a:ext uri="{FF2B5EF4-FFF2-40B4-BE49-F238E27FC236}">
                  <a16:creationId xmlns:a16="http://schemas.microsoft.com/office/drawing/2014/main" id="{4F93597D-2F3B-4A4D-8BED-E085F9E060E5}"/>
                </a:ext>
              </a:extLst>
            </p:cNvPr>
            <p:cNvSpPr txBox="1"/>
            <p:nvPr/>
          </p:nvSpPr>
          <p:spPr>
            <a:xfrm>
              <a:off x="1411238" y="1587658"/>
              <a:ext cx="6699666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TULOSTEN TULKINTA</a:t>
              </a:r>
            </a:p>
            <a:p>
              <a:r>
                <a:rPr lang="fi-FI" sz="1300" dirty="0"/>
                <a:t>Tutkimustuloksissa esiintyy muutamissa kohdissa käsite saldoluku. Se kuvaa kyseisten kysymysten kohdalla positiivisista ja negatiivisista vastauksista laskettua prosenttilukujen erotusta. Esimerkiksi: Pk-yritysten yleiset suhdannenäkymät seuraavan vuoden aikana paranee 39,4 %, huononee 8,6 % saldoluku = +30,8 % ~31 %. HUOM. kaikissa laskelmissa käytetään tarkkoja, pyöristämättömiä lukuja, vaikka raportissa luvut esitetään kokonaisina ilman desimaaleja.</a:t>
              </a:r>
            </a:p>
          </p:txBody>
        </p:sp>
        <p:sp>
          <p:nvSpPr>
            <p:cNvPr id="23" name="Ellipsi 22">
              <a:extLst>
                <a:ext uri="{FF2B5EF4-FFF2-40B4-BE49-F238E27FC236}">
                  <a16:creationId xmlns:a16="http://schemas.microsoft.com/office/drawing/2014/main" id="{320EA3D8-1D79-48BC-ABD7-B35252F5B831}"/>
                </a:ext>
              </a:extLst>
            </p:cNvPr>
            <p:cNvSpPr/>
            <p:nvPr/>
          </p:nvSpPr>
          <p:spPr>
            <a:xfrm>
              <a:off x="620652" y="1653932"/>
              <a:ext cx="694418" cy="777613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Kuva 1">
            <a:extLst>
              <a:ext uri="{FF2B5EF4-FFF2-40B4-BE49-F238E27FC236}">
                <a16:creationId xmlns:a16="http://schemas.microsoft.com/office/drawing/2014/main" id="{5976FA0F-F917-4984-91A3-123E790C2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918" y="2280714"/>
            <a:ext cx="462486" cy="462486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EAA58908-8022-483B-8A7C-2A924065D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2918" y="3727194"/>
            <a:ext cx="444382" cy="44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41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Kaavio 1">
            <a:extLst>
              <a:ext uri="{FF2B5EF4-FFF2-40B4-BE49-F238E27FC236}">
                <a16:creationId xmlns:a16="http://schemas.microsoft.com/office/drawing/2014/main" id="{1C859C75-9858-4CE0-B816-9FAC2592BC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066794"/>
              </p:ext>
            </p:extLst>
          </p:nvPr>
        </p:nvGraphicFramePr>
        <p:xfrm>
          <a:off x="2195483" y="1852468"/>
          <a:ext cx="5194934" cy="2005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6" name="Ryhmä 35">
            <a:extLst>
              <a:ext uri="{FF2B5EF4-FFF2-40B4-BE49-F238E27FC236}">
                <a16:creationId xmlns:a16="http://schemas.microsoft.com/office/drawing/2014/main" id="{649FE13F-9AF2-4F0C-9A36-0BA5B10D077D}"/>
              </a:ext>
            </a:extLst>
          </p:cNvPr>
          <p:cNvGrpSpPr/>
          <p:nvPr/>
        </p:nvGrpSpPr>
        <p:grpSpPr>
          <a:xfrm>
            <a:off x="8053598" y="1904547"/>
            <a:ext cx="3839315" cy="1383782"/>
            <a:chOff x="7359869" y="2030616"/>
            <a:chExt cx="3839315" cy="1383782"/>
          </a:xfrm>
        </p:grpSpPr>
        <p:grpSp>
          <p:nvGrpSpPr>
            <p:cNvPr id="35" name="Ryhmä 34">
              <a:extLst>
                <a:ext uri="{FF2B5EF4-FFF2-40B4-BE49-F238E27FC236}">
                  <a16:creationId xmlns:a16="http://schemas.microsoft.com/office/drawing/2014/main" id="{293D079B-7ABA-449F-BE2D-2B89E7DC18D3}"/>
                </a:ext>
              </a:extLst>
            </p:cNvPr>
            <p:cNvGrpSpPr/>
            <p:nvPr/>
          </p:nvGrpSpPr>
          <p:grpSpPr>
            <a:xfrm>
              <a:off x="7359869" y="2030616"/>
              <a:ext cx="3839315" cy="1383782"/>
              <a:chOff x="7359869" y="2030616"/>
              <a:chExt cx="3839315" cy="1383782"/>
            </a:xfrm>
          </p:grpSpPr>
          <p:graphicFrame>
            <p:nvGraphicFramePr>
              <p:cNvPr id="96" name="Kaavio 95">
                <a:extLst>
                  <a:ext uri="{FF2B5EF4-FFF2-40B4-BE49-F238E27FC236}">
                    <a16:creationId xmlns:a16="http://schemas.microsoft.com/office/drawing/2014/main" id="{13E377CC-3B77-4536-9E48-D3003689DB0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673539418"/>
                  </p:ext>
                </p:extLst>
              </p:nvPr>
            </p:nvGraphicFramePr>
            <p:xfrm>
              <a:off x="7359869" y="2030616"/>
              <a:ext cx="2591218" cy="13837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98" name="Suorakulmio 97">
                <a:extLst>
                  <a:ext uri="{FF2B5EF4-FFF2-40B4-BE49-F238E27FC236}">
                    <a16:creationId xmlns:a16="http://schemas.microsoft.com/office/drawing/2014/main" id="{02398F72-C81A-422A-9B31-63037735A257}"/>
                  </a:ext>
                </a:extLst>
              </p:cNvPr>
              <p:cNvSpPr/>
              <p:nvPr/>
            </p:nvSpPr>
            <p:spPr>
              <a:xfrm>
                <a:off x="9497447" y="2468705"/>
                <a:ext cx="170173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80000"/>
                  </a:lnSpc>
                  <a:defRPr/>
                </a:pPr>
                <a:r>
                  <a:rPr lang="fi-FI" sz="10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yrityksistä on vientiä </a:t>
                </a:r>
                <a:br>
                  <a:rPr lang="fi-FI" sz="10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10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tai kansainvälistä toimintaa</a:t>
                </a:r>
              </a:p>
            </p:txBody>
          </p:sp>
          <p:grpSp>
            <p:nvGrpSpPr>
              <p:cNvPr id="34" name="Ryhmä 33">
                <a:extLst>
                  <a:ext uri="{FF2B5EF4-FFF2-40B4-BE49-F238E27FC236}">
                    <a16:creationId xmlns:a16="http://schemas.microsoft.com/office/drawing/2014/main" id="{74961A6A-1A82-4242-80A9-CD860807C117}"/>
                  </a:ext>
                </a:extLst>
              </p:cNvPr>
              <p:cNvGrpSpPr/>
              <p:nvPr/>
            </p:nvGrpSpPr>
            <p:grpSpPr>
              <a:xfrm>
                <a:off x="9311191" y="2867741"/>
                <a:ext cx="1437500" cy="381440"/>
                <a:chOff x="9326200" y="2921668"/>
                <a:chExt cx="1437500" cy="381440"/>
              </a:xfrm>
            </p:grpSpPr>
            <p:sp>
              <p:nvSpPr>
                <p:cNvPr id="99" name="Otsikko 4">
                  <a:extLst>
                    <a:ext uri="{FF2B5EF4-FFF2-40B4-BE49-F238E27FC236}">
                      <a16:creationId xmlns:a16="http://schemas.microsoft.com/office/drawing/2014/main" id="{F3CC7047-A359-4EF6-B77E-51400138954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913787" y="2921668"/>
                  <a:ext cx="849913" cy="38144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t">
                  <a:noAutofit/>
                </a:bodyPr>
                <a:lstStyle>
                  <a:lvl1pPr algn="l" defTabSz="914391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fi-FI" sz="2400" spc="-150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21</a:t>
                  </a:r>
                  <a:r>
                    <a:rPr lang="fi-FI" sz="1400" spc="-150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fi-FI" sz="2400" spc="-150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%</a:t>
                  </a:r>
                </a:p>
              </p:txBody>
            </p:sp>
            <p:sp>
              <p:nvSpPr>
                <p:cNvPr id="100" name="Suorakulmio 99">
                  <a:extLst>
                    <a:ext uri="{FF2B5EF4-FFF2-40B4-BE49-F238E27FC236}">
                      <a16:creationId xmlns:a16="http://schemas.microsoft.com/office/drawing/2014/main" id="{9A7DFEBE-617E-4306-88F2-681EA9288546}"/>
                    </a:ext>
                  </a:extLst>
                </p:cNvPr>
                <p:cNvSpPr/>
                <p:nvPr/>
              </p:nvSpPr>
              <p:spPr>
                <a:xfrm>
                  <a:off x="9326200" y="2962494"/>
                  <a:ext cx="711497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r">
                    <a:lnSpc>
                      <a:spcPct val="80000"/>
                    </a:lnSpc>
                    <a:defRPr/>
                  </a:pPr>
                  <a:r>
                    <a:rPr lang="fi-FI" sz="10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Koko</a:t>
                  </a:r>
                </a:p>
                <a:p>
                  <a:pPr lvl="0" algn="r">
                    <a:lnSpc>
                      <a:spcPct val="80000"/>
                    </a:lnSpc>
                    <a:defRPr/>
                  </a:pPr>
                  <a:r>
                    <a:rPr lang="fi-FI" sz="10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maa</a:t>
                  </a:r>
                </a:p>
              </p:txBody>
            </p:sp>
          </p:grpSp>
        </p:grpSp>
        <p:cxnSp>
          <p:nvCxnSpPr>
            <p:cNvPr id="111" name="Suora yhdysviiva 110">
              <a:extLst>
                <a:ext uri="{FF2B5EF4-FFF2-40B4-BE49-F238E27FC236}">
                  <a16:creationId xmlns:a16="http://schemas.microsoft.com/office/drawing/2014/main" id="{4B1164A3-5BC8-40EB-B7D8-60644D992E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21877" y="2161101"/>
              <a:ext cx="947615" cy="1"/>
            </a:xfrm>
            <a:prstGeom prst="line">
              <a:avLst/>
            </a:prstGeom>
            <a:ln w="12700">
              <a:solidFill>
                <a:srgbClr val="00A3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4" name="Kaavio 63">
            <a:extLst>
              <a:ext uri="{FF2B5EF4-FFF2-40B4-BE49-F238E27FC236}">
                <a16:creationId xmlns:a16="http://schemas.microsoft.com/office/drawing/2014/main" id="{59B7689F-4CEF-452A-A530-483C566962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2890503"/>
              </p:ext>
            </p:extLst>
          </p:nvPr>
        </p:nvGraphicFramePr>
        <p:xfrm>
          <a:off x="4892119" y="3949777"/>
          <a:ext cx="7099982" cy="2008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Otsikko 5">
            <a:extLst>
              <a:ext uri="{FF2B5EF4-FFF2-40B4-BE49-F238E27FC236}">
                <a16:creationId xmlns:a16="http://schemas.microsoft.com/office/drawing/2014/main" id="{8DA994F7-9399-4E01-91B5-59A630730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VASTAAJAYRITYSTEN TAUSTATIEDOT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B1C0EB3-AC1A-4FBE-BADD-DCFAB8F64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F1135DF-0099-4057-9D15-0A0F63083B9A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000DBC5-DD01-465B-AF60-65348AB08F29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442641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orakulmio 11">
            <a:extLst>
              <a:ext uri="{FF2B5EF4-FFF2-40B4-BE49-F238E27FC236}">
                <a16:creationId xmlns:a16="http://schemas.microsoft.com/office/drawing/2014/main" id="{5DD179BA-5506-4854-BA3A-0AE65D0FD124}"/>
              </a:ext>
            </a:extLst>
          </p:cNvPr>
          <p:cNvSpPr/>
          <p:nvPr/>
        </p:nvSpPr>
        <p:spPr>
          <a:xfrm>
            <a:off x="514434" y="1349320"/>
            <a:ext cx="30706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Päätoimiala </a:t>
            </a:r>
            <a:r>
              <a:rPr lang="fi-FI" sz="8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cxnSp>
        <p:nvCxnSpPr>
          <p:cNvPr id="15" name="Suora yhdysviiva 14">
            <a:extLst>
              <a:ext uri="{FF2B5EF4-FFF2-40B4-BE49-F238E27FC236}">
                <a16:creationId xmlns:a16="http://schemas.microsoft.com/office/drawing/2014/main" id="{2CC5644D-1EB8-4829-BFB5-1F0BDF8C4DCD}"/>
              </a:ext>
            </a:extLst>
          </p:cNvPr>
          <p:cNvCxnSpPr>
            <a:cxnSpLocks/>
          </p:cNvCxnSpPr>
          <p:nvPr/>
        </p:nvCxnSpPr>
        <p:spPr>
          <a:xfrm>
            <a:off x="604774" y="1660833"/>
            <a:ext cx="4051066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uorakulmio 18">
            <a:extLst>
              <a:ext uri="{FF2B5EF4-FFF2-40B4-BE49-F238E27FC236}">
                <a16:creationId xmlns:a16="http://schemas.microsoft.com/office/drawing/2014/main" id="{3CE0CF7F-8392-4B29-B0B1-55EF263C4BE4}"/>
              </a:ext>
            </a:extLst>
          </p:cNvPr>
          <p:cNvSpPr/>
          <p:nvPr/>
        </p:nvSpPr>
        <p:spPr>
          <a:xfrm>
            <a:off x="514434" y="3835017"/>
            <a:ext cx="30706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Liikevaihto vuonna 2025 </a:t>
            </a:r>
            <a:r>
              <a:rPr lang="fi-FI" sz="8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  <a:p>
            <a:pPr lvl="0">
              <a:defRPr/>
            </a:pPr>
            <a:endParaRPr lang="fi-FI" sz="1400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uora yhdysviiva 19">
            <a:extLst>
              <a:ext uri="{FF2B5EF4-FFF2-40B4-BE49-F238E27FC236}">
                <a16:creationId xmlns:a16="http://schemas.microsoft.com/office/drawing/2014/main" id="{E5A34FEF-260D-4D91-9698-CACE884D430E}"/>
              </a:ext>
            </a:extLst>
          </p:cNvPr>
          <p:cNvCxnSpPr>
            <a:cxnSpLocks/>
          </p:cNvCxnSpPr>
          <p:nvPr/>
        </p:nvCxnSpPr>
        <p:spPr>
          <a:xfrm>
            <a:off x="604774" y="4119197"/>
            <a:ext cx="4051066" cy="0"/>
          </a:xfrm>
          <a:prstGeom prst="line">
            <a:avLst/>
          </a:prstGeom>
          <a:ln w="15875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Suorakulmio 41">
            <a:extLst>
              <a:ext uri="{FF2B5EF4-FFF2-40B4-BE49-F238E27FC236}">
                <a16:creationId xmlns:a16="http://schemas.microsoft.com/office/drawing/2014/main" id="{56CB9F02-3AC2-44B8-9AE3-BB5CFF24D167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 n=4393</a:t>
            </a:r>
          </a:p>
        </p:txBody>
      </p:sp>
      <p:graphicFrame>
        <p:nvGraphicFramePr>
          <p:cNvPr id="44" name="Kaavio 43">
            <a:extLst>
              <a:ext uri="{FF2B5EF4-FFF2-40B4-BE49-F238E27FC236}">
                <a16:creationId xmlns:a16="http://schemas.microsoft.com/office/drawing/2014/main" id="{41DD35E7-19D7-4838-9090-92444337E8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5761682"/>
              </p:ext>
            </p:extLst>
          </p:nvPr>
        </p:nvGraphicFramePr>
        <p:xfrm>
          <a:off x="497332" y="1747111"/>
          <a:ext cx="4239980" cy="1960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6" name="Kaavio 45">
            <a:extLst>
              <a:ext uri="{FF2B5EF4-FFF2-40B4-BE49-F238E27FC236}">
                <a16:creationId xmlns:a16="http://schemas.microsoft.com/office/drawing/2014/main" id="{D8EA0C90-C94B-4DB9-8CD3-ED0E8A6BC1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0996"/>
              </p:ext>
            </p:extLst>
          </p:nvPr>
        </p:nvGraphicFramePr>
        <p:xfrm>
          <a:off x="497332" y="4158398"/>
          <a:ext cx="4652804" cy="1960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23" name="Ryhmä 22">
            <a:extLst>
              <a:ext uri="{FF2B5EF4-FFF2-40B4-BE49-F238E27FC236}">
                <a16:creationId xmlns:a16="http://schemas.microsoft.com/office/drawing/2014/main" id="{7C32D7C3-E831-4586-9B53-8D1B209131B0}"/>
              </a:ext>
            </a:extLst>
          </p:cNvPr>
          <p:cNvGrpSpPr/>
          <p:nvPr/>
        </p:nvGrpSpPr>
        <p:grpSpPr>
          <a:xfrm>
            <a:off x="5006689" y="1349426"/>
            <a:ext cx="3335980" cy="311513"/>
            <a:chOff x="4853532" y="1339978"/>
            <a:chExt cx="3335980" cy="311513"/>
          </a:xfrm>
        </p:grpSpPr>
        <p:sp>
          <p:nvSpPr>
            <p:cNvPr id="43" name="Suorakulmio 42">
              <a:extLst>
                <a:ext uri="{FF2B5EF4-FFF2-40B4-BE49-F238E27FC236}">
                  <a16:creationId xmlns:a16="http://schemas.microsoft.com/office/drawing/2014/main" id="{85EBECB6-D50A-4CB7-A232-B892163E1919}"/>
                </a:ext>
              </a:extLst>
            </p:cNvPr>
            <p:cNvSpPr/>
            <p:nvPr/>
          </p:nvSpPr>
          <p:spPr>
            <a:xfrm>
              <a:off x="4853532" y="1339978"/>
              <a:ext cx="333598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i-FI" sz="14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Yrityksen kasvuhakuisuus </a:t>
              </a:r>
              <a:r>
                <a:rPr lang="fi-FI" sz="8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(%)</a:t>
              </a:r>
            </a:p>
          </p:txBody>
        </p:sp>
        <p:cxnSp>
          <p:nvCxnSpPr>
            <p:cNvPr id="45" name="Suora yhdysviiva 44">
              <a:extLst>
                <a:ext uri="{FF2B5EF4-FFF2-40B4-BE49-F238E27FC236}">
                  <a16:creationId xmlns:a16="http://schemas.microsoft.com/office/drawing/2014/main" id="{AD602910-FF9E-4545-8490-3AB0D85D1CBF}"/>
                </a:ext>
              </a:extLst>
            </p:cNvPr>
            <p:cNvCxnSpPr>
              <a:cxnSpLocks/>
            </p:cNvCxnSpPr>
            <p:nvPr/>
          </p:nvCxnSpPr>
          <p:spPr>
            <a:xfrm>
              <a:off x="4943872" y="1651491"/>
              <a:ext cx="2980301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Suorakulmio 61">
            <a:extLst>
              <a:ext uri="{FF2B5EF4-FFF2-40B4-BE49-F238E27FC236}">
                <a16:creationId xmlns:a16="http://schemas.microsoft.com/office/drawing/2014/main" id="{4D0D5B03-38D1-4FDB-A7BA-4DA4266DBF40}"/>
              </a:ext>
            </a:extLst>
          </p:cNvPr>
          <p:cNvSpPr/>
          <p:nvPr/>
        </p:nvSpPr>
        <p:spPr>
          <a:xfrm>
            <a:off x="5006689" y="3845807"/>
            <a:ext cx="36733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Yrityksen perustamisvuosi </a:t>
            </a:r>
            <a:r>
              <a:rPr lang="fi-FI" sz="8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  <a:p>
            <a:pPr lvl="0">
              <a:defRPr/>
            </a:pPr>
            <a:endParaRPr lang="fi-FI" sz="1400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Suora yhdysviiva 62">
            <a:extLst>
              <a:ext uri="{FF2B5EF4-FFF2-40B4-BE49-F238E27FC236}">
                <a16:creationId xmlns:a16="http://schemas.microsoft.com/office/drawing/2014/main" id="{937103FA-4774-49B2-A7DD-1E3DE6906361}"/>
              </a:ext>
            </a:extLst>
          </p:cNvPr>
          <p:cNvCxnSpPr>
            <a:cxnSpLocks/>
          </p:cNvCxnSpPr>
          <p:nvPr/>
        </p:nvCxnSpPr>
        <p:spPr>
          <a:xfrm>
            <a:off x="5097030" y="4129842"/>
            <a:ext cx="4051066" cy="0"/>
          </a:xfrm>
          <a:prstGeom prst="line">
            <a:avLst/>
          </a:prstGeom>
          <a:ln w="15875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Suorakulmio 84">
            <a:extLst>
              <a:ext uri="{FF2B5EF4-FFF2-40B4-BE49-F238E27FC236}">
                <a16:creationId xmlns:a16="http://schemas.microsoft.com/office/drawing/2014/main" id="{CDAE9055-8E73-4D11-93FB-6E9E0D41EEC1}"/>
              </a:ext>
            </a:extLst>
          </p:cNvPr>
          <p:cNvSpPr/>
          <p:nvPr/>
        </p:nvSpPr>
        <p:spPr>
          <a:xfrm>
            <a:off x="8342669" y="1372228"/>
            <a:ext cx="30706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Vientiyritysten osuus </a:t>
            </a:r>
            <a:r>
              <a:rPr lang="fi-FI" sz="8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  <a:p>
            <a:pPr lvl="0">
              <a:defRPr/>
            </a:pPr>
            <a:endParaRPr lang="fi-FI" sz="1400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6" name="Suora yhdysviiva 85">
            <a:extLst>
              <a:ext uri="{FF2B5EF4-FFF2-40B4-BE49-F238E27FC236}">
                <a16:creationId xmlns:a16="http://schemas.microsoft.com/office/drawing/2014/main" id="{745E62AF-5665-40C7-98D3-C9F9E856244E}"/>
              </a:ext>
            </a:extLst>
          </p:cNvPr>
          <p:cNvCxnSpPr>
            <a:cxnSpLocks/>
          </p:cNvCxnSpPr>
          <p:nvPr/>
        </p:nvCxnSpPr>
        <p:spPr>
          <a:xfrm>
            <a:off x="8442110" y="1656408"/>
            <a:ext cx="3087219" cy="0"/>
          </a:xfrm>
          <a:prstGeom prst="line">
            <a:avLst/>
          </a:prstGeom>
          <a:ln w="15875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Ryhmä 30">
            <a:extLst>
              <a:ext uri="{FF2B5EF4-FFF2-40B4-BE49-F238E27FC236}">
                <a16:creationId xmlns:a16="http://schemas.microsoft.com/office/drawing/2014/main" id="{48B615C9-472C-465D-8ECE-710A6E0CD718}"/>
              </a:ext>
            </a:extLst>
          </p:cNvPr>
          <p:cNvGrpSpPr/>
          <p:nvPr/>
        </p:nvGrpSpPr>
        <p:grpSpPr>
          <a:xfrm>
            <a:off x="5035825" y="1937863"/>
            <a:ext cx="2076178" cy="533847"/>
            <a:chOff x="5609805" y="2020157"/>
            <a:chExt cx="2076178" cy="533847"/>
          </a:xfrm>
        </p:grpSpPr>
        <p:grpSp>
          <p:nvGrpSpPr>
            <p:cNvPr id="29" name="Ryhmä 28">
              <a:extLst>
                <a:ext uri="{FF2B5EF4-FFF2-40B4-BE49-F238E27FC236}">
                  <a16:creationId xmlns:a16="http://schemas.microsoft.com/office/drawing/2014/main" id="{8F3E0536-B329-4BC8-B5CD-852FF6C76F48}"/>
                </a:ext>
              </a:extLst>
            </p:cNvPr>
            <p:cNvGrpSpPr/>
            <p:nvPr/>
          </p:nvGrpSpPr>
          <p:grpSpPr>
            <a:xfrm>
              <a:off x="5609805" y="2020157"/>
              <a:ext cx="2076178" cy="469031"/>
              <a:chOff x="5609805" y="2020157"/>
              <a:chExt cx="2076178" cy="469031"/>
            </a:xfrm>
          </p:grpSpPr>
          <p:sp>
            <p:nvSpPr>
              <p:cNvPr id="66" name="Suorakulmio 65">
                <a:extLst>
                  <a:ext uri="{FF2B5EF4-FFF2-40B4-BE49-F238E27FC236}">
                    <a16:creationId xmlns:a16="http://schemas.microsoft.com/office/drawing/2014/main" id="{6D6D19BD-EC81-4914-BB15-5124189A4A39}"/>
                  </a:ext>
                </a:extLst>
              </p:cNvPr>
              <p:cNvSpPr/>
              <p:nvPr/>
            </p:nvSpPr>
            <p:spPr>
              <a:xfrm>
                <a:off x="6533855" y="2020157"/>
                <a:ext cx="1152128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lnSpc>
                    <a:spcPct val="80000"/>
                  </a:lnSpc>
                  <a:defRPr/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Voimakkaasti </a:t>
                </a:r>
                <a:b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kasvuhakuiset</a:t>
                </a:r>
              </a:p>
            </p:txBody>
          </p:sp>
          <p:sp>
            <p:nvSpPr>
              <p:cNvPr id="69" name="Suorakulmio 68">
                <a:extLst>
                  <a:ext uri="{FF2B5EF4-FFF2-40B4-BE49-F238E27FC236}">
                    <a16:creationId xmlns:a16="http://schemas.microsoft.com/office/drawing/2014/main" id="{DD0AB6CD-A958-427F-BD14-F0C656767398}"/>
                  </a:ext>
                </a:extLst>
              </p:cNvPr>
              <p:cNvSpPr/>
              <p:nvPr/>
            </p:nvSpPr>
            <p:spPr>
              <a:xfrm>
                <a:off x="5609805" y="2118602"/>
                <a:ext cx="1152128" cy="19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lnSpc>
                    <a:spcPct val="80000"/>
                  </a:lnSpc>
                  <a:defRPr/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Kasvuhakuiset</a:t>
                </a:r>
              </a:p>
            </p:txBody>
          </p:sp>
          <p:cxnSp>
            <p:nvCxnSpPr>
              <p:cNvPr id="70" name="Suora yhdysviiva 69">
                <a:extLst>
                  <a:ext uri="{FF2B5EF4-FFF2-40B4-BE49-F238E27FC236}">
                    <a16:creationId xmlns:a16="http://schemas.microsoft.com/office/drawing/2014/main" id="{EC372A65-3185-42D0-A9DC-D39BAF1EA7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91296" y="2122479"/>
                <a:ext cx="0" cy="366709"/>
              </a:xfrm>
              <a:prstGeom prst="line">
                <a:avLst/>
              </a:prstGeom>
              <a:ln w="12700">
                <a:solidFill>
                  <a:srgbClr val="00A3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9" name="Suora yhdysviiva 78">
              <a:extLst>
                <a:ext uri="{FF2B5EF4-FFF2-40B4-BE49-F238E27FC236}">
                  <a16:creationId xmlns:a16="http://schemas.microsoft.com/office/drawing/2014/main" id="{200007B7-DF4A-4E42-99DA-3015BD40EF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78640" y="2037007"/>
              <a:ext cx="0" cy="516997"/>
            </a:xfrm>
            <a:prstGeom prst="line">
              <a:avLst/>
            </a:prstGeom>
            <a:ln w="12700">
              <a:solidFill>
                <a:srgbClr val="00A3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Ryhmä 102">
            <a:extLst>
              <a:ext uri="{FF2B5EF4-FFF2-40B4-BE49-F238E27FC236}">
                <a16:creationId xmlns:a16="http://schemas.microsoft.com/office/drawing/2014/main" id="{33CFAE72-DCEF-40B9-9E4C-665CA7834C17}"/>
              </a:ext>
            </a:extLst>
          </p:cNvPr>
          <p:cNvGrpSpPr/>
          <p:nvPr/>
        </p:nvGrpSpPr>
        <p:grpSpPr>
          <a:xfrm>
            <a:off x="5259764" y="2841550"/>
            <a:ext cx="1878131" cy="609253"/>
            <a:chOff x="5773848" y="1986100"/>
            <a:chExt cx="1878131" cy="609253"/>
          </a:xfrm>
        </p:grpSpPr>
        <p:grpSp>
          <p:nvGrpSpPr>
            <p:cNvPr id="104" name="Ryhmä 103">
              <a:extLst>
                <a:ext uri="{FF2B5EF4-FFF2-40B4-BE49-F238E27FC236}">
                  <a16:creationId xmlns:a16="http://schemas.microsoft.com/office/drawing/2014/main" id="{14819962-816B-4C77-A48B-5A29B71389FB}"/>
                </a:ext>
              </a:extLst>
            </p:cNvPr>
            <p:cNvGrpSpPr/>
            <p:nvPr/>
          </p:nvGrpSpPr>
          <p:grpSpPr>
            <a:xfrm>
              <a:off x="5773848" y="1986100"/>
              <a:ext cx="1878131" cy="609253"/>
              <a:chOff x="5773848" y="1986100"/>
              <a:chExt cx="1878131" cy="609253"/>
            </a:xfrm>
          </p:grpSpPr>
          <p:sp>
            <p:nvSpPr>
              <p:cNvPr id="106" name="Suorakulmio 105">
                <a:extLst>
                  <a:ext uri="{FF2B5EF4-FFF2-40B4-BE49-F238E27FC236}">
                    <a16:creationId xmlns:a16="http://schemas.microsoft.com/office/drawing/2014/main" id="{958B9515-CD86-4509-BC56-6D1AB14D3388}"/>
                  </a:ext>
                </a:extLst>
              </p:cNvPr>
              <p:cNvSpPr/>
              <p:nvPr/>
            </p:nvSpPr>
            <p:spPr>
              <a:xfrm>
                <a:off x="6499851" y="1986100"/>
                <a:ext cx="1152128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lnSpc>
                    <a:spcPct val="80000"/>
                  </a:lnSpc>
                  <a:defRPr/>
                </a:pPr>
                <a: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Voimakkaasti </a:t>
                </a:r>
                <a:b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kasvuhakuiset</a:t>
                </a:r>
              </a:p>
            </p:txBody>
          </p:sp>
          <p:sp>
            <p:nvSpPr>
              <p:cNvPr id="107" name="Suorakulmio 106">
                <a:extLst>
                  <a:ext uri="{FF2B5EF4-FFF2-40B4-BE49-F238E27FC236}">
                    <a16:creationId xmlns:a16="http://schemas.microsoft.com/office/drawing/2014/main" id="{59606B28-0AF9-4530-89A3-BF2E70F1E9C8}"/>
                  </a:ext>
                </a:extLst>
              </p:cNvPr>
              <p:cNvSpPr/>
              <p:nvPr/>
            </p:nvSpPr>
            <p:spPr>
              <a:xfrm>
                <a:off x="5773848" y="2066603"/>
                <a:ext cx="1152128" cy="19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80000"/>
                  </a:lnSpc>
                  <a:defRPr/>
                </a:pPr>
                <a: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Kasvuhakuiset</a:t>
                </a:r>
              </a:p>
            </p:txBody>
          </p:sp>
          <p:cxnSp>
            <p:nvCxnSpPr>
              <p:cNvPr id="108" name="Suora yhdysviiva 107">
                <a:extLst>
                  <a:ext uri="{FF2B5EF4-FFF2-40B4-BE49-F238E27FC236}">
                    <a16:creationId xmlns:a16="http://schemas.microsoft.com/office/drawing/2014/main" id="{DB1EB973-6FA1-4EEB-B727-9300927F87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08680" y="2102570"/>
                <a:ext cx="0" cy="492783"/>
              </a:xfrm>
              <a:prstGeom prst="line">
                <a:avLst/>
              </a:prstGeom>
              <a:ln w="12700">
                <a:solidFill>
                  <a:srgbClr val="3F3F3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5" name="Suora yhdysviiva 104">
              <a:extLst>
                <a:ext uri="{FF2B5EF4-FFF2-40B4-BE49-F238E27FC236}">
                  <a16:creationId xmlns:a16="http://schemas.microsoft.com/office/drawing/2014/main" id="{6FB0D1BA-75AB-4E10-B6DF-99F4B17D14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3990" y="1999941"/>
              <a:ext cx="0" cy="516997"/>
            </a:xfrm>
            <a:prstGeom prst="line">
              <a:avLst/>
            </a:prstGeom>
            <a:ln w="12700">
              <a:solidFill>
                <a:srgbClr val="3F3F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Suorakulmio 109">
            <a:extLst>
              <a:ext uri="{FF2B5EF4-FFF2-40B4-BE49-F238E27FC236}">
                <a16:creationId xmlns:a16="http://schemas.microsoft.com/office/drawing/2014/main" id="{E5BE00C2-3D8B-45E1-A766-3EEFB8E84728}"/>
              </a:ext>
            </a:extLst>
          </p:cNvPr>
          <p:cNvSpPr/>
          <p:nvPr/>
        </p:nvSpPr>
        <p:spPr>
          <a:xfrm>
            <a:off x="7074220" y="3401819"/>
            <a:ext cx="9188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2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  <a:endParaRPr lang="fi-FI" sz="1200" b="1" dirty="0">
              <a:solidFill>
                <a:srgbClr val="3F3F3F"/>
              </a:solidFill>
            </a:endParaRPr>
          </a:p>
        </p:txBody>
      </p:sp>
      <p:graphicFrame>
        <p:nvGraphicFramePr>
          <p:cNvPr id="3" name="Sisällön paikkamerkki 10">
            <a:extLst>
              <a:ext uri="{FF2B5EF4-FFF2-40B4-BE49-F238E27FC236}">
                <a16:creationId xmlns:a16="http://schemas.microsoft.com/office/drawing/2014/main" id="{8A675F8D-88F5-4FBF-A030-7AC7DDAF1D8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3696326"/>
              </p:ext>
            </p:extLst>
          </p:nvPr>
        </p:nvGraphicFramePr>
        <p:xfrm>
          <a:off x="10280016" y="1681866"/>
          <a:ext cx="1467727" cy="601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3" name="Ryhmä 12">
            <a:extLst>
              <a:ext uri="{FF2B5EF4-FFF2-40B4-BE49-F238E27FC236}">
                <a16:creationId xmlns:a16="http://schemas.microsoft.com/office/drawing/2014/main" id="{A159B1A5-80E2-326A-2DC2-300004843B84}"/>
              </a:ext>
            </a:extLst>
          </p:cNvPr>
          <p:cNvGrpSpPr/>
          <p:nvPr/>
        </p:nvGrpSpPr>
        <p:grpSpPr>
          <a:xfrm>
            <a:off x="5106220" y="5951881"/>
            <a:ext cx="6671781" cy="285993"/>
            <a:chOff x="5106220" y="5951881"/>
            <a:chExt cx="6671781" cy="285993"/>
          </a:xfrm>
        </p:grpSpPr>
        <p:cxnSp>
          <p:nvCxnSpPr>
            <p:cNvPr id="65" name="Suora yhdysviiva 64">
              <a:extLst>
                <a:ext uri="{FF2B5EF4-FFF2-40B4-BE49-F238E27FC236}">
                  <a16:creationId xmlns:a16="http://schemas.microsoft.com/office/drawing/2014/main" id="{D1902EC1-93B3-4F9C-9E1A-8FFBFC765016}"/>
                </a:ext>
              </a:extLst>
            </p:cNvPr>
            <p:cNvCxnSpPr/>
            <p:nvPr/>
          </p:nvCxnSpPr>
          <p:spPr>
            <a:xfrm>
              <a:off x="5106220" y="5952862"/>
              <a:ext cx="6671781" cy="0"/>
            </a:xfrm>
            <a:prstGeom prst="line">
              <a:avLst/>
            </a:prstGeom>
            <a:ln>
              <a:solidFill>
                <a:srgbClr val="53535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uora yhdysviiva 67">
              <a:extLst>
                <a:ext uri="{FF2B5EF4-FFF2-40B4-BE49-F238E27FC236}">
                  <a16:creationId xmlns:a16="http://schemas.microsoft.com/office/drawing/2014/main" id="{BA919CE5-1D48-4903-9DE9-19EF09232B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2475" y="5954367"/>
              <a:ext cx="0" cy="70459"/>
            </a:xfrm>
            <a:prstGeom prst="line">
              <a:avLst/>
            </a:prstGeom>
            <a:ln>
              <a:solidFill>
                <a:srgbClr val="53535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uora yhdysviiva 73">
              <a:extLst>
                <a:ext uri="{FF2B5EF4-FFF2-40B4-BE49-F238E27FC236}">
                  <a16:creationId xmlns:a16="http://schemas.microsoft.com/office/drawing/2014/main" id="{29C5D6F6-BB8B-43EF-B594-F56285A079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6143" y="5952862"/>
              <a:ext cx="0" cy="70459"/>
            </a:xfrm>
            <a:prstGeom prst="line">
              <a:avLst/>
            </a:prstGeom>
            <a:ln>
              <a:solidFill>
                <a:srgbClr val="53535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uora yhdysviiva 79">
              <a:extLst>
                <a:ext uri="{FF2B5EF4-FFF2-40B4-BE49-F238E27FC236}">
                  <a16:creationId xmlns:a16="http://schemas.microsoft.com/office/drawing/2014/main" id="{43762CEB-7C23-469D-BD67-3AFF174558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5996" y="5952862"/>
              <a:ext cx="0" cy="70459"/>
            </a:xfrm>
            <a:prstGeom prst="line">
              <a:avLst/>
            </a:prstGeom>
            <a:ln>
              <a:solidFill>
                <a:srgbClr val="53535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Suorakulmio 80">
              <a:extLst>
                <a:ext uri="{FF2B5EF4-FFF2-40B4-BE49-F238E27FC236}">
                  <a16:creationId xmlns:a16="http://schemas.microsoft.com/office/drawing/2014/main" id="{97544ADC-E70F-492F-978F-B7296D853745}"/>
                </a:ext>
              </a:extLst>
            </p:cNvPr>
            <p:cNvSpPr/>
            <p:nvPr/>
          </p:nvSpPr>
          <p:spPr>
            <a:xfrm>
              <a:off x="6070661" y="5985132"/>
              <a:ext cx="60508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i-FI" sz="10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1990</a:t>
              </a:r>
              <a:endParaRPr lang="fi-FI" sz="1000" dirty="0"/>
            </a:p>
          </p:txBody>
        </p:sp>
        <p:sp>
          <p:nvSpPr>
            <p:cNvPr id="82" name="Suorakulmio 81">
              <a:extLst>
                <a:ext uri="{FF2B5EF4-FFF2-40B4-BE49-F238E27FC236}">
                  <a16:creationId xmlns:a16="http://schemas.microsoft.com/office/drawing/2014/main" id="{A0E63C9C-09D3-4A4E-82A7-0B5C0744EDA0}"/>
                </a:ext>
              </a:extLst>
            </p:cNvPr>
            <p:cNvSpPr/>
            <p:nvPr/>
          </p:nvSpPr>
          <p:spPr>
            <a:xfrm>
              <a:off x="7468588" y="5991653"/>
              <a:ext cx="60508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i-FI" sz="10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2000</a:t>
              </a:r>
              <a:endParaRPr lang="fi-FI" sz="1000" dirty="0"/>
            </a:p>
          </p:txBody>
        </p:sp>
        <p:sp>
          <p:nvSpPr>
            <p:cNvPr id="83" name="Suorakulmio 82">
              <a:extLst>
                <a:ext uri="{FF2B5EF4-FFF2-40B4-BE49-F238E27FC236}">
                  <a16:creationId xmlns:a16="http://schemas.microsoft.com/office/drawing/2014/main" id="{26D39CCC-8283-4F71-A8F7-DE204FF15764}"/>
                </a:ext>
              </a:extLst>
            </p:cNvPr>
            <p:cNvSpPr/>
            <p:nvPr/>
          </p:nvSpPr>
          <p:spPr>
            <a:xfrm>
              <a:off x="8833717" y="5978192"/>
              <a:ext cx="60508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i-FI" sz="10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fi-FI" sz="1000" dirty="0"/>
            </a:p>
          </p:txBody>
        </p:sp>
        <p:cxnSp>
          <p:nvCxnSpPr>
            <p:cNvPr id="8" name="Suora yhdysviiva 7">
              <a:extLst>
                <a:ext uri="{FF2B5EF4-FFF2-40B4-BE49-F238E27FC236}">
                  <a16:creationId xmlns:a16="http://schemas.microsoft.com/office/drawing/2014/main" id="{E506DF9A-2EC5-73FC-43C5-DB52D8EFBD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07768" y="5951881"/>
              <a:ext cx="0" cy="70459"/>
            </a:xfrm>
            <a:prstGeom prst="line">
              <a:avLst/>
            </a:prstGeom>
            <a:ln>
              <a:solidFill>
                <a:srgbClr val="53535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F1AEB693-7D3C-ED5B-EE12-B766AC939BD0}"/>
                </a:ext>
              </a:extLst>
            </p:cNvPr>
            <p:cNvSpPr/>
            <p:nvPr/>
          </p:nvSpPr>
          <p:spPr>
            <a:xfrm>
              <a:off x="10195489" y="5977211"/>
              <a:ext cx="60508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i-FI" sz="100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2020</a:t>
              </a:r>
              <a:endParaRPr lang="fi-FI" sz="1000" dirty="0"/>
            </a:p>
          </p:txBody>
        </p:sp>
      </p:grpSp>
      <p:sp>
        <p:nvSpPr>
          <p:cNvPr id="16" name="Suorakulmio 15">
            <a:extLst>
              <a:ext uri="{FF2B5EF4-FFF2-40B4-BE49-F238E27FC236}">
                <a16:creationId xmlns:a16="http://schemas.microsoft.com/office/drawing/2014/main" id="{6512DA14-D182-628C-3D6C-44462F555826}"/>
              </a:ext>
            </a:extLst>
          </p:cNvPr>
          <p:cNvSpPr/>
          <p:nvPr/>
        </p:nvSpPr>
        <p:spPr>
          <a:xfrm>
            <a:off x="9374819" y="849051"/>
            <a:ext cx="250489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*Tulokset painottamattomista luvuista</a:t>
            </a:r>
            <a:endParaRPr lang="fi-FI" sz="1000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Objekti 17">
            <a:extLst>
              <a:ext uri="{FF2B5EF4-FFF2-40B4-BE49-F238E27FC236}">
                <a16:creationId xmlns:a16="http://schemas.microsoft.com/office/drawing/2014/main" id="{AEFB66C7-2A3E-71C2-CFB6-85BFA04356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727381"/>
              </p:ext>
            </p:extLst>
          </p:nvPr>
        </p:nvGraphicFramePr>
        <p:xfrm>
          <a:off x="6506348" y="1120966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4133840" imgH="180969" progId="Excel.Sheet.12">
                  <p:embed/>
                </p:oleObj>
              </mc:Choice>
              <mc:Fallback>
                <p:oleObj name="Worksheet" r:id="rId9" imgW="4133840" imgH="180969" progId="Excel.Sheet.12">
                  <p:embed/>
                  <p:pic>
                    <p:nvPicPr>
                      <p:cNvPr id="18" name="Objekti 17">
                        <a:extLst>
                          <a:ext uri="{FF2B5EF4-FFF2-40B4-BE49-F238E27FC236}">
                            <a16:creationId xmlns:a16="http://schemas.microsoft.com/office/drawing/2014/main" id="{AEFB66C7-2A3E-71C2-CFB6-85BFA04356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06348" y="1120966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i 4">
            <a:extLst>
              <a:ext uri="{FF2B5EF4-FFF2-40B4-BE49-F238E27FC236}">
                <a16:creationId xmlns:a16="http://schemas.microsoft.com/office/drawing/2014/main" id="{35B19C6A-CCDB-A501-EEF9-79290C4B23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040492"/>
              </p:ext>
            </p:extLst>
          </p:nvPr>
        </p:nvGraphicFramePr>
        <p:xfrm>
          <a:off x="6079868" y="1790152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35B19C6A-CCDB-A501-EEF9-79290C4B23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79868" y="1790152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i 16">
            <a:extLst>
              <a:ext uri="{FF2B5EF4-FFF2-40B4-BE49-F238E27FC236}">
                <a16:creationId xmlns:a16="http://schemas.microsoft.com/office/drawing/2014/main" id="{1ACF0695-C879-4193-5FB4-54BBDF6B94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7801712"/>
              </p:ext>
            </p:extLst>
          </p:nvPr>
        </p:nvGraphicFramePr>
        <p:xfrm>
          <a:off x="7156450" y="2286000"/>
          <a:ext cx="413385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3" imgW="4133840" imgH="257124" progId="Excel.Sheet.12">
                  <p:embed/>
                </p:oleObj>
              </mc:Choice>
              <mc:Fallback>
                <p:oleObj name="Worksheet" r:id="rId13" imgW="4133840" imgH="257124" progId="Excel.Sheet.12">
                  <p:embed/>
                  <p:pic>
                    <p:nvPicPr>
                      <p:cNvPr id="17" name="Objekti 16">
                        <a:extLst>
                          <a:ext uri="{FF2B5EF4-FFF2-40B4-BE49-F238E27FC236}">
                            <a16:creationId xmlns:a16="http://schemas.microsoft.com/office/drawing/2014/main" id="{1ACF0695-C879-4193-5FB4-54BBDF6B94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156450" y="2286000"/>
                        <a:ext cx="4133850" cy="25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4390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A22DC002-BA94-4002-A783-3B450F365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6000" y="1340768"/>
            <a:ext cx="9144000" cy="2400000"/>
          </a:xfrm>
        </p:spPr>
        <p:txBody>
          <a:bodyPr/>
          <a:lstStyle/>
          <a:p>
            <a:r>
              <a:rPr lang="fi-FI" dirty="0"/>
              <a:t>Tulokset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CB840FAB-3944-4A3F-8815-15A3CC568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08158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SUHDANNENÄKYMÄT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CA89D07-EF87-41AA-9182-0AA9277AC958}"/>
              </a:ext>
            </a:extLst>
          </p:cNvPr>
          <p:cNvSpPr/>
          <p:nvPr/>
        </p:nvSpPr>
        <p:spPr>
          <a:xfrm>
            <a:off x="413999" y="1238189"/>
            <a:ext cx="59303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Yleinen suhdannenäkymä </a:t>
            </a:r>
            <a:b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(Saldoluku %) </a:t>
            </a:r>
          </a:p>
        </p:txBody>
      </p:sp>
      <p:sp>
        <p:nvSpPr>
          <p:cNvPr id="51" name="Suorakulmio 50">
            <a:extLst>
              <a:ext uri="{FF2B5EF4-FFF2-40B4-BE49-F238E27FC236}">
                <a16:creationId xmlns:a16="http://schemas.microsoft.com/office/drawing/2014/main" id="{1D63B3AA-76F6-4002-8832-D905C27E592A}"/>
              </a:ext>
            </a:extLst>
          </p:cNvPr>
          <p:cNvSpPr/>
          <p:nvPr/>
        </p:nvSpPr>
        <p:spPr>
          <a:xfrm>
            <a:off x="6341636" y="4961472"/>
            <a:ext cx="5482501" cy="982454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3" name="Suorakulmio 52">
            <a:extLst>
              <a:ext uri="{FF2B5EF4-FFF2-40B4-BE49-F238E27FC236}">
                <a16:creationId xmlns:a16="http://schemas.microsoft.com/office/drawing/2014/main" id="{DF352958-6D15-476C-AAF4-672C007D9624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Lähialueet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54" name="Sisällön paikkamerkki 2">
            <a:extLst>
              <a:ext uri="{FF2B5EF4-FFF2-40B4-BE49-F238E27FC236}">
                <a16:creationId xmlns:a16="http://schemas.microsoft.com/office/drawing/2014/main" id="{F4A40C75-4AAB-4FB2-BF72-56F0ECFD00B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4446223"/>
              </p:ext>
            </p:extLst>
          </p:nvPr>
        </p:nvGraphicFramePr>
        <p:xfrm>
          <a:off x="5939488" y="1618080"/>
          <a:ext cx="5701429" cy="2986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5" name="Suorakulmio 54">
            <a:extLst>
              <a:ext uri="{FF2B5EF4-FFF2-40B4-BE49-F238E27FC236}">
                <a16:creationId xmlns:a16="http://schemas.microsoft.com/office/drawing/2014/main" id="{B55758BF-4AF5-4A3D-9837-CB269C385A11}"/>
              </a:ext>
            </a:extLst>
          </p:cNvPr>
          <p:cNvSpPr/>
          <p:nvPr/>
        </p:nvSpPr>
        <p:spPr>
          <a:xfrm>
            <a:off x="6184095" y="1461455"/>
            <a:ext cx="4448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Saldoluvun kehitys </a:t>
            </a:r>
            <a:b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1/2005–1/2026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uorakulmio 48">
            <a:extLst>
              <a:ext uri="{FF2B5EF4-FFF2-40B4-BE49-F238E27FC236}">
                <a16:creationId xmlns:a16="http://schemas.microsoft.com/office/drawing/2014/main" id="{95F11558-5355-48A0-8AC9-B3C8655447B4}"/>
              </a:ext>
            </a:extLst>
          </p:cNvPr>
          <p:cNvSpPr/>
          <p:nvPr/>
        </p:nvSpPr>
        <p:spPr>
          <a:xfrm>
            <a:off x="11203219" y="1912270"/>
            <a:ext cx="6383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i-FI" sz="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Saldoluku</a:t>
            </a:r>
            <a:endParaRPr lang="fi-FI" sz="800" dirty="0">
              <a:solidFill>
                <a:srgbClr val="00A3DA"/>
              </a:solidFill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776D9AC7-C559-47E0-AE65-43C95DBB4503}"/>
              </a:ext>
            </a:extLst>
          </p:cNvPr>
          <p:cNvSpPr/>
          <p:nvPr/>
        </p:nvSpPr>
        <p:spPr>
          <a:xfrm>
            <a:off x="6341636" y="4983061"/>
            <a:ext cx="548250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Huomioita tuloksista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Pohjois-Pohjanmaan alueen yleiset suhdannenäkymät ovat linjassa valtakunnallisen tason kanssa. Sen sijaan arviot liikevaihdosta, kannattavuudesta ja investointien arvosta jäävät hieman keskimääräisestä tasosta.</a:t>
            </a:r>
          </a:p>
        </p:txBody>
      </p:sp>
      <p:graphicFrame>
        <p:nvGraphicFramePr>
          <p:cNvPr id="2" name="Objekti 1">
            <a:extLst>
              <a:ext uri="{FF2B5EF4-FFF2-40B4-BE49-F238E27FC236}">
                <a16:creationId xmlns:a16="http://schemas.microsoft.com/office/drawing/2014/main" id="{473B53FC-4700-AB3F-574A-0D3021D0B6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07288"/>
              </p:ext>
            </p:extLst>
          </p:nvPr>
        </p:nvGraphicFramePr>
        <p:xfrm>
          <a:off x="6238413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2" name="Objekti 1">
                        <a:extLst>
                          <a:ext uri="{FF2B5EF4-FFF2-40B4-BE49-F238E27FC236}">
                            <a16:creationId xmlns:a16="http://schemas.microsoft.com/office/drawing/2014/main" id="{473B53FC-4700-AB3F-574A-0D3021D0B6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38413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Kuva 3">
            <a:extLst>
              <a:ext uri="{FF2B5EF4-FFF2-40B4-BE49-F238E27FC236}">
                <a16:creationId xmlns:a16="http://schemas.microsoft.com/office/drawing/2014/main" id="{771A571F-EE2F-E216-8B08-7929A803188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31"/>
          <a:stretch/>
        </p:blipFill>
        <p:spPr>
          <a:xfrm>
            <a:off x="1133469" y="1774730"/>
            <a:ext cx="3169125" cy="4573050"/>
          </a:xfrm>
          <a:prstGeom prst="rect">
            <a:avLst/>
          </a:prstGeom>
        </p:spPr>
      </p:pic>
      <p:grpSp>
        <p:nvGrpSpPr>
          <p:cNvPr id="5" name="Ryhmä 4">
            <a:extLst>
              <a:ext uri="{FF2B5EF4-FFF2-40B4-BE49-F238E27FC236}">
                <a16:creationId xmlns:a16="http://schemas.microsoft.com/office/drawing/2014/main" id="{3AB53591-AD6A-4587-B8ED-5F639CD51DAF}"/>
              </a:ext>
            </a:extLst>
          </p:cNvPr>
          <p:cNvGrpSpPr/>
          <p:nvPr/>
        </p:nvGrpSpPr>
        <p:grpSpPr>
          <a:xfrm>
            <a:off x="478425" y="1592560"/>
            <a:ext cx="5212688" cy="4197599"/>
            <a:chOff x="478425" y="1592560"/>
            <a:chExt cx="5212688" cy="4197599"/>
          </a:xfrm>
        </p:grpSpPr>
        <p:pic>
          <p:nvPicPr>
            <p:cNvPr id="8" name="Kuva 7">
              <a:extLst>
                <a:ext uri="{FF2B5EF4-FFF2-40B4-BE49-F238E27FC236}">
                  <a16:creationId xmlns:a16="http://schemas.microsoft.com/office/drawing/2014/main" id="{39673023-B564-A073-6FA3-AC60F08760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22" r="14436" b="5167"/>
            <a:stretch/>
          </p:blipFill>
          <p:spPr>
            <a:xfrm>
              <a:off x="4790857" y="1592560"/>
              <a:ext cx="900256" cy="1867015"/>
            </a:xfrm>
            <a:prstGeom prst="rect">
              <a:avLst/>
            </a:prstGeom>
          </p:spPr>
        </p:pic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5EC41300-F355-41D4-4251-B7426C19D56F}"/>
                </a:ext>
              </a:extLst>
            </p:cNvPr>
            <p:cNvSpPr/>
            <p:nvPr/>
          </p:nvSpPr>
          <p:spPr>
            <a:xfrm>
              <a:off x="3864103" y="2831227"/>
              <a:ext cx="179782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4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KOKO MAA</a:t>
              </a:r>
            </a:p>
          </p:txBody>
        </p:sp>
        <p:cxnSp>
          <p:nvCxnSpPr>
            <p:cNvPr id="10" name="Suora yhdysviiva 9">
              <a:extLst>
                <a:ext uri="{FF2B5EF4-FFF2-40B4-BE49-F238E27FC236}">
                  <a16:creationId xmlns:a16="http://schemas.microsoft.com/office/drawing/2014/main" id="{97B79657-4BC7-754A-4521-B919AAA3171F}"/>
                </a:ext>
              </a:extLst>
            </p:cNvPr>
            <p:cNvCxnSpPr>
              <a:cxnSpLocks/>
            </p:cNvCxnSpPr>
            <p:nvPr/>
          </p:nvCxnSpPr>
          <p:spPr>
            <a:xfrm>
              <a:off x="3957962" y="3139004"/>
              <a:ext cx="1411256" cy="0"/>
            </a:xfrm>
            <a:prstGeom prst="line">
              <a:avLst/>
            </a:prstGeom>
            <a:ln w="12700" cmpd="sng">
              <a:solidFill>
                <a:srgbClr val="3F3F3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FA69BBEB-A615-5638-155D-AE6E64F3CB6D}"/>
                </a:ext>
              </a:extLst>
            </p:cNvPr>
            <p:cNvSpPr/>
            <p:nvPr/>
          </p:nvSpPr>
          <p:spPr>
            <a:xfrm>
              <a:off x="478425" y="3758089"/>
              <a:ext cx="231681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400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POHJOIS-</a:t>
              </a:r>
            </a:p>
            <a:p>
              <a:pPr lvl="0">
                <a:defRPr/>
              </a:pPr>
              <a:r>
                <a:rPr lang="fi-FI" sz="1400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POHJANMAA</a:t>
              </a:r>
            </a:p>
          </p:txBody>
        </p:sp>
        <p:cxnSp>
          <p:nvCxnSpPr>
            <p:cNvPr id="12" name="Suora yhdysviiva 11">
              <a:extLst>
                <a:ext uri="{FF2B5EF4-FFF2-40B4-BE49-F238E27FC236}">
                  <a16:creationId xmlns:a16="http://schemas.microsoft.com/office/drawing/2014/main" id="{84AA3A14-536B-0A3C-C6F9-AE0D54F5694F}"/>
                </a:ext>
              </a:extLst>
            </p:cNvPr>
            <p:cNvCxnSpPr>
              <a:cxnSpLocks/>
            </p:cNvCxnSpPr>
            <p:nvPr/>
          </p:nvCxnSpPr>
          <p:spPr>
            <a:xfrm>
              <a:off x="559615" y="4249842"/>
              <a:ext cx="2412102" cy="0"/>
            </a:xfrm>
            <a:prstGeom prst="line">
              <a:avLst/>
            </a:prstGeom>
            <a:ln w="12700" cmpd="sng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uora yhdysviiva 12">
              <a:extLst>
                <a:ext uri="{FF2B5EF4-FFF2-40B4-BE49-F238E27FC236}">
                  <a16:creationId xmlns:a16="http://schemas.microsoft.com/office/drawing/2014/main" id="{91CD27EE-B0CE-0C68-04F3-8EB71F0042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52263" y="3250783"/>
              <a:ext cx="1504672" cy="13046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Suorakulmio 13">
              <a:extLst>
                <a:ext uri="{FF2B5EF4-FFF2-40B4-BE49-F238E27FC236}">
                  <a16:creationId xmlns:a16="http://schemas.microsoft.com/office/drawing/2014/main" id="{0F296A2A-114E-ABE6-0970-7942832E8E4C}"/>
                </a:ext>
              </a:extLst>
            </p:cNvPr>
            <p:cNvSpPr/>
            <p:nvPr/>
          </p:nvSpPr>
          <p:spPr>
            <a:xfrm>
              <a:off x="1273882" y="2977856"/>
              <a:ext cx="1567501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Lappi</a:t>
              </a:r>
            </a:p>
          </p:txBody>
        </p:sp>
        <p:cxnSp>
          <p:nvCxnSpPr>
            <p:cNvPr id="15" name="Suora yhdysviiva 14">
              <a:extLst>
                <a:ext uri="{FF2B5EF4-FFF2-40B4-BE49-F238E27FC236}">
                  <a16:creationId xmlns:a16="http://schemas.microsoft.com/office/drawing/2014/main" id="{1577252B-3C3C-30BD-7F7A-3F3143B180B5}"/>
                </a:ext>
              </a:extLst>
            </p:cNvPr>
            <p:cNvCxnSpPr>
              <a:cxnSpLocks/>
            </p:cNvCxnSpPr>
            <p:nvPr/>
          </p:nvCxnSpPr>
          <p:spPr>
            <a:xfrm>
              <a:off x="3399923" y="4539799"/>
              <a:ext cx="1589699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7A568281-90F4-77FD-0986-71001EAAB622}"/>
                </a:ext>
              </a:extLst>
            </p:cNvPr>
            <p:cNvSpPr/>
            <p:nvPr/>
          </p:nvSpPr>
          <p:spPr>
            <a:xfrm>
              <a:off x="3735704" y="4264419"/>
              <a:ext cx="132573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Kainuu</a:t>
              </a:r>
            </a:p>
          </p:txBody>
        </p:sp>
        <p:cxnSp>
          <p:nvCxnSpPr>
            <p:cNvPr id="17" name="Suora yhdysviiva 16">
              <a:extLst>
                <a:ext uri="{FF2B5EF4-FFF2-40B4-BE49-F238E27FC236}">
                  <a16:creationId xmlns:a16="http://schemas.microsoft.com/office/drawing/2014/main" id="{6B078ABA-F8B8-CB09-D5D0-DED83D8D48E8}"/>
                </a:ext>
              </a:extLst>
            </p:cNvPr>
            <p:cNvCxnSpPr>
              <a:cxnSpLocks/>
            </p:cNvCxnSpPr>
            <p:nvPr/>
          </p:nvCxnSpPr>
          <p:spPr>
            <a:xfrm>
              <a:off x="3203238" y="5276382"/>
              <a:ext cx="1335753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Suorakulmio 17">
              <a:extLst>
                <a:ext uri="{FF2B5EF4-FFF2-40B4-BE49-F238E27FC236}">
                  <a16:creationId xmlns:a16="http://schemas.microsoft.com/office/drawing/2014/main" id="{3E525608-BD95-B1DA-67EA-7E0D297DB8D5}"/>
                </a:ext>
              </a:extLst>
            </p:cNvPr>
            <p:cNvSpPr/>
            <p:nvPr/>
          </p:nvSpPr>
          <p:spPr>
            <a:xfrm>
              <a:off x="3393185" y="5024436"/>
              <a:ext cx="122366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Pohjois-Savo</a:t>
              </a:r>
            </a:p>
          </p:txBody>
        </p:sp>
        <p:cxnSp>
          <p:nvCxnSpPr>
            <p:cNvPr id="19" name="Suora yhdysviiva 18">
              <a:extLst>
                <a:ext uri="{FF2B5EF4-FFF2-40B4-BE49-F238E27FC236}">
                  <a16:creationId xmlns:a16="http://schemas.microsoft.com/office/drawing/2014/main" id="{7BBF04F6-8412-CC0E-ED72-3ABDCF8DD893}"/>
                </a:ext>
              </a:extLst>
            </p:cNvPr>
            <p:cNvCxnSpPr>
              <a:cxnSpLocks/>
            </p:cNvCxnSpPr>
            <p:nvPr/>
          </p:nvCxnSpPr>
          <p:spPr>
            <a:xfrm>
              <a:off x="782180" y="5083270"/>
              <a:ext cx="1633887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uorakulmio 19">
              <a:extLst>
                <a:ext uri="{FF2B5EF4-FFF2-40B4-BE49-F238E27FC236}">
                  <a16:creationId xmlns:a16="http://schemas.microsoft.com/office/drawing/2014/main" id="{59FA4660-A224-AC4F-3040-7BAFBB45DD5C}"/>
                </a:ext>
              </a:extLst>
            </p:cNvPr>
            <p:cNvSpPr/>
            <p:nvPr/>
          </p:nvSpPr>
          <p:spPr>
            <a:xfrm>
              <a:off x="690407" y="4813830"/>
              <a:ext cx="181743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Keski-Pohjanmaa</a:t>
              </a:r>
            </a:p>
          </p:txBody>
        </p:sp>
        <p:cxnSp>
          <p:nvCxnSpPr>
            <p:cNvPr id="21" name="Suora yhdysviiva 20">
              <a:extLst>
                <a:ext uri="{FF2B5EF4-FFF2-40B4-BE49-F238E27FC236}">
                  <a16:creationId xmlns:a16="http://schemas.microsoft.com/office/drawing/2014/main" id="{F5D20FAD-A611-6A5B-FE7F-AAFC18131313}"/>
                </a:ext>
              </a:extLst>
            </p:cNvPr>
            <p:cNvCxnSpPr>
              <a:cxnSpLocks/>
            </p:cNvCxnSpPr>
            <p:nvPr/>
          </p:nvCxnSpPr>
          <p:spPr>
            <a:xfrm>
              <a:off x="1114896" y="5775042"/>
              <a:ext cx="1559485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Suorakulmio 21">
              <a:extLst>
                <a:ext uri="{FF2B5EF4-FFF2-40B4-BE49-F238E27FC236}">
                  <a16:creationId xmlns:a16="http://schemas.microsoft.com/office/drawing/2014/main" id="{4534031F-06D9-D602-D284-770C4959F1A8}"/>
                </a:ext>
              </a:extLst>
            </p:cNvPr>
            <p:cNvSpPr/>
            <p:nvPr/>
          </p:nvSpPr>
          <p:spPr>
            <a:xfrm>
              <a:off x="1024070" y="5513160"/>
              <a:ext cx="104241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Keski-Suomi</a:t>
              </a:r>
            </a:p>
          </p:txBody>
        </p:sp>
      </p:grpSp>
      <p:pic>
        <p:nvPicPr>
          <p:cNvPr id="23" name="Kuva 22">
            <a:extLst>
              <a:ext uri="{FF2B5EF4-FFF2-40B4-BE49-F238E27FC236}">
                <a16:creationId xmlns:a16="http://schemas.microsoft.com/office/drawing/2014/main" id="{C71BC685-D4E7-392A-195A-ACC413158BDA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831"/>
          <a:stretch/>
        </p:blipFill>
        <p:spPr>
          <a:xfrm>
            <a:off x="4546612" y="1547231"/>
            <a:ext cx="1234034" cy="1614587"/>
          </a:xfrm>
          <a:prstGeom prst="rect">
            <a:avLst/>
          </a:prstGeom>
        </p:spPr>
      </p:pic>
      <p:graphicFrame>
        <p:nvGraphicFramePr>
          <p:cNvPr id="24" name="Sisällön paikkamerkki 10">
            <a:extLst>
              <a:ext uri="{FF2B5EF4-FFF2-40B4-BE49-F238E27FC236}">
                <a16:creationId xmlns:a16="http://schemas.microsoft.com/office/drawing/2014/main" id="{25FA6DC3-2D42-A88C-EC71-43301571B7C0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3973697" y="3137386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28" name="Sisällön paikkamerkki 10">
            <a:extLst>
              <a:ext uri="{FF2B5EF4-FFF2-40B4-BE49-F238E27FC236}">
                <a16:creationId xmlns:a16="http://schemas.microsoft.com/office/drawing/2014/main" id="{FD3C7342-69F7-D864-FE94-B295873F69F1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628901" y="4229850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29" name="Sisällön paikkamerkki 10">
            <a:extLst>
              <a:ext uri="{FF2B5EF4-FFF2-40B4-BE49-F238E27FC236}">
                <a16:creationId xmlns:a16="http://schemas.microsoft.com/office/drawing/2014/main" id="{0EF38FFB-2C7A-99C0-DF79-6539F11E97E2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840493" y="508124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30" name="Sisällön paikkamerkki 10">
            <a:extLst>
              <a:ext uri="{FF2B5EF4-FFF2-40B4-BE49-F238E27FC236}">
                <a16:creationId xmlns:a16="http://schemas.microsoft.com/office/drawing/2014/main" id="{A8C763D6-7211-5898-37FC-49EF45737BC6}"/>
              </a:ext>
            </a:extLst>
          </p:cNvPr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1135703" y="5775042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31" name="Sisällön paikkamerkki 10">
            <a:extLst>
              <a:ext uri="{FF2B5EF4-FFF2-40B4-BE49-F238E27FC236}">
                <a16:creationId xmlns:a16="http://schemas.microsoft.com/office/drawing/2014/main" id="{DFE87FF7-7063-6C83-02A2-D4C6F7187815}"/>
              </a:ext>
            </a:extLst>
          </p:cNvPr>
          <p:cNvGraphicFramePr>
            <a:graphicFrameLocks/>
          </p:cNvGraphicFramePr>
          <p:nvPr>
            <p:custDataLst>
              <p:tags r:id="rId6"/>
            </p:custDataLst>
          </p:nvPr>
        </p:nvGraphicFramePr>
        <p:xfrm>
          <a:off x="3913726" y="5265440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32" name="Sisällön paikkamerkki 10">
            <a:extLst>
              <a:ext uri="{FF2B5EF4-FFF2-40B4-BE49-F238E27FC236}">
                <a16:creationId xmlns:a16="http://schemas.microsoft.com/office/drawing/2014/main" id="{AFD9B0CB-6DEF-ADE7-C68E-0B622F11C83C}"/>
              </a:ext>
            </a:extLst>
          </p:cNvPr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4352291" y="4525081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33" name="Sisällön paikkamerkki 10">
            <a:extLst>
              <a:ext uri="{FF2B5EF4-FFF2-40B4-BE49-F238E27FC236}">
                <a16:creationId xmlns:a16="http://schemas.microsoft.com/office/drawing/2014/main" id="{F2D3FCA5-6FAD-9A85-6025-7AA0E0C40F37}"/>
              </a:ext>
            </a:extLst>
          </p:cNvPr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355292" y="3260228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3366095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TYÖLLISYYS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Sisällön paikkamerkki 2">
            <a:extLst>
              <a:ext uri="{FF2B5EF4-FFF2-40B4-BE49-F238E27FC236}">
                <a16:creationId xmlns:a16="http://schemas.microsoft.com/office/drawing/2014/main" id="{45C80558-F0D6-4B9C-A0CC-5BD57EA34CE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61036399"/>
              </p:ext>
            </p:extLst>
          </p:nvPr>
        </p:nvGraphicFramePr>
        <p:xfrm>
          <a:off x="6089771" y="1879260"/>
          <a:ext cx="5703942" cy="4303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0" name="Suorakulmio 49">
            <a:extLst>
              <a:ext uri="{FF2B5EF4-FFF2-40B4-BE49-F238E27FC236}">
                <a16:creationId xmlns:a16="http://schemas.microsoft.com/office/drawing/2014/main" id="{9CC12364-FAD2-4803-8324-8A7EB0B6087B}"/>
              </a:ext>
            </a:extLst>
          </p:cNvPr>
          <p:cNvSpPr/>
          <p:nvPr/>
        </p:nvSpPr>
        <p:spPr>
          <a:xfrm>
            <a:off x="6268992" y="1691047"/>
            <a:ext cx="4448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Saldoluvun kehitys </a:t>
            </a:r>
            <a:b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1/2005–1/2026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B17F5C60-27AF-42E5-80D6-D9D77EA9782E}"/>
              </a:ext>
            </a:extLst>
          </p:cNvPr>
          <p:cNvSpPr/>
          <p:nvPr/>
        </p:nvSpPr>
        <p:spPr>
          <a:xfrm>
            <a:off x="11091846" y="2153157"/>
            <a:ext cx="6383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i-FI" sz="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Saldoluku</a:t>
            </a:r>
            <a:endParaRPr lang="fi-FI" sz="800" dirty="0">
              <a:solidFill>
                <a:srgbClr val="00A3DA"/>
              </a:solidFill>
            </a:endParaRPr>
          </a:p>
        </p:txBody>
      </p:sp>
      <p:sp>
        <p:nvSpPr>
          <p:cNvPr id="73" name="Suorakulmio 72">
            <a:extLst>
              <a:ext uri="{FF2B5EF4-FFF2-40B4-BE49-F238E27FC236}">
                <a16:creationId xmlns:a16="http://schemas.microsoft.com/office/drawing/2014/main" id="{C584167E-A9D7-4E6A-94A5-C19662D457AC}"/>
              </a:ext>
            </a:extLst>
          </p:cNvPr>
          <p:cNvSpPr/>
          <p:nvPr/>
        </p:nvSpPr>
        <p:spPr>
          <a:xfrm>
            <a:off x="413999" y="1238189"/>
            <a:ext cx="59303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Arvio henkilökunnan määrästä vuoden päästä</a:t>
            </a:r>
            <a:b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(Saldoluku %) 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30435F78-8FAA-B224-05E0-062D29CCB940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Lähialueet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AA6C0ECF-9B93-04B9-C4FD-F410A3335F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68578"/>
              </p:ext>
            </p:extLst>
          </p:nvPr>
        </p:nvGraphicFramePr>
        <p:xfrm>
          <a:off x="6238413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AA6C0ECF-9B93-04B9-C4FD-F410A3335F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38413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Kuva 4">
            <a:extLst>
              <a:ext uri="{FF2B5EF4-FFF2-40B4-BE49-F238E27FC236}">
                <a16:creationId xmlns:a16="http://schemas.microsoft.com/office/drawing/2014/main" id="{A620FE99-2C80-D0CC-13DA-3AB7306C24D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31"/>
          <a:stretch/>
        </p:blipFill>
        <p:spPr>
          <a:xfrm>
            <a:off x="1133469" y="1774730"/>
            <a:ext cx="3169125" cy="4573050"/>
          </a:xfrm>
          <a:prstGeom prst="rect">
            <a:avLst/>
          </a:prstGeom>
        </p:spPr>
      </p:pic>
      <p:grpSp>
        <p:nvGrpSpPr>
          <p:cNvPr id="8" name="Ryhmä 7">
            <a:extLst>
              <a:ext uri="{FF2B5EF4-FFF2-40B4-BE49-F238E27FC236}">
                <a16:creationId xmlns:a16="http://schemas.microsoft.com/office/drawing/2014/main" id="{02B60810-D130-74BF-D3B5-4EA1A7FE61E0}"/>
              </a:ext>
            </a:extLst>
          </p:cNvPr>
          <p:cNvGrpSpPr/>
          <p:nvPr/>
        </p:nvGrpSpPr>
        <p:grpSpPr>
          <a:xfrm>
            <a:off x="478425" y="1592560"/>
            <a:ext cx="5212688" cy="4197599"/>
            <a:chOff x="478425" y="1592560"/>
            <a:chExt cx="5212688" cy="4197599"/>
          </a:xfrm>
        </p:grpSpPr>
        <p:pic>
          <p:nvPicPr>
            <p:cNvPr id="9" name="Kuva 8">
              <a:extLst>
                <a:ext uri="{FF2B5EF4-FFF2-40B4-BE49-F238E27FC236}">
                  <a16:creationId xmlns:a16="http://schemas.microsoft.com/office/drawing/2014/main" id="{1AE24A2B-8FCE-ACD8-6116-BCBFE3C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22" r="14436" b="5167"/>
            <a:stretch/>
          </p:blipFill>
          <p:spPr>
            <a:xfrm>
              <a:off x="4790857" y="1592560"/>
              <a:ext cx="900256" cy="1867015"/>
            </a:xfrm>
            <a:prstGeom prst="rect">
              <a:avLst/>
            </a:prstGeom>
          </p:spPr>
        </p:pic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184F9FC-A573-0FAD-556B-3FB2B99EFC68}"/>
                </a:ext>
              </a:extLst>
            </p:cNvPr>
            <p:cNvSpPr/>
            <p:nvPr/>
          </p:nvSpPr>
          <p:spPr>
            <a:xfrm>
              <a:off x="3864103" y="2831227"/>
              <a:ext cx="179782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4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KOKO MAA</a:t>
              </a:r>
            </a:p>
          </p:txBody>
        </p:sp>
        <p:cxnSp>
          <p:nvCxnSpPr>
            <p:cNvPr id="11" name="Suora yhdysviiva 10">
              <a:extLst>
                <a:ext uri="{FF2B5EF4-FFF2-40B4-BE49-F238E27FC236}">
                  <a16:creationId xmlns:a16="http://schemas.microsoft.com/office/drawing/2014/main" id="{5A210667-F48B-84B0-2737-EF32CCF41EE4}"/>
                </a:ext>
              </a:extLst>
            </p:cNvPr>
            <p:cNvCxnSpPr>
              <a:cxnSpLocks/>
            </p:cNvCxnSpPr>
            <p:nvPr/>
          </p:nvCxnSpPr>
          <p:spPr>
            <a:xfrm>
              <a:off x="3957962" y="3139004"/>
              <a:ext cx="1411256" cy="0"/>
            </a:xfrm>
            <a:prstGeom prst="line">
              <a:avLst/>
            </a:prstGeom>
            <a:ln w="12700" cmpd="sng">
              <a:solidFill>
                <a:srgbClr val="3F3F3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4D1262A0-3848-82A6-F303-CDDBA9A1FA33}"/>
                </a:ext>
              </a:extLst>
            </p:cNvPr>
            <p:cNvSpPr/>
            <p:nvPr/>
          </p:nvSpPr>
          <p:spPr>
            <a:xfrm>
              <a:off x="478425" y="3758089"/>
              <a:ext cx="231681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400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POHJOIS-</a:t>
              </a:r>
            </a:p>
            <a:p>
              <a:pPr lvl="0">
                <a:defRPr/>
              </a:pPr>
              <a:r>
                <a:rPr lang="fi-FI" sz="1400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POHJANMAA</a:t>
              </a:r>
            </a:p>
          </p:txBody>
        </p:sp>
        <p:cxnSp>
          <p:nvCxnSpPr>
            <p:cNvPr id="13" name="Suora yhdysviiva 12">
              <a:extLst>
                <a:ext uri="{FF2B5EF4-FFF2-40B4-BE49-F238E27FC236}">
                  <a16:creationId xmlns:a16="http://schemas.microsoft.com/office/drawing/2014/main" id="{098F45F7-B38D-5223-F6F1-7F7001A94AFB}"/>
                </a:ext>
              </a:extLst>
            </p:cNvPr>
            <p:cNvCxnSpPr>
              <a:cxnSpLocks/>
            </p:cNvCxnSpPr>
            <p:nvPr/>
          </p:nvCxnSpPr>
          <p:spPr>
            <a:xfrm>
              <a:off x="559615" y="4249842"/>
              <a:ext cx="2412102" cy="0"/>
            </a:xfrm>
            <a:prstGeom prst="line">
              <a:avLst/>
            </a:prstGeom>
            <a:ln w="12700" cmpd="sng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uora yhdysviiva 13">
              <a:extLst>
                <a:ext uri="{FF2B5EF4-FFF2-40B4-BE49-F238E27FC236}">
                  <a16:creationId xmlns:a16="http://schemas.microsoft.com/office/drawing/2014/main" id="{7AF12804-3285-42F2-062C-AA4C79F04E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52263" y="3250783"/>
              <a:ext cx="1504672" cy="13046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DE91CDBC-9E33-F05E-83CC-E80981BB06A5}"/>
                </a:ext>
              </a:extLst>
            </p:cNvPr>
            <p:cNvSpPr/>
            <p:nvPr/>
          </p:nvSpPr>
          <p:spPr>
            <a:xfrm>
              <a:off x="1273882" y="2977856"/>
              <a:ext cx="1567501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Lappi</a:t>
              </a:r>
            </a:p>
          </p:txBody>
        </p:sp>
        <p:cxnSp>
          <p:nvCxnSpPr>
            <p:cNvPr id="16" name="Suora yhdysviiva 15">
              <a:extLst>
                <a:ext uri="{FF2B5EF4-FFF2-40B4-BE49-F238E27FC236}">
                  <a16:creationId xmlns:a16="http://schemas.microsoft.com/office/drawing/2014/main" id="{E01ABAA7-69AB-981C-E5CD-8CA793E08048}"/>
                </a:ext>
              </a:extLst>
            </p:cNvPr>
            <p:cNvCxnSpPr>
              <a:cxnSpLocks/>
            </p:cNvCxnSpPr>
            <p:nvPr/>
          </p:nvCxnSpPr>
          <p:spPr>
            <a:xfrm>
              <a:off x="3399923" y="4539799"/>
              <a:ext cx="1589699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Suorakulmio 16">
              <a:extLst>
                <a:ext uri="{FF2B5EF4-FFF2-40B4-BE49-F238E27FC236}">
                  <a16:creationId xmlns:a16="http://schemas.microsoft.com/office/drawing/2014/main" id="{7A4C949A-48E6-10A6-7E2B-C7FDF9917000}"/>
                </a:ext>
              </a:extLst>
            </p:cNvPr>
            <p:cNvSpPr/>
            <p:nvPr/>
          </p:nvSpPr>
          <p:spPr>
            <a:xfrm>
              <a:off x="3735704" y="4264419"/>
              <a:ext cx="132573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Kainuu</a:t>
              </a:r>
            </a:p>
          </p:txBody>
        </p:sp>
        <p:cxnSp>
          <p:nvCxnSpPr>
            <p:cNvPr id="18" name="Suora yhdysviiva 17">
              <a:extLst>
                <a:ext uri="{FF2B5EF4-FFF2-40B4-BE49-F238E27FC236}">
                  <a16:creationId xmlns:a16="http://schemas.microsoft.com/office/drawing/2014/main" id="{95033D8A-C0E6-B191-3E70-B8299E08D6E4}"/>
                </a:ext>
              </a:extLst>
            </p:cNvPr>
            <p:cNvCxnSpPr>
              <a:cxnSpLocks/>
            </p:cNvCxnSpPr>
            <p:nvPr/>
          </p:nvCxnSpPr>
          <p:spPr>
            <a:xfrm>
              <a:off x="3203238" y="5276382"/>
              <a:ext cx="1335753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Suorakulmio 18">
              <a:extLst>
                <a:ext uri="{FF2B5EF4-FFF2-40B4-BE49-F238E27FC236}">
                  <a16:creationId xmlns:a16="http://schemas.microsoft.com/office/drawing/2014/main" id="{F4FCC994-2CD1-42C9-6A75-26791EEBC7A3}"/>
                </a:ext>
              </a:extLst>
            </p:cNvPr>
            <p:cNvSpPr/>
            <p:nvPr/>
          </p:nvSpPr>
          <p:spPr>
            <a:xfrm>
              <a:off x="3393185" y="5024436"/>
              <a:ext cx="122366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Pohjois-Savo</a:t>
              </a:r>
            </a:p>
          </p:txBody>
        </p:sp>
        <p:cxnSp>
          <p:nvCxnSpPr>
            <p:cNvPr id="20" name="Suora yhdysviiva 19">
              <a:extLst>
                <a:ext uri="{FF2B5EF4-FFF2-40B4-BE49-F238E27FC236}">
                  <a16:creationId xmlns:a16="http://schemas.microsoft.com/office/drawing/2014/main" id="{4CB8714D-8F84-B430-F9E6-1E99E27378AD}"/>
                </a:ext>
              </a:extLst>
            </p:cNvPr>
            <p:cNvCxnSpPr>
              <a:cxnSpLocks/>
            </p:cNvCxnSpPr>
            <p:nvPr/>
          </p:nvCxnSpPr>
          <p:spPr>
            <a:xfrm>
              <a:off x="782180" y="5083270"/>
              <a:ext cx="1633887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Suorakulmio 20">
              <a:extLst>
                <a:ext uri="{FF2B5EF4-FFF2-40B4-BE49-F238E27FC236}">
                  <a16:creationId xmlns:a16="http://schemas.microsoft.com/office/drawing/2014/main" id="{A6E41545-4347-37A6-E353-D39F021BD9FC}"/>
                </a:ext>
              </a:extLst>
            </p:cNvPr>
            <p:cNvSpPr/>
            <p:nvPr/>
          </p:nvSpPr>
          <p:spPr>
            <a:xfrm>
              <a:off x="690407" y="4813830"/>
              <a:ext cx="181743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Keski-Pohjanmaa</a:t>
              </a:r>
            </a:p>
          </p:txBody>
        </p:sp>
        <p:cxnSp>
          <p:nvCxnSpPr>
            <p:cNvPr id="22" name="Suora yhdysviiva 21">
              <a:extLst>
                <a:ext uri="{FF2B5EF4-FFF2-40B4-BE49-F238E27FC236}">
                  <a16:creationId xmlns:a16="http://schemas.microsoft.com/office/drawing/2014/main" id="{7CF1E6D8-E15D-CBEF-4A40-813594F878A1}"/>
                </a:ext>
              </a:extLst>
            </p:cNvPr>
            <p:cNvCxnSpPr>
              <a:cxnSpLocks/>
            </p:cNvCxnSpPr>
            <p:nvPr/>
          </p:nvCxnSpPr>
          <p:spPr>
            <a:xfrm>
              <a:off x="1114896" y="5775042"/>
              <a:ext cx="1559485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Suorakulmio 22">
              <a:extLst>
                <a:ext uri="{FF2B5EF4-FFF2-40B4-BE49-F238E27FC236}">
                  <a16:creationId xmlns:a16="http://schemas.microsoft.com/office/drawing/2014/main" id="{1D9F830B-D932-C244-BDE8-390F765775D1}"/>
                </a:ext>
              </a:extLst>
            </p:cNvPr>
            <p:cNvSpPr/>
            <p:nvPr/>
          </p:nvSpPr>
          <p:spPr>
            <a:xfrm>
              <a:off x="1024070" y="5513160"/>
              <a:ext cx="104241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Keski-Suomi</a:t>
              </a:r>
            </a:p>
          </p:txBody>
        </p:sp>
      </p:grpSp>
      <p:pic>
        <p:nvPicPr>
          <p:cNvPr id="24" name="Kuva 23">
            <a:extLst>
              <a:ext uri="{FF2B5EF4-FFF2-40B4-BE49-F238E27FC236}">
                <a16:creationId xmlns:a16="http://schemas.microsoft.com/office/drawing/2014/main" id="{1DFA0587-29AA-27F0-D102-2145393FE5C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831"/>
          <a:stretch/>
        </p:blipFill>
        <p:spPr>
          <a:xfrm>
            <a:off x="4546612" y="1547231"/>
            <a:ext cx="1234034" cy="1614587"/>
          </a:xfrm>
          <a:prstGeom prst="rect">
            <a:avLst/>
          </a:prstGeom>
        </p:spPr>
      </p:pic>
      <p:graphicFrame>
        <p:nvGraphicFramePr>
          <p:cNvPr id="26" name="Sisällön paikkamerkki 10">
            <a:extLst>
              <a:ext uri="{FF2B5EF4-FFF2-40B4-BE49-F238E27FC236}">
                <a16:creationId xmlns:a16="http://schemas.microsoft.com/office/drawing/2014/main" id="{7CDFD740-7CC5-466D-43CD-4F9E460F8E10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3973697" y="3137386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28" name="Sisällön paikkamerkki 10">
            <a:extLst>
              <a:ext uri="{FF2B5EF4-FFF2-40B4-BE49-F238E27FC236}">
                <a16:creationId xmlns:a16="http://schemas.microsoft.com/office/drawing/2014/main" id="{140BBED6-1BE2-8B83-1362-78DB1518AEA6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628901" y="4229850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29" name="Sisällön paikkamerkki 10">
            <a:extLst>
              <a:ext uri="{FF2B5EF4-FFF2-40B4-BE49-F238E27FC236}">
                <a16:creationId xmlns:a16="http://schemas.microsoft.com/office/drawing/2014/main" id="{C6F10E1F-7E3E-96A1-2152-743308E2E2FC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840493" y="508124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30" name="Sisällön paikkamerkki 10">
            <a:extLst>
              <a:ext uri="{FF2B5EF4-FFF2-40B4-BE49-F238E27FC236}">
                <a16:creationId xmlns:a16="http://schemas.microsoft.com/office/drawing/2014/main" id="{952052C0-15EB-4A53-F843-5223F5D9CDC6}"/>
              </a:ext>
            </a:extLst>
          </p:cNvPr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1135703" y="5775042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31" name="Sisällön paikkamerkki 10">
            <a:extLst>
              <a:ext uri="{FF2B5EF4-FFF2-40B4-BE49-F238E27FC236}">
                <a16:creationId xmlns:a16="http://schemas.microsoft.com/office/drawing/2014/main" id="{AF394425-F7DA-7AD9-AD62-BF82CA04A295}"/>
              </a:ext>
            </a:extLst>
          </p:cNvPr>
          <p:cNvGraphicFramePr>
            <a:graphicFrameLocks/>
          </p:cNvGraphicFramePr>
          <p:nvPr>
            <p:custDataLst>
              <p:tags r:id="rId6"/>
            </p:custDataLst>
          </p:nvPr>
        </p:nvGraphicFramePr>
        <p:xfrm>
          <a:off x="3913726" y="5265440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32" name="Sisällön paikkamerkki 10">
            <a:extLst>
              <a:ext uri="{FF2B5EF4-FFF2-40B4-BE49-F238E27FC236}">
                <a16:creationId xmlns:a16="http://schemas.microsoft.com/office/drawing/2014/main" id="{D80C6103-52D4-9EE3-DDD4-82B626C860B5}"/>
              </a:ext>
            </a:extLst>
          </p:cNvPr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4352291" y="4525081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33" name="Sisällön paikkamerkki 10">
            <a:extLst>
              <a:ext uri="{FF2B5EF4-FFF2-40B4-BE49-F238E27FC236}">
                <a16:creationId xmlns:a16="http://schemas.microsoft.com/office/drawing/2014/main" id="{78E5C9BD-B4AF-91FB-3FAB-8D05612E58EC}"/>
              </a:ext>
            </a:extLst>
          </p:cNvPr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355292" y="3260228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3448074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" name="Sisällön paikkamerkki 2">
            <a:extLst>
              <a:ext uri="{FF2B5EF4-FFF2-40B4-BE49-F238E27FC236}">
                <a16:creationId xmlns:a16="http://schemas.microsoft.com/office/drawing/2014/main" id="{60A99092-46A6-4109-8E9D-FF79A4F96B1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9727040"/>
              </p:ext>
            </p:extLst>
          </p:nvPr>
        </p:nvGraphicFramePr>
        <p:xfrm>
          <a:off x="6304020" y="1303487"/>
          <a:ext cx="5616827" cy="256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PK-YRITYSTEN LIIKEVAIHTO JA KANNATTAVUUS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CA89D07-EF87-41AA-9182-0AA9277AC958}"/>
              </a:ext>
            </a:extLst>
          </p:cNvPr>
          <p:cNvSpPr/>
          <p:nvPr/>
        </p:nvSpPr>
        <p:spPr>
          <a:xfrm>
            <a:off x="373688" y="1233606"/>
            <a:ext cx="5930333" cy="68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Arvio liikevaihdosta ja kannattavuudesta </a:t>
            </a:r>
            <a:b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ensi vuonna </a:t>
            </a:r>
          </a:p>
          <a:p>
            <a:pPr lvl="0">
              <a:defRPr/>
            </a:pP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(Saldoluku %) </a:t>
            </a:r>
          </a:p>
        </p:txBody>
      </p:sp>
      <p:sp>
        <p:nvSpPr>
          <p:cNvPr id="60" name="Suorakulmio 59">
            <a:extLst>
              <a:ext uri="{FF2B5EF4-FFF2-40B4-BE49-F238E27FC236}">
                <a16:creationId xmlns:a16="http://schemas.microsoft.com/office/drawing/2014/main" id="{0B0AB854-0E0F-4977-9C7C-A9898C204ACB}"/>
              </a:ext>
            </a:extLst>
          </p:cNvPr>
          <p:cNvSpPr/>
          <p:nvPr/>
        </p:nvSpPr>
        <p:spPr>
          <a:xfrm>
            <a:off x="6400520" y="1371288"/>
            <a:ext cx="4448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Saldoluvun kehitys: liikevaihto</a:t>
            </a:r>
            <a:b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1/2005–1/2026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uorakulmio 50">
            <a:extLst>
              <a:ext uri="{FF2B5EF4-FFF2-40B4-BE49-F238E27FC236}">
                <a16:creationId xmlns:a16="http://schemas.microsoft.com/office/drawing/2014/main" id="{8D2FDE10-E463-421D-BFF3-3F26E2042ADC}"/>
              </a:ext>
            </a:extLst>
          </p:cNvPr>
          <p:cNvSpPr/>
          <p:nvPr/>
        </p:nvSpPr>
        <p:spPr>
          <a:xfrm>
            <a:off x="11282532" y="1658648"/>
            <a:ext cx="6383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i-FI" sz="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Saldoluku</a:t>
            </a:r>
            <a:endParaRPr lang="fi-FI" sz="800" dirty="0">
              <a:solidFill>
                <a:srgbClr val="00A3DA"/>
              </a:solidFill>
            </a:endParaRPr>
          </a:p>
        </p:txBody>
      </p:sp>
      <p:graphicFrame>
        <p:nvGraphicFramePr>
          <p:cNvPr id="109" name="Sisällön paikkamerkki 2">
            <a:extLst>
              <a:ext uri="{FF2B5EF4-FFF2-40B4-BE49-F238E27FC236}">
                <a16:creationId xmlns:a16="http://schemas.microsoft.com/office/drawing/2014/main" id="{49618280-5539-4A78-9E88-12E1D9EE7183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10184522"/>
              </p:ext>
            </p:extLst>
          </p:nvPr>
        </p:nvGraphicFramePr>
        <p:xfrm>
          <a:off x="6304021" y="4193687"/>
          <a:ext cx="5700245" cy="2273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52" name="Suorakulmio 51">
            <a:extLst>
              <a:ext uri="{FF2B5EF4-FFF2-40B4-BE49-F238E27FC236}">
                <a16:creationId xmlns:a16="http://schemas.microsoft.com/office/drawing/2014/main" id="{EFAA186B-0A50-451F-B257-F0205DE0E2E0}"/>
              </a:ext>
            </a:extLst>
          </p:cNvPr>
          <p:cNvSpPr/>
          <p:nvPr/>
        </p:nvSpPr>
        <p:spPr>
          <a:xfrm>
            <a:off x="6424492" y="3674338"/>
            <a:ext cx="4448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Saldoluvun kehitys: kannattavuus</a:t>
            </a:r>
            <a:b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1/2005–1/2026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uorakulmio 53">
            <a:extLst>
              <a:ext uri="{FF2B5EF4-FFF2-40B4-BE49-F238E27FC236}">
                <a16:creationId xmlns:a16="http://schemas.microsoft.com/office/drawing/2014/main" id="{FC46AE68-568D-4610-A69F-019BDAAF6218}"/>
              </a:ext>
            </a:extLst>
          </p:cNvPr>
          <p:cNvSpPr/>
          <p:nvPr/>
        </p:nvSpPr>
        <p:spPr>
          <a:xfrm>
            <a:off x="11343194" y="3983102"/>
            <a:ext cx="6383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i-FI" sz="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Saldoluku</a:t>
            </a:r>
            <a:endParaRPr lang="fi-FI" sz="800" dirty="0">
              <a:solidFill>
                <a:srgbClr val="00A3DA"/>
              </a:solidFill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C3BB29F0-DD5E-223B-505E-D671DEBE1409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Lähialueet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92A0BBF1-606A-4462-E787-132600B0AD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407215"/>
              </p:ext>
            </p:extLst>
          </p:nvPr>
        </p:nvGraphicFramePr>
        <p:xfrm>
          <a:off x="6238413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1" imgW="4133840" imgH="180969" progId="Excel.Sheet.12">
                  <p:embed/>
                </p:oleObj>
              </mc:Choice>
              <mc:Fallback>
                <p:oleObj name="Worksheet" r:id="rId21" imgW="4133840" imgH="180969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92A0BBF1-606A-4462-E787-132600B0AD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238413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Kuva 3">
            <a:extLst>
              <a:ext uri="{FF2B5EF4-FFF2-40B4-BE49-F238E27FC236}">
                <a16:creationId xmlns:a16="http://schemas.microsoft.com/office/drawing/2014/main" id="{EE26B99B-5545-1E95-DBEB-BF5296AF05AA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31"/>
          <a:stretch/>
        </p:blipFill>
        <p:spPr>
          <a:xfrm>
            <a:off x="1218799" y="1430764"/>
            <a:ext cx="3169125" cy="4573050"/>
          </a:xfrm>
          <a:prstGeom prst="rect">
            <a:avLst/>
          </a:prstGeom>
        </p:spPr>
      </p:pic>
      <p:grpSp>
        <p:nvGrpSpPr>
          <p:cNvPr id="5" name="Ryhmä 4">
            <a:extLst>
              <a:ext uri="{FF2B5EF4-FFF2-40B4-BE49-F238E27FC236}">
                <a16:creationId xmlns:a16="http://schemas.microsoft.com/office/drawing/2014/main" id="{8D9B748E-DC69-1124-9CE3-0D1C5A358349}"/>
              </a:ext>
            </a:extLst>
          </p:cNvPr>
          <p:cNvGrpSpPr/>
          <p:nvPr/>
        </p:nvGrpSpPr>
        <p:grpSpPr>
          <a:xfrm>
            <a:off x="353173" y="1330899"/>
            <a:ext cx="5851762" cy="4883809"/>
            <a:chOff x="353173" y="1216599"/>
            <a:chExt cx="5851762" cy="4883809"/>
          </a:xfrm>
        </p:grpSpPr>
        <p:pic>
          <p:nvPicPr>
            <p:cNvPr id="8" name="Kuva 7">
              <a:extLst>
                <a:ext uri="{FF2B5EF4-FFF2-40B4-BE49-F238E27FC236}">
                  <a16:creationId xmlns:a16="http://schemas.microsoft.com/office/drawing/2014/main" id="{9E9954B7-846E-0F6B-B5F5-85AEB9A53D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22" r="14436" b="5167"/>
            <a:stretch/>
          </p:blipFill>
          <p:spPr>
            <a:xfrm>
              <a:off x="5304679" y="1216599"/>
              <a:ext cx="900256" cy="1867015"/>
            </a:xfrm>
            <a:prstGeom prst="rect">
              <a:avLst/>
            </a:prstGeom>
          </p:spPr>
        </p:pic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C84242E6-06C3-C95B-5634-6D34DE7A9144}"/>
                </a:ext>
              </a:extLst>
            </p:cNvPr>
            <p:cNvSpPr/>
            <p:nvPr/>
          </p:nvSpPr>
          <p:spPr>
            <a:xfrm>
              <a:off x="3998777" y="2455266"/>
              <a:ext cx="14734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4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KOKO MAA</a:t>
              </a:r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3B2DB06B-30B8-68B8-B33D-85759E06720E}"/>
                </a:ext>
              </a:extLst>
            </p:cNvPr>
            <p:cNvSpPr/>
            <p:nvPr/>
          </p:nvSpPr>
          <p:spPr>
            <a:xfrm>
              <a:off x="423139" y="3563785"/>
              <a:ext cx="23168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400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POHJOIS-POHJANMAA</a:t>
              </a:r>
            </a:p>
          </p:txBody>
        </p:sp>
        <p:cxnSp>
          <p:nvCxnSpPr>
            <p:cNvPr id="11" name="Suora yhdysviiva 10">
              <a:extLst>
                <a:ext uri="{FF2B5EF4-FFF2-40B4-BE49-F238E27FC236}">
                  <a16:creationId xmlns:a16="http://schemas.microsoft.com/office/drawing/2014/main" id="{B68A0DC2-A37F-527F-FD16-D20DF3710F18}"/>
                </a:ext>
              </a:extLst>
            </p:cNvPr>
            <p:cNvCxnSpPr>
              <a:cxnSpLocks/>
            </p:cNvCxnSpPr>
            <p:nvPr/>
          </p:nvCxnSpPr>
          <p:spPr>
            <a:xfrm>
              <a:off x="484515" y="3836043"/>
              <a:ext cx="2474533" cy="0"/>
            </a:xfrm>
            <a:prstGeom prst="line">
              <a:avLst/>
            </a:prstGeom>
            <a:ln w="12700" cmpd="thickThin">
              <a:solidFill>
                <a:srgbClr val="00A3DA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uora yhdysviiva 11">
              <a:extLst>
                <a:ext uri="{FF2B5EF4-FFF2-40B4-BE49-F238E27FC236}">
                  <a16:creationId xmlns:a16="http://schemas.microsoft.com/office/drawing/2014/main" id="{FB6A8CC3-ABDA-0598-8910-3376B703DDC4}"/>
                </a:ext>
              </a:extLst>
            </p:cNvPr>
            <p:cNvCxnSpPr>
              <a:cxnSpLocks/>
            </p:cNvCxnSpPr>
            <p:nvPr/>
          </p:nvCxnSpPr>
          <p:spPr>
            <a:xfrm>
              <a:off x="1061163" y="2849799"/>
              <a:ext cx="1650260" cy="0"/>
            </a:xfrm>
            <a:prstGeom prst="line">
              <a:avLst/>
            </a:prstGeom>
            <a:ln w="12700" cmpd="thickThin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Suorakulmio 12">
              <a:extLst>
                <a:ext uri="{FF2B5EF4-FFF2-40B4-BE49-F238E27FC236}">
                  <a16:creationId xmlns:a16="http://schemas.microsoft.com/office/drawing/2014/main" id="{75360713-CAF8-AC5C-E028-2007F5796777}"/>
                </a:ext>
              </a:extLst>
            </p:cNvPr>
            <p:cNvSpPr/>
            <p:nvPr/>
          </p:nvSpPr>
          <p:spPr>
            <a:xfrm>
              <a:off x="1023550" y="2577891"/>
              <a:ext cx="1567501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Lappi</a:t>
              </a:r>
            </a:p>
          </p:txBody>
        </p:sp>
        <p:cxnSp>
          <p:nvCxnSpPr>
            <p:cNvPr id="14" name="Suora yhdysviiva 13">
              <a:extLst>
                <a:ext uri="{FF2B5EF4-FFF2-40B4-BE49-F238E27FC236}">
                  <a16:creationId xmlns:a16="http://schemas.microsoft.com/office/drawing/2014/main" id="{3BA93B9F-9527-3681-995A-62AF1FD5296E}"/>
                </a:ext>
              </a:extLst>
            </p:cNvPr>
            <p:cNvCxnSpPr>
              <a:cxnSpLocks/>
            </p:cNvCxnSpPr>
            <p:nvPr/>
          </p:nvCxnSpPr>
          <p:spPr>
            <a:xfrm>
              <a:off x="3669964" y="4232302"/>
              <a:ext cx="1669774" cy="0"/>
            </a:xfrm>
            <a:prstGeom prst="line">
              <a:avLst/>
            </a:prstGeom>
            <a:ln w="12700" cmpd="thickThin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F67F107F-FD7E-C6E3-6701-5D4DE19DB4B9}"/>
                </a:ext>
              </a:extLst>
            </p:cNvPr>
            <p:cNvSpPr/>
            <p:nvPr/>
          </p:nvSpPr>
          <p:spPr>
            <a:xfrm>
              <a:off x="4058977" y="3962812"/>
              <a:ext cx="140315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Kainuu</a:t>
              </a:r>
            </a:p>
          </p:txBody>
        </p:sp>
        <p:cxnSp>
          <p:nvCxnSpPr>
            <p:cNvPr id="16" name="Suora yhdysviiva 15">
              <a:extLst>
                <a:ext uri="{FF2B5EF4-FFF2-40B4-BE49-F238E27FC236}">
                  <a16:creationId xmlns:a16="http://schemas.microsoft.com/office/drawing/2014/main" id="{9FEE4DE9-BD8C-865A-3017-ECE87EB652CF}"/>
                </a:ext>
              </a:extLst>
            </p:cNvPr>
            <p:cNvCxnSpPr>
              <a:cxnSpLocks/>
            </p:cNvCxnSpPr>
            <p:nvPr/>
          </p:nvCxnSpPr>
          <p:spPr>
            <a:xfrm>
              <a:off x="3447328" y="5041372"/>
              <a:ext cx="1937367" cy="0"/>
            </a:xfrm>
            <a:prstGeom prst="line">
              <a:avLst/>
            </a:prstGeom>
            <a:ln w="12700" cmpd="thickThin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Suorakulmio 16">
              <a:extLst>
                <a:ext uri="{FF2B5EF4-FFF2-40B4-BE49-F238E27FC236}">
                  <a16:creationId xmlns:a16="http://schemas.microsoft.com/office/drawing/2014/main" id="{F9CF6A5C-E0DA-FD47-C2FA-FA8083515C7E}"/>
                </a:ext>
              </a:extLst>
            </p:cNvPr>
            <p:cNvSpPr/>
            <p:nvPr/>
          </p:nvSpPr>
          <p:spPr>
            <a:xfrm>
              <a:off x="4248573" y="4788546"/>
              <a:ext cx="122366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Pohjois-Savo</a:t>
              </a:r>
            </a:p>
          </p:txBody>
        </p:sp>
        <p:cxnSp>
          <p:nvCxnSpPr>
            <p:cNvPr id="18" name="Suora yhdysviiva 17">
              <a:extLst>
                <a:ext uri="{FF2B5EF4-FFF2-40B4-BE49-F238E27FC236}">
                  <a16:creationId xmlns:a16="http://schemas.microsoft.com/office/drawing/2014/main" id="{9A8F9368-94EB-089A-B472-9355A7B17E7D}"/>
                </a:ext>
              </a:extLst>
            </p:cNvPr>
            <p:cNvCxnSpPr>
              <a:cxnSpLocks/>
            </p:cNvCxnSpPr>
            <p:nvPr/>
          </p:nvCxnSpPr>
          <p:spPr>
            <a:xfrm>
              <a:off x="450791" y="4785864"/>
              <a:ext cx="2129084" cy="0"/>
            </a:xfrm>
            <a:prstGeom prst="line">
              <a:avLst/>
            </a:prstGeom>
            <a:ln w="12700" cmpd="thickThin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Suorakulmio 18">
              <a:extLst>
                <a:ext uri="{FF2B5EF4-FFF2-40B4-BE49-F238E27FC236}">
                  <a16:creationId xmlns:a16="http://schemas.microsoft.com/office/drawing/2014/main" id="{4D18AAA3-7D22-554E-1634-71B0CB94CBCF}"/>
                </a:ext>
              </a:extLst>
            </p:cNvPr>
            <p:cNvSpPr/>
            <p:nvPr/>
          </p:nvSpPr>
          <p:spPr>
            <a:xfrm>
              <a:off x="365063" y="4508865"/>
              <a:ext cx="230054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Keski-Pohjanmaa</a:t>
              </a:r>
            </a:p>
          </p:txBody>
        </p:sp>
        <p:cxnSp>
          <p:nvCxnSpPr>
            <p:cNvPr id="20" name="Suora yhdysviiva 19">
              <a:extLst>
                <a:ext uri="{FF2B5EF4-FFF2-40B4-BE49-F238E27FC236}">
                  <a16:creationId xmlns:a16="http://schemas.microsoft.com/office/drawing/2014/main" id="{08F2407B-AD8A-9632-DE23-D06E633FF27D}"/>
                </a:ext>
              </a:extLst>
            </p:cNvPr>
            <p:cNvCxnSpPr>
              <a:cxnSpLocks/>
            </p:cNvCxnSpPr>
            <p:nvPr/>
          </p:nvCxnSpPr>
          <p:spPr>
            <a:xfrm>
              <a:off x="1340237" y="5548237"/>
              <a:ext cx="1436956" cy="0"/>
            </a:xfrm>
            <a:prstGeom prst="line">
              <a:avLst/>
            </a:prstGeom>
            <a:ln w="12700" cmpd="thickThin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Suorakulmio 20">
              <a:extLst>
                <a:ext uri="{FF2B5EF4-FFF2-40B4-BE49-F238E27FC236}">
                  <a16:creationId xmlns:a16="http://schemas.microsoft.com/office/drawing/2014/main" id="{37069FE4-CB1D-7CFD-2885-18AD9CE011BD}"/>
                </a:ext>
              </a:extLst>
            </p:cNvPr>
            <p:cNvSpPr/>
            <p:nvPr/>
          </p:nvSpPr>
          <p:spPr>
            <a:xfrm>
              <a:off x="1237620" y="5288245"/>
              <a:ext cx="123598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Keski-Suomi</a:t>
              </a:r>
            </a:p>
          </p:txBody>
        </p:sp>
        <p:cxnSp>
          <p:nvCxnSpPr>
            <p:cNvPr id="22" name="Suora yhdysviiva 21">
              <a:extLst>
                <a:ext uri="{FF2B5EF4-FFF2-40B4-BE49-F238E27FC236}">
                  <a16:creationId xmlns:a16="http://schemas.microsoft.com/office/drawing/2014/main" id="{78C17770-F522-14E1-0BF5-6DEB5006F8A5}"/>
                </a:ext>
              </a:extLst>
            </p:cNvPr>
            <p:cNvCxnSpPr>
              <a:cxnSpLocks/>
            </p:cNvCxnSpPr>
            <p:nvPr/>
          </p:nvCxnSpPr>
          <p:spPr>
            <a:xfrm>
              <a:off x="4058977" y="2763043"/>
              <a:ext cx="1601841" cy="0"/>
            </a:xfrm>
            <a:prstGeom prst="line">
              <a:avLst/>
            </a:prstGeom>
            <a:ln w="12700" cmpd="sng">
              <a:solidFill>
                <a:srgbClr val="3F3F3F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Ryhmä 22">
              <a:extLst>
                <a:ext uri="{FF2B5EF4-FFF2-40B4-BE49-F238E27FC236}">
                  <a16:creationId xmlns:a16="http://schemas.microsoft.com/office/drawing/2014/main" id="{B5C5B1B5-8AEE-AE64-2113-D1E16B16BA2C}"/>
                </a:ext>
              </a:extLst>
            </p:cNvPr>
            <p:cNvGrpSpPr/>
            <p:nvPr/>
          </p:nvGrpSpPr>
          <p:grpSpPr>
            <a:xfrm>
              <a:off x="3984846" y="3229566"/>
              <a:ext cx="1922805" cy="193771"/>
              <a:chOff x="4195087" y="2470070"/>
              <a:chExt cx="1922805" cy="193771"/>
            </a:xfrm>
          </p:grpSpPr>
          <p:sp>
            <p:nvSpPr>
              <p:cNvPr id="39" name="Suorakulmio 38">
                <a:extLst>
                  <a:ext uri="{FF2B5EF4-FFF2-40B4-BE49-F238E27FC236}">
                    <a16:creationId xmlns:a16="http://schemas.microsoft.com/office/drawing/2014/main" id="{F3501CD9-5B8E-F363-A9C2-2962418C4AB9}"/>
                  </a:ext>
                </a:extLst>
              </p:cNvPr>
              <p:cNvSpPr/>
              <p:nvPr/>
            </p:nvSpPr>
            <p:spPr>
              <a:xfrm>
                <a:off x="4195087" y="2473020"/>
                <a:ext cx="1156196" cy="19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LIIKEVAIHTO</a:t>
                </a:r>
                <a:endParaRPr lang="fi-FI" sz="800" dirty="0">
                  <a:solidFill>
                    <a:srgbClr val="3F3F3F"/>
                  </a:solidFill>
                </a:endParaRPr>
              </a:p>
            </p:txBody>
          </p:sp>
          <p:sp>
            <p:nvSpPr>
              <p:cNvPr id="40" name="Suorakulmio 39">
                <a:extLst>
                  <a:ext uri="{FF2B5EF4-FFF2-40B4-BE49-F238E27FC236}">
                    <a16:creationId xmlns:a16="http://schemas.microsoft.com/office/drawing/2014/main" id="{7450C343-7F6C-5DCB-942B-92116BC6CF6E}"/>
                  </a:ext>
                </a:extLst>
              </p:cNvPr>
              <p:cNvSpPr/>
              <p:nvPr/>
            </p:nvSpPr>
            <p:spPr>
              <a:xfrm>
                <a:off x="5078719" y="2470070"/>
                <a:ext cx="1039173" cy="19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KANNATTAVUUS</a:t>
                </a:r>
                <a:endParaRPr lang="fi-FI" sz="800" dirty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24" name="Suorakulmio 23">
              <a:extLst>
                <a:ext uri="{FF2B5EF4-FFF2-40B4-BE49-F238E27FC236}">
                  <a16:creationId xmlns:a16="http://schemas.microsoft.com/office/drawing/2014/main" id="{F39BFEAA-C72F-7577-408F-C0D9B5600D5D}"/>
                </a:ext>
              </a:extLst>
            </p:cNvPr>
            <p:cNvSpPr/>
            <p:nvPr/>
          </p:nvSpPr>
          <p:spPr>
            <a:xfrm>
              <a:off x="1658765" y="3163599"/>
              <a:ext cx="1037463" cy="190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KANNATTAVUUS</a:t>
              </a:r>
              <a:endParaRPr lang="fi-FI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" name="Suorakulmio 27">
              <a:extLst>
                <a:ext uri="{FF2B5EF4-FFF2-40B4-BE49-F238E27FC236}">
                  <a16:creationId xmlns:a16="http://schemas.microsoft.com/office/drawing/2014/main" id="{47EE59F4-3CEE-D8BB-3211-B9401F951257}"/>
                </a:ext>
              </a:extLst>
            </p:cNvPr>
            <p:cNvSpPr/>
            <p:nvPr/>
          </p:nvSpPr>
          <p:spPr>
            <a:xfrm>
              <a:off x="963732" y="3161109"/>
              <a:ext cx="835485" cy="190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LIIKEVAIHTO</a:t>
              </a:r>
              <a:endParaRPr lang="fi-FI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" name="Suorakulmio 28">
              <a:extLst>
                <a:ext uri="{FF2B5EF4-FFF2-40B4-BE49-F238E27FC236}">
                  <a16:creationId xmlns:a16="http://schemas.microsoft.com/office/drawing/2014/main" id="{C3989747-EE3B-22C4-0860-92FEB5A26299}"/>
                </a:ext>
              </a:extLst>
            </p:cNvPr>
            <p:cNvSpPr/>
            <p:nvPr/>
          </p:nvSpPr>
          <p:spPr>
            <a:xfrm>
              <a:off x="4611659" y="4560852"/>
              <a:ext cx="1037463" cy="190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KANNATTAVUUS</a:t>
              </a:r>
              <a:endParaRPr lang="fi-FI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Suorakulmio 29">
              <a:extLst>
                <a:ext uri="{FF2B5EF4-FFF2-40B4-BE49-F238E27FC236}">
                  <a16:creationId xmlns:a16="http://schemas.microsoft.com/office/drawing/2014/main" id="{AA517044-4A07-2F7B-E99B-A172B5D9F797}"/>
                </a:ext>
              </a:extLst>
            </p:cNvPr>
            <p:cNvSpPr/>
            <p:nvPr/>
          </p:nvSpPr>
          <p:spPr>
            <a:xfrm>
              <a:off x="3899504" y="4559444"/>
              <a:ext cx="835485" cy="190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LIIKEVAIHTO</a:t>
              </a:r>
              <a:endParaRPr lang="fi-FI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1" name="Suorakulmio 30">
              <a:extLst>
                <a:ext uri="{FF2B5EF4-FFF2-40B4-BE49-F238E27FC236}">
                  <a16:creationId xmlns:a16="http://schemas.microsoft.com/office/drawing/2014/main" id="{3C408BAD-686D-79BF-7BAC-EFF9505D940E}"/>
                </a:ext>
              </a:extLst>
            </p:cNvPr>
            <p:cNvSpPr/>
            <p:nvPr/>
          </p:nvSpPr>
          <p:spPr>
            <a:xfrm>
              <a:off x="4643164" y="5364351"/>
              <a:ext cx="1037463" cy="190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KANNATTAVUUS</a:t>
              </a:r>
              <a:endParaRPr lang="fi-FI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2" name="Suorakulmio 31">
              <a:extLst>
                <a:ext uri="{FF2B5EF4-FFF2-40B4-BE49-F238E27FC236}">
                  <a16:creationId xmlns:a16="http://schemas.microsoft.com/office/drawing/2014/main" id="{BF2DD0FB-9E1D-CEA9-62A1-D1CC51831EA0}"/>
                </a:ext>
              </a:extLst>
            </p:cNvPr>
            <p:cNvSpPr/>
            <p:nvPr/>
          </p:nvSpPr>
          <p:spPr>
            <a:xfrm>
              <a:off x="3891127" y="5375337"/>
              <a:ext cx="835485" cy="190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LIIKEVAIHTO</a:t>
              </a:r>
              <a:endParaRPr lang="fi-FI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Suorakulmio 32">
              <a:extLst>
                <a:ext uri="{FF2B5EF4-FFF2-40B4-BE49-F238E27FC236}">
                  <a16:creationId xmlns:a16="http://schemas.microsoft.com/office/drawing/2014/main" id="{EEA40469-0877-6BFA-E6D0-4DC18C3184B1}"/>
                </a:ext>
              </a:extLst>
            </p:cNvPr>
            <p:cNvSpPr/>
            <p:nvPr/>
          </p:nvSpPr>
          <p:spPr>
            <a:xfrm>
              <a:off x="376004" y="4280265"/>
              <a:ext cx="937724" cy="190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LIIKEVAIHTO</a:t>
              </a:r>
              <a:endParaRPr lang="fi-FI" sz="800" dirty="0">
                <a:solidFill>
                  <a:srgbClr val="00A3DA"/>
                </a:solidFill>
              </a:endParaRPr>
            </a:p>
          </p:txBody>
        </p:sp>
        <p:sp>
          <p:nvSpPr>
            <p:cNvPr id="34" name="Suorakulmio 33">
              <a:extLst>
                <a:ext uri="{FF2B5EF4-FFF2-40B4-BE49-F238E27FC236}">
                  <a16:creationId xmlns:a16="http://schemas.microsoft.com/office/drawing/2014/main" id="{01B6F2BF-C036-5962-5F72-99795F39F7AA}"/>
                </a:ext>
              </a:extLst>
            </p:cNvPr>
            <p:cNvSpPr/>
            <p:nvPr/>
          </p:nvSpPr>
          <p:spPr>
            <a:xfrm>
              <a:off x="1122176" y="4272665"/>
              <a:ext cx="1039173" cy="190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KANNATTAVUUS</a:t>
              </a:r>
              <a:endParaRPr lang="fi-FI" sz="800" dirty="0">
                <a:solidFill>
                  <a:srgbClr val="00A3DA"/>
                </a:solidFill>
              </a:endParaRPr>
            </a:p>
          </p:txBody>
        </p:sp>
        <p:sp>
          <p:nvSpPr>
            <p:cNvPr id="35" name="Suorakulmio 34">
              <a:extLst>
                <a:ext uri="{FF2B5EF4-FFF2-40B4-BE49-F238E27FC236}">
                  <a16:creationId xmlns:a16="http://schemas.microsoft.com/office/drawing/2014/main" id="{FBA0AE91-74F9-836A-2655-880CB2FA9624}"/>
                </a:ext>
              </a:extLst>
            </p:cNvPr>
            <p:cNvSpPr/>
            <p:nvPr/>
          </p:nvSpPr>
          <p:spPr>
            <a:xfrm>
              <a:off x="1105191" y="5099047"/>
              <a:ext cx="1151158" cy="190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KANNATTAVUUS</a:t>
              </a:r>
              <a:endParaRPr lang="fi-FI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Suorakulmio 35">
              <a:extLst>
                <a:ext uri="{FF2B5EF4-FFF2-40B4-BE49-F238E27FC236}">
                  <a16:creationId xmlns:a16="http://schemas.microsoft.com/office/drawing/2014/main" id="{1C1E06CC-B214-9344-5EDD-7655BC046E30}"/>
                </a:ext>
              </a:extLst>
            </p:cNvPr>
            <p:cNvSpPr/>
            <p:nvPr/>
          </p:nvSpPr>
          <p:spPr>
            <a:xfrm>
              <a:off x="353173" y="5099047"/>
              <a:ext cx="930809" cy="190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LIIKEVAIHTO</a:t>
              </a:r>
              <a:endParaRPr lang="fi-FI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Suorakulmio 36">
              <a:extLst>
                <a:ext uri="{FF2B5EF4-FFF2-40B4-BE49-F238E27FC236}">
                  <a16:creationId xmlns:a16="http://schemas.microsoft.com/office/drawing/2014/main" id="{B07F4510-4DB2-C954-C3DD-3B6313741EDC}"/>
                </a:ext>
              </a:extLst>
            </p:cNvPr>
            <p:cNvSpPr/>
            <p:nvPr/>
          </p:nvSpPr>
          <p:spPr>
            <a:xfrm>
              <a:off x="1925221" y="5909587"/>
              <a:ext cx="1037463" cy="190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KANNATTAVUUS</a:t>
              </a:r>
              <a:endParaRPr lang="fi-FI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Suorakulmio 37">
              <a:extLst>
                <a:ext uri="{FF2B5EF4-FFF2-40B4-BE49-F238E27FC236}">
                  <a16:creationId xmlns:a16="http://schemas.microsoft.com/office/drawing/2014/main" id="{916A5A2D-42C0-7C82-A078-ACF97CD62494}"/>
                </a:ext>
              </a:extLst>
            </p:cNvPr>
            <p:cNvSpPr/>
            <p:nvPr/>
          </p:nvSpPr>
          <p:spPr>
            <a:xfrm>
              <a:off x="1208829" y="5909587"/>
              <a:ext cx="835485" cy="190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fi-FI" sz="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LIIKEVAIHTO</a:t>
              </a:r>
              <a:endParaRPr lang="fi-FI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41" name="Kuva 40">
            <a:extLst>
              <a:ext uri="{FF2B5EF4-FFF2-40B4-BE49-F238E27FC236}">
                <a16:creationId xmlns:a16="http://schemas.microsoft.com/office/drawing/2014/main" id="{E76A972A-97FF-898E-2616-014D10BBC625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831"/>
          <a:stretch/>
        </p:blipFill>
        <p:spPr>
          <a:xfrm>
            <a:off x="5029200" y="1277416"/>
            <a:ext cx="1287779" cy="1614587"/>
          </a:xfrm>
          <a:prstGeom prst="rect">
            <a:avLst/>
          </a:prstGeom>
        </p:spPr>
      </p:pic>
      <p:graphicFrame>
        <p:nvGraphicFramePr>
          <p:cNvPr id="42" name="Sisällön paikkamerkki 10">
            <a:extLst>
              <a:ext uri="{FF2B5EF4-FFF2-40B4-BE49-F238E27FC236}">
                <a16:creationId xmlns:a16="http://schemas.microsoft.com/office/drawing/2014/main" id="{AA0807B8-1658-A54F-0775-3B1DD2464014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4066970" y="2799899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graphicFrame>
        <p:nvGraphicFramePr>
          <p:cNvPr id="43" name="Sisällön paikkamerkki 10">
            <a:extLst>
              <a:ext uri="{FF2B5EF4-FFF2-40B4-BE49-F238E27FC236}">
                <a16:creationId xmlns:a16="http://schemas.microsoft.com/office/drawing/2014/main" id="{5FC71F74-932C-9B32-349C-5D94375C7080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4961380" y="2799899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graphicFrame>
        <p:nvGraphicFramePr>
          <p:cNvPr id="44" name="Sisällön paikkamerkki 10">
            <a:extLst>
              <a:ext uri="{FF2B5EF4-FFF2-40B4-BE49-F238E27FC236}">
                <a16:creationId xmlns:a16="http://schemas.microsoft.com/office/drawing/2014/main" id="{29ECBB60-1918-D9CD-5701-1BC82158F64F}"/>
              </a:ext>
            </a:extLst>
          </p:cNvPr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422046" y="3864957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graphicFrame>
        <p:nvGraphicFramePr>
          <p:cNvPr id="45" name="Sisällön paikkamerkki 10">
            <a:extLst>
              <a:ext uri="{FF2B5EF4-FFF2-40B4-BE49-F238E27FC236}">
                <a16:creationId xmlns:a16="http://schemas.microsoft.com/office/drawing/2014/main" id="{E8BA947B-B8A2-BFAF-083F-5B9FA3B43936}"/>
              </a:ext>
            </a:extLst>
          </p:cNvPr>
          <p:cNvGraphicFramePr>
            <a:graphicFrameLocks/>
          </p:cNvGraphicFramePr>
          <p:nvPr>
            <p:custDataLst>
              <p:tags r:id="rId6"/>
            </p:custDataLst>
          </p:nvPr>
        </p:nvGraphicFramePr>
        <p:xfrm>
          <a:off x="1251698" y="3864957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46" name="Sisällön paikkamerkki 10">
            <a:extLst>
              <a:ext uri="{FF2B5EF4-FFF2-40B4-BE49-F238E27FC236}">
                <a16:creationId xmlns:a16="http://schemas.microsoft.com/office/drawing/2014/main" id="{6C21B8AF-C302-29D9-7407-35D6BF1658D5}"/>
              </a:ext>
            </a:extLst>
          </p:cNvPr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451944" y="4859626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graphicFrame>
        <p:nvGraphicFramePr>
          <p:cNvPr id="47" name="Sisällön paikkamerkki 10">
            <a:extLst>
              <a:ext uri="{FF2B5EF4-FFF2-40B4-BE49-F238E27FC236}">
                <a16:creationId xmlns:a16="http://schemas.microsoft.com/office/drawing/2014/main" id="{61DBF236-3BFF-D947-AB46-3DFFF00D53D2}"/>
              </a:ext>
            </a:extLst>
          </p:cNvPr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218799" y="4859626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graphicFrame>
        <p:nvGraphicFramePr>
          <p:cNvPr id="48" name="Sisällön paikkamerkki 10">
            <a:extLst>
              <a:ext uri="{FF2B5EF4-FFF2-40B4-BE49-F238E27FC236}">
                <a16:creationId xmlns:a16="http://schemas.microsoft.com/office/drawing/2014/main" id="{C94E9ECD-5565-CF0B-93C2-9B8A70D0D84B}"/>
              </a:ext>
            </a:extLst>
          </p:cNvPr>
          <p:cNvGraphicFramePr>
            <a:graphicFrameLocks/>
          </p:cNvGraphicFramePr>
          <p:nvPr>
            <p:custDataLst>
              <p:tags r:id="rId9"/>
            </p:custDataLst>
          </p:nvPr>
        </p:nvGraphicFramePr>
        <p:xfrm>
          <a:off x="1296280" y="5629087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49" name="Sisällön paikkamerkki 10">
            <a:extLst>
              <a:ext uri="{FF2B5EF4-FFF2-40B4-BE49-F238E27FC236}">
                <a16:creationId xmlns:a16="http://schemas.microsoft.com/office/drawing/2014/main" id="{31F9D782-C8F4-91E1-A26A-F371490C3473}"/>
              </a:ext>
            </a:extLst>
          </p:cNvPr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2063135" y="5629087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graphicFrame>
        <p:nvGraphicFramePr>
          <p:cNvPr id="50" name="Sisällön paikkamerkki 10">
            <a:extLst>
              <a:ext uri="{FF2B5EF4-FFF2-40B4-BE49-F238E27FC236}">
                <a16:creationId xmlns:a16="http://schemas.microsoft.com/office/drawing/2014/main" id="{6CC3A0F9-DF34-495E-FC54-CEA2D3DB8A5D}"/>
              </a:ext>
            </a:extLst>
          </p:cNvPr>
          <p:cNvGraphicFramePr>
            <a:graphicFrameLocks/>
          </p:cNvGraphicFramePr>
          <p:nvPr>
            <p:custDataLst>
              <p:tags r:id="rId11"/>
            </p:custDataLst>
          </p:nvPr>
        </p:nvGraphicFramePr>
        <p:xfrm>
          <a:off x="3978163" y="5113384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6"/>
          </a:graphicData>
        </a:graphic>
      </p:graphicFrame>
      <p:graphicFrame>
        <p:nvGraphicFramePr>
          <p:cNvPr id="53" name="Sisällön paikkamerkki 10">
            <a:extLst>
              <a:ext uri="{FF2B5EF4-FFF2-40B4-BE49-F238E27FC236}">
                <a16:creationId xmlns:a16="http://schemas.microsoft.com/office/drawing/2014/main" id="{8BE39A0B-02D5-0954-0539-386D72261B9C}"/>
              </a:ext>
            </a:extLst>
          </p:cNvPr>
          <p:cNvGraphicFramePr>
            <a:graphicFrameLocks/>
          </p:cNvGraphicFramePr>
          <p:nvPr>
            <p:custDataLst>
              <p:tags r:id="rId12"/>
            </p:custDataLst>
          </p:nvPr>
        </p:nvGraphicFramePr>
        <p:xfrm>
          <a:off x="4745018" y="5113384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  <p:graphicFrame>
        <p:nvGraphicFramePr>
          <p:cNvPr id="55" name="Sisällön paikkamerkki 10">
            <a:extLst>
              <a:ext uri="{FF2B5EF4-FFF2-40B4-BE49-F238E27FC236}">
                <a16:creationId xmlns:a16="http://schemas.microsoft.com/office/drawing/2014/main" id="{907E8C0B-2F5F-28D5-2851-175D38F2A17D}"/>
              </a:ext>
            </a:extLst>
          </p:cNvPr>
          <p:cNvGraphicFramePr>
            <a:graphicFrameLocks/>
          </p:cNvGraphicFramePr>
          <p:nvPr>
            <p:custDataLst>
              <p:tags r:id="rId13"/>
            </p:custDataLst>
          </p:nvPr>
        </p:nvGraphicFramePr>
        <p:xfrm>
          <a:off x="3982583" y="4321195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8"/>
          </a:graphicData>
        </a:graphic>
      </p:graphicFrame>
      <p:graphicFrame>
        <p:nvGraphicFramePr>
          <p:cNvPr id="56" name="Sisällön paikkamerkki 10">
            <a:extLst>
              <a:ext uri="{FF2B5EF4-FFF2-40B4-BE49-F238E27FC236}">
                <a16:creationId xmlns:a16="http://schemas.microsoft.com/office/drawing/2014/main" id="{2A54C637-4F6A-7AAB-5005-52E0FF57EF92}"/>
              </a:ext>
            </a:extLst>
          </p:cNvPr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4749438" y="4321195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9"/>
          </a:graphicData>
        </a:graphic>
      </p:graphicFrame>
      <p:graphicFrame>
        <p:nvGraphicFramePr>
          <p:cNvPr id="57" name="Sisällön paikkamerkki 10">
            <a:extLst>
              <a:ext uri="{FF2B5EF4-FFF2-40B4-BE49-F238E27FC236}">
                <a16:creationId xmlns:a16="http://schemas.microsoft.com/office/drawing/2014/main" id="{63A7F3CD-D76E-0487-84DE-654A31B8CA0F}"/>
              </a:ext>
            </a:extLst>
          </p:cNvPr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1017947" y="2926753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0"/>
          </a:graphicData>
        </a:graphic>
      </p:graphicFrame>
      <p:graphicFrame>
        <p:nvGraphicFramePr>
          <p:cNvPr id="58" name="Sisällön paikkamerkki 10">
            <a:extLst>
              <a:ext uri="{FF2B5EF4-FFF2-40B4-BE49-F238E27FC236}">
                <a16:creationId xmlns:a16="http://schemas.microsoft.com/office/drawing/2014/main" id="{3A1EBF36-BDB0-FB62-7EC4-5EB2535D83E4}"/>
              </a:ext>
            </a:extLst>
          </p:cNvPr>
          <p:cNvGraphicFramePr>
            <a:graphicFrameLocks/>
          </p:cNvGraphicFramePr>
          <p:nvPr>
            <p:custDataLst>
              <p:tags r:id="rId16"/>
            </p:custDataLst>
          </p:nvPr>
        </p:nvGraphicFramePr>
        <p:xfrm>
          <a:off x="1784802" y="2926753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1"/>
          </a:graphicData>
        </a:graphic>
      </p:graphicFrame>
    </p:spTree>
    <p:extLst>
      <p:ext uri="{BB962C8B-B14F-4D97-AF65-F5344CB8AC3E}">
        <p14:creationId xmlns:p14="http://schemas.microsoft.com/office/powerpoint/2010/main" val="1012434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uorakulmio 45">
            <a:extLst>
              <a:ext uri="{FF2B5EF4-FFF2-40B4-BE49-F238E27FC236}">
                <a16:creationId xmlns:a16="http://schemas.microsoft.com/office/drawing/2014/main" id="{5A474671-E43F-48A2-B790-C578EBD064B5}"/>
              </a:ext>
            </a:extLst>
          </p:cNvPr>
          <p:cNvSpPr/>
          <p:nvPr/>
        </p:nvSpPr>
        <p:spPr>
          <a:xfrm>
            <a:off x="372088" y="1225369"/>
            <a:ext cx="5930333" cy="6586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Arvio investointien arvon sekä tuotannon ja tuotteiden kehityksestä ensi vuonna</a:t>
            </a:r>
            <a:b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(Saldoluku %) 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PK-YRITYSTEN INVESTOINTIEN ARVO JA INNOVAATIOT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orakulmio 1">
            <a:extLst>
              <a:ext uri="{FF2B5EF4-FFF2-40B4-BE49-F238E27FC236}">
                <a16:creationId xmlns:a16="http://schemas.microsoft.com/office/drawing/2014/main" id="{390A0038-B557-7B46-7753-565CAEC5B326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Lähialueet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BD8723CF-E71D-3106-4F8C-6F285F0E7E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168024"/>
              </p:ext>
            </p:extLst>
          </p:nvPr>
        </p:nvGraphicFramePr>
        <p:xfrm>
          <a:off x="6238413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7" imgW="4133840" imgH="180969" progId="Excel.Sheet.12">
                  <p:embed/>
                </p:oleObj>
              </mc:Choice>
              <mc:Fallback>
                <p:oleObj name="Worksheet" r:id="rId17" imgW="4133840" imgH="180969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BD8723CF-E71D-3106-4F8C-6F285F0E7E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238413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Kuva 3">
            <a:extLst>
              <a:ext uri="{FF2B5EF4-FFF2-40B4-BE49-F238E27FC236}">
                <a16:creationId xmlns:a16="http://schemas.microsoft.com/office/drawing/2014/main" id="{36041996-95C7-7BCE-39FA-1938CC9707CB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31"/>
          <a:stretch/>
        </p:blipFill>
        <p:spPr>
          <a:xfrm>
            <a:off x="3810533" y="1194930"/>
            <a:ext cx="3169125" cy="457305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585EEEA-DDB4-639D-E043-5421884CC803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22" r="14436" b="5167"/>
          <a:stretch/>
        </p:blipFill>
        <p:spPr>
          <a:xfrm>
            <a:off x="10439041" y="1694210"/>
            <a:ext cx="1180655" cy="244852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1DE4749-D1DA-3E8E-F631-1C4F20B3EAEF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831"/>
          <a:stretch/>
        </p:blipFill>
        <p:spPr>
          <a:xfrm rot="21441517">
            <a:off x="10120837" y="1647533"/>
            <a:ext cx="1684392" cy="2026241"/>
          </a:xfrm>
          <a:prstGeom prst="rect">
            <a:avLst/>
          </a:prstGeom>
        </p:spPr>
      </p:pic>
      <p:grpSp>
        <p:nvGrpSpPr>
          <p:cNvPr id="9" name="Ryhmä 8">
            <a:extLst>
              <a:ext uri="{FF2B5EF4-FFF2-40B4-BE49-F238E27FC236}">
                <a16:creationId xmlns:a16="http://schemas.microsoft.com/office/drawing/2014/main" id="{CC3D33B8-DE1B-EA2E-1E34-5D04BC209508}"/>
              </a:ext>
            </a:extLst>
          </p:cNvPr>
          <p:cNvGrpSpPr/>
          <p:nvPr/>
        </p:nvGrpSpPr>
        <p:grpSpPr>
          <a:xfrm>
            <a:off x="847805" y="2055850"/>
            <a:ext cx="10262922" cy="4137187"/>
            <a:chOff x="847805" y="1850110"/>
            <a:chExt cx="10262922" cy="4137187"/>
          </a:xfrm>
        </p:grpSpPr>
        <p:grpSp>
          <p:nvGrpSpPr>
            <p:cNvPr id="10" name="Ryhmä 9">
              <a:extLst>
                <a:ext uri="{FF2B5EF4-FFF2-40B4-BE49-F238E27FC236}">
                  <a16:creationId xmlns:a16="http://schemas.microsoft.com/office/drawing/2014/main" id="{7E60C32D-1DDA-65D8-2B7E-CBF0E5BF2143}"/>
                </a:ext>
              </a:extLst>
            </p:cNvPr>
            <p:cNvGrpSpPr/>
            <p:nvPr/>
          </p:nvGrpSpPr>
          <p:grpSpPr>
            <a:xfrm>
              <a:off x="862954" y="2119917"/>
              <a:ext cx="7866031" cy="3120187"/>
              <a:chOff x="-1669453" y="2682643"/>
              <a:chExt cx="7866031" cy="3120187"/>
            </a:xfrm>
          </p:grpSpPr>
          <p:sp>
            <p:nvSpPr>
              <p:cNvPr id="30" name="Suorakulmio 29">
                <a:extLst>
                  <a:ext uri="{FF2B5EF4-FFF2-40B4-BE49-F238E27FC236}">
                    <a16:creationId xmlns:a16="http://schemas.microsoft.com/office/drawing/2014/main" id="{A757EBAD-033B-3044-B8AE-0092FBD566A5}"/>
                  </a:ext>
                </a:extLst>
              </p:cNvPr>
              <p:cNvSpPr/>
              <p:nvPr/>
            </p:nvSpPr>
            <p:spPr>
              <a:xfrm>
                <a:off x="-1669453" y="3838441"/>
                <a:ext cx="322136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fi-FI" sz="1400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POHJOIS-POHJANMAA</a:t>
                </a:r>
              </a:p>
            </p:txBody>
          </p:sp>
          <p:cxnSp>
            <p:nvCxnSpPr>
              <p:cNvPr id="31" name="Suora yhdysviiva 30">
                <a:extLst>
                  <a:ext uri="{FF2B5EF4-FFF2-40B4-BE49-F238E27FC236}">
                    <a16:creationId xmlns:a16="http://schemas.microsoft.com/office/drawing/2014/main" id="{96F81677-5238-F3C0-DBF2-0E49A8C6B9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595937" y="4123646"/>
                <a:ext cx="4751392" cy="0"/>
              </a:xfrm>
              <a:prstGeom prst="line">
                <a:avLst/>
              </a:prstGeom>
              <a:ln w="12700" cmpd="sng">
                <a:solidFill>
                  <a:srgbClr val="00A3D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uora yhdysviiva 31">
                <a:extLst>
                  <a:ext uri="{FF2B5EF4-FFF2-40B4-BE49-F238E27FC236}">
                    <a16:creationId xmlns:a16="http://schemas.microsoft.com/office/drawing/2014/main" id="{232F5C70-C96E-6E75-4D46-CCF89999D5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244" y="2955095"/>
                <a:ext cx="2448601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Suorakulmio 32">
                <a:extLst>
                  <a:ext uri="{FF2B5EF4-FFF2-40B4-BE49-F238E27FC236}">
                    <a16:creationId xmlns:a16="http://schemas.microsoft.com/office/drawing/2014/main" id="{3E443B05-9B83-3A80-5CC2-13C9910BF041}"/>
                  </a:ext>
                </a:extLst>
              </p:cNvPr>
              <p:cNvSpPr/>
              <p:nvPr/>
            </p:nvSpPr>
            <p:spPr>
              <a:xfrm>
                <a:off x="283863" y="2682643"/>
                <a:ext cx="1567501" cy="277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Lappi</a:t>
                </a:r>
              </a:p>
            </p:txBody>
          </p:sp>
          <p:cxnSp>
            <p:nvCxnSpPr>
              <p:cNvPr id="34" name="Suora yhdysviiva 33">
                <a:extLst>
                  <a:ext uri="{FF2B5EF4-FFF2-40B4-BE49-F238E27FC236}">
                    <a16:creationId xmlns:a16="http://schemas.microsoft.com/office/drawing/2014/main" id="{6E30FA35-5770-52FA-FD3E-801C677592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1416" y="4287059"/>
                <a:ext cx="2428964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Suorakulmio 34">
                <a:extLst>
                  <a:ext uri="{FF2B5EF4-FFF2-40B4-BE49-F238E27FC236}">
                    <a16:creationId xmlns:a16="http://schemas.microsoft.com/office/drawing/2014/main" id="{9E7578E7-2DCE-0ECA-F4C4-D70828BD83F9}"/>
                  </a:ext>
                </a:extLst>
              </p:cNvPr>
              <p:cNvSpPr/>
              <p:nvPr/>
            </p:nvSpPr>
            <p:spPr>
              <a:xfrm>
                <a:off x="4647315" y="4013757"/>
                <a:ext cx="1549263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Kainuu</a:t>
                </a:r>
              </a:p>
            </p:txBody>
          </p:sp>
          <p:cxnSp>
            <p:nvCxnSpPr>
              <p:cNvPr id="36" name="Suora yhdysviiva 35">
                <a:extLst>
                  <a:ext uri="{FF2B5EF4-FFF2-40B4-BE49-F238E27FC236}">
                    <a16:creationId xmlns:a16="http://schemas.microsoft.com/office/drawing/2014/main" id="{B3D03167-0B20-638E-50A9-281A1C658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36784" y="5365208"/>
                <a:ext cx="2144425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Suorakulmio 36">
                <a:extLst>
                  <a:ext uri="{FF2B5EF4-FFF2-40B4-BE49-F238E27FC236}">
                    <a16:creationId xmlns:a16="http://schemas.microsoft.com/office/drawing/2014/main" id="{B88AC6AA-EC65-DD44-0FC5-550BAA962357}"/>
                  </a:ext>
                </a:extLst>
              </p:cNvPr>
              <p:cNvSpPr/>
              <p:nvPr/>
            </p:nvSpPr>
            <p:spPr>
              <a:xfrm>
                <a:off x="4239671" y="5099910"/>
                <a:ext cx="1223664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Pohjois-Savo</a:t>
                </a:r>
              </a:p>
            </p:txBody>
          </p:sp>
          <p:cxnSp>
            <p:nvCxnSpPr>
              <p:cNvPr id="38" name="Suora yhdysviiva 37">
                <a:extLst>
                  <a:ext uri="{FF2B5EF4-FFF2-40B4-BE49-F238E27FC236}">
                    <a16:creationId xmlns:a16="http://schemas.microsoft.com/office/drawing/2014/main" id="{9E52B34E-59F5-9D66-5ED2-4B3865E20F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060" y="4817564"/>
                <a:ext cx="2036281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Suorakulmio 38">
                <a:extLst>
                  <a:ext uri="{FF2B5EF4-FFF2-40B4-BE49-F238E27FC236}">
                    <a16:creationId xmlns:a16="http://schemas.microsoft.com/office/drawing/2014/main" id="{38AFCF23-345A-5F3B-AFF9-4E7610DA71B5}"/>
                  </a:ext>
                </a:extLst>
              </p:cNvPr>
              <p:cNvSpPr/>
              <p:nvPr/>
            </p:nvSpPr>
            <p:spPr>
              <a:xfrm>
                <a:off x="432173" y="4532520"/>
                <a:ext cx="1817431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Keski-Pohjanmaa</a:t>
                </a:r>
              </a:p>
            </p:txBody>
          </p:sp>
          <p:cxnSp>
            <p:nvCxnSpPr>
              <p:cNvPr id="40" name="Suora yhdysviiva 39">
                <a:extLst>
                  <a:ext uri="{FF2B5EF4-FFF2-40B4-BE49-F238E27FC236}">
                    <a16:creationId xmlns:a16="http://schemas.microsoft.com/office/drawing/2014/main" id="{B5579B3A-F3E2-C3D7-1808-502097E16B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614206" y="5755821"/>
                <a:ext cx="3525457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Suorakulmio 40">
                <a:extLst>
                  <a:ext uri="{FF2B5EF4-FFF2-40B4-BE49-F238E27FC236}">
                    <a16:creationId xmlns:a16="http://schemas.microsoft.com/office/drawing/2014/main" id="{3041DA65-E30A-5315-A314-072C79C59E73}"/>
                  </a:ext>
                </a:extLst>
              </p:cNvPr>
              <p:cNvSpPr/>
              <p:nvPr/>
            </p:nvSpPr>
            <p:spPr>
              <a:xfrm>
                <a:off x="-718684" y="5525831"/>
                <a:ext cx="1995861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Keski-Suomi</a:t>
                </a:r>
              </a:p>
            </p:txBody>
          </p:sp>
        </p:grpSp>
        <p:grpSp>
          <p:nvGrpSpPr>
            <p:cNvPr id="11" name="Ryhmä 10">
              <a:extLst>
                <a:ext uri="{FF2B5EF4-FFF2-40B4-BE49-F238E27FC236}">
                  <a16:creationId xmlns:a16="http://schemas.microsoft.com/office/drawing/2014/main" id="{64736C55-B128-CCDB-9188-94163EFEB09A}"/>
                </a:ext>
              </a:extLst>
            </p:cNvPr>
            <p:cNvGrpSpPr/>
            <p:nvPr/>
          </p:nvGrpSpPr>
          <p:grpSpPr>
            <a:xfrm>
              <a:off x="847805" y="1850110"/>
              <a:ext cx="10262922" cy="4137187"/>
              <a:chOff x="847805" y="1850110"/>
              <a:chExt cx="10262922" cy="4137187"/>
            </a:xfrm>
          </p:grpSpPr>
          <p:sp>
            <p:nvSpPr>
              <p:cNvPr id="12" name="Suorakulmio 11">
                <a:extLst>
                  <a:ext uri="{FF2B5EF4-FFF2-40B4-BE49-F238E27FC236}">
                    <a16:creationId xmlns:a16="http://schemas.microsoft.com/office/drawing/2014/main" id="{1A863C03-DE0A-19CE-A635-ACAEEF73C320}"/>
                  </a:ext>
                </a:extLst>
              </p:cNvPr>
              <p:cNvSpPr/>
              <p:nvPr/>
            </p:nvSpPr>
            <p:spPr>
              <a:xfrm>
                <a:off x="1895146" y="4056715"/>
                <a:ext cx="998991" cy="486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INNOVAATIOT,</a:t>
                </a:r>
                <a:b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TUOTANNON JA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TUOTTEIDEN 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KEHITYS</a:t>
                </a:r>
                <a:endParaRPr lang="fi-FI" sz="800" dirty="0">
                  <a:solidFill>
                    <a:srgbClr val="00A3DA"/>
                  </a:solidFill>
                </a:endParaRPr>
              </a:p>
            </p:txBody>
          </p:sp>
          <p:sp>
            <p:nvSpPr>
              <p:cNvPr id="13" name="Suorakulmio 12">
                <a:extLst>
                  <a:ext uri="{FF2B5EF4-FFF2-40B4-BE49-F238E27FC236}">
                    <a16:creationId xmlns:a16="http://schemas.microsoft.com/office/drawing/2014/main" id="{993A6544-3115-8157-8A9B-0D9AF4A98906}"/>
                  </a:ext>
                </a:extLst>
              </p:cNvPr>
              <p:cNvSpPr/>
              <p:nvPr/>
            </p:nvSpPr>
            <p:spPr>
              <a:xfrm>
                <a:off x="8557618" y="1850110"/>
                <a:ext cx="147346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fi-FI" sz="1400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KOKO MAA</a:t>
                </a:r>
              </a:p>
            </p:txBody>
          </p:sp>
          <p:cxnSp>
            <p:nvCxnSpPr>
              <p:cNvPr id="14" name="Suora yhdysviiva 13">
                <a:extLst>
                  <a:ext uri="{FF2B5EF4-FFF2-40B4-BE49-F238E27FC236}">
                    <a16:creationId xmlns:a16="http://schemas.microsoft.com/office/drawing/2014/main" id="{F666A57B-C929-D19F-F0D8-BBDD3EB176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19002" y="2192230"/>
                <a:ext cx="2491725" cy="0"/>
              </a:xfrm>
              <a:prstGeom prst="line">
                <a:avLst/>
              </a:prstGeom>
              <a:ln w="12700" cmpd="sng">
                <a:solidFill>
                  <a:srgbClr val="3F3F3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Suorakulmio 14">
                <a:extLst>
                  <a:ext uri="{FF2B5EF4-FFF2-40B4-BE49-F238E27FC236}">
                    <a16:creationId xmlns:a16="http://schemas.microsoft.com/office/drawing/2014/main" id="{5D9BEA9C-50BA-4BC3-025B-7DD0DBDD50AB}"/>
                  </a:ext>
                </a:extLst>
              </p:cNvPr>
              <p:cNvSpPr/>
              <p:nvPr/>
            </p:nvSpPr>
            <p:spPr>
              <a:xfrm>
                <a:off x="8566618" y="2656750"/>
                <a:ext cx="973343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53535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INVESTOINTIEN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53535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ARVO</a:t>
                </a:r>
                <a:endParaRPr lang="fi-FI" sz="800" dirty="0">
                  <a:solidFill>
                    <a:srgbClr val="535353"/>
                  </a:solidFill>
                </a:endParaRPr>
              </a:p>
            </p:txBody>
          </p:sp>
          <p:sp>
            <p:nvSpPr>
              <p:cNvPr id="16" name="Suorakulmio 15">
                <a:extLst>
                  <a:ext uri="{FF2B5EF4-FFF2-40B4-BE49-F238E27FC236}">
                    <a16:creationId xmlns:a16="http://schemas.microsoft.com/office/drawing/2014/main" id="{CD686CA1-9B15-1BF0-5F89-A672764515F7}"/>
                  </a:ext>
                </a:extLst>
              </p:cNvPr>
              <p:cNvSpPr/>
              <p:nvPr/>
            </p:nvSpPr>
            <p:spPr>
              <a:xfrm>
                <a:off x="9567167" y="2653672"/>
                <a:ext cx="99899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53535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INNOVAATIOT,</a:t>
                </a:r>
                <a:br>
                  <a:rPr lang="fi-FI" sz="800" b="1" dirty="0">
                    <a:solidFill>
                      <a:srgbClr val="53535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rgbClr val="53535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TUOTANNON JA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53535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TUOTTEIDEN 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53535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KEHITYS</a:t>
                </a:r>
                <a:br>
                  <a:rPr lang="fi-FI" sz="800" b="1" dirty="0">
                    <a:solidFill>
                      <a:srgbClr val="53535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endParaRPr lang="fi-FI" sz="800" dirty="0">
                  <a:solidFill>
                    <a:srgbClr val="535353"/>
                  </a:solidFill>
                </a:endParaRPr>
              </a:p>
            </p:txBody>
          </p:sp>
          <p:sp>
            <p:nvSpPr>
              <p:cNvPr id="17" name="Suorakulmio 16">
                <a:extLst>
                  <a:ext uri="{FF2B5EF4-FFF2-40B4-BE49-F238E27FC236}">
                    <a16:creationId xmlns:a16="http://schemas.microsoft.com/office/drawing/2014/main" id="{B1244AF3-AE66-9DDE-B1DA-F60A3FF2DE49}"/>
                  </a:ext>
                </a:extLst>
              </p:cNvPr>
              <p:cNvSpPr/>
              <p:nvPr/>
            </p:nvSpPr>
            <p:spPr>
              <a:xfrm>
                <a:off x="847805" y="4062224"/>
                <a:ext cx="973343" cy="2893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INVESTOINTIEN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ARVO</a:t>
                </a:r>
                <a:endParaRPr lang="fi-FI" sz="800" dirty="0">
                  <a:solidFill>
                    <a:srgbClr val="00A3DA"/>
                  </a:solidFill>
                </a:endParaRPr>
              </a:p>
            </p:txBody>
          </p:sp>
          <p:sp>
            <p:nvSpPr>
              <p:cNvPr id="18" name="Suorakulmio 17">
                <a:extLst>
                  <a:ext uri="{FF2B5EF4-FFF2-40B4-BE49-F238E27FC236}">
                    <a16:creationId xmlns:a16="http://schemas.microsoft.com/office/drawing/2014/main" id="{D3C93C1F-AB02-B798-FEEB-329314489B2D}"/>
                  </a:ext>
                </a:extLst>
              </p:cNvPr>
              <p:cNvSpPr/>
              <p:nvPr/>
            </p:nvSpPr>
            <p:spPr>
              <a:xfrm>
                <a:off x="2979580" y="4596152"/>
                <a:ext cx="973343" cy="2893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INVESTOINTIEN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ARVO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Suorakulmio 18">
                <a:extLst>
                  <a:ext uri="{FF2B5EF4-FFF2-40B4-BE49-F238E27FC236}">
                    <a16:creationId xmlns:a16="http://schemas.microsoft.com/office/drawing/2014/main" id="{B97E7D7D-AA3A-A14F-D391-0E5A347B808F}"/>
                  </a:ext>
                </a:extLst>
              </p:cNvPr>
              <p:cNvSpPr/>
              <p:nvPr/>
            </p:nvSpPr>
            <p:spPr>
              <a:xfrm>
                <a:off x="3905510" y="4586987"/>
                <a:ext cx="998991" cy="486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INNOVAATIOT,</a:t>
                </a:r>
                <a:b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TUOTANNON JA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TUOTTEIDEN 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KEHITYS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Suorakulmio 19">
                <a:extLst>
                  <a:ext uri="{FF2B5EF4-FFF2-40B4-BE49-F238E27FC236}">
                    <a16:creationId xmlns:a16="http://schemas.microsoft.com/office/drawing/2014/main" id="{6E21EFF2-B1A7-8947-6C33-5E80BB0B19DA}"/>
                  </a:ext>
                </a:extLst>
              </p:cNvPr>
              <p:cNvSpPr/>
              <p:nvPr/>
            </p:nvSpPr>
            <p:spPr>
              <a:xfrm>
                <a:off x="2821447" y="2719251"/>
                <a:ext cx="973343" cy="2893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INVESTOINTIEN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ARVO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1" name="Suorakulmio 20">
                <a:extLst>
                  <a:ext uri="{FF2B5EF4-FFF2-40B4-BE49-F238E27FC236}">
                    <a16:creationId xmlns:a16="http://schemas.microsoft.com/office/drawing/2014/main" id="{96BE5047-890F-0844-9809-2C2F140EB707}"/>
                  </a:ext>
                </a:extLst>
              </p:cNvPr>
              <p:cNvSpPr/>
              <p:nvPr/>
            </p:nvSpPr>
            <p:spPr>
              <a:xfrm>
                <a:off x="3747377" y="2710086"/>
                <a:ext cx="998991" cy="486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INNOVAATIOT,</a:t>
                </a:r>
                <a:b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TUOTANNON JA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TUOTTEIDEN 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KEHITYS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Suorakulmio 21">
                <a:extLst>
                  <a:ext uri="{FF2B5EF4-FFF2-40B4-BE49-F238E27FC236}">
                    <a16:creationId xmlns:a16="http://schemas.microsoft.com/office/drawing/2014/main" id="{E7BB58F0-C86E-D7D3-6F93-B0B28DAF3668}"/>
                  </a:ext>
                </a:extLst>
              </p:cNvPr>
              <p:cNvSpPr/>
              <p:nvPr/>
            </p:nvSpPr>
            <p:spPr>
              <a:xfrm>
                <a:off x="1817814" y="5510175"/>
                <a:ext cx="973343" cy="2893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INVESTOINTIEN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ARVO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Suorakulmio 22">
                <a:extLst>
                  <a:ext uri="{FF2B5EF4-FFF2-40B4-BE49-F238E27FC236}">
                    <a16:creationId xmlns:a16="http://schemas.microsoft.com/office/drawing/2014/main" id="{3D9FF556-5DB2-A09A-086C-2878CC77FDDB}"/>
                  </a:ext>
                </a:extLst>
              </p:cNvPr>
              <p:cNvSpPr/>
              <p:nvPr/>
            </p:nvSpPr>
            <p:spPr>
              <a:xfrm>
                <a:off x="2743744" y="5501010"/>
                <a:ext cx="998991" cy="486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INNOVAATIOT,</a:t>
                </a:r>
                <a:b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TUOTANNON JA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TUOTTEIDEN 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KEHITYS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Suorakulmio 23">
                <a:extLst>
                  <a:ext uri="{FF2B5EF4-FFF2-40B4-BE49-F238E27FC236}">
                    <a16:creationId xmlns:a16="http://schemas.microsoft.com/office/drawing/2014/main" id="{C05FCA5D-4C7B-C263-1C3C-7FF6F63B1CC5}"/>
                  </a:ext>
                </a:extLst>
              </p:cNvPr>
              <p:cNvSpPr/>
              <p:nvPr/>
            </p:nvSpPr>
            <p:spPr>
              <a:xfrm>
                <a:off x="6859409" y="4064753"/>
                <a:ext cx="973343" cy="2893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INVESTOINTIEN</a:t>
                </a:r>
              </a:p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ARVO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Suorakulmio 25">
                <a:extLst>
                  <a:ext uri="{FF2B5EF4-FFF2-40B4-BE49-F238E27FC236}">
                    <a16:creationId xmlns:a16="http://schemas.microsoft.com/office/drawing/2014/main" id="{C354F1E3-34A5-6EA4-3D95-71233FDE725D}"/>
                  </a:ext>
                </a:extLst>
              </p:cNvPr>
              <p:cNvSpPr/>
              <p:nvPr/>
            </p:nvSpPr>
            <p:spPr>
              <a:xfrm>
                <a:off x="7786913" y="4086678"/>
                <a:ext cx="998991" cy="486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INNOVAATIOT,</a:t>
                </a:r>
                <a:b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TUOTANNON JA</a:t>
                </a:r>
              </a:p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TUOTTEIDEN </a:t>
                </a:r>
              </a:p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KEHITYS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8" name="Suorakulmio 27">
                <a:extLst>
                  <a:ext uri="{FF2B5EF4-FFF2-40B4-BE49-F238E27FC236}">
                    <a16:creationId xmlns:a16="http://schemas.microsoft.com/office/drawing/2014/main" id="{454EFAB1-2F01-4C7D-3A9A-CC2BDF70FF25}"/>
                  </a:ext>
                </a:extLst>
              </p:cNvPr>
              <p:cNvSpPr/>
              <p:nvPr/>
            </p:nvSpPr>
            <p:spPr>
              <a:xfrm>
                <a:off x="6058531" y="5173430"/>
                <a:ext cx="973343" cy="2893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INVESTOINTIEN</a:t>
                </a:r>
              </a:p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ARVO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9" name="Suorakulmio 28">
                <a:extLst>
                  <a:ext uri="{FF2B5EF4-FFF2-40B4-BE49-F238E27FC236}">
                    <a16:creationId xmlns:a16="http://schemas.microsoft.com/office/drawing/2014/main" id="{CFBDF9B0-4838-5028-3CA1-89371A228E97}"/>
                  </a:ext>
                </a:extLst>
              </p:cNvPr>
              <p:cNvSpPr/>
              <p:nvPr/>
            </p:nvSpPr>
            <p:spPr>
              <a:xfrm>
                <a:off x="6986035" y="5195355"/>
                <a:ext cx="998991" cy="486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INNOVAATIOT,</a:t>
                </a:r>
                <a:b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TUOTANNON JA</a:t>
                </a:r>
              </a:p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TUOTTEIDEN </a:t>
                </a:r>
              </a:p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KEHITYS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aphicFrame>
        <p:nvGraphicFramePr>
          <p:cNvPr id="42" name="Sisällön paikkamerkki 10">
            <a:extLst>
              <a:ext uri="{FF2B5EF4-FFF2-40B4-BE49-F238E27FC236}">
                <a16:creationId xmlns:a16="http://schemas.microsoft.com/office/drawing/2014/main" id="{6B6EB326-F195-4F7E-FB10-9E8F569A50B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8663946" y="2340316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graphicFrame>
        <p:nvGraphicFramePr>
          <p:cNvPr id="43" name="Sisällön paikkamerkki 10">
            <a:extLst>
              <a:ext uri="{FF2B5EF4-FFF2-40B4-BE49-F238E27FC236}">
                <a16:creationId xmlns:a16="http://schemas.microsoft.com/office/drawing/2014/main" id="{13059554-C9A5-0285-B5CE-4CCF9E0B6A37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9648350" y="2340316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graphicFrame>
        <p:nvGraphicFramePr>
          <p:cNvPr id="44" name="Sisällön paikkamerkki 10">
            <a:extLst>
              <a:ext uri="{FF2B5EF4-FFF2-40B4-BE49-F238E27FC236}">
                <a16:creationId xmlns:a16="http://schemas.microsoft.com/office/drawing/2014/main" id="{83D9464A-8FC2-1B45-787E-2A90A7BD675F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862954" y="3710229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graphicFrame>
        <p:nvGraphicFramePr>
          <p:cNvPr id="45" name="Sisällön paikkamerkki 10">
            <a:extLst>
              <a:ext uri="{FF2B5EF4-FFF2-40B4-BE49-F238E27FC236}">
                <a16:creationId xmlns:a16="http://schemas.microsoft.com/office/drawing/2014/main" id="{146A3A30-B839-1D0D-36D3-9180C069281C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1943197" y="3710229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graphicFrame>
        <p:nvGraphicFramePr>
          <p:cNvPr id="47" name="Sisällön paikkamerkki 10">
            <a:extLst>
              <a:ext uri="{FF2B5EF4-FFF2-40B4-BE49-F238E27FC236}">
                <a16:creationId xmlns:a16="http://schemas.microsoft.com/office/drawing/2014/main" id="{311F6D58-05DC-3A3A-03FD-876824153F5D}"/>
              </a:ext>
            </a:extLst>
          </p:cNvPr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3048162" y="4419936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graphicFrame>
        <p:nvGraphicFramePr>
          <p:cNvPr id="48" name="Sisällön paikkamerkki 10">
            <a:extLst>
              <a:ext uri="{FF2B5EF4-FFF2-40B4-BE49-F238E27FC236}">
                <a16:creationId xmlns:a16="http://schemas.microsoft.com/office/drawing/2014/main" id="{F95D0DCE-026B-2C56-AA76-DC2AA349819E}"/>
              </a:ext>
            </a:extLst>
          </p:cNvPr>
          <p:cNvGraphicFramePr>
            <a:graphicFrameLocks/>
          </p:cNvGraphicFramePr>
          <p:nvPr>
            <p:custDataLst>
              <p:tags r:id="rId6"/>
            </p:custDataLst>
          </p:nvPr>
        </p:nvGraphicFramePr>
        <p:xfrm>
          <a:off x="3952923" y="4419936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graphicFrame>
        <p:nvGraphicFramePr>
          <p:cNvPr id="49" name="Sisällön paikkamerkki 10">
            <a:extLst>
              <a:ext uri="{FF2B5EF4-FFF2-40B4-BE49-F238E27FC236}">
                <a16:creationId xmlns:a16="http://schemas.microsoft.com/office/drawing/2014/main" id="{538413F8-3575-B7B8-E9F1-D8841C15A139}"/>
              </a:ext>
            </a:extLst>
          </p:cNvPr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1900686" y="534732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graphicFrame>
        <p:nvGraphicFramePr>
          <p:cNvPr id="50" name="Sisällön paikkamerkki 10">
            <a:extLst>
              <a:ext uri="{FF2B5EF4-FFF2-40B4-BE49-F238E27FC236}">
                <a16:creationId xmlns:a16="http://schemas.microsoft.com/office/drawing/2014/main" id="{C51408B0-E300-1210-C22D-1AF227E77678}"/>
              </a:ext>
            </a:extLst>
          </p:cNvPr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2805447" y="534732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51" name="Sisällön paikkamerkki 10">
            <a:extLst>
              <a:ext uri="{FF2B5EF4-FFF2-40B4-BE49-F238E27FC236}">
                <a16:creationId xmlns:a16="http://schemas.microsoft.com/office/drawing/2014/main" id="{4A909B6B-22B9-FB7E-2413-00858BFCA2AA}"/>
              </a:ext>
            </a:extLst>
          </p:cNvPr>
          <p:cNvGraphicFramePr>
            <a:graphicFrameLocks/>
          </p:cNvGraphicFramePr>
          <p:nvPr>
            <p:custDataLst>
              <p:tags r:id="rId9"/>
            </p:custDataLst>
          </p:nvPr>
        </p:nvGraphicFramePr>
        <p:xfrm>
          <a:off x="6303420" y="5019434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graphicFrame>
        <p:nvGraphicFramePr>
          <p:cNvPr id="52" name="Sisällön paikkamerkki 10">
            <a:extLst>
              <a:ext uri="{FF2B5EF4-FFF2-40B4-BE49-F238E27FC236}">
                <a16:creationId xmlns:a16="http://schemas.microsoft.com/office/drawing/2014/main" id="{A377FB74-29FB-7A24-1DD1-5754E49FC027}"/>
              </a:ext>
            </a:extLst>
          </p:cNvPr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7208181" y="5019434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graphicFrame>
        <p:nvGraphicFramePr>
          <p:cNvPr id="53" name="Sisällön paikkamerkki 10">
            <a:extLst>
              <a:ext uri="{FF2B5EF4-FFF2-40B4-BE49-F238E27FC236}">
                <a16:creationId xmlns:a16="http://schemas.microsoft.com/office/drawing/2014/main" id="{27566D50-81CD-A359-0981-2BC10F4F5164}"/>
              </a:ext>
            </a:extLst>
          </p:cNvPr>
          <p:cNvGraphicFramePr>
            <a:graphicFrameLocks/>
          </p:cNvGraphicFramePr>
          <p:nvPr>
            <p:custDataLst>
              <p:tags r:id="rId11"/>
            </p:custDataLst>
          </p:nvPr>
        </p:nvGraphicFramePr>
        <p:xfrm>
          <a:off x="7042814" y="3889321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54" name="Sisällön paikkamerkki 10">
            <a:extLst>
              <a:ext uri="{FF2B5EF4-FFF2-40B4-BE49-F238E27FC236}">
                <a16:creationId xmlns:a16="http://schemas.microsoft.com/office/drawing/2014/main" id="{BB86DE18-CB88-FC64-36DF-B57991F6E415}"/>
              </a:ext>
            </a:extLst>
          </p:cNvPr>
          <p:cNvGraphicFramePr>
            <a:graphicFrameLocks/>
          </p:cNvGraphicFramePr>
          <p:nvPr>
            <p:custDataLst>
              <p:tags r:id="rId12"/>
            </p:custDataLst>
          </p:nvPr>
        </p:nvGraphicFramePr>
        <p:xfrm>
          <a:off x="7947575" y="3889321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graphicFrame>
        <p:nvGraphicFramePr>
          <p:cNvPr id="55" name="Sisällön paikkamerkki 10">
            <a:extLst>
              <a:ext uri="{FF2B5EF4-FFF2-40B4-BE49-F238E27FC236}">
                <a16:creationId xmlns:a16="http://schemas.microsoft.com/office/drawing/2014/main" id="{D058F385-98F5-F037-3CCF-3165A85A0F86}"/>
              </a:ext>
            </a:extLst>
          </p:cNvPr>
          <p:cNvGraphicFramePr>
            <a:graphicFrameLocks/>
          </p:cNvGraphicFramePr>
          <p:nvPr>
            <p:custDataLst>
              <p:tags r:id="rId13"/>
            </p:custDataLst>
          </p:nvPr>
        </p:nvGraphicFramePr>
        <p:xfrm>
          <a:off x="2890029" y="2543833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6"/>
          </a:graphicData>
        </a:graphic>
      </p:graphicFrame>
      <p:graphicFrame>
        <p:nvGraphicFramePr>
          <p:cNvPr id="56" name="Sisällön paikkamerkki 10">
            <a:extLst>
              <a:ext uri="{FF2B5EF4-FFF2-40B4-BE49-F238E27FC236}">
                <a16:creationId xmlns:a16="http://schemas.microsoft.com/office/drawing/2014/main" id="{A1BD2408-5008-2940-D0D3-5ED9DE566AC0}"/>
              </a:ext>
            </a:extLst>
          </p:cNvPr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3794790" y="2543833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</p:spTree>
    <p:extLst>
      <p:ext uri="{BB962C8B-B14F-4D97-AF65-F5344CB8AC3E}">
        <p14:creationId xmlns:p14="http://schemas.microsoft.com/office/powerpoint/2010/main" val="33800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PK-YRITYSTEN KASVUHAKUISUUS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orakulmio 52">
            <a:extLst>
              <a:ext uri="{FF2B5EF4-FFF2-40B4-BE49-F238E27FC236}">
                <a16:creationId xmlns:a16="http://schemas.microsoft.com/office/drawing/2014/main" id="{DF352958-6D15-476C-AAF4-672C007D9624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Sisällön paikkamerkki 2">
            <a:extLst>
              <a:ext uri="{FF2B5EF4-FFF2-40B4-BE49-F238E27FC236}">
                <a16:creationId xmlns:a16="http://schemas.microsoft.com/office/drawing/2014/main" id="{E5059C00-E2E7-43FF-9F1D-05E05A324A0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8072464"/>
              </p:ext>
            </p:extLst>
          </p:nvPr>
        </p:nvGraphicFramePr>
        <p:xfrm>
          <a:off x="6301635" y="2404022"/>
          <a:ext cx="5530898" cy="340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9" name="Suorakulmio 68">
            <a:extLst>
              <a:ext uri="{FF2B5EF4-FFF2-40B4-BE49-F238E27FC236}">
                <a16:creationId xmlns:a16="http://schemas.microsoft.com/office/drawing/2014/main" id="{ACACECC9-2337-4C11-820C-407146F9D02F}"/>
              </a:ext>
            </a:extLst>
          </p:cNvPr>
          <p:cNvSpPr/>
          <p:nvPr/>
        </p:nvSpPr>
        <p:spPr>
          <a:xfrm>
            <a:off x="6301635" y="1636646"/>
            <a:ext cx="46860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Kasvuhakuisuuden kehitys</a:t>
            </a:r>
          </a:p>
          <a:p>
            <a:pPr lvl="0"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(Voimakkaasti kasvuhakuiset ja kasvuhakuiset yhteensä) </a:t>
            </a:r>
            <a:b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1/2005–1/2026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26AFC111-E110-40C1-B02D-071E858B26D2}"/>
              </a:ext>
            </a:extLst>
          </p:cNvPr>
          <p:cNvSpPr/>
          <p:nvPr/>
        </p:nvSpPr>
        <p:spPr>
          <a:xfrm>
            <a:off x="11603674" y="2397699"/>
            <a:ext cx="27603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i-FI" sz="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800" dirty="0">
              <a:solidFill>
                <a:srgbClr val="00A3DA"/>
              </a:solidFill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321F1E3F-94C0-4BD8-AC4C-8D46D56E1ECF}"/>
              </a:ext>
            </a:extLst>
          </p:cNvPr>
          <p:cNvSpPr/>
          <p:nvPr/>
        </p:nvSpPr>
        <p:spPr>
          <a:xfrm>
            <a:off x="345009" y="5305957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aphicFrame>
        <p:nvGraphicFramePr>
          <p:cNvPr id="3" name="Kaavio 2">
            <a:extLst>
              <a:ext uri="{FF2B5EF4-FFF2-40B4-BE49-F238E27FC236}">
                <a16:creationId xmlns:a16="http://schemas.microsoft.com/office/drawing/2014/main" id="{63F1A979-8273-4B02-AC89-550A5D1D51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1183739"/>
              </p:ext>
            </p:extLst>
          </p:nvPr>
        </p:nvGraphicFramePr>
        <p:xfrm>
          <a:off x="475320" y="1552043"/>
          <a:ext cx="5696003" cy="4762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2A228960-EEF5-0F63-F2D2-8DE477A02D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1201683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133840" imgH="180969" progId="Excel.Sheet.12">
                  <p:embed/>
                </p:oleObj>
              </mc:Choice>
              <mc:Fallback>
                <p:oleObj name="Worksheet" r:id="rId6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2A228960-EEF5-0F63-F2D2-8DE477A02D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1321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PK-YRITYSTEN TOIMINTA ULKOMAILLA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Suorakulmio 67">
            <a:extLst>
              <a:ext uri="{FF2B5EF4-FFF2-40B4-BE49-F238E27FC236}">
                <a16:creationId xmlns:a16="http://schemas.microsoft.com/office/drawing/2014/main" id="{C7C8C397-9804-47AB-804A-4052F6178812}"/>
              </a:ext>
            </a:extLst>
          </p:cNvPr>
          <p:cNvSpPr/>
          <p:nvPr/>
        </p:nvSpPr>
        <p:spPr>
          <a:xfrm>
            <a:off x="6583943" y="3736393"/>
            <a:ext cx="87051" cy="220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5CDA9EBC-8DED-440F-B0FD-37ACCABEF45B}"/>
              </a:ext>
            </a:extLst>
          </p:cNvPr>
          <p:cNvSpPr/>
          <p:nvPr/>
        </p:nvSpPr>
        <p:spPr>
          <a:xfrm>
            <a:off x="9112072" y="1540681"/>
            <a:ext cx="9419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1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2BC23327-DFDB-42D2-9B00-3EB250ECDFE8}"/>
              </a:ext>
            </a:extLst>
          </p:cNvPr>
          <p:cNvSpPr/>
          <p:nvPr/>
        </p:nvSpPr>
        <p:spPr>
          <a:xfrm>
            <a:off x="4810522" y="1244384"/>
            <a:ext cx="201238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6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Liiketoiminnan </a:t>
            </a:r>
          </a:p>
          <a:p>
            <a:pPr lvl="0" algn="r">
              <a:defRPr/>
            </a:pPr>
            <a:r>
              <a:rPr lang="fi-FI" sz="16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muodot ulkomailla</a:t>
            </a:r>
            <a:br>
              <a:rPr lang="fi-FI" sz="16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EABA185C-F286-4F3D-9443-6189C99A365E}"/>
              </a:ext>
            </a:extLst>
          </p:cNvPr>
          <p:cNvGrpSpPr/>
          <p:nvPr/>
        </p:nvGrpSpPr>
        <p:grpSpPr>
          <a:xfrm>
            <a:off x="4204256" y="2135905"/>
            <a:ext cx="2674218" cy="3731186"/>
            <a:chOff x="5169368" y="2091030"/>
            <a:chExt cx="2674218" cy="3731186"/>
          </a:xfrm>
        </p:grpSpPr>
        <p:sp>
          <p:nvSpPr>
            <p:cNvPr id="22" name="Suorakulmio 21">
              <a:extLst>
                <a:ext uri="{FF2B5EF4-FFF2-40B4-BE49-F238E27FC236}">
                  <a16:creationId xmlns:a16="http://schemas.microsoft.com/office/drawing/2014/main" id="{B642164E-222C-431B-B599-1D1A4D949C60}"/>
                </a:ext>
              </a:extLst>
            </p:cNvPr>
            <p:cNvSpPr/>
            <p:nvPr/>
          </p:nvSpPr>
          <p:spPr>
            <a:xfrm>
              <a:off x="5716065" y="2797560"/>
              <a:ext cx="2115247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Suora </a:t>
              </a:r>
              <a:b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palvelujen vienti</a:t>
              </a:r>
            </a:p>
          </p:txBody>
        </p:sp>
        <p:sp>
          <p:nvSpPr>
            <p:cNvPr id="23" name="Suorakulmio 22">
              <a:extLst>
                <a:ext uri="{FF2B5EF4-FFF2-40B4-BE49-F238E27FC236}">
                  <a16:creationId xmlns:a16="http://schemas.microsoft.com/office/drawing/2014/main" id="{8266129C-F79E-4F16-B455-AF25BDDE1FFB}"/>
                </a:ext>
              </a:extLst>
            </p:cNvPr>
            <p:cNvSpPr/>
            <p:nvPr/>
          </p:nvSpPr>
          <p:spPr>
            <a:xfrm>
              <a:off x="5716065" y="2091030"/>
              <a:ext cx="2115247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Suora </a:t>
              </a:r>
              <a:b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tavaroiden vienti</a:t>
              </a:r>
            </a:p>
          </p:txBody>
        </p:sp>
        <p:sp>
          <p:nvSpPr>
            <p:cNvPr id="24" name="Suorakulmio 23">
              <a:extLst>
                <a:ext uri="{FF2B5EF4-FFF2-40B4-BE49-F238E27FC236}">
                  <a16:creationId xmlns:a16="http://schemas.microsoft.com/office/drawing/2014/main" id="{5D2F2243-9A13-4D85-84C5-A68795838B51}"/>
                </a:ext>
              </a:extLst>
            </p:cNvPr>
            <p:cNvSpPr/>
            <p:nvPr/>
          </p:nvSpPr>
          <p:spPr>
            <a:xfrm>
              <a:off x="5189463" y="4867606"/>
              <a:ext cx="2634173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Ulkomainen yhteisyritys (joint venture) tai tytäryritys</a:t>
              </a:r>
            </a:p>
          </p:txBody>
        </p:sp>
        <p:sp>
          <p:nvSpPr>
            <p:cNvPr id="26" name="Suorakulmio 25">
              <a:extLst>
                <a:ext uri="{FF2B5EF4-FFF2-40B4-BE49-F238E27FC236}">
                  <a16:creationId xmlns:a16="http://schemas.microsoft.com/office/drawing/2014/main" id="{021FC163-720B-480C-9273-C5AF5BEB5BDC}"/>
                </a:ext>
              </a:extLst>
            </p:cNvPr>
            <p:cNvSpPr/>
            <p:nvPr/>
          </p:nvSpPr>
          <p:spPr>
            <a:xfrm>
              <a:off x="5169368" y="3993544"/>
              <a:ext cx="2655501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Palkka- tai sopimusvalmistus (tuotteiden teettäminen ulkomailla yrityksenne omalla merkillä)</a:t>
              </a:r>
            </a:p>
          </p:txBody>
        </p:sp>
        <p:sp>
          <p:nvSpPr>
            <p:cNvPr id="28" name="Suorakulmio 27">
              <a:extLst>
                <a:ext uri="{FF2B5EF4-FFF2-40B4-BE49-F238E27FC236}">
                  <a16:creationId xmlns:a16="http://schemas.microsoft.com/office/drawing/2014/main" id="{C6D79E42-6355-45F3-8217-398C27C85A87}"/>
                </a:ext>
              </a:extLst>
            </p:cNvPr>
            <p:cNvSpPr/>
            <p:nvPr/>
          </p:nvSpPr>
          <p:spPr>
            <a:xfrm>
              <a:off x="5716065" y="3531192"/>
              <a:ext cx="2115247" cy="24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Lisensointi tai franchising</a:t>
              </a:r>
            </a:p>
          </p:txBody>
        </p:sp>
        <p:sp>
          <p:nvSpPr>
            <p:cNvPr id="29" name="Suorakulmio 28">
              <a:extLst>
                <a:ext uri="{FF2B5EF4-FFF2-40B4-BE49-F238E27FC236}">
                  <a16:creationId xmlns:a16="http://schemas.microsoft.com/office/drawing/2014/main" id="{23EC89B1-33F3-4ACA-86C5-BB6587772B79}"/>
                </a:ext>
              </a:extLst>
            </p:cNvPr>
            <p:cNvSpPr/>
            <p:nvPr/>
          </p:nvSpPr>
          <p:spPr>
            <a:xfrm>
              <a:off x="6407791" y="5582150"/>
              <a:ext cx="1435795" cy="24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Muu</a:t>
              </a:r>
            </a:p>
          </p:txBody>
        </p:sp>
      </p:grp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01AADCBC-3246-4B9C-82AD-DFCD881EE0E9}"/>
              </a:ext>
            </a:extLst>
          </p:cNvPr>
          <p:cNvGrpSpPr/>
          <p:nvPr/>
        </p:nvGrpSpPr>
        <p:grpSpPr>
          <a:xfrm>
            <a:off x="6901407" y="1548543"/>
            <a:ext cx="2228023" cy="4640937"/>
            <a:chOff x="6901407" y="1344229"/>
            <a:chExt cx="2228023" cy="4845251"/>
          </a:xfrm>
        </p:grpSpPr>
        <p:cxnSp>
          <p:nvCxnSpPr>
            <p:cNvPr id="30" name="Suora yhdysviiva 29">
              <a:extLst>
                <a:ext uri="{FF2B5EF4-FFF2-40B4-BE49-F238E27FC236}">
                  <a16:creationId xmlns:a16="http://schemas.microsoft.com/office/drawing/2014/main" id="{7D17711E-C1D7-4B2B-87A3-0DF2748ACC0F}"/>
                </a:ext>
              </a:extLst>
            </p:cNvPr>
            <p:cNvCxnSpPr>
              <a:cxnSpLocks/>
            </p:cNvCxnSpPr>
            <p:nvPr/>
          </p:nvCxnSpPr>
          <p:spPr>
            <a:xfrm>
              <a:off x="9129430" y="1344229"/>
              <a:ext cx="0" cy="484525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uora yhdysviiva 62">
              <a:extLst>
                <a:ext uri="{FF2B5EF4-FFF2-40B4-BE49-F238E27FC236}">
                  <a16:creationId xmlns:a16="http://schemas.microsoft.com/office/drawing/2014/main" id="{8A38CFA3-7156-4088-AA66-ABCA012999CA}"/>
                </a:ext>
              </a:extLst>
            </p:cNvPr>
            <p:cNvCxnSpPr>
              <a:cxnSpLocks/>
            </p:cNvCxnSpPr>
            <p:nvPr/>
          </p:nvCxnSpPr>
          <p:spPr>
            <a:xfrm>
              <a:off x="6901407" y="1344229"/>
              <a:ext cx="0" cy="484525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Kaavio 16">
            <a:extLst>
              <a:ext uri="{FF2B5EF4-FFF2-40B4-BE49-F238E27FC236}">
                <a16:creationId xmlns:a16="http://schemas.microsoft.com/office/drawing/2014/main" id="{6754B7A0-6CA3-4DB5-B153-E285685275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5589236"/>
              </p:ext>
            </p:extLst>
          </p:nvPr>
        </p:nvGraphicFramePr>
        <p:xfrm>
          <a:off x="907990" y="1957271"/>
          <a:ext cx="3127598" cy="4075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Ryhmä 1">
            <a:extLst>
              <a:ext uri="{FF2B5EF4-FFF2-40B4-BE49-F238E27FC236}">
                <a16:creationId xmlns:a16="http://schemas.microsoft.com/office/drawing/2014/main" id="{F40FB4AB-127C-4AEB-A606-DF156833BD6E}"/>
              </a:ext>
            </a:extLst>
          </p:cNvPr>
          <p:cNvGrpSpPr/>
          <p:nvPr/>
        </p:nvGrpSpPr>
        <p:grpSpPr>
          <a:xfrm>
            <a:off x="1382317" y="4595199"/>
            <a:ext cx="732313" cy="941956"/>
            <a:chOff x="1109815" y="4992235"/>
            <a:chExt cx="732313" cy="941956"/>
          </a:xfrm>
        </p:grpSpPr>
        <p:sp>
          <p:nvSpPr>
            <p:cNvPr id="58" name="Suorakulmio 57">
              <a:extLst>
                <a:ext uri="{FF2B5EF4-FFF2-40B4-BE49-F238E27FC236}">
                  <a16:creationId xmlns:a16="http://schemas.microsoft.com/office/drawing/2014/main" id="{7BB4F94D-6200-4C77-9891-8D5A84DB3974}"/>
                </a:ext>
              </a:extLst>
            </p:cNvPr>
            <p:cNvSpPr/>
            <p:nvPr/>
          </p:nvSpPr>
          <p:spPr>
            <a:xfrm rot="16200000">
              <a:off x="1201873" y="5293936"/>
              <a:ext cx="9419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1/2026</a:t>
              </a:r>
            </a:p>
          </p:txBody>
        </p:sp>
        <p:sp>
          <p:nvSpPr>
            <p:cNvPr id="60" name="Suorakulmio 59">
              <a:extLst>
                <a:ext uri="{FF2B5EF4-FFF2-40B4-BE49-F238E27FC236}">
                  <a16:creationId xmlns:a16="http://schemas.microsoft.com/office/drawing/2014/main" id="{5CC82F16-2E4F-480C-BBD7-5F80B398103A}"/>
                </a:ext>
              </a:extLst>
            </p:cNvPr>
            <p:cNvSpPr/>
            <p:nvPr/>
          </p:nvSpPr>
          <p:spPr>
            <a:xfrm rot="16200000">
              <a:off x="808114" y="5293936"/>
              <a:ext cx="9419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2/2025</a:t>
              </a:r>
            </a:p>
          </p:txBody>
        </p:sp>
      </p:grpSp>
      <p:grpSp>
        <p:nvGrpSpPr>
          <p:cNvPr id="61" name="Ryhmä 60">
            <a:extLst>
              <a:ext uri="{FF2B5EF4-FFF2-40B4-BE49-F238E27FC236}">
                <a16:creationId xmlns:a16="http://schemas.microsoft.com/office/drawing/2014/main" id="{46F15360-4587-43AA-B004-00E347DBE878}"/>
              </a:ext>
            </a:extLst>
          </p:cNvPr>
          <p:cNvGrpSpPr/>
          <p:nvPr/>
        </p:nvGrpSpPr>
        <p:grpSpPr>
          <a:xfrm>
            <a:off x="2809647" y="4604567"/>
            <a:ext cx="732313" cy="941956"/>
            <a:chOff x="1109815" y="4992235"/>
            <a:chExt cx="732313" cy="941956"/>
          </a:xfrm>
        </p:grpSpPr>
        <p:sp>
          <p:nvSpPr>
            <p:cNvPr id="62" name="Suorakulmio 61">
              <a:extLst>
                <a:ext uri="{FF2B5EF4-FFF2-40B4-BE49-F238E27FC236}">
                  <a16:creationId xmlns:a16="http://schemas.microsoft.com/office/drawing/2014/main" id="{A392BC4F-CD36-44AC-948B-CAF5B4C3B837}"/>
                </a:ext>
              </a:extLst>
            </p:cNvPr>
            <p:cNvSpPr/>
            <p:nvPr/>
          </p:nvSpPr>
          <p:spPr>
            <a:xfrm rot="16200000">
              <a:off x="1201873" y="5293936"/>
              <a:ext cx="9419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1/2026</a:t>
              </a:r>
            </a:p>
          </p:txBody>
        </p:sp>
        <p:sp>
          <p:nvSpPr>
            <p:cNvPr id="64" name="Suorakulmio 63">
              <a:extLst>
                <a:ext uri="{FF2B5EF4-FFF2-40B4-BE49-F238E27FC236}">
                  <a16:creationId xmlns:a16="http://schemas.microsoft.com/office/drawing/2014/main" id="{DCFAF196-F335-46F6-8056-06DA7EACDA62}"/>
                </a:ext>
              </a:extLst>
            </p:cNvPr>
            <p:cNvSpPr/>
            <p:nvPr/>
          </p:nvSpPr>
          <p:spPr>
            <a:xfrm rot="16200000">
              <a:off x="808114" y="5293936"/>
              <a:ext cx="9419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2/2025</a:t>
              </a:r>
            </a:p>
          </p:txBody>
        </p:sp>
      </p:grp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CA8FDBD6-0500-4B0A-93B0-E0476C70F4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6092584"/>
              </p:ext>
            </p:extLst>
          </p:nvPr>
        </p:nvGraphicFramePr>
        <p:xfrm>
          <a:off x="7003065" y="1548543"/>
          <a:ext cx="2082919" cy="4565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1" name="Kaavio 70">
            <a:extLst>
              <a:ext uri="{FF2B5EF4-FFF2-40B4-BE49-F238E27FC236}">
                <a16:creationId xmlns:a16="http://schemas.microsoft.com/office/drawing/2014/main" id="{B13464E8-94C2-4A31-B54D-EEAADC8C43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3741736"/>
              </p:ext>
            </p:extLst>
          </p:nvPr>
        </p:nvGraphicFramePr>
        <p:xfrm>
          <a:off x="9238066" y="1565985"/>
          <a:ext cx="2082919" cy="4565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Suorakulmio 17">
            <a:extLst>
              <a:ext uri="{FF2B5EF4-FFF2-40B4-BE49-F238E27FC236}">
                <a16:creationId xmlns:a16="http://schemas.microsoft.com/office/drawing/2014/main" id="{F8B4E101-DE3F-491A-87D6-E912104E2831}"/>
              </a:ext>
            </a:extLst>
          </p:cNvPr>
          <p:cNvSpPr/>
          <p:nvPr/>
        </p:nvSpPr>
        <p:spPr>
          <a:xfrm>
            <a:off x="395599" y="1470783"/>
            <a:ext cx="44485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Niiden yritysten osuus, joilla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vientiä tai liiketoimintaa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ulkomailla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C5A6CDBC-DDDB-878E-C5A2-6682B3FEEFD4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6545C52F-F99B-6924-CFBC-C4EA9846D3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524383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133840" imgH="180969" progId="Excel.Sheet.12">
                  <p:embed/>
                </p:oleObj>
              </mc:Choice>
              <mc:Fallback>
                <p:oleObj name="Worksheet" r:id="rId6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6545C52F-F99B-6924-CFBC-C4EA9846D3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i 4">
            <a:extLst>
              <a:ext uri="{FF2B5EF4-FFF2-40B4-BE49-F238E27FC236}">
                <a16:creationId xmlns:a16="http://schemas.microsoft.com/office/drawing/2014/main" id="{2816FB67-A156-A513-A3D7-0CF96DB0F5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940672"/>
              </p:ext>
            </p:extLst>
          </p:nvPr>
        </p:nvGraphicFramePr>
        <p:xfrm>
          <a:off x="6960484" y="1580013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133840" imgH="180969" progId="Excel.Sheet.12">
                  <p:embed/>
                </p:oleObj>
              </mc:Choice>
              <mc:Fallback>
                <p:oleObj name="Worksheet" r:id="rId8" imgW="4133840" imgH="180969" progId="Excel.Sheet.12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2816FB67-A156-A513-A3D7-0CF96DB0F5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60484" y="1580013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244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TYÖLLISTÄMINEN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Suorakulmio 67">
            <a:extLst>
              <a:ext uri="{FF2B5EF4-FFF2-40B4-BE49-F238E27FC236}">
                <a16:creationId xmlns:a16="http://schemas.microsoft.com/office/drawing/2014/main" id="{C7C8C397-9804-47AB-804A-4052F6178812}"/>
              </a:ext>
            </a:extLst>
          </p:cNvPr>
          <p:cNvSpPr/>
          <p:nvPr/>
        </p:nvSpPr>
        <p:spPr>
          <a:xfrm>
            <a:off x="6583943" y="3736393"/>
            <a:ext cx="87051" cy="220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aphicFrame>
        <p:nvGraphicFramePr>
          <p:cNvPr id="46" name="Sisällön paikkamerkki 2">
            <a:extLst>
              <a:ext uri="{FF2B5EF4-FFF2-40B4-BE49-F238E27FC236}">
                <a16:creationId xmlns:a16="http://schemas.microsoft.com/office/drawing/2014/main" id="{2A4E0E71-8452-4C09-9332-955A54335DB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37202703"/>
              </p:ext>
            </p:extLst>
          </p:nvPr>
        </p:nvGraphicFramePr>
        <p:xfrm>
          <a:off x="7065971" y="1449610"/>
          <a:ext cx="2612473" cy="4774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8" name="Sisällön paikkamerkki 2">
            <a:extLst>
              <a:ext uri="{FF2B5EF4-FFF2-40B4-BE49-F238E27FC236}">
                <a16:creationId xmlns:a16="http://schemas.microsoft.com/office/drawing/2014/main" id="{5BE74504-DB30-42A1-B9C6-FA3DDFFF8CAC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55659383"/>
              </p:ext>
            </p:extLst>
          </p:nvPr>
        </p:nvGraphicFramePr>
        <p:xfrm>
          <a:off x="9351174" y="1455080"/>
          <a:ext cx="2612473" cy="4774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60" name="Sisällön paikkamerkki 2">
            <a:extLst>
              <a:ext uri="{FF2B5EF4-FFF2-40B4-BE49-F238E27FC236}">
                <a16:creationId xmlns:a16="http://schemas.microsoft.com/office/drawing/2014/main" id="{D80943BA-FE38-4112-9925-2E9B20542888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455335179"/>
              </p:ext>
            </p:extLst>
          </p:nvPr>
        </p:nvGraphicFramePr>
        <p:xfrm>
          <a:off x="4540815" y="1235243"/>
          <a:ext cx="2850016" cy="4941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61" name="Sisällön paikkamerkki 2">
            <a:extLst>
              <a:ext uri="{FF2B5EF4-FFF2-40B4-BE49-F238E27FC236}">
                <a16:creationId xmlns:a16="http://schemas.microsoft.com/office/drawing/2014/main" id="{AB96A726-CED6-4AE1-8BD8-7FDBDCAC11C0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372974645"/>
              </p:ext>
            </p:extLst>
          </p:nvPr>
        </p:nvGraphicFramePr>
        <p:xfrm>
          <a:off x="1755297" y="1231605"/>
          <a:ext cx="2850016" cy="4941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cxnSp>
        <p:nvCxnSpPr>
          <p:cNvPr id="62" name="Suora yhdysviiva 61">
            <a:extLst>
              <a:ext uri="{FF2B5EF4-FFF2-40B4-BE49-F238E27FC236}">
                <a16:creationId xmlns:a16="http://schemas.microsoft.com/office/drawing/2014/main" id="{80412CDB-F6D3-481B-8F96-4BB24E36DFE6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uora yhdysviiva 62">
            <a:extLst>
              <a:ext uri="{FF2B5EF4-FFF2-40B4-BE49-F238E27FC236}">
                <a16:creationId xmlns:a16="http://schemas.microsoft.com/office/drawing/2014/main" id="{86BDBFF3-E31E-41E7-949D-F42745014865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uora yhdysviiva 66">
            <a:extLst>
              <a:ext uri="{FF2B5EF4-FFF2-40B4-BE49-F238E27FC236}">
                <a16:creationId xmlns:a16="http://schemas.microsoft.com/office/drawing/2014/main" id="{C9C07B19-C638-48B9-9491-7BF118D82F3D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9" name="Ryhmä 68">
            <a:extLst>
              <a:ext uri="{FF2B5EF4-FFF2-40B4-BE49-F238E27FC236}">
                <a16:creationId xmlns:a16="http://schemas.microsoft.com/office/drawing/2014/main" id="{9DDC1178-23F1-4548-8DA8-B41D6BBF4F5E}"/>
              </a:ext>
            </a:extLst>
          </p:cNvPr>
          <p:cNvGrpSpPr/>
          <p:nvPr/>
        </p:nvGrpSpPr>
        <p:grpSpPr>
          <a:xfrm>
            <a:off x="690866" y="1444189"/>
            <a:ext cx="2927448" cy="4432391"/>
            <a:chOff x="5639834" y="1622194"/>
            <a:chExt cx="2927448" cy="4432391"/>
          </a:xfrm>
        </p:grpSpPr>
        <p:sp>
          <p:nvSpPr>
            <p:cNvPr id="70" name="Suorakulmio 69">
              <a:extLst>
                <a:ext uri="{FF2B5EF4-FFF2-40B4-BE49-F238E27FC236}">
                  <a16:creationId xmlns:a16="http://schemas.microsoft.com/office/drawing/2014/main" id="{4FBC348B-9BC2-4B7C-A817-3C1DB97EF685}"/>
                </a:ext>
              </a:extLst>
            </p:cNvPr>
            <p:cNvSpPr/>
            <p:nvPr/>
          </p:nvSpPr>
          <p:spPr>
            <a:xfrm>
              <a:off x="5646661" y="1622194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 ole </a:t>
              </a: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tarvetta </a:t>
              </a:r>
              <a:b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työllistää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Suorakulmio 70">
              <a:extLst>
                <a:ext uri="{FF2B5EF4-FFF2-40B4-BE49-F238E27FC236}">
                  <a16:creationId xmlns:a16="http://schemas.microsoft.com/office/drawing/2014/main" id="{3A9E0525-62F8-4DCE-93CD-AC11AE646BE2}"/>
                </a:ext>
              </a:extLst>
            </p:cNvPr>
            <p:cNvSpPr/>
            <p:nvPr/>
          </p:nvSpPr>
          <p:spPr>
            <a:xfrm>
              <a:off x="5646661" y="2127144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Kysynnän riittämättömyys </a:t>
              </a:r>
              <a:b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tai epävakaisuus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uorakulmio 71">
              <a:extLst>
                <a:ext uri="{FF2B5EF4-FFF2-40B4-BE49-F238E27FC236}">
                  <a16:creationId xmlns:a16="http://schemas.microsoft.com/office/drawing/2014/main" id="{295E200D-3E00-430A-B279-6D343342EECC}"/>
                </a:ext>
              </a:extLst>
            </p:cNvPr>
            <p:cNvSpPr/>
            <p:nvPr/>
          </p:nvSpPr>
          <p:spPr>
            <a:xfrm>
              <a:off x="5639837" y="2653959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Työvoiman saatavuus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Suorakulmio 72">
              <a:extLst>
                <a:ext uri="{FF2B5EF4-FFF2-40B4-BE49-F238E27FC236}">
                  <a16:creationId xmlns:a16="http://schemas.microsoft.com/office/drawing/2014/main" id="{A844CD8B-3FC6-45F5-ABF2-5FB342C63849}"/>
                </a:ext>
              </a:extLst>
            </p:cNvPr>
            <p:cNvSpPr/>
            <p:nvPr/>
          </p:nvSpPr>
          <p:spPr>
            <a:xfrm>
              <a:off x="5646661" y="3211279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Työn sivukulut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Suorakulmio 73">
              <a:extLst>
                <a:ext uri="{FF2B5EF4-FFF2-40B4-BE49-F238E27FC236}">
                  <a16:creationId xmlns:a16="http://schemas.microsoft.com/office/drawing/2014/main" id="{0C7D8222-8555-4C90-A852-746F7FAF4D2C}"/>
                </a:ext>
              </a:extLst>
            </p:cNvPr>
            <p:cNvSpPr/>
            <p:nvPr/>
          </p:nvSpPr>
          <p:spPr>
            <a:xfrm>
              <a:off x="5639836" y="3711392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Irtisanomisen vaikeus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Suorakulmio 80">
              <a:extLst>
                <a:ext uri="{FF2B5EF4-FFF2-40B4-BE49-F238E27FC236}">
                  <a16:creationId xmlns:a16="http://schemas.microsoft.com/office/drawing/2014/main" id="{66E60E5A-35F7-4F6E-B5B0-976B77595613}"/>
                </a:ext>
              </a:extLst>
            </p:cNvPr>
            <p:cNvSpPr/>
            <p:nvPr/>
          </p:nvSpPr>
          <p:spPr>
            <a:xfrm>
              <a:off x="5646661" y="4238829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Palkkataso</a:t>
              </a:r>
            </a:p>
          </p:txBody>
        </p:sp>
        <p:sp>
          <p:nvSpPr>
            <p:cNvPr id="82" name="Suorakulmio 81">
              <a:extLst>
                <a:ext uri="{FF2B5EF4-FFF2-40B4-BE49-F238E27FC236}">
                  <a16:creationId xmlns:a16="http://schemas.microsoft.com/office/drawing/2014/main" id="{2B000979-9906-4612-A6B4-6FC7568E973C}"/>
                </a:ext>
              </a:extLst>
            </p:cNvPr>
            <p:cNvSpPr/>
            <p:nvPr/>
          </p:nvSpPr>
          <p:spPr>
            <a:xfrm>
              <a:off x="5639834" y="5314906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Muut työlainsäädännön tai</a:t>
              </a:r>
              <a:b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työehtosopimusten velvoitteet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Suorakulmio 82">
              <a:extLst>
                <a:ext uri="{FF2B5EF4-FFF2-40B4-BE49-F238E27FC236}">
                  <a16:creationId xmlns:a16="http://schemas.microsoft.com/office/drawing/2014/main" id="{2DCEFB2B-B8FB-4BEA-BF87-2D94730CDBFC}"/>
                </a:ext>
              </a:extLst>
            </p:cNvPr>
            <p:cNvSpPr/>
            <p:nvPr/>
          </p:nvSpPr>
          <p:spPr>
            <a:xfrm>
              <a:off x="5646661" y="4768266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Osa-aikaisen työntekijän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palkkaamisen vaikeus</a:t>
              </a:r>
            </a:p>
          </p:txBody>
        </p:sp>
        <p:sp>
          <p:nvSpPr>
            <p:cNvPr id="84" name="Suorakulmio 83">
              <a:extLst>
                <a:ext uri="{FF2B5EF4-FFF2-40B4-BE49-F238E27FC236}">
                  <a16:creationId xmlns:a16="http://schemas.microsoft.com/office/drawing/2014/main" id="{3303556F-BAF1-488F-BB9F-97C1A41C616A}"/>
                </a:ext>
              </a:extLst>
            </p:cNvPr>
            <p:cNvSpPr/>
            <p:nvPr/>
          </p:nvSpPr>
          <p:spPr>
            <a:xfrm>
              <a:off x="5642868" y="5839141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Verotus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5" name="Suorakulmio 84">
            <a:extLst>
              <a:ext uri="{FF2B5EF4-FFF2-40B4-BE49-F238E27FC236}">
                <a16:creationId xmlns:a16="http://schemas.microsoft.com/office/drawing/2014/main" id="{7BCA726D-44D2-4E1D-9DB1-FE43E335CD48}"/>
              </a:ext>
            </a:extLst>
          </p:cNvPr>
          <p:cNvSpPr/>
          <p:nvPr/>
        </p:nvSpPr>
        <p:spPr>
          <a:xfrm>
            <a:off x="4548386" y="1208859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87" name="Suorakulmio 86">
            <a:extLst>
              <a:ext uri="{FF2B5EF4-FFF2-40B4-BE49-F238E27FC236}">
                <a16:creationId xmlns:a16="http://schemas.microsoft.com/office/drawing/2014/main" id="{E24D3E86-A44F-42D8-9520-6746E8312AE6}"/>
              </a:ext>
            </a:extLst>
          </p:cNvPr>
          <p:cNvSpPr/>
          <p:nvPr/>
        </p:nvSpPr>
        <p:spPr>
          <a:xfrm>
            <a:off x="3689180" y="1208860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grpSp>
        <p:nvGrpSpPr>
          <p:cNvPr id="88" name="Ryhmä 87">
            <a:extLst>
              <a:ext uri="{FF2B5EF4-FFF2-40B4-BE49-F238E27FC236}">
                <a16:creationId xmlns:a16="http://schemas.microsoft.com/office/drawing/2014/main" id="{6A3EE624-88BD-4792-A2FC-B0A630CF35C6}"/>
              </a:ext>
            </a:extLst>
          </p:cNvPr>
          <p:cNvGrpSpPr/>
          <p:nvPr/>
        </p:nvGrpSpPr>
        <p:grpSpPr>
          <a:xfrm>
            <a:off x="786339" y="1433725"/>
            <a:ext cx="3754477" cy="4214996"/>
            <a:chOff x="4386676" y="1617363"/>
            <a:chExt cx="5103528" cy="4214996"/>
          </a:xfrm>
        </p:grpSpPr>
        <p:cxnSp>
          <p:nvCxnSpPr>
            <p:cNvPr id="89" name="Suora yhdysviiva 88">
              <a:extLst>
                <a:ext uri="{FF2B5EF4-FFF2-40B4-BE49-F238E27FC236}">
                  <a16:creationId xmlns:a16="http://schemas.microsoft.com/office/drawing/2014/main" id="{0C67B52F-A915-489B-9002-15CCAB1D3E4C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1617363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uora yhdysviiva 89">
              <a:extLst>
                <a:ext uri="{FF2B5EF4-FFF2-40B4-BE49-F238E27FC236}">
                  <a16:creationId xmlns:a16="http://schemas.microsoft.com/office/drawing/2014/main" id="{6A9F692D-AD9D-4B66-9F01-571E77E9D517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2138267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uora yhdysviiva 90">
              <a:extLst>
                <a:ext uri="{FF2B5EF4-FFF2-40B4-BE49-F238E27FC236}">
                  <a16:creationId xmlns:a16="http://schemas.microsoft.com/office/drawing/2014/main" id="{27679BE1-F292-4AB2-A3B6-0579ED7724C3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2665995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uora yhdysviiva 91">
              <a:extLst>
                <a:ext uri="{FF2B5EF4-FFF2-40B4-BE49-F238E27FC236}">
                  <a16:creationId xmlns:a16="http://schemas.microsoft.com/office/drawing/2014/main" id="{8BAA21EC-1D84-496D-8683-04A3966AA737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3193723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uora yhdysviiva 92">
              <a:extLst>
                <a:ext uri="{FF2B5EF4-FFF2-40B4-BE49-F238E27FC236}">
                  <a16:creationId xmlns:a16="http://schemas.microsoft.com/office/drawing/2014/main" id="{5E2562BC-86E8-49EA-BF0E-3B43962CDA26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3721451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uora yhdysviiva 93">
              <a:extLst>
                <a:ext uri="{FF2B5EF4-FFF2-40B4-BE49-F238E27FC236}">
                  <a16:creationId xmlns:a16="http://schemas.microsoft.com/office/drawing/2014/main" id="{B4CB4D3B-D825-49DD-AA2F-16FA5A595335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4249179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uora yhdysviiva 94">
              <a:extLst>
                <a:ext uri="{FF2B5EF4-FFF2-40B4-BE49-F238E27FC236}">
                  <a16:creationId xmlns:a16="http://schemas.microsoft.com/office/drawing/2014/main" id="{BF1D663C-068A-4F6E-B885-DFFEA4CB764E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4776907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uora yhdysviiva 95">
              <a:extLst>
                <a:ext uri="{FF2B5EF4-FFF2-40B4-BE49-F238E27FC236}">
                  <a16:creationId xmlns:a16="http://schemas.microsoft.com/office/drawing/2014/main" id="{DD508695-B273-44F2-948E-F7276EB255B8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6" y="5304635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uora yhdysviiva 96">
              <a:extLst>
                <a:ext uri="{FF2B5EF4-FFF2-40B4-BE49-F238E27FC236}">
                  <a16:creationId xmlns:a16="http://schemas.microsoft.com/office/drawing/2014/main" id="{21FD7EB5-C299-46D9-BC28-ECEDC231C467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5832359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Suorakulmio 97">
            <a:extLst>
              <a:ext uri="{FF2B5EF4-FFF2-40B4-BE49-F238E27FC236}">
                <a16:creationId xmlns:a16="http://schemas.microsoft.com/office/drawing/2014/main" id="{498C3B53-2F25-401F-B6DC-1B248F913D51}"/>
              </a:ext>
            </a:extLst>
          </p:cNvPr>
          <p:cNvSpPr/>
          <p:nvPr/>
        </p:nvSpPr>
        <p:spPr>
          <a:xfrm rot="16200000">
            <a:off x="-1671027" y="3244334"/>
            <a:ext cx="44485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Työllistämisen esteet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sp>
        <p:nvSpPr>
          <p:cNvPr id="99" name="Suorakulmio 98">
            <a:extLst>
              <a:ext uri="{FF2B5EF4-FFF2-40B4-BE49-F238E27FC236}">
                <a16:creationId xmlns:a16="http://schemas.microsoft.com/office/drawing/2014/main" id="{88E1BC76-3ACF-4ED3-83EF-BA4A747DC37A}"/>
              </a:ext>
            </a:extLst>
          </p:cNvPr>
          <p:cNvSpPr/>
          <p:nvPr/>
        </p:nvSpPr>
        <p:spPr>
          <a:xfrm>
            <a:off x="9456721" y="1210877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cxnSp>
        <p:nvCxnSpPr>
          <p:cNvPr id="100" name="Suora yhdysviiva 99">
            <a:extLst>
              <a:ext uri="{FF2B5EF4-FFF2-40B4-BE49-F238E27FC236}">
                <a16:creationId xmlns:a16="http://schemas.microsoft.com/office/drawing/2014/main" id="{87BE41F3-CC10-43D6-BBCA-E72B7E13EFDD}"/>
              </a:ext>
            </a:extLst>
          </p:cNvPr>
          <p:cNvCxnSpPr>
            <a:cxnSpLocks/>
          </p:cNvCxnSpPr>
          <p:nvPr/>
        </p:nvCxnSpPr>
        <p:spPr>
          <a:xfrm>
            <a:off x="9467569" y="1231605"/>
            <a:ext cx="4879" cy="488022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Suorakulmio 100">
            <a:extLst>
              <a:ext uri="{FF2B5EF4-FFF2-40B4-BE49-F238E27FC236}">
                <a16:creationId xmlns:a16="http://schemas.microsoft.com/office/drawing/2014/main" id="{7E95B5C8-04CE-4DDE-AB5F-FBFE935AD5BC}"/>
              </a:ext>
            </a:extLst>
          </p:cNvPr>
          <p:cNvSpPr/>
          <p:nvPr/>
        </p:nvSpPr>
        <p:spPr>
          <a:xfrm>
            <a:off x="7202178" y="1196491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cxnSp>
        <p:nvCxnSpPr>
          <p:cNvPr id="102" name="Suora yhdysviiva 101">
            <a:extLst>
              <a:ext uri="{FF2B5EF4-FFF2-40B4-BE49-F238E27FC236}">
                <a16:creationId xmlns:a16="http://schemas.microsoft.com/office/drawing/2014/main" id="{D0C8DF97-A3A4-4AAC-8B59-F26D4413A248}"/>
              </a:ext>
            </a:extLst>
          </p:cNvPr>
          <p:cNvCxnSpPr>
            <a:cxnSpLocks/>
          </p:cNvCxnSpPr>
          <p:nvPr/>
        </p:nvCxnSpPr>
        <p:spPr>
          <a:xfrm>
            <a:off x="7223547" y="1231605"/>
            <a:ext cx="0" cy="489453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Ryhmä 102">
            <a:extLst>
              <a:ext uri="{FF2B5EF4-FFF2-40B4-BE49-F238E27FC236}">
                <a16:creationId xmlns:a16="http://schemas.microsoft.com/office/drawing/2014/main" id="{193F293B-272D-4017-AD13-F7FE14A0E323}"/>
              </a:ext>
            </a:extLst>
          </p:cNvPr>
          <p:cNvGrpSpPr/>
          <p:nvPr/>
        </p:nvGrpSpPr>
        <p:grpSpPr>
          <a:xfrm>
            <a:off x="7220503" y="5674515"/>
            <a:ext cx="2247066" cy="486287"/>
            <a:chOff x="7664070" y="5942460"/>
            <a:chExt cx="2247066" cy="486287"/>
          </a:xfrm>
        </p:grpSpPr>
        <p:sp>
          <p:nvSpPr>
            <p:cNvPr id="104" name="Suorakulmio 103">
              <a:extLst>
                <a:ext uri="{FF2B5EF4-FFF2-40B4-BE49-F238E27FC236}">
                  <a16:creationId xmlns:a16="http://schemas.microsoft.com/office/drawing/2014/main" id="{D798693E-FED7-44B3-B299-3E50D4302D1A}"/>
                </a:ext>
              </a:extLst>
            </p:cNvPr>
            <p:cNvSpPr/>
            <p:nvPr/>
          </p:nvSpPr>
          <p:spPr>
            <a:xfrm>
              <a:off x="7664070" y="5942460"/>
              <a:ext cx="867574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Merkittävä</a:t>
              </a:r>
            </a:p>
            <a:p>
              <a:pPr lvl="0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kasvun 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este</a:t>
              </a:r>
            </a:p>
          </p:txBody>
        </p:sp>
        <p:sp>
          <p:nvSpPr>
            <p:cNvPr id="105" name="Suorakulmio 104">
              <a:extLst>
                <a:ext uri="{FF2B5EF4-FFF2-40B4-BE49-F238E27FC236}">
                  <a16:creationId xmlns:a16="http://schemas.microsoft.com/office/drawing/2014/main" id="{A6E993A2-06CD-4936-B991-E55FD259E770}"/>
                </a:ext>
              </a:extLst>
            </p:cNvPr>
            <p:cNvSpPr/>
            <p:nvPr/>
          </p:nvSpPr>
          <p:spPr>
            <a:xfrm>
              <a:off x="8345584" y="5942460"/>
              <a:ext cx="867574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Rajoittaa</a:t>
              </a:r>
            </a:p>
            <a:p>
              <a:pPr lvl="0" algn="ct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jonkin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verran</a:t>
              </a:r>
            </a:p>
          </p:txBody>
        </p:sp>
        <p:sp>
          <p:nvSpPr>
            <p:cNvPr id="106" name="Suorakulmio 105">
              <a:extLst>
                <a:ext uri="{FF2B5EF4-FFF2-40B4-BE49-F238E27FC236}">
                  <a16:creationId xmlns:a16="http://schemas.microsoft.com/office/drawing/2014/main" id="{0BB3D8F4-4DDC-49C3-AD57-0F200FD6C9C7}"/>
                </a:ext>
              </a:extLst>
            </p:cNvPr>
            <p:cNvSpPr/>
            <p:nvPr/>
          </p:nvSpPr>
          <p:spPr>
            <a:xfrm>
              <a:off x="9043562" y="5942460"/>
              <a:ext cx="867574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 riittävästi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osaavaa työvoimaa</a:t>
              </a:r>
            </a:p>
            <a:p>
              <a:pPr lvl="0" algn="r">
                <a:lnSpc>
                  <a:spcPct val="80000"/>
                </a:lnSpc>
                <a:defRPr/>
              </a:pPr>
              <a:endParaRPr lang="fi-FI" sz="8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7" name="Suorakulmio 106">
            <a:extLst>
              <a:ext uri="{FF2B5EF4-FFF2-40B4-BE49-F238E27FC236}">
                <a16:creationId xmlns:a16="http://schemas.microsoft.com/office/drawing/2014/main" id="{6904FD66-2C22-4039-9E7C-B45C84BD5DD5}"/>
              </a:ext>
            </a:extLst>
          </p:cNvPr>
          <p:cNvSpPr/>
          <p:nvPr/>
        </p:nvSpPr>
        <p:spPr>
          <a:xfrm rot="16200000">
            <a:off x="4814628" y="3190701"/>
            <a:ext cx="44485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Työvoiman saatavuus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grpSp>
        <p:nvGrpSpPr>
          <p:cNvPr id="108" name="Ryhmä 107">
            <a:extLst>
              <a:ext uri="{FF2B5EF4-FFF2-40B4-BE49-F238E27FC236}">
                <a16:creationId xmlns:a16="http://schemas.microsoft.com/office/drawing/2014/main" id="{5C0E0A27-3049-4FA5-A56F-8F083CCDCD50}"/>
              </a:ext>
            </a:extLst>
          </p:cNvPr>
          <p:cNvGrpSpPr/>
          <p:nvPr/>
        </p:nvGrpSpPr>
        <p:grpSpPr>
          <a:xfrm>
            <a:off x="9508751" y="5674514"/>
            <a:ext cx="2247066" cy="486287"/>
            <a:chOff x="7664070" y="5942460"/>
            <a:chExt cx="2247066" cy="486287"/>
          </a:xfrm>
        </p:grpSpPr>
        <p:sp>
          <p:nvSpPr>
            <p:cNvPr id="109" name="Suorakulmio 108">
              <a:extLst>
                <a:ext uri="{FF2B5EF4-FFF2-40B4-BE49-F238E27FC236}">
                  <a16:creationId xmlns:a16="http://schemas.microsoft.com/office/drawing/2014/main" id="{6C09C847-D68A-4272-BD58-C497FD2F193D}"/>
                </a:ext>
              </a:extLst>
            </p:cNvPr>
            <p:cNvSpPr/>
            <p:nvPr/>
          </p:nvSpPr>
          <p:spPr>
            <a:xfrm>
              <a:off x="7664070" y="5942460"/>
              <a:ext cx="867574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Merkittävä</a:t>
              </a:r>
            </a:p>
            <a:p>
              <a:pPr lvl="0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kasvun 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este</a:t>
              </a:r>
            </a:p>
          </p:txBody>
        </p:sp>
        <p:sp>
          <p:nvSpPr>
            <p:cNvPr id="110" name="Suorakulmio 109">
              <a:extLst>
                <a:ext uri="{FF2B5EF4-FFF2-40B4-BE49-F238E27FC236}">
                  <a16:creationId xmlns:a16="http://schemas.microsoft.com/office/drawing/2014/main" id="{82886E59-EEF7-4B52-8898-208BF2FDA2D9}"/>
                </a:ext>
              </a:extLst>
            </p:cNvPr>
            <p:cNvSpPr/>
            <p:nvPr/>
          </p:nvSpPr>
          <p:spPr>
            <a:xfrm>
              <a:off x="8345584" y="5942460"/>
              <a:ext cx="867574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Rajoittaa</a:t>
              </a:r>
            </a:p>
            <a:p>
              <a:pPr lvl="0" algn="ct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jonkin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verran</a:t>
              </a:r>
            </a:p>
          </p:txBody>
        </p:sp>
        <p:sp>
          <p:nvSpPr>
            <p:cNvPr id="111" name="Suorakulmio 110">
              <a:extLst>
                <a:ext uri="{FF2B5EF4-FFF2-40B4-BE49-F238E27FC236}">
                  <a16:creationId xmlns:a16="http://schemas.microsoft.com/office/drawing/2014/main" id="{B54D67D0-EF7A-4510-AE9D-E8EC7DD45F84}"/>
                </a:ext>
              </a:extLst>
            </p:cNvPr>
            <p:cNvSpPr/>
            <p:nvPr/>
          </p:nvSpPr>
          <p:spPr>
            <a:xfrm>
              <a:off x="9043562" y="5942460"/>
              <a:ext cx="867574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 riittävästi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osaavaa työvoimaa</a:t>
              </a:r>
            </a:p>
            <a:p>
              <a:pPr lvl="0" algn="r">
                <a:lnSpc>
                  <a:spcPct val="80000"/>
                </a:lnSpc>
                <a:defRPr/>
              </a:pPr>
              <a:endParaRPr lang="fi-FI" sz="8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Suorakulmio 1">
            <a:extLst>
              <a:ext uri="{FF2B5EF4-FFF2-40B4-BE49-F238E27FC236}">
                <a16:creationId xmlns:a16="http://schemas.microsoft.com/office/drawing/2014/main" id="{F4AE0729-C25D-0824-8C4C-0BD44ECB485D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14C039A8-B65E-3810-0A59-B610616EA2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093245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14C039A8-B65E-3810-0A59-B610616EA2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8146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SOPEUTTAMISTOIMET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Suorakulmio 67">
            <a:extLst>
              <a:ext uri="{FF2B5EF4-FFF2-40B4-BE49-F238E27FC236}">
                <a16:creationId xmlns:a16="http://schemas.microsoft.com/office/drawing/2014/main" id="{C7C8C397-9804-47AB-804A-4052F6178812}"/>
              </a:ext>
            </a:extLst>
          </p:cNvPr>
          <p:cNvSpPr/>
          <p:nvPr/>
        </p:nvSpPr>
        <p:spPr>
          <a:xfrm>
            <a:off x="6583943" y="3736393"/>
            <a:ext cx="87051" cy="220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aphicFrame>
        <p:nvGraphicFramePr>
          <p:cNvPr id="11" name="Sisällön paikkamerkki 2">
            <a:extLst>
              <a:ext uri="{FF2B5EF4-FFF2-40B4-BE49-F238E27FC236}">
                <a16:creationId xmlns:a16="http://schemas.microsoft.com/office/drawing/2014/main" id="{5CF9AEE1-E578-4D1E-98B2-27F5DDBF144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29727926"/>
              </p:ext>
            </p:extLst>
          </p:nvPr>
        </p:nvGraphicFramePr>
        <p:xfrm>
          <a:off x="6728864" y="1451001"/>
          <a:ext cx="2444645" cy="4824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Suorakulmio 11">
            <a:extLst>
              <a:ext uri="{FF2B5EF4-FFF2-40B4-BE49-F238E27FC236}">
                <a16:creationId xmlns:a16="http://schemas.microsoft.com/office/drawing/2014/main" id="{586D3F9B-52F3-4296-B0CE-75E9BF944C44}"/>
              </a:ext>
            </a:extLst>
          </p:cNvPr>
          <p:cNvSpPr/>
          <p:nvPr/>
        </p:nvSpPr>
        <p:spPr>
          <a:xfrm rot="16200000">
            <a:off x="1788972" y="3528888"/>
            <a:ext cx="4448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Sopeuttamistoimet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grpSp>
        <p:nvGrpSpPr>
          <p:cNvPr id="13" name="Ryhmä 12">
            <a:extLst>
              <a:ext uri="{FF2B5EF4-FFF2-40B4-BE49-F238E27FC236}">
                <a16:creationId xmlns:a16="http://schemas.microsoft.com/office/drawing/2014/main" id="{09C6092B-F9DF-4ED3-80DF-6C6830C96CAB}"/>
              </a:ext>
            </a:extLst>
          </p:cNvPr>
          <p:cNvGrpSpPr/>
          <p:nvPr/>
        </p:nvGrpSpPr>
        <p:grpSpPr>
          <a:xfrm>
            <a:off x="4275202" y="1637147"/>
            <a:ext cx="4812876" cy="3997211"/>
            <a:chOff x="3864480" y="1406307"/>
            <a:chExt cx="5223598" cy="3997211"/>
          </a:xfrm>
        </p:grpSpPr>
        <p:cxnSp>
          <p:nvCxnSpPr>
            <p:cNvPr id="14" name="Suora yhdysviiva 13">
              <a:extLst>
                <a:ext uri="{FF2B5EF4-FFF2-40B4-BE49-F238E27FC236}">
                  <a16:creationId xmlns:a16="http://schemas.microsoft.com/office/drawing/2014/main" id="{98BD2876-E72C-4E09-8B00-9CE4C18582A0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1406307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uora yhdysviiva 14">
              <a:extLst>
                <a:ext uri="{FF2B5EF4-FFF2-40B4-BE49-F238E27FC236}">
                  <a16:creationId xmlns:a16="http://schemas.microsoft.com/office/drawing/2014/main" id="{94D95259-525D-4E11-B22A-C28A352A5800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2072509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uora yhdysviiva 15">
              <a:extLst>
                <a:ext uri="{FF2B5EF4-FFF2-40B4-BE49-F238E27FC236}">
                  <a16:creationId xmlns:a16="http://schemas.microsoft.com/office/drawing/2014/main" id="{8BB1947D-1C56-4877-8377-4E7ECBD3E949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2738711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uora yhdysviiva 16">
              <a:extLst>
                <a:ext uri="{FF2B5EF4-FFF2-40B4-BE49-F238E27FC236}">
                  <a16:creationId xmlns:a16="http://schemas.microsoft.com/office/drawing/2014/main" id="{74226A29-A3B4-468E-B177-ADF577AE3F04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3404913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uora yhdysviiva 17">
              <a:extLst>
                <a:ext uri="{FF2B5EF4-FFF2-40B4-BE49-F238E27FC236}">
                  <a16:creationId xmlns:a16="http://schemas.microsoft.com/office/drawing/2014/main" id="{154BEDD5-5DFD-4C79-9CFB-7FB767DC1E28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4071115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uora yhdysviiva 18">
              <a:extLst>
                <a:ext uri="{FF2B5EF4-FFF2-40B4-BE49-F238E27FC236}">
                  <a16:creationId xmlns:a16="http://schemas.microsoft.com/office/drawing/2014/main" id="{658305B4-C046-4CBA-B583-2E497D6BDFCC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4737317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uora yhdysviiva 19">
              <a:extLst>
                <a:ext uri="{FF2B5EF4-FFF2-40B4-BE49-F238E27FC236}">
                  <a16:creationId xmlns:a16="http://schemas.microsoft.com/office/drawing/2014/main" id="{61E3E529-BBAE-425A-B245-122AB4DFD5FF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5403518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4CD4EFED-1D8E-42F4-BBB2-D8677199BCD1}"/>
              </a:ext>
            </a:extLst>
          </p:cNvPr>
          <p:cNvGrpSpPr/>
          <p:nvPr/>
        </p:nvGrpSpPr>
        <p:grpSpPr>
          <a:xfrm>
            <a:off x="4202602" y="1627913"/>
            <a:ext cx="2927448" cy="4459566"/>
            <a:chOff x="5639834" y="1364549"/>
            <a:chExt cx="2927448" cy="4459566"/>
          </a:xfrm>
        </p:grpSpPr>
        <p:sp>
          <p:nvSpPr>
            <p:cNvPr id="22" name="Suorakulmio 21">
              <a:extLst>
                <a:ext uri="{FF2B5EF4-FFF2-40B4-BE49-F238E27FC236}">
                  <a16:creationId xmlns:a16="http://schemas.microsoft.com/office/drawing/2014/main" id="{685FA02F-48BA-4749-9E03-46EEC086A044}"/>
                </a:ext>
              </a:extLst>
            </p:cNvPr>
            <p:cNvSpPr/>
            <p:nvPr/>
          </p:nvSpPr>
          <p:spPr>
            <a:xfrm>
              <a:off x="5646661" y="2041214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Työaikajärjestelyitä</a:t>
              </a:r>
            </a:p>
          </p:txBody>
        </p:sp>
        <p:sp>
          <p:nvSpPr>
            <p:cNvPr id="23" name="Suorakulmio 22">
              <a:extLst>
                <a:ext uri="{FF2B5EF4-FFF2-40B4-BE49-F238E27FC236}">
                  <a16:creationId xmlns:a16="http://schemas.microsoft.com/office/drawing/2014/main" id="{DD748398-6227-4348-8E78-03C6EA34037D}"/>
                </a:ext>
              </a:extLst>
            </p:cNvPr>
            <p:cNvSpPr/>
            <p:nvPr/>
          </p:nvSpPr>
          <p:spPr>
            <a:xfrm>
              <a:off x="5646661" y="1364549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Lomautuksia</a:t>
              </a:r>
            </a:p>
          </p:txBody>
        </p:sp>
        <p:sp>
          <p:nvSpPr>
            <p:cNvPr id="24" name="Suorakulmio 23">
              <a:extLst>
                <a:ext uri="{FF2B5EF4-FFF2-40B4-BE49-F238E27FC236}">
                  <a16:creationId xmlns:a16="http://schemas.microsoft.com/office/drawing/2014/main" id="{CF790530-4D4C-4B1C-93F5-6F2ED5F698E1}"/>
                </a:ext>
              </a:extLst>
            </p:cNvPr>
            <p:cNvSpPr/>
            <p:nvPr/>
          </p:nvSpPr>
          <p:spPr>
            <a:xfrm>
              <a:off x="5639837" y="2729237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Liiketoiminnan karsimista ja 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keskittymistä yrityksen ydinalueelle</a:t>
              </a:r>
            </a:p>
          </p:txBody>
        </p:sp>
        <p:sp>
          <p:nvSpPr>
            <p:cNvPr id="26" name="Suorakulmio 25">
              <a:extLst>
                <a:ext uri="{FF2B5EF4-FFF2-40B4-BE49-F238E27FC236}">
                  <a16:creationId xmlns:a16="http://schemas.microsoft.com/office/drawing/2014/main" id="{86DF18D7-238F-4801-A874-7DE69A8AE35D}"/>
                </a:ext>
              </a:extLst>
            </p:cNvPr>
            <p:cNvSpPr/>
            <p:nvPr/>
          </p:nvSpPr>
          <p:spPr>
            <a:xfrm>
              <a:off x="5646661" y="3387773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Irtisanomisia</a:t>
              </a:r>
            </a:p>
          </p:txBody>
        </p:sp>
        <p:sp>
          <p:nvSpPr>
            <p:cNvPr id="28" name="Suorakulmio 27">
              <a:extLst>
                <a:ext uri="{FF2B5EF4-FFF2-40B4-BE49-F238E27FC236}">
                  <a16:creationId xmlns:a16="http://schemas.microsoft.com/office/drawing/2014/main" id="{E8C8A3A8-CCC3-408D-8455-F2AE026FD492}"/>
                </a:ext>
              </a:extLst>
            </p:cNvPr>
            <p:cNvSpPr/>
            <p:nvPr/>
          </p:nvSpPr>
          <p:spPr>
            <a:xfrm>
              <a:off x="5639836" y="4038590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Tilapäisiä palkan 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alennuksia</a:t>
              </a:r>
            </a:p>
          </p:txBody>
        </p:sp>
        <p:sp>
          <p:nvSpPr>
            <p:cNvPr id="29" name="Suorakulmio 28">
              <a:extLst>
                <a:ext uri="{FF2B5EF4-FFF2-40B4-BE49-F238E27FC236}">
                  <a16:creationId xmlns:a16="http://schemas.microsoft.com/office/drawing/2014/main" id="{9E7D01DE-085D-4F91-9EF6-F5E1C9A0970C}"/>
                </a:ext>
              </a:extLst>
            </p:cNvPr>
            <p:cNvSpPr/>
            <p:nvPr/>
          </p:nvSpPr>
          <p:spPr>
            <a:xfrm>
              <a:off x="5639835" y="5362450"/>
              <a:ext cx="292062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Alihankinnan siirtämistä johonkin toiseen maahan tai alihankintojen lopettamista/vähentämistä</a:t>
              </a:r>
            </a:p>
          </p:txBody>
        </p:sp>
        <p:sp>
          <p:nvSpPr>
            <p:cNvPr id="30" name="Suorakulmio 29">
              <a:extLst>
                <a:ext uri="{FF2B5EF4-FFF2-40B4-BE49-F238E27FC236}">
                  <a16:creationId xmlns:a16="http://schemas.microsoft.com/office/drawing/2014/main" id="{4EB48734-29E2-466C-8B25-9170D9A801D6}"/>
                </a:ext>
              </a:extLst>
            </p:cNvPr>
            <p:cNvSpPr/>
            <p:nvPr/>
          </p:nvSpPr>
          <p:spPr>
            <a:xfrm>
              <a:off x="5639834" y="4693687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Muiden työvoimakustannusten 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karsimista</a:t>
              </a:r>
            </a:p>
          </p:txBody>
        </p:sp>
      </p:grp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4E2F32FC-F319-4782-AE64-3C8C5F47097A}"/>
              </a:ext>
            </a:extLst>
          </p:cNvPr>
          <p:cNvCxnSpPr>
            <a:cxnSpLocks/>
          </p:cNvCxnSpPr>
          <p:nvPr/>
        </p:nvCxnSpPr>
        <p:spPr>
          <a:xfrm>
            <a:off x="3143475" y="1603961"/>
            <a:ext cx="0" cy="431604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uorakulmio 35">
            <a:extLst>
              <a:ext uri="{FF2B5EF4-FFF2-40B4-BE49-F238E27FC236}">
                <a16:creationId xmlns:a16="http://schemas.microsoft.com/office/drawing/2014/main" id="{D33CEC83-2DB7-4926-AD88-95EDD86C1EEA}"/>
              </a:ext>
            </a:extLst>
          </p:cNvPr>
          <p:cNvSpPr/>
          <p:nvPr/>
        </p:nvSpPr>
        <p:spPr>
          <a:xfrm>
            <a:off x="448188" y="2208579"/>
            <a:ext cx="2575561" cy="167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fi-FI" sz="2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pk-yrityksistä kokee tarvetta sopeuttaa toimintaansa.</a:t>
            </a:r>
          </a:p>
          <a:p>
            <a:pPr lvl="0" algn="r">
              <a:lnSpc>
                <a:spcPct val="90000"/>
              </a:lnSpc>
              <a:defRPr/>
            </a:pP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  </a:t>
            </a:r>
            <a:r>
              <a:rPr lang="fi-FI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</a:t>
            </a: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EF7622A1-8810-4E2F-AC7C-041371DDC365}"/>
              </a:ext>
            </a:extLst>
          </p:cNvPr>
          <p:cNvSpPr/>
          <p:nvPr/>
        </p:nvSpPr>
        <p:spPr>
          <a:xfrm>
            <a:off x="1913296" y="4493797"/>
            <a:ext cx="20927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4000" b="1" spc="-300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4000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lvl="0">
              <a:defRPr/>
            </a:pPr>
            <a:endParaRPr lang="fi-FI" sz="2400" b="1" dirty="0">
              <a:solidFill>
                <a:srgbClr val="53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CC6D790E-5F05-419D-BBB7-27AF47BF1B5B}"/>
              </a:ext>
            </a:extLst>
          </p:cNvPr>
          <p:cNvSpPr/>
          <p:nvPr/>
        </p:nvSpPr>
        <p:spPr>
          <a:xfrm>
            <a:off x="1257462" y="5024997"/>
            <a:ext cx="1744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23</a:t>
            </a:r>
            <a:r>
              <a:rPr lang="fi-FI" sz="10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48268204-8B20-4795-A199-884B34C62333}"/>
              </a:ext>
            </a:extLst>
          </p:cNvPr>
          <p:cNvSpPr/>
          <p:nvPr/>
        </p:nvSpPr>
        <p:spPr>
          <a:xfrm>
            <a:off x="1160199" y="4595189"/>
            <a:ext cx="85677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  <a:defRPr/>
            </a:pP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</a:t>
            </a:r>
            <a:b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maa</a:t>
            </a:r>
          </a:p>
        </p:txBody>
      </p:sp>
      <p:graphicFrame>
        <p:nvGraphicFramePr>
          <p:cNvPr id="40" name="Sisällön paikkamerkki 10">
            <a:extLst>
              <a:ext uri="{FF2B5EF4-FFF2-40B4-BE49-F238E27FC236}">
                <a16:creationId xmlns:a16="http://schemas.microsoft.com/office/drawing/2014/main" id="{FCE3CE2E-51E7-440D-B1BD-D0795B4A6EF1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74843778"/>
              </p:ext>
            </p:extLst>
          </p:nvPr>
        </p:nvGraphicFramePr>
        <p:xfrm>
          <a:off x="1257461" y="1399340"/>
          <a:ext cx="2575562" cy="1141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1" name="Sisällön paikkamerkki 10">
            <a:extLst>
              <a:ext uri="{FF2B5EF4-FFF2-40B4-BE49-F238E27FC236}">
                <a16:creationId xmlns:a16="http://schemas.microsoft.com/office/drawing/2014/main" id="{B653E4BE-ED5B-4D61-A750-5AE1652E3429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98981640"/>
              </p:ext>
            </p:extLst>
          </p:nvPr>
        </p:nvGraphicFramePr>
        <p:xfrm>
          <a:off x="2421578" y="3517827"/>
          <a:ext cx="854901" cy="36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3" name="Suorakulmio 42">
            <a:extLst>
              <a:ext uri="{FF2B5EF4-FFF2-40B4-BE49-F238E27FC236}">
                <a16:creationId xmlns:a16="http://schemas.microsoft.com/office/drawing/2014/main" id="{F72ADEF0-5F37-4B50-AE65-67242A4C0BC9}"/>
              </a:ext>
            </a:extLst>
          </p:cNvPr>
          <p:cNvSpPr/>
          <p:nvPr/>
        </p:nvSpPr>
        <p:spPr>
          <a:xfrm>
            <a:off x="8224729" y="1416068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graphicFrame>
        <p:nvGraphicFramePr>
          <p:cNvPr id="10" name="Sisällön paikkamerkki 2">
            <a:extLst>
              <a:ext uri="{FF2B5EF4-FFF2-40B4-BE49-F238E27FC236}">
                <a16:creationId xmlns:a16="http://schemas.microsoft.com/office/drawing/2014/main" id="{30764EE4-8FE7-4494-8E41-7EF93F65FCAE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149104473"/>
              </p:ext>
            </p:extLst>
          </p:nvPr>
        </p:nvGraphicFramePr>
        <p:xfrm>
          <a:off x="9124656" y="1451001"/>
          <a:ext cx="2457803" cy="4824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2" name="Suorakulmio 41">
            <a:extLst>
              <a:ext uri="{FF2B5EF4-FFF2-40B4-BE49-F238E27FC236}">
                <a16:creationId xmlns:a16="http://schemas.microsoft.com/office/drawing/2014/main" id="{9FEF8E86-F8B0-4D7B-ABD4-38F59EC6353E}"/>
              </a:ext>
            </a:extLst>
          </p:cNvPr>
          <p:cNvSpPr/>
          <p:nvPr/>
        </p:nvSpPr>
        <p:spPr>
          <a:xfrm>
            <a:off x="9083935" y="1416067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F271D11C-550A-AD51-6F95-3A4742293CA3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D488D738-FF7F-9BAE-3342-A18B42457B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340338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D488D738-FF7F-9BAE-3342-A18B42457B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4090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RAHOITUSTARPEET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Suorakulmio 67">
            <a:extLst>
              <a:ext uri="{FF2B5EF4-FFF2-40B4-BE49-F238E27FC236}">
                <a16:creationId xmlns:a16="http://schemas.microsoft.com/office/drawing/2014/main" id="{C7C8C397-9804-47AB-804A-4052F6178812}"/>
              </a:ext>
            </a:extLst>
          </p:cNvPr>
          <p:cNvSpPr/>
          <p:nvPr/>
        </p:nvSpPr>
        <p:spPr>
          <a:xfrm>
            <a:off x="6583943" y="3736393"/>
            <a:ext cx="87051" cy="220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4E2F32FC-F319-4782-AE64-3C8C5F47097A}"/>
              </a:ext>
            </a:extLst>
          </p:cNvPr>
          <p:cNvCxnSpPr>
            <a:cxnSpLocks/>
          </p:cNvCxnSpPr>
          <p:nvPr/>
        </p:nvCxnSpPr>
        <p:spPr>
          <a:xfrm>
            <a:off x="3143475" y="1603961"/>
            <a:ext cx="0" cy="431604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uorakulmio 35">
            <a:extLst>
              <a:ext uri="{FF2B5EF4-FFF2-40B4-BE49-F238E27FC236}">
                <a16:creationId xmlns:a16="http://schemas.microsoft.com/office/drawing/2014/main" id="{D33CEC83-2DB7-4926-AD88-95EDD86C1EEA}"/>
              </a:ext>
            </a:extLst>
          </p:cNvPr>
          <p:cNvSpPr/>
          <p:nvPr/>
        </p:nvSpPr>
        <p:spPr>
          <a:xfrm>
            <a:off x="448188" y="2208579"/>
            <a:ext cx="2575561" cy="167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fi-FI" sz="2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pk-yrityksistä aikoo hakea ulkopuolista</a:t>
            </a:r>
            <a:br>
              <a:rPr lang="fi-FI" sz="2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rahoitusta.</a:t>
            </a:r>
          </a:p>
          <a:p>
            <a:pPr lvl="0" algn="r">
              <a:lnSpc>
                <a:spcPct val="90000"/>
              </a:lnSpc>
              <a:defRPr/>
            </a:pP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  </a:t>
            </a:r>
            <a:r>
              <a:rPr lang="fi-FI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</a:t>
            </a: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EF7622A1-8810-4E2F-AC7C-041371DDC365}"/>
              </a:ext>
            </a:extLst>
          </p:cNvPr>
          <p:cNvSpPr/>
          <p:nvPr/>
        </p:nvSpPr>
        <p:spPr>
          <a:xfrm>
            <a:off x="1913296" y="4493797"/>
            <a:ext cx="20927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4000" b="1" spc="-300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4000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lvl="0">
              <a:defRPr/>
            </a:pPr>
            <a:endParaRPr lang="fi-FI" sz="2400" b="1" dirty="0">
              <a:solidFill>
                <a:srgbClr val="53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CC6D790E-5F05-419D-BBB7-27AF47BF1B5B}"/>
              </a:ext>
            </a:extLst>
          </p:cNvPr>
          <p:cNvSpPr/>
          <p:nvPr/>
        </p:nvSpPr>
        <p:spPr>
          <a:xfrm>
            <a:off x="1257462" y="5024997"/>
            <a:ext cx="1744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20</a:t>
            </a:r>
            <a:r>
              <a:rPr lang="fi-FI" sz="10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48268204-8B20-4795-A199-884B34C62333}"/>
              </a:ext>
            </a:extLst>
          </p:cNvPr>
          <p:cNvSpPr/>
          <p:nvPr/>
        </p:nvSpPr>
        <p:spPr>
          <a:xfrm>
            <a:off x="1160199" y="4595189"/>
            <a:ext cx="85677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  <a:defRPr/>
            </a:pP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</a:t>
            </a:r>
            <a:b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maa</a:t>
            </a:r>
          </a:p>
        </p:txBody>
      </p:sp>
      <p:graphicFrame>
        <p:nvGraphicFramePr>
          <p:cNvPr id="40" name="Sisällön paikkamerkki 10">
            <a:extLst>
              <a:ext uri="{FF2B5EF4-FFF2-40B4-BE49-F238E27FC236}">
                <a16:creationId xmlns:a16="http://schemas.microsoft.com/office/drawing/2014/main" id="{FCE3CE2E-51E7-440D-B1BD-D0795B4A6EF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87760927"/>
              </p:ext>
            </p:extLst>
          </p:nvPr>
        </p:nvGraphicFramePr>
        <p:xfrm>
          <a:off x="1257461" y="1399340"/>
          <a:ext cx="2575562" cy="1141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1" name="Sisällön paikkamerkki 10">
            <a:extLst>
              <a:ext uri="{FF2B5EF4-FFF2-40B4-BE49-F238E27FC236}">
                <a16:creationId xmlns:a16="http://schemas.microsoft.com/office/drawing/2014/main" id="{B653E4BE-ED5B-4D61-A750-5AE1652E342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11079898"/>
              </p:ext>
            </p:extLst>
          </p:nvPr>
        </p:nvGraphicFramePr>
        <p:xfrm>
          <a:off x="2421578" y="3517827"/>
          <a:ext cx="854901" cy="36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4" name="Sisällön paikkamerkki 2">
            <a:extLst>
              <a:ext uri="{FF2B5EF4-FFF2-40B4-BE49-F238E27FC236}">
                <a16:creationId xmlns:a16="http://schemas.microsoft.com/office/drawing/2014/main" id="{E3F6F406-4601-4A6B-801E-B3C79E3F2E00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1190650"/>
              </p:ext>
            </p:extLst>
          </p:nvPr>
        </p:nvGraphicFramePr>
        <p:xfrm>
          <a:off x="9219241" y="1315731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46" name="Ryhmä 45">
            <a:extLst>
              <a:ext uri="{FF2B5EF4-FFF2-40B4-BE49-F238E27FC236}">
                <a16:creationId xmlns:a16="http://schemas.microsoft.com/office/drawing/2014/main" id="{ADF5F298-0FAB-4422-A884-DA64E7531876}"/>
              </a:ext>
            </a:extLst>
          </p:cNvPr>
          <p:cNvGrpSpPr/>
          <p:nvPr/>
        </p:nvGrpSpPr>
        <p:grpSpPr>
          <a:xfrm>
            <a:off x="3833023" y="1517194"/>
            <a:ext cx="2963514" cy="4370106"/>
            <a:chOff x="3833023" y="1517194"/>
            <a:chExt cx="2963514" cy="4370106"/>
          </a:xfrm>
        </p:grpSpPr>
        <p:sp>
          <p:nvSpPr>
            <p:cNvPr id="47" name="Suorakulmio 46">
              <a:extLst>
                <a:ext uri="{FF2B5EF4-FFF2-40B4-BE49-F238E27FC236}">
                  <a16:creationId xmlns:a16="http://schemas.microsoft.com/office/drawing/2014/main" id="{BC1ADD27-8420-4832-B69D-0FCB1D1D3451}"/>
                </a:ext>
              </a:extLst>
            </p:cNvPr>
            <p:cNvSpPr/>
            <p:nvPr/>
          </p:nvSpPr>
          <p:spPr>
            <a:xfrm>
              <a:off x="3839848" y="1517194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Kone- , laite- tai 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rakennusinvestointeihin</a:t>
              </a:r>
            </a:p>
          </p:txBody>
        </p:sp>
        <p:sp>
          <p:nvSpPr>
            <p:cNvPr id="48" name="Suorakulmio 47">
              <a:extLst>
                <a:ext uri="{FF2B5EF4-FFF2-40B4-BE49-F238E27FC236}">
                  <a16:creationId xmlns:a16="http://schemas.microsoft.com/office/drawing/2014/main" id="{DA303456-1754-4BB2-9804-54220833A78C}"/>
                </a:ext>
              </a:extLst>
            </p:cNvPr>
            <p:cNvSpPr/>
            <p:nvPr/>
          </p:nvSpPr>
          <p:spPr>
            <a:xfrm>
              <a:off x="3839848" y="2125315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Käyttöpääoma yrityksen kasvuun tai kansainvälistymiseen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Suorakulmio 48">
              <a:extLst>
                <a:ext uri="{FF2B5EF4-FFF2-40B4-BE49-F238E27FC236}">
                  <a16:creationId xmlns:a16="http://schemas.microsoft.com/office/drawing/2014/main" id="{01AC8E0A-005D-4E49-93DF-D47BF1215021}"/>
                </a:ext>
              </a:extLst>
            </p:cNvPr>
            <p:cNvSpPr/>
            <p:nvPr/>
          </p:nvSpPr>
          <p:spPr>
            <a:xfrm>
              <a:off x="3833024" y="2740854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Käyttöpääoma suhdanteista/kireästä tilanteesta johtuen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Suorakulmio 49">
              <a:extLst>
                <a:ext uri="{FF2B5EF4-FFF2-40B4-BE49-F238E27FC236}">
                  <a16:creationId xmlns:a16="http://schemas.microsoft.com/office/drawing/2014/main" id="{B3EEF833-0C26-42BF-831D-56C2E367A0E9}"/>
                </a:ext>
              </a:extLst>
            </p:cNvPr>
            <p:cNvSpPr/>
            <p:nvPr/>
          </p:nvSpPr>
          <p:spPr>
            <a:xfrm>
              <a:off x="3839848" y="3311325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Yrityksen kehittämishankkeisiin 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ml. henkilöstön osaamisen kehittäminen</a:t>
              </a:r>
            </a:p>
          </p:txBody>
        </p:sp>
        <p:sp>
          <p:nvSpPr>
            <p:cNvPr id="51" name="Suorakulmio 50">
              <a:extLst>
                <a:ext uri="{FF2B5EF4-FFF2-40B4-BE49-F238E27FC236}">
                  <a16:creationId xmlns:a16="http://schemas.microsoft.com/office/drawing/2014/main" id="{2129F346-8069-4F34-BC55-2286D615D880}"/>
                </a:ext>
              </a:extLst>
            </p:cNvPr>
            <p:cNvSpPr/>
            <p:nvPr/>
          </p:nvSpPr>
          <p:spPr>
            <a:xfrm>
              <a:off x="3859147" y="3900667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Omistusjärjestelyjen tai yrityskauppojen rahoitukseen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Suorakulmio 51">
              <a:extLst>
                <a:ext uri="{FF2B5EF4-FFF2-40B4-BE49-F238E27FC236}">
                  <a16:creationId xmlns:a16="http://schemas.microsoft.com/office/drawing/2014/main" id="{2CEE1AA1-56C9-4415-9742-CB1FC1468FEF}"/>
                </a:ext>
              </a:extLst>
            </p:cNvPr>
            <p:cNvSpPr/>
            <p:nvPr/>
          </p:nvSpPr>
          <p:spPr>
            <a:xfrm>
              <a:off x="3849028" y="5083663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Vientikauppojen rahoittaminen</a:t>
              </a:r>
            </a:p>
          </p:txBody>
        </p:sp>
        <p:sp>
          <p:nvSpPr>
            <p:cNvPr id="54" name="Suorakulmio 53">
              <a:extLst>
                <a:ext uri="{FF2B5EF4-FFF2-40B4-BE49-F238E27FC236}">
                  <a16:creationId xmlns:a16="http://schemas.microsoft.com/office/drawing/2014/main" id="{463D9CF7-42A8-49C3-8722-9B8A39D68D29}"/>
                </a:ext>
              </a:extLst>
            </p:cNvPr>
            <p:cNvSpPr/>
            <p:nvPr/>
          </p:nvSpPr>
          <p:spPr>
            <a:xfrm>
              <a:off x="3833023" y="5671856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Muut tarkoitukset</a:t>
              </a:r>
            </a:p>
          </p:txBody>
        </p:sp>
        <p:sp>
          <p:nvSpPr>
            <p:cNvPr id="55" name="Suorakulmio 54">
              <a:extLst>
                <a:ext uri="{FF2B5EF4-FFF2-40B4-BE49-F238E27FC236}">
                  <a16:creationId xmlns:a16="http://schemas.microsoft.com/office/drawing/2014/main" id="{67CF6444-4C81-4625-B39F-F9A9B145E75B}"/>
                </a:ext>
              </a:extLst>
            </p:cNvPr>
            <p:cNvSpPr/>
            <p:nvPr/>
          </p:nvSpPr>
          <p:spPr>
            <a:xfrm>
              <a:off x="3875916" y="4480533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Tieto- ja viestintätekniikkalaite-, </a:t>
              </a:r>
              <a:b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tai ohjelmisto- tms. investointeihin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6" name="Sisällön paikkamerkki 2">
            <a:extLst>
              <a:ext uri="{FF2B5EF4-FFF2-40B4-BE49-F238E27FC236}">
                <a16:creationId xmlns:a16="http://schemas.microsoft.com/office/drawing/2014/main" id="{37EAA3C8-8198-415B-831F-5617C920FD1A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48861866"/>
              </p:ext>
            </p:extLst>
          </p:nvPr>
        </p:nvGraphicFramePr>
        <p:xfrm>
          <a:off x="6392365" y="1314564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57" name="Ryhmä 56">
            <a:extLst>
              <a:ext uri="{FF2B5EF4-FFF2-40B4-BE49-F238E27FC236}">
                <a16:creationId xmlns:a16="http://schemas.microsoft.com/office/drawing/2014/main" id="{A2C957CF-C6BC-4D6C-95A9-34A8CE7415BE}"/>
              </a:ext>
            </a:extLst>
          </p:cNvPr>
          <p:cNvGrpSpPr/>
          <p:nvPr/>
        </p:nvGrpSpPr>
        <p:grpSpPr>
          <a:xfrm>
            <a:off x="3929321" y="1534801"/>
            <a:ext cx="5223598" cy="4142171"/>
            <a:chOff x="3929321" y="1534801"/>
            <a:chExt cx="5223598" cy="4142171"/>
          </a:xfrm>
        </p:grpSpPr>
        <p:cxnSp>
          <p:nvCxnSpPr>
            <p:cNvPr id="58" name="Suora yhdysviiva 57">
              <a:extLst>
                <a:ext uri="{FF2B5EF4-FFF2-40B4-BE49-F238E27FC236}">
                  <a16:creationId xmlns:a16="http://schemas.microsoft.com/office/drawing/2014/main" id="{0C6267CA-C79C-436F-A297-2CC3901C2740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1534801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uora yhdysviiva 58">
              <a:extLst>
                <a:ext uri="{FF2B5EF4-FFF2-40B4-BE49-F238E27FC236}">
                  <a16:creationId xmlns:a16="http://schemas.microsoft.com/office/drawing/2014/main" id="{2EA36AF2-38EF-4C39-AFDD-EACFB35DD19C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2126540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uora yhdysviiva 59">
              <a:extLst>
                <a:ext uri="{FF2B5EF4-FFF2-40B4-BE49-F238E27FC236}">
                  <a16:creationId xmlns:a16="http://schemas.microsoft.com/office/drawing/2014/main" id="{33E93791-3D0F-462B-90E2-3D5F8846B07E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2718279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uora yhdysviiva 60">
              <a:extLst>
                <a:ext uri="{FF2B5EF4-FFF2-40B4-BE49-F238E27FC236}">
                  <a16:creationId xmlns:a16="http://schemas.microsoft.com/office/drawing/2014/main" id="{F3F771D3-D152-428A-8B89-727F51B5E271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3310018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uora yhdysviiva 61">
              <a:extLst>
                <a:ext uri="{FF2B5EF4-FFF2-40B4-BE49-F238E27FC236}">
                  <a16:creationId xmlns:a16="http://schemas.microsoft.com/office/drawing/2014/main" id="{A5399996-D7E0-4E9B-84B9-DD8A8E3BF309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3901757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uora yhdysviiva 62">
              <a:extLst>
                <a:ext uri="{FF2B5EF4-FFF2-40B4-BE49-F238E27FC236}">
                  <a16:creationId xmlns:a16="http://schemas.microsoft.com/office/drawing/2014/main" id="{027B743D-49AD-4AFC-870B-50215AE46AA0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4493496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uora yhdysviiva 63">
              <a:extLst>
                <a:ext uri="{FF2B5EF4-FFF2-40B4-BE49-F238E27FC236}">
                  <a16:creationId xmlns:a16="http://schemas.microsoft.com/office/drawing/2014/main" id="{09BC392C-57E7-49BA-864E-1D6BC22934AB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5085235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uora yhdysviiva 64">
              <a:extLst>
                <a:ext uri="{FF2B5EF4-FFF2-40B4-BE49-F238E27FC236}">
                  <a16:creationId xmlns:a16="http://schemas.microsoft.com/office/drawing/2014/main" id="{35EB4307-E92A-4A70-9739-280394C19CA1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5676972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Suorakulmio 41">
            <a:extLst>
              <a:ext uri="{FF2B5EF4-FFF2-40B4-BE49-F238E27FC236}">
                <a16:creationId xmlns:a16="http://schemas.microsoft.com/office/drawing/2014/main" id="{9FEF8E86-F8B0-4D7B-ABD4-38F59EC6353E}"/>
              </a:ext>
            </a:extLst>
          </p:cNvPr>
          <p:cNvSpPr/>
          <p:nvPr/>
        </p:nvSpPr>
        <p:spPr>
          <a:xfrm>
            <a:off x="9145228" y="131519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43" name="Suorakulmio 42">
            <a:extLst>
              <a:ext uri="{FF2B5EF4-FFF2-40B4-BE49-F238E27FC236}">
                <a16:creationId xmlns:a16="http://schemas.microsoft.com/office/drawing/2014/main" id="{F72ADEF0-5F37-4B50-AE65-67242A4C0BC9}"/>
              </a:ext>
            </a:extLst>
          </p:cNvPr>
          <p:cNvSpPr/>
          <p:nvPr/>
        </p:nvSpPr>
        <p:spPr>
          <a:xfrm>
            <a:off x="8286022" y="1315195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69E53551-97BF-56EE-DB62-0BC601309FD8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80E6646E-1C4B-2A49-A82B-2BCFF63C6E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943341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80E6646E-1C4B-2A49-A82B-2BCFF63C6E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uorakulmio 3">
            <a:extLst>
              <a:ext uri="{FF2B5EF4-FFF2-40B4-BE49-F238E27FC236}">
                <a16:creationId xmlns:a16="http://schemas.microsoft.com/office/drawing/2014/main" id="{02C5C076-6DF3-029C-1C34-5AD09F299D38}"/>
              </a:ext>
            </a:extLst>
          </p:cNvPr>
          <p:cNvSpPr/>
          <p:nvPr/>
        </p:nvSpPr>
        <p:spPr>
          <a:xfrm rot="16200000">
            <a:off x="1320192" y="3365800"/>
            <a:ext cx="4448505" cy="532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ts val="1700"/>
              </a:lnSpc>
              <a:defRPr/>
            </a:pPr>
            <a:r>
              <a:rPr lang="fi-FI" sz="2000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Rahoituksen käyttötarkoitus</a:t>
            </a:r>
            <a:br>
              <a:rPr lang="fi-FI" sz="2000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200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Aikoo ottaa ulkopuolista rahoitusta</a:t>
            </a:r>
            <a:r>
              <a:rPr lang="fi-FI" sz="2000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</p:spTree>
    <p:extLst>
      <p:ext uri="{BB962C8B-B14F-4D97-AF65-F5344CB8AC3E}">
        <p14:creationId xmlns:p14="http://schemas.microsoft.com/office/powerpoint/2010/main" val="1294561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Sisällön paikkamerkki 2">
            <a:extLst>
              <a:ext uri="{FF2B5EF4-FFF2-40B4-BE49-F238E27FC236}">
                <a16:creationId xmlns:a16="http://schemas.microsoft.com/office/drawing/2014/main" id="{EDD5633B-853E-4161-8E24-9E60E0BF30C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72529634"/>
              </p:ext>
            </p:extLst>
          </p:nvPr>
        </p:nvGraphicFramePr>
        <p:xfrm>
          <a:off x="6383638" y="1282928"/>
          <a:ext cx="2873074" cy="4894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OMISTAJANVAIHDOS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Suorakulmio 67">
            <a:extLst>
              <a:ext uri="{FF2B5EF4-FFF2-40B4-BE49-F238E27FC236}">
                <a16:creationId xmlns:a16="http://schemas.microsoft.com/office/drawing/2014/main" id="{C7C8C397-9804-47AB-804A-4052F6178812}"/>
              </a:ext>
            </a:extLst>
          </p:cNvPr>
          <p:cNvSpPr/>
          <p:nvPr/>
        </p:nvSpPr>
        <p:spPr>
          <a:xfrm>
            <a:off x="6583943" y="3736393"/>
            <a:ext cx="87051" cy="220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4E2F32FC-F319-4782-AE64-3C8C5F47097A}"/>
              </a:ext>
            </a:extLst>
          </p:cNvPr>
          <p:cNvCxnSpPr>
            <a:cxnSpLocks/>
          </p:cNvCxnSpPr>
          <p:nvPr/>
        </p:nvCxnSpPr>
        <p:spPr>
          <a:xfrm>
            <a:off x="3143475" y="1603961"/>
            <a:ext cx="0" cy="431604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uorakulmio 35">
            <a:extLst>
              <a:ext uri="{FF2B5EF4-FFF2-40B4-BE49-F238E27FC236}">
                <a16:creationId xmlns:a16="http://schemas.microsoft.com/office/drawing/2014/main" id="{D33CEC83-2DB7-4926-AD88-95EDD86C1EEA}"/>
              </a:ext>
            </a:extLst>
          </p:cNvPr>
          <p:cNvSpPr/>
          <p:nvPr/>
        </p:nvSpPr>
        <p:spPr>
          <a:xfrm>
            <a:off x="160292" y="2208579"/>
            <a:ext cx="2863458" cy="167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fi-FI" sz="2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pk-yrityksistä seuraa aktiivisesti yrityksen arvon kehitystä.</a:t>
            </a:r>
          </a:p>
          <a:p>
            <a:pPr lvl="0" algn="r">
              <a:lnSpc>
                <a:spcPct val="90000"/>
              </a:lnSpc>
              <a:defRPr/>
            </a:pP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  </a:t>
            </a:r>
            <a:r>
              <a:rPr lang="fi-FI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</a:t>
            </a: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EF7622A1-8810-4E2F-AC7C-041371DDC365}"/>
              </a:ext>
            </a:extLst>
          </p:cNvPr>
          <p:cNvSpPr/>
          <p:nvPr/>
        </p:nvSpPr>
        <p:spPr>
          <a:xfrm>
            <a:off x="1913296" y="4493797"/>
            <a:ext cx="20927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4000" b="1" spc="-300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4000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lvl="0">
              <a:defRPr/>
            </a:pPr>
            <a:endParaRPr lang="fi-FI" sz="2400" b="1" dirty="0">
              <a:solidFill>
                <a:srgbClr val="53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CC6D790E-5F05-419D-BBB7-27AF47BF1B5B}"/>
              </a:ext>
            </a:extLst>
          </p:cNvPr>
          <p:cNvSpPr/>
          <p:nvPr/>
        </p:nvSpPr>
        <p:spPr>
          <a:xfrm>
            <a:off x="1257462" y="5024997"/>
            <a:ext cx="1744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51</a:t>
            </a:r>
            <a:r>
              <a:rPr lang="fi-FI" sz="10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48268204-8B20-4795-A199-884B34C62333}"/>
              </a:ext>
            </a:extLst>
          </p:cNvPr>
          <p:cNvSpPr/>
          <p:nvPr/>
        </p:nvSpPr>
        <p:spPr>
          <a:xfrm>
            <a:off x="1160199" y="4595189"/>
            <a:ext cx="85677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  <a:defRPr/>
            </a:pP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</a:t>
            </a:r>
            <a:b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maa</a:t>
            </a:r>
          </a:p>
        </p:txBody>
      </p:sp>
      <p:graphicFrame>
        <p:nvGraphicFramePr>
          <p:cNvPr id="40" name="Sisällön paikkamerkki 10">
            <a:extLst>
              <a:ext uri="{FF2B5EF4-FFF2-40B4-BE49-F238E27FC236}">
                <a16:creationId xmlns:a16="http://schemas.microsoft.com/office/drawing/2014/main" id="{FCE3CE2E-51E7-440D-B1BD-D0795B4A6EF1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86948015"/>
              </p:ext>
            </p:extLst>
          </p:nvPr>
        </p:nvGraphicFramePr>
        <p:xfrm>
          <a:off x="1257461" y="1399340"/>
          <a:ext cx="2575562" cy="1141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1" name="Sisällön paikkamerkki 10">
            <a:extLst>
              <a:ext uri="{FF2B5EF4-FFF2-40B4-BE49-F238E27FC236}">
                <a16:creationId xmlns:a16="http://schemas.microsoft.com/office/drawing/2014/main" id="{B653E4BE-ED5B-4D61-A750-5AE1652E3429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401906234"/>
              </p:ext>
            </p:extLst>
          </p:nvPr>
        </p:nvGraphicFramePr>
        <p:xfrm>
          <a:off x="2421578" y="3517827"/>
          <a:ext cx="854901" cy="36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4" name="Sisällön paikkamerkki 2">
            <a:extLst>
              <a:ext uri="{FF2B5EF4-FFF2-40B4-BE49-F238E27FC236}">
                <a16:creationId xmlns:a16="http://schemas.microsoft.com/office/drawing/2014/main" id="{AF1A3072-7FBC-4790-BFC8-E6E38804C0DF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330104746"/>
              </p:ext>
            </p:extLst>
          </p:nvPr>
        </p:nvGraphicFramePr>
        <p:xfrm>
          <a:off x="9152919" y="1262961"/>
          <a:ext cx="2873074" cy="4894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5" name="Suorakulmio 44">
            <a:extLst>
              <a:ext uri="{FF2B5EF4-FFF2-40B4-BE49-F238E27FC236}">
                <a16:creationId xmlns:a16="http://schemas.microsoft.com/office/drawing/2014/main" id="{1285294E-F597-48CC-8AF6-4F2EBEBC831B}"/>
              </a:ext>
            </a:extLst>
          </p:cNvPr>
          <p:cNvSpPr/>
          <p:nvPr/>
        </p:nvSpPr>
        <p:spPr>
          <a:xfrm rot="16200000">
            <a:off x="2152045" y="3483977"/>
            <a:ext cx="46007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Omistajanvaihdoksen suunnittelu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grpSp>
        <p:nvGrpSpPr>
          <p:cNvPr id="46" name="Ryhmä 45">
            <a:extLst>
              <a:ext uri="{FF2B5EF4-FFF2-40B4-BE49-F238E27FC236}">
                <a16:creationId xmlns:a16="http://schemas.microsoft.com/office/drawing/2014/main" id="{56585FA4-F5C9-4DA1-B92F-A0CFD53969E7}"/>
              </a:ext>
            </a:extLst>
          </p:cNvPr>
          <p:cNvGrpSpPr/>
          <p:nvPr/>
        </p:nvGrpSpPr>
        <p:grpSpPr>
          <a:xfrm>
            <a:off x="4726589" y="1534801"/>
            <a:ext cx="4426330" cy="3584620"/>
            <a:chOff x="3929321" y="1534801"/>
            <a:chExt cx="5223598" cy="3716064"/>
          </a:xfrm>
        </p:grpSpPr>
        <p:cxnSp>
          <p:nvCxnSpPr>
            <p:cNvPr id="47" name="Suora yhdysviiva 46">
              <a:extLst>
                <a:ext uri="{FF2B5EF4-FFF2-40B4-BE49-F238E27FC236}">
                  <a16:creationId xmlns:a16="http://schemas.microsoft.com/office/drawing/2014/main" id="{67A3439F-4BBE-466D-8AFC-AEFC6798EBBD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1534801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uora yhdysviiva 47">
              <a:extLst>
                <a:ext uri="{FF2B5EF4-FFF2-40B4-BE49-F238E27FC236}">
                  <a16:creationId xmlns:a16="http://schemas.microsoft.com/office/drawing/2014/main" id="{12EEEC39-C62B-423C-9B44-C281AE164A65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2386660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uora yhdysviiva 48">
              <a:extLst>
                <a:ext uri="{FF2B5EF4-FFF2-40B4-BE49-F238E27FC236}">
                  <a16:creationId xmlns:a16="http://schemas.microsoft.com/office/drawing/2014/main" id="{BA877AF5-110D-48E5-8955-AA20BA5DFC36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3348741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uora yhdysviiva 49">
              <a:extLst>
                <a:ext uri="{FF2B5EF4-FFF2-40B4-BE49-F238E27FC236}">
                  <a16:creationId xmlns:a16="http://schemas.microsoft.com/office/drawing/2014/main" id="{34DAC6AF-3C8D-4ABB-BA18-E54F4E0438C3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4288780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uora yhdysviiva 50">
              <a:extLst>
                <a:ext uri="{FF2B5EF4-FFF2-40B4-BE49-F238E27FC236}">
                  <a16:creationId xmlns:a16="http://schemas.microsoft.com/office/drawing/2014/main" id="{EE146F7B-D9C3-4962-9E89-1D4F2002D9D9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5250865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Suorakulmio 51">
            <a:extLst>
              <a:ext uri="{FF2B5EF4-FFF2-40B4-BE49-F238E27FC236}">
                <a16:creationId xmlns:a16="http://schemas.microsoft.com/office/drawing/2014/main" id="{5B82BDEA-6E66-45AE-A7D4-B6E0C976B26F}"/>
              </a:ext>
            </a:extLst>
          </p:cNvPr>
          <p:cNvSpPr/>
          <p:nvPr/>
        </p:nvSpPr>
        <p:spPr>
          <a:xfrm>
            <a:off x="4664234" y="1577919"/>
            <a:ext cx="211524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0–2 vuoden aikana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uorakulmio 53">
            <a:extLst>
              <a:ext uri="{FF2B5EF4-FFF2-40B4-BE49-F238E27FC236}">
                <a16:creationId xmlns:a16="http://schemas.microsoft.com/office/drawing/2014/main" id="{49B77D98-BAE8-445B-B716-3DB6F4C933F1}"/>
              </a:ext>
            </a:extLst>
          </p:cNvPr>
          <p:cNvSpPr/>
          <p:nvPr/>
        </p:nvSpPr>
        <p:spPr>
          <a:xfrm>
            <a:off x="4664234" y="2402365"/>
            <a:ext cx="211524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3–5 vuoden aikana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uorakulmio 54">
            <a:extLst>
              <a:ext uri="{FF2B5EF4-FFF2-40B4-BE49-F238E27FC236}">
                <a16:creationId xmlns:a16="http://schemas.microsoft.com/office/drawing/2014/main" id="{E8430CDB-13CA-4EFB-9B39-7F728B05BE8A}"/>
              </a:ext>
            </a:extLst>
          </p:cNvPr>
          <p:cNvSpPr/>
          <p:nvPr/>
        </p:nvSpPr>
        <p:spPr>
          <a:xfrm>
            <a:off x="4664234" y="3343768"/>
            <a:ext cx="211524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6–10 vuoden aikana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uorakulmio 55">
            <a:extLst>
              <a:ext uri="{FF2B5EF4-FFF2-40B4-BE49-F238E27FC236}">
                <a16:creationId xmlns:a16="http://schemas.microsoft.com/office/drawing/2014/main" id="{BF92349C-3120-4DE3-8718-B12423666ED6}"/>
              </a:ext>
            </a:extLst>
          </p:cNvPr>
          <p:cNvSpPr/>
          <p:nvPr/>
        </p:nvSpPr>
        <p:spPr>
          <a:xfrm>
            <a:off x="4664234" y="4232013"/>
            <a:ext cx="211524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10+ vuoden aikana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uorakulmio 56">
            <a:extLst>
              <a:ext uri="{FF2B5EF4-FFF2-40B4-BE49-F238E27FC236}">
                <a16:creationId xmlns:a16="http://schemas.microsoft.com/office/drawing/2014/main" id="{06D0C146-0C24-4995-AB73-4A441712DF45}"/>
              </a:ext>
            </a:extLst>
          </p:cNvPr>
          <p:cNvSpPr/>
          <p:nvPr/>
        </p:nvSpPr>
        <p:spPr>
          <a:xfrm>
            <a:off x="4664234" y="5152152"/>
            <a:ext cx="211524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 suunnitelmissa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uorakulmio 41">
            <a:extLst>
              <a:ext uri="{FF2B5EF4-FFF2-40B4-BE49-F238E27FC236}">
                <a16:creationId xmlns:a16="http://schemas.microsoft.com/office/drawing/2014/main" id="{9FEF8E86-F8B0-4D7B-ABD4-38F59EC6353E}"/>
              </a:ext>
            </a:extLst>
          </p:cNvPr>
          <p:cNvSpPr/>
          <p:nvPr/>
        </p:nvSpPr>
        <p:spPr>
          <a:xfrm>
            <a:off x="9145228" y="131519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43" name="Suorakulmio 42">
            <a:extLst>
              <a:ext uri="{FF2B5EF4-FFF2-40B4-BE49-F238E27FC236}">
                <a16:creationId xmlns:a16="http://schemas.microsoft.com/office/drawing/2014/main" id="{F72ADEF0-5F37-4B50-AE65-67242A4C0BC9}"/>
              </a:ext>
            </a:extLst>
          </p:cNvPr>
          <p:cNvSpPr/>
          <p:nvPr/>
        </p:nvSpPr>
        <p:spPr>
          <a:xfrm>
            <a:off x="8286022" y="1315195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A8572F4F-F2BF-2D33-DC67-C71EF984513B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7F38CA4C-F480-7C45-9D73-0C770032B1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485495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7F38CA4C-F480-7C45-9D73-0C770032B1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6438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isällön paikkamerkki 2">
            <a:extLst>
              <a:ext uri="{FF2B5EF4-FFF2-40B4-BE49-F238E27FC236}">
                <a16:creationId xmlns:a16="http://schemas.microsoft.com/office/drawing/2014/main" id="{2D40BF62-E925-4E20-8D35-AD7B26B54AB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95795215"/>
              </p:ext>
            </p:extLst>
          </p:nvPr>
        </p:nvGraphicFramePr>
        <p:xfrm>
          <a:off x="6392365" y="1314564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Suorakulmio 20">
            <a:extLst>
              <a:ext uri="{FF2B5EF4-FFF2-40B4-BE49-F238E27FC236}">
                <a16:creationId xmlns:a16="http://schemas.microsoft.com/office/drawing/2014/main" id="{E444216B-2431-C0B6-AE61-76331D0F04ED}"/>
              </a:ext>
            </a:extLst>
          </p:cNvPr>
          <p:cNvSpPr/>
          <p:nvPr/>
        </p:nvSpPr>
        <p:spPr>
          <a:xfrm>
            <a:off x="3876269" y="1540844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Yrityksen omat Internet-kotisivut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F833E068-95A0-ACC3-6B0A-D2CD507A3699}"/>
              </a:ext>
            </a:extLst>
          </p:cNvPr>
          <p:cNvSpPr/>
          <p:nvPr/>
        </p:nvSpPr>
        <p:spPr>
          <a:xfrm>
            <a:off x="3876269" y="1963703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Sosiaalinen media 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7090516F-937B-2D2A-0559-9B2765461005}"/>
              </a:ext>
            </a:extLst>
          </p:cNvPr>
          <p:cNvSpPr/>
          <p:nvPr/>
        </p:nvSpPr>
        <p:spPr>
          <a:xfrm>
            <a:off x="3876269" y="2424391"/>
            <a:ext cx="29206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Pilvipalvelut  </a:t>
            </a:r>
            <a:b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4556CCEB-7239-9883-30F2-7DB13EA6D433}"/>
              </a:ext>
            </a:extLst>
          </p:cNvPr>
          <p:cNvSpPr/>
          <p:nvPr/>
        </p:nvSpPr>
        <p:spPr>
          <a:xfrm>
            <a:off x="3876269" y="2892623"/>
            <a:ext cx="29206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Yrityksenne ostot verkossa </a:t>
            </a:r>
            <a:b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EEBD1516-15B7-B54B-CE6B-36E3BEF6828D}"/>
              </a:ext>
            </a:extLst>
          </p:cNvPr>
          <p:cNvSpPr/>
          <p:nvPr/>
        </p:nvSpPr>
        <p:spPr>
          <a:xfrm>
            <a:off x="3876269" y="3377024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Generatiivinen tekoäly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A06C40F-EC26-1022-A30A-9A2A9F578C5A}"/>
              </a:ext>
            </a:extLst>
          </p:cNvPr>
          <p:cNvSpPr/>
          <p:nvPr/>
        </p:nvSpPr>
        <p:spPr>
          <a:xfrm>
            <a:off x="3876269" y="4312514"/>
            <a:ext cx="29206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Muut tekoälysovellukset ja ohjelmistorobotiikka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31D48DF3-AD30-5EBB-B075-D0DE4E4E6A7C}"/>
              </a:ext>
            </a:extLst>
          </p:cNvPr>
          <p:cNvSpPr/>
          <p:nvPr/>
        </p:nvSpPr>
        <p:spPr>
          <a:xfrm>
            <a:off x="3876269" y="4786491"/>
            <a:ext cx="29206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Digitaalisten kanavien ja alustojen </a:t>
            </a:r>
            <a:b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käyttö palvelujen jakelussa ja markkinoinnissa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08E55669-B252-77D4-0B94-197DA10DEEAB}"/>
              </a:ext>
            </a:extLst>
          </p:cNvPr>
          <p:cNvSpPr/>
          <p:nvPr/>
        </p:nvSpPr>
        <p:spPr>
          <a:xfrm>
            <a:off x="3876269" y="3844038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Verkkokauppa yrityksenne myynnissä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19E28A7A-BC9B-27BA-8129-0B2179880575}"/>
              </a:ext>
            </a:extLst>
          </p:cNvPr>
          <p:cNvSpPr/>
          <p:nvPr/>
        </p:nvSpPr>
        <p:spPr>
          <a:xfrm>
            <a:off x="3876269" y="5263329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 err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datan käyttö </a:t>
            </a:r>
          </a:p>
        </p:txBody>
      </p:sp>
      <p:sp>
        <p:nvSpPr>
          <p:cNvPr id="3" name="Otsikko 5">
            <a:extLst>
              <a:ext uri="{FF2B5EF4-FFF2-40B4-BE49-F238E27FC236}">
                <a16:creationId xmlns:a16="http://schemas.microsoft.com/office/drawing/2014/main" id="{4BF66CCC-2959-A231-F610-9E0611D93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</p:spPr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DIGITAALISET PALVELUT</a:t>
            </a:r>
          </a:p>
        </p:txBody>
      </p:sp>
      <p:sp>
        <p:nvSpPr>
          <p:cNvPr id="4" name="Alatunnisteen paikkamerkki 6">
            <a:extLst>
              <a:ext uri="{FF2B5EF4-FFF2-40B4-BE49-F238E27FC236}">
                <a16:creationId xmlns:a16="http://schemas.microsoft.com/office/drawing/2014/main" id="{D8CADDCA-B90C-00D9-D97D-925A20EB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BC53BE77-7E77-110B-6321-7C92011E9569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9643DFBE-9615-BCA2-D37B-B3E43B53ECB8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968C60DB-6F75-45B2-0301-EEB1D3A61EB6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orakulmio 7">
            <a:extLst>
              <a:ext uri="{FF2B5EF4-FFF2-40B4-BE49-F238E27FC236}">
                <a16:creationId xmlns:a16="http://schemas.microsoft.com/office/drawing/2014/main" id="{002C2AF6-1354-C778-D156-89DFE088D88C}"/>
              </a:ext>
            </a:extLst>
          </p:cNvPr>
          <p:cNvSpPr/>
          <p:nvPr/>
        </p:nvSpPr>
        <p:spPr>
          <a:xfrm rot="16200000">
            <a:off x="1385286" y="3435206"/>
            <a:ext cx="4448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Käyttää seuraavia palveluita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680DAE97-DC18-4DBD-7656-D8A98CEFCC31}"/>
              </a:ext>
            </a:extLst>
          </p:cNvPr>
          <p:cNvCxnSpPr>
            <a:cxnSpLocks/>
          </p:cNvCxnSpPr>
          <p:nvPr/>
        </p:nvCxnSpPr>
        <p:spPr>
          <a:xfrm>
            <a:off x="3929321" y="1534801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70F1E106-43CC-BC71-1374-0FBDE92E1571}"/>
              </a:ext>
            </a:extLst>
          </p:cNvPr>
          <p:cNvCxnSpPr>
            <a:cxnSpLocks/>
          </p:cNvCxnSpPr>
          <p:nvPr/>
        </p:nvCxnSpPr>
        <p:spPr>
          <a:xfrm>
            <a:off x="3929321" y="1956132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CEEBB07C-C979-9464-2C01-EBC0363283C7}"/>
              </a:ext>
            </a:extLst>
          </p:cNvPr>
          <p:cNvCxnSpPr>
            <a:cxnSpLocks/>
          </p:cNvCxnSpPr>
          <p:nvPr/>
        </p:nvCxnSpPr>
        <p:spPr>
          <a:xfrm>
            <a:off x="3929321" y="2427190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A3A55A49-1E00-4FD2-C06C-BF3CCF4EA1D2}"/>
              </a:ext>
            </a:extLst>
          </p:cNvPr>
          <p:cNvCxnSpPr>
            <a:cxnSpLocks/>
          </p:cNvCxnSpPr>
          <p:nvPr/>
        </p:nvCxnSpPr>
        <p:spPr>
          <a:xfrm>
            <a:off x="3929321" y="2898248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724E472F-0DDA-E5AD-4270-75ACEAD52CAD}"/>
              </a:ext>
            </a:extLst>
          </p:cNvPr>
          <p:cNvCxnSpPr>
            <a:cxnSpLocks/>
          </p:cNvCxnSpPr>
          <p:nvPr/>
        </p:nvCxnSpPr>
        <p:spPr>
          <a:xfrm>
            <a:off x="3929321" y="3369306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>
            <a:extLst>
              <a:ext uri="{FF2B5EF4-FFF2-40B4-BE49-F238E27FC236}">
                <a16:creationId xmlns:a16="http://schemas.microsoft.com/office/drawing/2014/main" id="{D8A18916-2022-6AAD-0992-4EAC41A0293B}"/>
              </a:ext>
            </a:extLst>
          </p:cNvPr>
          <p:cNvCxnSpPr>
            <a:cxnSpLocks/>
          </p:cNvCxnSpPr>
          <p:nvPr/>
        </p:nvCxnSpPr>
        <p:spPr>
          <a:xfrm>
            <a:off x="3929321" y="3840364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5F1910FC-7E54-90B2-4BB0-9255073221FA}"/>
              </a:ext>
            </a:extLst>
          </p:cNvPr>
          <p:cNvCxnSpPr>
            <a:cxnSpLocks/>
          </p:cNvCxnSpPr>
          <p:nvPr/>
        </p:nvCxnSpPr>
        <p:spPr>
          <a:xfrm>
            <a:off x="3929321" y="4311422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uora yhdysviiva 16">
            <a:extLst>
              <a:ext uri="{FF2B5EF4-FFF2-40B4-BE49-F238E27FC236}">
                <a16:creationId xmlns:a16="http://schemas.microsoft.com/office/drawing/2014/main" id="{08867956-84AE-05D2-0E53-D78D41BBEDD3}"/>
              </a:ext>
            </a:extLst>
          </p:cNvPr>
          <p:cNvCxnSpPr>
            <a:cxnSpLocks/>
          </p:cNvCxnSpPr>
          <p:nvPr/>
        </p:nvCxnSpPr>
        <p:spPr>
          <a:xfrm>
            <a:off x="3929321" y="4782480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5567995F-650E-D71F-64C3-BDEB04B067A0}"/>
              </a:ext>
            </a:extLst>
          </p:cNvPr>
          <p:cNvCxnSpPr>
            <a:cxnSpLocks/>
          </p:cNvCxnSpPr>
          <p:nvPr/>
        </p:nvCxnSpPr>
        <p:spPr>
          <a:xfrm>
            <a:off x="3143475" y="1603961"/>
            <a:ext cx="0" cy="431604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uora yhdysviiva 18">
            <a:extLst>
              <a:ext uri="{FF2B5EF4-FFF2-40B4-BE49-F238E27FC236}">
                <a16:creationId xmlns:a16="http://schemas.microsoft.com/office/drawing/2014/main" id="{4C317CDA-D800-22E5-FB10-51704BFB595A}"/>
              </a:ext>
            </a:extLst>
          </p:cNvPr>
          <p:cNvCxnSpPr>
            <a:cxnSpLocks/>
          </p:cNvCxnSpPr>
          <p:nvPr/>
        </p:nvCxnSpPr>
        <p:spPr>
          <a:xfrm>
            <a:off x="3929321" y="5724597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Sisällön paikkamerkki 2">
            <a:extLst>
              <a:ext uri="{FF2B5EF4-FFF2-40B4-BE49-F238E27FC236}">
                <a16:creationId xmlns:a16="http://schemas.microsoft.com/office/drawing/2014/main" id="{DFC6E805-7EC4-FA95-3D79-98378D6C0662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16076750"/>
              </p:ext>
            </p:extLst>
          </p:nvPr>
        </p:nvGraphicFramePr>
        <p:xfrm>
          <a:off x="9150320" y="1312164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Suorakulmio 30">
            <a:extLst>
              <a:ext uri="{FF2B5EF4-FFF2-40B4-BE49-F238E27FC236}">
                <a16:creationId xmlns:a16="http://schemas.microsoft.com/office/drawing/2014/main" id="{E11EC20D-368E-074B-DB4B-F7E5BAA0D56D}"/>
              </a:ext>
            </a:extLst>
          </p:cNvPr>
          <p:cNvSpPr/>
          <p:nvPr/>
        </p:nvSpPr>
        <p:spPr>
          <a:xfrm>
            <a:off x="395599" y="1470783"/>
            <a:ext cx="26281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Tällä hetkellä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käytössä olevat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digitaaliset työkalut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 palvelut</a:t>
            </a:r>
            <a:endParaRPr lang="fi-FI" sz="1000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477CE582-1115-8F2A-BCFB-CD15D018A0DC}"/>
              </a:ext>
            </a:extLst>
          </p:cNvPr>
          <p:cNvSpPr/>
          <p:nvPr/>
        </p:nvSpPr>
        <p:spPr>
          <a:xfrm>
            <a:off x="9152919" y="131456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33" name="Suorakulmio 32">
            <a:extLst>
              <a:ext uri="{FF2B5EF4-FFF2-40B4-BE49-F238E27FC236}">
                <a16:creationId xmlns:a16="http://schemas.microsoft.com/office/drawing/2014/main" id="{2E6F292F-23A9-FE68-24F0-57D138504BA3}"/>
              </a:ext>
            </a:extLst>
          </p:cNvPr>
          <p:cNvSpPr/>
          <p:nvPr/>
        </p:nvSpPr>
        <p:spPr>
          <a:xfrm>
            <a:off x="8314756" y="131456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472197CD-44D5-C447-290F-D47567BC4E5C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5" name="Objekti 34">
            <a:extLst>
              <a:ext uri="{FF2B5EF4-FFF2-40B4-BE49-F238E27FC236}">
                <a16:creationId xmlns:a16="http://schemas.microsoft.com/office/drawing/2014/main" id="{B9FB09AD-5FFE-CF2E-173C-DB7D86D759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084909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7" imgW="4133840" imgH="180969" progId="Excel.Sheet.12">
                  <p:embed/>
                </p:oleObj>
              </mc:Choice>
              <mc:Fallback>
                <p:oleObj name="Worksheet" r:id="rId7" imgW="4133840" imgH="180969" progId="Excel.Sheet.12">
                  <p:embed/>
                  <p:pic>
                    <p:nvPicPr>
                      <p:cNvPr id="35" name="Objekti 34">
                        <a:extLst>
                          <a:ext uri="{FF2B5EF4-FFF2-40B4-BE49-F238E27FC236}">
                            <a16:creationId xmlns:a16="http://schemas.microsoft.com/office/drawing/2014/main" id="{B9FB09AD-5FFE-CF2E-173C-DB7D86D759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1A57D4F9-1A40-076E-5057-D1A430F9AA21}"/>
              </a:ext>
            </a:extLst>
          </p:cNvPr>
          <p:cNvCxnSpPr>
            <a:cxnSpLocks/>
          </p:cNvCxnSpPr>
          <p:nvPr/>
        </p:nvCxnSpPr>
        <p:spPr>
          <a:xfrm>
            <a:off x="3929321" y="5253538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Suorakulmio 35">
            <a:extLst>
              <a:ext uri="{FF2B5EF4-FFF2-40B4-BE49-F238E27FC236}">
                <a16:creationId xmlns:a16="http://schemas.microsoft.com/office/drawing/2014/main" id="{17A8793D-152A-9CCC-A698-175586F48F7C}"/>
              </a:ext>
            </a:extLst>
          </p:cNvPr>
          <p:cNvSpPr/>
          <p:nvPr/>
        </p:nvSpPr>
        <p:spPr>
          <a:xfrm>
            <a:off x="3876269" y="5721302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Teollinen Internet</a:t>
            </a:r>
          </a:p>
        </p:txBody>
      </p:sp>
    </p:spTree>
    <p:extLst>
      <p:ext uri="{BB962C8B-B14F-4D97-AF65-F5344CB8AC3E}">
        <p14:creationId xmlns:p14="http://schemas.microsoft.com/office/powerpoint/2010/main" val="3378643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5">
            <a:extLst>
              <a:ext uri="{FF2B5EF4-FFF2-40B4-BE49-F238E27FC236}">
                <a16:creationId xmlns:a16="http://schemas.microsoft.com/office/drawing/2014/main" id="{71771F47-D3D3-766E-B007-BFE21DB3C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</p:spPr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DIGITAALISET PALVELUT</a:t>
            </a:r>
          </a:p>
        </p:txBody>
      </p:sp>
      <p:sp>
        <p:nvSpPr>
          <p:cNvPr id="4" name="Alatunnisteen paikkamerkki 6">
            <a:extLst>
              <a:ext uri="{FF2B5EF4-FFF2-40B4-BE49-F238E27FC236}">
                <a16:creationId xmlns:a16="http://schemas.microsoft.com/office/drawing/2014/main" id="{064B4EBB-E99B-AED1-C65E-C63891811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12324B5A-4839-B68C-AA85-58055660A0CF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CDCC871F-4C03-B28A-1EB0-3F31849B04DD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EA3DEDFA-FF32-71C6-8857-80367B2AC7F8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orakulmio 7">
            <a:extLst>
              <a:ext uri="{FF2B5EF4-FFF2-40B4-BE49-F238E27FC236}">
                <a16:creationId xmlns:a16="http://schemas.microsoft.com/office/drawing/2014/main" id="{6BF26882-F144-E587-0356-D94745F15C31}"/>
              </a:ext>
            </a:extLst>
          </p:cNvPr>
          <p:cNvSpPr/>
          <p:nvPr/>
        </p:nvSpPr>
        <p:spPr>
          <a:xfrm rot="16200000">
            <a:off x="1385286" y="3435206"/>
            <a:ext cx="4448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Käyttää seuraavia palveluita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DF364F60-BAD5-48D8-D7E9-DAADC8A8FF64}"/>
              </a:ext>
            </a:extLst>
          </p:cNvPr>
          <p:cNvCxnSpPr>
            <a:cxnSpLocks/>
          </p:cNvCxnSpPr>
          <p:nvPr/>
        </p:nvCxnSpPr>
        <p:spPr>
          <a:xfrm>
            <a:off x="3143475" y="1603961"/>
            <a:ext cx="0" cy="431604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uorakulmio 30">
            <a:extLst>
              <a:ext uri="{FF2B5EF4-FFF2-40B4-BE49-F238E27FC236}">
                <a16:creationId xmlns:a16="http://schemas.microsoft.com/office/drawing/2014/main" id="{A7F67663-13AB-7838-12F4-90977A822513}"/>
              </a:ext>
            </a:extLst>
          </p:cNvPr>
          <p:cNvSpPr/>
          <p:nvPr/>
        </p:nvSpPr>
        <p:spPr>
          <a:xfrm>
            <a:off x="395599" y="1470783"/>
            <a:ext cx="26281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Digitaaliset palvelut, joiden käyttöönottoa suunnitellaan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seuraavan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kk aikana</a:t>
            </a:r>
            <a:endParaRPr lang="fi-FI" sz="1000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6902964B-D160-85EA-ADA7-5294E8C51458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5" name="Objekti 34">
            <a:extLst>
              <a:ext uri="{FF2B5EF4-FFF2-40B4-BE49-F238E27FC236}">
                <a16:creationId xmlns:a16="http://schemas.microsoft.com/office/drawing/2014/main" id="{9E8202FC-5EBA-A0ED-624F-5D5DF4D211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043728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4133840" imgH="180969" progId="Excel.Sheet.12">
                  <p:embed/>
                </p:oleObj>
              </mc:Choice>
              <mc:Fallback>
                <p:oleObj name="Worksheet" r:id="rId5" imgW="4133840" imgH="180969" progId="Excel.Sheet.12">
                  <p:embed/>
                  <p:pic>
                    <p:nvPicPr>
                      <p:cNvPr id="35" name="Objekti 34">
                        <a:extLst>
                          <a:ext uri="{FF2B5EF4-FFF2-40B4-BE49-F238E27FC236}">
                            <a16:creationId xmlns:a16="http://schemas.microsoft.com/office/drawing/2014/main" id="{9E8202FC-5EBA-A0ED-624F-5D5DF4D211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Sisällön paikkamerkki 2">
            <a:extLst>
              <a:ext uri="{FF2B5EF4-FFF2-40B4-BE49-F238E27FC236}">
                <a16:creationId xmlns:a16="http://schemas.microsoft.com/office/drawing/2014/main" id="{9DFCB292-894C-0E7F-31C3-99153481C48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0168391"/>
              </p:ext>
            </p:extLst>
          </p:nvPr>
        </p:nvGraphicFramePr>
        <p:xfrm>
          <a:off x="6392365" y="1314564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6" name="Suorakulmio 35">
            <a:extLst>
              <a:ext uri="{FF2B5EF4-FFF2-40B4-BE49-F238E27FC236}">
                <a16:creationId xmlns:a16="http://schemas.microsoft.com/office/drawing/2014/main" id="{9F1E8B58-0F0E-3552-6484-E6339EDF24C1}"/>
              </a:ext>
            </a:extLst>
          </p:cNvPr>
          <p:cNvSpPr/>
          <p:nvPr/>
        </p:nvSpPr>
        <p:spPr>
          <a:xfrm>
            <a:off x="3876269" y="1540844"/>
            <a:ext cx="29206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Muut tekoälysovellukset ja ohjelmistorobotiikka</a:t>
            </a:r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4BB8F605-A6DC-2DE6-0709-E9F8B5DD0026}"/>
              </a:ext>
            </a:extLst>
          </p:cNvPr>
          <p:cNvSpPr/>
          <p:nvPr/>
        </p:nvSpPr>
        <p:spPr>
          <a:xfrm>
            <a:off x="3876269" y="1963703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Generatiivinen tekoäly</a:t>
            </a: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82D9F100-0FF8-6832-9B8F-3D9DA772F316}"/>
              </a:ext>
            </a:extLst>
          </p:cNvPr>
          <p:cNvSpPr/>
          <p:nvPr/>
        </p:nvSpPr>
        <p:spPr>
          <a:xfrm>
            <a:off x="3876269" y="2424391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Verkkokauppa yrityksenne myynnissä</a:t>
            </a: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C422B431-2E6F-CDBE-7910-F412A5C44A9A}"/>
              </a:ext>
            </a:extLst>
          </p:cNvPr>
          <p:cNvSpPr/>
          <p:nvPr/>
        </p:nvSpPr>
        <p:spPr>
          <a:xfrm>
            <a:off x="3876269" y="2892623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Sosiaalinen media </a:t>
            </a:r>
          </a:p>
        </p:txBody>
      </p:sp>
      <p:sp>
        <p:nvSpPr>
          <p:cNvPr id="40" name="Suorakulmio 39">
            <a:extLst>
              <a:ext uri="{FF2B5EF4-FFF2-40B4-BE49-F238E27FC236}">
                <a16:creationId xmlns:a16="http://schemas.microsoft.com/office/drawing/2014/main" id="{E6E3C890-5C09-E80E-689B-0B2C5C3B2E9D}"/>
              </a:ext>
            </a:extLst>
          </p:cNvPr>
          <p:cNvSpPr/>
          <p:nvPr/>
        </p:nvSpPr>
        <p:spPr>
          <a:xfrm>
            <a:off x="3876269" y="3377024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Yrityksenne ostot verkossa</a:t>
            </a:r>
          </a:p>
        </p:txBody>
      </p:sp>
      <p:sp>
        <p:nvSpPr>
          <p:cNvPr id="41" name="Suorakulmio 40">
            <a:extLst>
              <a:ext uri="{FF2B5EF4-FFF2-40B4-BE49-F238E27FC236}">
                <a16:creationId xmlns:a16="http://schemas.microsoft.com/office/drawing/2014/main" id="{EEA23A3C-BFF5-9C60-753F-E657299660DA}"/>
              </a:ext>
            </a:extLst>
          </p:cNvPr>
          <p:cNvSpPr/>
          <p:nvPr/>
        </p:nvSpPr>
        <p:spPr>
          <a:xfrm>
            <a:off x="3876269" y="4312514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Yrityksen omat Internet-kotisivut</a:t>
            </a:r>
          </a:p>
        </p:txBody>
      </p:sp>
      <p:sp>
        <p:nvSpPr>
          <p:cNvPr id="42" name="Suorakulmio 41">
            <a:extLst>
              <a:ext uri="{FF2B5EF4-FFF2-40B4-BE49-F238E27FC236}">
                <a16:creationId xmlns:a16="http://schemas.microsoft.com/office/drawing/2014/main" id="{D96D8A97-5465-D1A9-08B8-E4C5D7BA8DEF}"/>
              </a:ext>
            </a:extLst>
          </p:cNvPr>
          <p:cNvSpPr/>
          <p:nvPr/>
        </p:nvSpPr>
        <p:spPr>
          <a:xfrm>
            <a:off x="3876269" y="4786491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 err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datan käyttö</a:t>
            </a:r>
          </a:p>
        </p:txBody>
      </p:sp>
      <p:sp>
        <p:nvSpPr>
          <p:cNvPr id="43" name="Suorakulmio 42">
            <a:extLst>
              <a:ext uri="{FF2B5EF4-FFF2-40B4-BE49-F238E27FC236}">
                <a16:creationId xmlns:a16="http://schemas.microsoft.com/office/drawing/2014/main" id="{1FC06394-0574-6E9C-9050-AB49B8CC9CA8}"/>
              </a:ext>
            </a:extLst>
          </p:cNvPr>
          <p:cNvSpPr/>
          <p:nvPr/>
        </p:nvSpPr>
        <p:spPr>
          <a:xfrm>
            <a:off x="3876269" y="3844038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Pilvipalvelut</a:t>
            </a:r>
          </a:p>
        </p:txBody>
      </p:sp>
      <p:sp>
        <p:nvSpPr>
          <p:cNvPr id="44" name="Suorakulmio 43">
            <a:extLst>
              <a:ext uri="{FF2B5EF4-FFF2-40B4-BE49-F238E27FC236}">
                <a16:creationId xmlns:a16="http://schemas.microsoft.com/office/drawing/2014/main" id="{CB767D30-53DC-9B17-2ABF-16A832DE5C6E}"/>
              </a:ext>
            </a:extLst>
          </p:cNvPr>
          <p:cNvSpPr/>
          <p:nvPr/>
        </p:nvSpPr>
        <p:spPr>
          <a:xfrm>
            <a:off x="3876269" y="5263329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Teollinen Internet</a:t>
            </a:r>
          </a:p>
        </p:txBody>
      </p:sp>
      <p:cxnSp>
        <p:nvCxnSpPr>
          <p:cNvPr id="45" name="Suora yhdysviiva 44">
            <a:extLst>
              <a:ext uri="{FF2B5EF4-FFF2-40B4-BE49-F238E27FC236}">
                <a16:creationId xmlns:a16="http://schemas.microsoft.com/office/drawing/2014/main" id="{F672AE9A-F41B-D8C7-82C0-0784B37A7FDF}"/>
              </a:ext>
            </a:extLst>
          </p:cNvPr>
          <p:cNvCxnSpPr>
            <a:cxnSpLocks/>
          </p:cNvCxnSpPr>
          <p:nvPr/>
        </p:nvCxnSpPr>
        <p:spPr>
          <a:xfrm>
            <a:off x="3929321" y="1534801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uora yhdysviiva 45">
            <a:extLst>
              <a:ext uri="{FF2B5EF4-FFF2-40B4-BE49-F238E27FC236}">
                <a16:creationId xmlns:a16="http://schemas.microsoft.com/office/drawing/2014/main" id="{645E8DD2-70DC-3EB4-91E5-5EC0F983B7B3}"/>
              </a:ext>
            </a:extLst>
          </p:cNvPr>
          <p:cNvCxnSpPr>
            <a:cxnSpLocks/>
          </p:cNvCxnSpPr>
          <p:nvPr/>
        </p:nvCxnSpPr>
        <p:spPr>
          <a:xfrm>
            <a:off x="3929321" y="1956132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uora yhdysviiva 46">
            <a:extLst>
              <a:ext uri="{FF2B5EF4-FFF2-40B4-BE49-F238E27FC236}">
                <a16:creationId xmlns:a16="http://schemas.microsoft.com/office/drawing/2014/main" id="{EB278B3C-38C2-7573-8420-3B2A7B2AD150}"/>
              </a:ext>
            </a:extLst>
          </p:cNvPr>
          <p:cNvCxnSpPr>
            <a:cxnSpLocks/>
          </p:cNvCxnSpPr>
          <p:nvPr/>
        </p:nvCxnSpPr>
        <p:spPr>
          <a:xfrm>
            <a:off x="3929321" y="2427190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uora yhdysviiva 47">
            <a:extLst>
              <a:ext uri="{FF2B5EF4-FFF2-40B4-BE49-F238E27FC236}">
                <a16:creationId xmlns:a16="http://schemas.microsoft.com/office/drawing/2014/main" id="{6FB47A75-37CF-62E9-631F-85A75F83F4C2}"/>
              </a:ext>
            </a:extLst>
          </p:cNvPr>
          <p:cNvCxnSpPr>
            <a:cxnSpLocks/>
          </p:cNvCxnSpPr>
          <p:nvPr/>
        </p:nvCxnSpPr>
        <p:spPr>
          <a:xfrm>
            <a:off x="3929321" y="2898248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uora yhdysviiva 48">
            <a:extLst>
              <a:ext uri="{FF2B5EF4-FFF2-40B4-BE49-F238E27FC236}">
                <a16:creationId xmlns:a16="http://schemas.microsoft.com/office/drawing/2014/main" id="{A26B4E10-A3EC-1A0A-7107-C4BD880844F2}"/>
              </a:ext>
            </a:extLst>
          </p:cNvPr>
          <p:cNvCxnSpPr>
            <a:cxnSpLocks/>
          </p:cNvCxnSpPr>
          <p:nvPr/>
        </p:nvCxnSpPr>
        <p:spPr>
          <a:xfrm>
            <a:off x="3929321" y="3369306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uora yhdysviiva 49">
            <a:extLst>
              <a:ext uri="{FF2B5EF4-FFF2-40B4-BE49-F238E27FC236}">
                <a16:creationId xmlns:a16="http://schemas.microsoft.com/office/drawing/2014/main" id="{6285471E-DDC0-EDF1-0FB4-6CDF5E899C46}"/>
              </a:ext>
            </a:extLst>
          </p:cNvPr>
          <p:cNvCxnSpPr>
            <a:cxnSpLocks/>
          </p:cNvCxnSpPr>
          <p:nvPr/>
        </p:nvCxnSpPr>
        <p:spPr>
          <a:xfrm>
            <a:off x="3929321" y="3840364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uora yhdysviiva 50">
            <a:extLst>
              <a:ext uri="{FF2B5EF4-FFF2-40B4-BE49-F238E27FC236}">
                <a16:creationId xmlns:a16="http://schemas.microsoft.com/office/drawing/2014/main" id="{8DBF7C8F-CDE6-77F8-8F54-CD085233D7FF}"/>
              </a:ext>
            </a:extLst>
          </p:cNvPr>
          <p:cNvCxnSpPr>
            <a:cxnSpLocks/>
          </p:cNvCxnSpPr>
          <p:nvPr/>
        </p:nvCxnSpPr>
        <p:spPr>
          <a:xfrm>
            <a:off x="3929321" y="4311422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uora yhdysviiva 51">
            <a:extLst>
              <a:ext uri="{FF2B5EF4-FFF2-40B4-BE49-F238E27FC236}">
                <a16:creationId xmlns:a16="http://schemas.microsoft.com/office/drawing/2014/main" id="{692F7493-3A61-0A3E-49AB-0AF74D25BAF2}"/>
              </a:ext>
            </a:extLst>
          </p:cNvPr>
          <p:cNvCxnSpPr>
            <a:cxnSpLocks/>
          </p:cNvCxnSpPr>
          <p:nvPr/>
        </p:nvCxnSpPr>
        <p:spPr>
          <a:xfrm>
            <a:off x="3929321" y="4782480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uora yhdysviiva 52">
            <a:extLst>
              <a:ext uri="{FF2B5EF4-FFF2-40B4-BE49-F238E27FC236}">
                <a16:creationId xmlns:a16="http://schemas.microsoft.com/office/drawing/2014/main" id="{D9068BDF-43DF-9D5A-DEC8-C1384807102F}"/>
              </a:ext>
            </a:extLst>
          </p:cNvPr>
          <p:cNvCxnSpPr>
            <a:cxnSpLocks/>
          </p:cNvCxnSpPr>
          <p:nvPr/>
        </p:nvCxnSpPr>
        <p:spPr>
          <a:xfrm>
            <a:off x="3929321" y="5724597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4" name="Sisällön paikkamerkki 2">
            <a:extLst>
              <a:ext uri="{FF2B5EF4-FFF2-40B4-BE49-F238E27FC236}">
                <a16:creationId xmlns:a16="http://schemas.microsoft.com/office/drawing/2014/main" id="{8324C92F-A624-4F3F-3B00-6EC058B819FA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65381481"/>
              </p:ext>
            </p:extLst>
          </p:nvPr>
        </p:nvGraphicFramePr>
        <p:xfrm>
          <a:off x="9150320" y="1312164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5" name="Suorakulmio 54">
            <a:extLst>
              <a:ext uri="{FF2B5EF4-FFF2-40B4-BE49-F238E27FC236}">
                <a16:creationId xmlns:a16="http://schemas.microsoft.com/office/drawing/2014/main" id="{68340E5A-37FC-F2A0-B52D-06F6FFE467F6}"/>
              </a:ext>
            </a:extLst>
          </p:cNvPr>
          <p:cNvSpPr/>
          <p:nvPr/>
        </p:nvSpPr>
        <p:spPr>
          <a:xfrm>
            <a:off x="9152919" y="131456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56" name="Suorakulmio 55">
            <a:extLst>
              <a:ext uri="{FF2B5EF4-FFF2-40B4-BE49-F238E27FC236}">
                <a16:creationId xmlns:a16="http://schemas.microsoft.com/office/drawing/2014/main" id="{27EA8C7D-C3EF-F30D-2ACC-0DCE31D628A9}"/>
              </a:ext>
            </a:extLst>
          </p:cNvPr>
          <p:cNvSpPr/>
          <p:nvPr/>
        </p:nvSpPr>
        <p:spPr>
          <a:xfrm>
            <a:off x="8314756" y="131456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cxnSp>
        <p:nvCxnSpPr>
          <p:cNvPr id="57" name="Suora yhdysviiva 56">
            <a:extLst>
              <a:ext uri="{FF2B5EF4-FFF2-40B4-BE49-F238E27FC236}">
                <a16:creationId xmlns:a16="http://schemas.microsoft.com/office/drawing/2014/main" id="{C6960547-040E-1E52-4D07-48C1E9D1F8A0}"/>
              </a:ext>
            </a:extLst>
          </p:cNvPr>
          <p:cNvCxnSpPr>
            <a:cxnSpLocks/>
          </p:cNvCxnSpPr>
          <p:nvPr/>
        </p:nvCxnSpPr>
        <p:spPr>
          <a:xfrm>
            <a:off x="3929321" y="5253538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Suorakulmio 57">
            <a:extLst>
              <a:ext uri="{FF2B5EF4-FFF2-40B4-BE49-F238E27FC236}">
                <a16:creationId xmlns:a16="http://schemas.microsoft.com/office/drawing/2014/main" id="{A85FDC97-3A4C-F5E7-9FE2-87AC1FC70F1F}"/>
              </a:ext>
            </a:extLst>
          </p:cNvPr>
          <p:cNvSpPr/>
          <p:nvPr/>
        </p:nvSpPr>
        <p:spPr>
          <a:xfrm>
            <a:off x="3876269" y="5721302"/>
            <a:ext cx="29206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Digitaalisten kanavien ja alustojen </a:t>
            </a:r>
            <a:b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käyttö palvelujen jakelussa ja markkinoinnissa</a:t>
            </a:r>
          </a:p>
        </p:txBody>
      </p:sp>
    </p:spTree>
    <p:extLst>
      <p:ext uri="{BB962C8B-B14F-4D97-AF65-F5344CB8AC3E}">
        <p14:creationId xmlns:p14="http://schemas.microsoft.com/office/powerpoint/2010/main" val="131879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37328-7EFA-C582-D66F-E9465C27B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5FFBF60C-03D7-C259-BE55-5125C42F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TEKOÄLY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808DF0AE-7909-0CCC-AA10-92FDDD2A8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5914CAFB-1A31-EFA3-BA94-BA4A2D968928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B5D5B80C-CB38-7586-F67A-767AEA5FBD69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orakulmio 52">
            <a:extLst>
              <a:ext uri="{FF2B5EF4-FFF2-40B4-BE49-F238E27FC236}">
                <a16:creationId xmlns:a16="http://schemas.microsoft.com/office/drawing/2014/main" id="{EAA069DE-39FF-1E02-0321-D7F6D8BF1159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88D22C2B-C691-2AED-6E26-E4FD175374D7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orakulmio 1">
            <a:extLst>
              <a:ext uri="{FF2B5EF4-FFF2-40B4-BE49-F238E27FC236}">
                <a16:creationId xmlns:a16="http://schemas.microsoft.com/office/drawing/2014/main" id="{E4DAA791-0AB2-F0E9-831A-EBC12B6EE827}"/>
              </a:ext>
            </a:extLst>
          </p:cNvPr>
          <p:cNvSpPr/>
          <p:nvPr/>
        </p:nvSpPr>
        <p:spPr>
          <a:xfrm>
            <a:off x="540936" y="5443934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aphicFrame>
        <p:nvGraphicFramePr>
          <p:cNvPr id="3" name="Kaavio 2">
            <a:extLst>
              <a:ext uri="{FF2B5EF4-FFF2-40B4-BE49-F238E27FC236}">
                <a16:creationId xmlns:a16="http://schemas.microsoft.com/office/drawing/2014/main" id="{86DCC7B5-2AE6-92D0-BF37-5FCF760447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3777"/>
              </p:ext>
            </p:extLst>
          </p:nvPr>
        </p:nvGraphicFramePr>
        <p:xfrm>
          <a:off x="475320" y="1883755"/>
          <a:ext cx="5696003" cy="4345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16FB9744-3978-8EE2-412B-F912B76CA8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913125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4133840" imgH="180969" progId="Excel.Sheet.12">
                  <p:embed/>
                </p:oleObj>
              </mc:Choice>
              <mc:Fallback>
                <p:oleObj name="Worksheet" r:id="rId4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16FB9744-3978-8EE2-412B-F912B76CA8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87BEC7CF-FAA0-CA7F-3D15-DDB3CF761325}"/>
              </a:ext>
            </a:extLst>
          </p:cNvPr>
          <p:cNvSpPr txBox="1"/>
          <p:nvPr/>
        </p:nvSpPr>
        <p:spPr>
          <a:xfrm>
            <a:off x="413999" y="1348223"/>
            <a:ext cx="568200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Koetteko tekoälyn käytön yrityksenne kannalta relevanttina nyt tai seuraavan 12 kk aikana?</a:t>
            </a:r>
            <a:endParaRPr lang="fi-FI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4A15B06A-B135-464B-07A5-D661892126FA}"/>
              </a:ext>
            </a:extLst>
          </p:cNvPr>
          <p:cNvSpPr txBox="1"/>
          <p:nvPr/>
        </p:nvSpPr>
        <p:spPr>
          <a:xfrm>
            <a:off x="6178325" y="1348223"/>
            <a:ext cx="5682001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Kuinka usein yrityksessänne käytetään tekoälyä?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00D08CDF-178C-ADEE-A085-4C402866CD4E}"/>
              </a:ext>
            </a:extLst>
          </p:cNvPr>
          <p:cNvCxnSpPr>
            <a:cxnSpLocks/>
          </p:cNvCxnSpPr>
          <p:nvPr/>
        </p:nvCxnSpPr>
        <p:spPr>
          <a:xfrm flipH="1">
            <a:off x="6096000" y="1301019"/>
            <a:ext cx="0" cy="4837231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orakulmio 11">
            <a:extLst>
              <a:ext uri="{FF2B5EF4-FFF2-40B4-BE49-F238E27FC236}">
                <a16:creationId xmlns:a16="http://schemas.microsoft.com/office/drawing/2014/main" id="{E821C627-A980-11D3-AADA-80ACCA7EBCF0}"/>
              </a:ext>
            </a:extLst>
          </p:cNvPr>
          <p:cNvSpPr/>
          <p:nvPr/>
        </p:nvSpPr>
        <p:spPr>
          <a:xfrm>
            <a:off x="6310856" y="5443934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1BC71FC1-BFEA-3F18-F03D-2C1AB208E7D1}"/>
              </a:ext>
            </a:extLst>
          </p:cNvPr>
          <p:cNvGrpSpPr/>
          <p:nvPr/>
        </p:nvGrpSpPr>
        <p:grpSpPr>
          <a:xfrm>
            <a:off x="4246538" y="2011681"/>
            <a:ext cx="1791637" cy="454809"/>
            <a:chOff x="10231780" y="1325121"/>
            <a:chExt cx="1791637" cy="454809"/>
          </a:xfrm>
        </p:grpSpPr>
        <p:sp>
          <p:nvSpPr>
            <p:cNvPr id="13" name="Suorakulmio 12">
              <a:extLst>
                <a:ext uri="{FF2B5EF4-FFF2-40B4-BE49-F238E27FC236}">
                  <a16:creationId xmlns:a16="http://schemas.microsoft.com/office/drawing/2014/main" id="{5645DFF8-829A-5B91-E81C-A60176D3869B}"/>
                </a:ext>
              </a:extLst>
            </p:cNvPr>
            <p:cNvSpPr/>
            <p:nvPr/>
          </p:nvSpPr>
          <p:spPr>
            <a:xfrm>
              <a:off x="11081461" y="1325121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000" dirty="0">
                  <a:solidFill>
                    <a:srgbClr val="8AD5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2025</a:t>
              </a:r>
            </a:p>
          </p:txBody>
        </p:sp>
        <p:sp>
          <p:nvSpPr>
            <p:cNvPr id="14" name="Suorakulmio 13">
              <a:extLst>
                <a:ext uri="{FF2B5EF4-FFF2-40B4-BE49-F238E27FC236}">
                  <a16:creationId xmlns:a16="http://schemas.microsoft.com/office/drawing/2014/main" id="{3E74B31A-C50D-165E-877F-2B62B55F8B0A}"/>
                </a:ext>
              </a:extLst>
            </p:cNvPr>
            <p:cNvSpPr/>
            <p:nvPr/>
          </p:nvSpPr>
          <p:spPr>
            <a:xfrm>
              <a:off x="10231780" y="1325122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000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2026</a:t>
              </a:r>
            </a:p>
          </p:txBody>
        </p: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5F8766CC-EACD-13DD-7F8A-5272FFE17358}"/>
                </a:ext>
              </a:extLst>
            </p:cNvPr>
            <p:cNvSpPr/>
            <p:nvPr/>
          </p:nvSpPr>
          <p:spPr>
            <a:xfrm>
              <a:off x="11081461" y="1533708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000" dirty="0">
                  <a:solidFill>
                    <a:srgbClr val="A7A7A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2025</a:t>
              </a:r>
            </a:p>
          </p:txBody>
        </p: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B6C9ECA9-27F7-D2EB-0156-1171C9B8C93F}"/>
                </a:ext>
              </a:extLst>
            </p:cNvPr>
            <p:cNvSpPr/>
            <p:nvPr/>
          </p:nvSpPr>
          <p:spPr>
            <a:xfrm>
              <a:off x="10231780" y="1533709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000" dirty="0">
                  <a:solidFill>
                    <a:srgbClr val="5353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2026</a:t>
              </a:r>
            </a:p>
          </p:txBody>
        </p:sp>
      </p:grpSp>
      <p:graphicFrame>
        <p:nvGraphicFramePr>
          <p:cNvPr id="18" name="Kaavio 17">
            <a:extLst>
              <a:ext uri="{FF2B5EF4-FFF2-40B4-BE49-F238E27FC236}">
                <a16:creationId xmlns:a16="http://schemas.microsoft.com/office/drawing/2014/main" id="{68350922-7D41-3D4B-FC60-2EA7BBBEBC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5653245"/>
              </p:ext>
            </p:extLst>
          </p:nvPr>
        </p:nvGraphicFramePr>
        <p:xfrm>
          <a:off x="6204433" y="1880806"/>
          <a:ext cx="5696003" cy="4345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151886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D7A8B-141C-D5AC-DC14-69370F4C1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6BD9A312-123A-711E-BEDC-6BF7335E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TEKOÄLY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ACB541E8-DF75-2174-F7B2-E65218E9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E8BDBE2C-EA5E-D91A-645F-C9D8892A95F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27DD08C9-8051-DBA0-F12F-A9B55987DEBC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orakulmio 52">
            <a:extLst>
              <a:ext uri="{FF2B5EF4-FFF2-40B4-BE49-F238E27FC236}">
                <a16:creationId xmlns:a16="http://schemas.microsoft.com/office/drawing/2014/main" id="{E967F2BF-A021-C453-5CE7-331198913CAB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386ECFE5-EF0A-E154-25E3-A13CD7BA5C20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orakulmio 1">
            <a:extLst>
              <a:ext uri="{FF2B5EF4-FFF2-40B4-BE49-F238E27FC236}">
                <a16:creationId xmlns:a16="http://schemas.microsoft.com/office/drawing/2014/main" id="{D591A98D-98D2-D0DF-E304-40823D8457D0}"/>
              </a:ext>
            </a:extLst>
          </p:cNvPr>
          <p:cNvSpPr/>
          <p:nvPr/>
        </p:nvSpPr>
        <p:spPr>
          <a:xfrm>
            <a:off x="11438470" y="5794983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EBBD515F-C925-1C58-CC06-F6FE5FD413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9653798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133840" imgH="180969" progId="Excel.Sheet.12">
                  <p:embed/>
                </p:oleObj>
              </mc:Choice>
              <mc:Fallback>
                <p:oleObj name="Worksheet" r:id="rId3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EBBD515F-C925-1C58-CC06-F6FE5FD413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A3BB747D-E688-6FEE-F869-2BFF7484BFE1}"/>
              </a:ext>
            </a:extLst>
          </p:cNvPr>
          <p:cNvSpPr txBox="1"/>
          <p:nvPr/>
        </p:nvSpPr>
        <p:spPr>
          <a:xfrm>
            <a:off x="413999" y="1348223"/>
            <a:ext cx="11364002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Mihin tarkoitukseen yrityksessänne käytetään generatiivista tekoälyä?</a:t>
            </a:r>
            <a:endParaRPr lang="fi-FI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610260C2-110A-20C6-BAB8-45D1A7D6CE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7504643"/>
              </p:ext>
            </p:extLst>
          </p:nvPr>
        </p:nvGraphicFramePr>
        <p:xfrm>
          <a:off x="475320" y="1709359"/>
          <a:ext cx="11187032" cy="4520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09090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999B6-D5AE-6E7A-4053-7A2D4B4C2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A54DC00B-4BF2-5287-6254-B24239C76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TEKOÄLY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16454150-AC88-2C8D-FEA1-F11912D00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21934BE1-7BA1-229D-ACA3-902F5BBED3EA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106DECA5-C683-B0B3-3F18-E2FFF114DADD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orakulmio 52">
            <a:extLst>
              <a:ext uri="{FF2B5EF4-FFF2-40B4-BE49-F238E27FC236}">
                <a16:creationId xmlns:a16="http://schemas.microsoft.com/office/drawing/2014/main" id="{E10CBFE2-5099-3EA3-DDEF-0520B435A621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1795842F-4B23-DED9-F7DF-A3BDD7AD0E3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orakulmio 1">
            <a:extLst>
              <a:ext uri="{FF2B5EF4-FFF2-40B4-BE49-F238E27FC236}">
                <a16:creationId xmlns:a16="http://schemas.microsoft.com/office/drawing/2014/main" id="{588D692C-F067-286F-66E0-E9CA20704405}"/>
              </a:ext>
            </a:extLst>
          </p:cNvPr>
          <p:cNvSpPr/>
          <p:nvPr/>
        </p:nvSpPr>
        <p:spPr>
          <a:xfrm>
            <a:off x="11438470" y="5794983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C245D57F-3E4F-9496-8743-0682993499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864458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133840" imgH="180969" progId="Excel.Sheet.12">
                  <p:embed/>
                </p:oleObj>
              </mc:Choice>
              <mc:Fallback>
                <p:oleObj name="Worksheet" r:id="rId3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C245D57F-3E4F-9496-8743-0682993499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51AA1563-8FA6-ED69-D9E1-11C12AC4B9BD}"/>
              </a:ext>
            </a:extLst>
          </p:cNvPr>
          <p:cNvSpPr txBox="1"/>
          <p:nvPr/>
        </p:nvSpPr>
        <p:spPr>
          <a:xfrm>
            <a:off x="413999" y="1348223"/>
            <a:ext cx="11364002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Mitä yrityksenne toimintaan liittyviä hyötyjä näet generatiivisen tekoälyn käytössä?</a:t>
            </a:r>
            <a:endParaRPr lang="fi-FI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9A627BD2-8F1A-BEDD-DC7D-AA4D882B5D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7299"/>
              </p:ext>
            </p:extLst>
          </p:nvPr>
        </p:nvGraphicFramePr>
        <p:xfrm>
          <a:off x="475320" y="1709359"/>
          <a:ext cx="11187032" cy="4520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96338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E1DDE-64EE-578F-DBE1-0CB45DAF7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D960028A-013D-5A59-CCE5-7668BFF16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TEKOÄLY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B3C0025-D01A-78F9-6C93-3BC3F87C0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0E81E286-748B-60A7-B803-0F12CD2BF992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41A41026-0488-E3BE-4C74-5E50C1CAC339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orakulmio 52">
            <a:extLst>
              <a:ext uri="{FF2B5EF4-FFF2-40B4-BE49-F238E27FC236}">
                <a16:creationId xmlns:a16="http://schemas.microsoft.com/office/drawing/2014/main" id="{C0A4B919-99F9-D167-DAD9-886019BE32C4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15C56021-7226-E8F8-AC4F-83D3BE981DA4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orakulmio 1">
            <a:extLst>
              <a:ext uri="{FF2B5EF4-FFF2-40B4-BE49-F238E27FC236}">
                <a16:creationId xmlns:a16="http://schemas.microsoft.com/office/drawing/2014/main" id="{F292F0B5-2DCF-434B-7DF4-2F9E8CD82D2E}"/>
              </a:ext>
            </a:extLst>
          </p:cNvPr>
          <p:cNvSpPr/>
          <p:nvPr/>
        </p:nvSpPr>
        <p:spPr>
          <a:xfrm>
            <a:off x="11438470" y="5794983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B8E8581D-CB68-A3C6-D946-8385FA76F2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2038297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133840" imgH="180969" progId="Excel.Sheet.12">
                  <p:embed/>
                </p:oleObj>
              </mc:Choice>
              <mc:Fallback>
                <p:oleObj name="Worksheet" r:id="rId3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B8E8581D-CB68-A3C6-D946-8385FA76F2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B33A199E-2B0B-69EE-B143-A6307BEC2F66}"/>
              </a:ext>
            </a:extLst>
          </p:cNvPr>
          <p:cNvSpPr txBox="1"/>
          <p:nvPr/>
        </p:nvSpPr>
        <p:spPr>
          <a:xfrm>
            <a:off x="413999" y="1348223"/>
            <a:ext cx="11364002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Mitä esteitä näet generatiivisen tekoälyn käytölle yrityksessänne?</a:t>
            </a:r>
            <a:endParaRPr lang="fi-FI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B4E2EF1C-7FFB-D8C2-2CCB-C4AECE9835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798180"/>
              </p:ext>
            </p:extLst>
          </p:nvPr>
        </p:nvGraphicFramePr>
        <p:xfrm>
          <a:off x="509814" y="1871880"/>
          <a:ext cx="5447095" cy="423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7891D8A9-6F5C-F4B2-ADF1-9C5D128EF6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6977033"/>
              </p:ext>
            </p:extLst>
          </p:nvPr>
        </p:nvGraphicFramePr>
        <p:xfrm>
          <a:off x="5956909" y="1871880"/>
          <a:ext cx="5447095" cy="423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0" name="Ryhmä 9">
            <a:extLst>
              <a:ext uri="{FF2B5EF4-FFF2-40B4-BE49-F238E27FC236}">
                <a16:creationId xmlns:a16="http://schemas.microsoft.com/office/drawing/2014/main" id="{921EB2C4-4D22-07C5-39C1-56F3A46142CB}"/>
              </a:ext>
            </a:extLst>
          </p:cNvPr>
          <p:cNvGrpSpPr/>
          <p:nvPr/>
        </p:nvGrpSpPr>
        <p:grpSpPr>
          <a:xfrm>
            <a:off x="10241743" y="1301019"/>
            <a:ext cx="1791637" cy="454809"/>
            <a:chOff x="10231780" y="1325121"/>
            <a:chExt cx="1791637" cy="454809"/>
          </a:xfrm>
        </p:grpSpPr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1F5951CF-E6E9-775E-8152-72CCC4FE99AF}"/>
                </a:ext>
              </a:extLst>
            </p:cNvPr>
            <p:cNvSpPr/>
            <p:nvPr/>
          </p:nvSpPr>
          <p:spPr>
            <a:xfrm>
              <a:off x="11081461" y="1325121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000" dirty="0">
                  <a:solidFill>
                    <a:srgbClr val="5353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2026</a:t>
              </a:r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AEFB1203-7A7C-5817-EFF8-7AF0AB568371}"/>
                </a:ext>
              </a:extLst>
            </p:cNvPr>
            <p:cNvSpPr/>
            <p:nvPr/>
          </p:nvSpPr>
          <p:spPr>
            <a:xfrm>
              <a:off x="10231780" y="1325122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000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2026</a:t>
              </a:r>
            </a:p>
          </p:txBody>
        </p:sp>
        <p:sp>
          <p:nvSpPr>
            <p:cNvPr id="13" name="Suorakulmio 12">
              <a:extLst>
                <a:ext uri="{FF2B5EF4-FFF2-40B4-BE49-F238E27FC236}">
                  <a16:creationId xmlns:a16="http://schemas.microsoft.com/office/drawing/2014/main" id="{F3C232E9-80EC-809D-4BF9-3B6DD1BA4280}"/>
                </a:ext>
              </a:extLst>
            </p:cNvPr>
            <p:cNvSpPr/>
            <p:nvPr/>
          </p:nvSpPr>
          <p:spPr>
            <a:xfrm>
              <a:off x="11081461" y="1533708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000" dirty="0">
                  <a:solidFill>
                    <a:srgbClr val="A7A7A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2025</a:t>
              </a:r>
            </a:p>
          </p:txBody>
        </p:sp>
        <p:sp>
          <p:nvSpPr>
            <p:cNvPr id="14" name="Suorakulmio 13">
              <a:extLst>
                <a:ext uri="{FF2B5EF4-FFF2-40B4-BE49-F238E27FC236}">
                  <a16:creationId xmlns:a16="http://schemas.microsoft.com/office/drawing/2014/main" id="{0E32E9E6-F0FE-6D61-3927-5BDF5B4F7AF6}"/>
                </a:ext>
              </a:extLst>
            </p:cNvPr>
            <p:cNvSpPr/>
            <p:nvPr/>
          </p:nvSpPr>
          <p:spPr>
            <a:xfrm>
              <a:off x="10231780" y="1533709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000" dirty="0">
                  <a:solidFill>
                    <a:srgbClr val="8AD5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2917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735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6,23|SR:2-36|DL:0"/>
  <p:tag name="PPADDMETHOD1" val="AM:5|TM:0|TC:1|TR:1"/>
  <p:tag name="PPGRIDAREAS1" val="DH:1|DC:0|DA:2|PF:104|ST:-1|FC:1|LC:33|OC:32|OR:10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6,23|SR:2-36|DL:0"/>
  <p:tag name="PPADDMETHOD1" val="AM:5|TM:0|TC:1|TR:1"/>
  <p:tag name="PPGRIDAREAS1" val="DH:1|DC:0|DA:2|PF:104|ST:-1|FC:1|LC:33|OC:32|OR:10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7-8|SR:2-36|DL:0"/>
  <p:tag name="PPADDMETHOD1" val="AM:5|TM:0|TC:1|TR:1"/>
  <p:tag name="PPGRIDAREAS1" val="DH:1|DC:0|DA:2|PF:104|ST:-1|FC:1|LC:33|OC:32|OR:10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24-25|SR:2-36|DL:0"/>
  <p:tag name="PPADDMETHOD1" val="AM:5|TM:0|TC:1|TR:1"/>
  <p:tag name="PPGRIDAREAS1" val="DH:1|DC:0|DA:2|PF:104|ST:-1|FC:1|LC:33|OC:32|OR:10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6,23|SR:2-36|DL:0"/>
  <p:tag name="PPADDMETHOD1" val="AM:5|TM:0|TC:1|TR:1"/>
  <p:tag name="PPGRIDAREAS1" val="DH:1|DC:0|DA:2|PF:104|ST:-1|FC:1|LC:33|OC:32|OR:10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05-109|DL:0"/>
  <p:tag name="PPADDMETHOD1" val="AM:5|TM:0|TC:1|TR:1"/>
  <p:tag name="PPGRIDAREAS1" val="DH:1|DC:0|DA:2|PF:271|ST:-1|FC:1|LC:19|OC:18|OR:26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05-109|DL:0"/>
  <p:tag name="PPADDMETHOD1" val="AM:5|TM:0|TC:1|TR:1"/>
  <p:tag name="PPGRIDAREAS1" val="DH:1|DC:0|DA:2|PF:271|ST:-1|FC:1|LC:19|OC:18|OR:26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76-90|DL:0"/>
  <p:tag name="PPADDMETHOD1" val="AM:5|TM:0|TC:1|TR:1"/>
  <p:tag name="PPGRIDAREAS1" val="DH:1|DC:0|DA:2|PF:271|ST:-1|FC:1|LC:19|OC:18|OR:26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76-90|DL:0"/>
  <p:tag name="PPADDMETHOD1" val="AM:5|TM:0|TC:1|TR:1"/>
  <p:tag name="PPGRIDAREAS1" val="DH:1|DC:0|DA:2|PF:271|ST:-1|FC:1|LC:19|OC:18|OR:26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45-152|DL:0"/>
  <p:tag name="PPADDMETHOD1" val="AM:5|TM:0|TC:1|TR:1"/>
  <p:tag name="PPGRIDAREAS1" val="DH:1|DC:0|DA:2|PF:271|ST:-1|FC:1|LC:19|OC:18|OR:26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45-152|DL:0"/>
  <p:tag name="PPADDMETHOD1" val="AM:5|TM:0|TC:1|TR:1"/>
  <p:tag name="PPGRIDAREAS1" val="DH:1|DC:0|DA:2|PF:271|ST:-1|FC:1|LC:19|OC:18|OR:26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245-250|DL:0"/>
  <p:tag name="PPADDMETHOD1" val="AM:5|TM:0|TC:1|TR:1"/>
  <p:tag name="PPGRIDAREAS1" val="DH:1|DC:0|DA:2|PF:271|ST:-1|FC:1|LC:19|OC:18|OR:26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245-250|DL:0"/>
  <p:tag name="PPADDMETHOD1" val="AM:5|TM:0|TC:1|TR:1"/>
  <p:tag name="PPGRIDAREAS1" val="DH:1|DC:0|DA:2|PF:271|ST:-1|FC:1|LC:19|OC:18|OR:26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k-yritysbarometri.potx" id="{D832E768-8624-4EC1-82AE-4C98511B0B8C}" vid="{FC379844-04B6-4EBD-8673-CE03A2798A61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b76e33-7fd6-482e-8f3a-cc82ba2e33f4">
      <Terms xmlns="http://schemas.microsoft.com/office/infopath/2007/PartnerControls"/>
    </lcf76f155ced4ddcb4097134ff3c332f>
    <TaxCatchAll xmlns="50d36849-00b9-4c7b-9f04-34e7397bf23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A135C846D638248B4D3A661368F8B83" ma:contentTypeVersion="15" ma:contentTypeDescription="Luo uusi asiakirja." ma:contentTypeScope="" ma:versionID="9d6832d24d2bc95b0eb20db289ed9126">
  <xsd:schema xmlns:xsd="http://www.w3.org/2001/XMLSchema" xmlns:xs="http://www.w3.org/2001/XMLSchema" xmlns:p="http://schemas.microsoft.com/office/2006/metadata/properties" xmlns:ns2="f1b76e33-7fd6-482e-8f3a-cc82ba2e33f4" xmlns:ns3="50d36849-00b9-4c7b-9f04-34e7397bf23d" targetNamespace="http://schemas.microsoft.com/office/2006/metadata/properties" ma:root="true" ma:fieldsID="f25d9a9c8cce9af0581181f6dcbccf65" ns2:_="" ns3:_="">
    <xsd:import namespace="f1b76e33-7fd6-482e-8f3a-cc82ba2e33f4"/>
    <xsd:import namespace="50d36849-00b9-4c7b-9f04-34e7397bf2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76e33-7fd6-482e-8f3a-cc82ba2e33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36849-00b9-4c7b-9f04-34e7397bf23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8708a40a-ca37-4aac-b5a1-f7764b6192a0}" ma:internalName="TaxCatchAll" ma:showField="CatchAllData" ma:web="50d36849-00b9-4c7b-9f04-34e7397bf2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8712C0-213E-4A95-995C-8C41BDC9B8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D0253A-5FE7-4818-ACB8-96FB25F54141}">
  <ds:schemaRefs>
    <ds:schemaRef ds:uri="http://schemas.microsoft.com/office/infopath/2007/PartnerControls"/>
    <ds:schemaRef ds:uri="73cf9049-beeb-4cc3-b2f4-b90b9bc8106c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5d7bd125-e2e7-4b18-8611-8f5ba5bbf28e"/>
    <ds:schemaRef ds:uri="http://schemas.microsoft.com/office/2006/metadata/properties"/>
    <ds:schemaRef ds:uri="f1b76e33-7fd6-482e-8f3a-cc82ba2e33f4"/>
    <ds:schemaRef ds:uri="50d36849-00b9-4c7b-9f04-34e7397bf23d"/>
  </ds:schemaRefs>
</ds:datastoreItem>
</file>

<file path=customXml/itemProps3.xml><?xml version="1.0" encoding="utf-8"?>
<ds:datastoreItem xmlns:ds="http://schemas.openxmlformats.org/officeDocument/2006/customXml" ds:itemID="{816C1EEE-098E-4CA8-B310-79994C8DD0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b76e33-7fd6-482e-8f3a-cc82ba2e33f4"/>
    <ds:schemaRef ds:uri="50d36849-00b9-4c7b-9f04-34e7397bf2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Pk-yritysbarometri</Template>
  <TotalTime>9648</TotalTime>
  <Words>1337</Words>
  <Application>Microsoft Office PowerPoint</Application>
  <PresentationFormat>Laajakuva</PresentationFormat>
  <Paragraphs>380</Paragraphs>
  <Slides>22</Slides>
  <Notes>15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26" baseType="lpstr">
      <vt:lpstr>Arial</vt:lpstr>
      <vt:lpstr>Calibri</vt:lpstr>
      <vt:lpstr>Suomen Yrittajat</vt:lpstr>
      <vt:lpstr>Worksheet</vt:lpstr>
      <vt:lpstr>Pk-yritysbarometri</vt:lpstr>
      <vt:lpstr>PK-YRITYSBAROMETRIN TOTEUTUS</vt:lpstr>
      <vt:lpstr>PK-YRITYSBAROMETRIN RAPORTOINNISTA JA TULOSTEN TULKINNASTA</vt:lpstr>
      <vt:lpstr>VASTAAJAYRITYSTEN TAUSTATIEDOT</vt:lpstr>
      <vt:lpstr>Tulokset</vt:lpstr>
      <vt:lpstr>PK-YRITYKSET JA SUHDANNENÄKYMÄT</vt:lpstr>
      <vt:lpstr>PK-YRITYKSET JA TYÖLLISYYS</vt:lpstr>
      <vt:lpstr>PK-YRITYSTEN LIIKEVAIHTO JA KANNATTAVUUS</vt:lpstr>
      <vt:lpstr>PK-YRITYSTEN INVESTOINTIEN ARVO JA INNOVAATIOT</vt:lpstr>
      <vt:lpstr>PK-YRITYSTEN KASVUHAKUISUUS</vt:lpstr>
      <vt:lpstr>PK-YRITYSTEN TOIMINTA ULKOMAILLA</vt:lpstr>
      <vt:lpstr>PK-YRITYKSET JA TYÖLLISTÄMINEN</vt:lpstr>
      <vt:lpstr>PK-YRITYKSET JA SOPEUTTAMISTOIMET</vt:lpstr>
      <vt:lpstr>PK-YRITYKSET JA RAHOITUSTARPEET</vt:lpstr>
      <vt:lpstr>PK-YRITYKSET JA OMISTAJANVAIHDOS</vt:lpstr>
      <vt:lpstr>PK-YRITYKSET JA DIGITAALISET PALVELUT</vt:lpstr>
      <vt:lpstr>PK-YRITYKSET JA DIGITAALISET PALVELUT</vt:lpstr>
      <vt:lpstr>PK-YRITYKSET ja TEKOÄLY</vt:lpstr>
      <vt:lpstr>PK-YRITYKSET ja TEKOÄLY</vt:lpstr>
      <vt:lpstr>PK-YRITYKSET ja TEKOÄLY</vt:lpstr>
      <vt:lpstr>PK-YRITYKSET ja TEKOÄLY</vt:lpstr>
      <vt:lpstr>PowerPoint-esitys</vt:lpstr>
    </vt:vector>
  </TitlesOfParts>
  <Company>Suomen Yrittäjät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Pk-yritysbarometri</dc:title>
  <dc:creator>Pirkko Herttovuo</dc:creator>
  <cp:lastModifiedBy>Sari Reinikainen-Laine</cp:lastModifiedBy>
  <cp:revision>599</cp:revision>
  <dcterms:created xsi:type="dcterms:W3CDTF">2020-01-07T09:46:12Z</dcterms:created>
  <dcterms:modified xsi:type="dcterms:W3CDTF">2026-02-05T13:35:01Z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0x0101008A135C846D638248B4D3A661368F8B83</vt:lpwstr>
  </property>
</Properties>
</file>