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3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4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5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6.xml" ContentType="application/vnd.openxmlformats-officedocument.theme+xml"/>
  <Override PartName="/ppt/tags/tag5.xml" ContentType="application/vnd.openxmlformats-officedocument.presentationml.tags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4"/>
    <p:sldMasterId id="2147484478" r:id="rId5"/>
    <p:sldMasterId id="2147484517" r:id="rId6"/>
    <p:sldMasterId id="2147484531" r:id="rId7"/>
    <p:sldMasterId id="2147484556" r:id="rId8"/>
    <p:sldMasterId id="2147484583" r:id="rId9"/>
  </p:sldMasterIdLst>
  <p:notesMasterIdLst>
    <p:notesMasterId r:id="rId31"/>
  </p:notesMasterIdLst>
  <p:sldIdLst>
    <p:sldId id="1222" r:id="rId10"/>
    <p:sldId id="2147472691" r:id="rId11"/>
    <p:sldId id="258" r:id="rId12"/>
    <p:sldId id="2144" r:id="rId13"/>
    <p:sldId id="262" r:id="rId14"/>
    <p:sldId id="277" r:id="rId15"/>
    <p:sldId id="2145" r:id="rId16"/>
    <p:sldId id="2146" r:id="rId17"/>
    <p:sldId id="2147" r:id="rId18"/>
    <p:sldId id="2148" r:id="rId19"/>
    <p:sldId id="2149" r:id="rId20"/>
    <p:sldId id="2147480191" r:id="rId21"/>
    <p:sldId id="2147480153" r:id="rId22"/>
    <p:sldId id="2147480211" r:id="rId23"/>
    <p:sldId id="2147480212" r:id="rId24"/>
    <p:sldId id="2147480213" r:id="rId25"/>
    <p:sldId id="257" r:id="rId26"/>
    <p:sldId id="3007" r:id="rId27"/>
    <p:sldId id="1511" r:id="rId28"/>
    <p:sldId id="1510" r:id="rId29"/>
    <p:sldId id="2147472690" r:id="rId30"/>
  </p:sldIdLst>
  <p:sldSz cx="12192000" cy="6858000"/>
  <p:notesSz cx="6797675" cy="9928225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nni Juvonen" initials="SJ" lastIdx="98" clrIdx="0">
    <p:extLst>
      <p:ext uri="{19B8F6BF-5375-455C-9EA6-DF929625EA0E}">
        <p15:presenceInfo xmlns:p15="http://schemas.microsoft.com/office/powerpoint/2012/main" userId="S::sanni.juvonen@yrittajat.fi::de8db4bc-8c2e-4f0c-b2b0-2229f1dcaf19" providerId="AD"/>
      </p:ext>
    </p:extLst>
  </p:cmAuthor>
  <p:cmAuthor id="2" name="Nuppu Katriina Vehmasaho" initials="NKV" lastIdx="2" clrIdx="1">
    <p:extLst>
      <p:ext uri="{19B8F6BF-5375-455C-9EA6-DF929625EA0E}">
        <p15:presenceInfo xmlns:p15="http://schemas.microsoft.com/office/powerpoint/2012/main" userId="f595c72b8d558f18" providerId="Windows Live"/>
      </p:ext>
    </p:extLst>
  </p:cmAuthor>
  <p:cmAuthor id="3" name="Lea Hult" initials="LH" lastIdx="1" clrIdx="2">
    <p:extLst>
      <p:ext uri="{19B8F6BF-5375-455C-9EA6-DF929625EA0E}">
        <p15:presenceInfo xmlns:p15="http://schemas.microsoft.com/office/powerpoint/2012/main" userId="S::lea.hult@astehelsinki.fi::74237098-e00b-44fe-8d23-c432b9d38fb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BF6"/>
    <a:srgbClr val="000000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8256F7-EF8E-4E68-AC60-02073622940A}" v="1" dt="2026-01-20T15:53:56.980"/>
    <p1510:client id="{4CC73AEB-CCE2-4680-9E7E-209C8F9A312D}" v="84" dt="2026-01-20T15:01:25.041"/>
    <p1510:client id="{66AD1907-1A44-4345-8F3D-EFA086183BF8}" v="3" dt="2026-01-20T14:50:01.0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Normaali tyyl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8FB837D-C827-4EFA-A057-4D05807E0F7C}" styleName="Teematyyli 1 - Korostu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93296810-A885-4BE3-A3E7-6D5BEEA58F35}" styleName="Normaali tyyli 2 - Korostu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Normaali tyyli 2 - Korostu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Ei tyyliä, ei ruudukko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3130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21" Type="http://schemas.openxmlformats.org/officeDocument/2006/relationships/slide" Target="slides/slide12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commentAuthors" Target="commentAuthors.xml"/><Relationship Id="rId37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tableStyles" Target="tableStyle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theme" Target="theme/theme1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DCA3D5-27C8-394C-8025-DBFD2EAC027F}" type="datetimeFigureOut">
              <a:rPr lang="fi-FI" smtClean="0"/>
              <a:t>21.1.2026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EB2E1E-1AC8-E24E-9330-0FAF407D098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8988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EB2E1E-1AC8-E24E-9330-0FAF407D0980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874701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EB2E1E-1AC8-E24E-9330-0FAF407D0980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462541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EB2E1E-1AC8-E24E-9330-0FAF407D0980}" type="slidenum">
              <a:rPr lang="fi-FI" smtClean="0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540182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D93A1-36CC-4246-897B-3343C27AA005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uomautusten paikkamerkki 5">
            <a:extLst>
              <a:ext uri="{FF2B5EF4-FFF2-40B4-BE49-F238E27FC236}">
                <a16:creationId xmlns:a16="http://schemas.microsoft.com/office/drawing/2014/main" id="{237FF828-A312-F7D4-7414-3E0C655933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249802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EB2E1E-1AC8-E24E-9330-0FAF407D0980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924288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D93A1-36CC-4246-897B-3343C27AA005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19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D93A1-36CC-4246-897B-3343C27AA005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uomautusten paikkamerkki 5">
            <a:extLst>
              <a:ext uri="{FF2B5EF4-FFF2-40B4-BE49-F238E27FC236}">
                <a16:creationId xmlns:a16="http://schemas.microsoft.com/office/drawing/2014/main" id="{1A75798E-C6FA-F4BA-74A3-90E1B629CB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269774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5C7153-7244-E409-7CF5-0604D49D6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6F289878-339D-B1D5-7D01-AA128F4CEB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81E55B83-090B-345E-1B62-C7565D7841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D93A1-36CC-4246-897B-3343C27AA005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uomautusten paikkamerkki 5">
            <a:extLst>
              <a:ext uri="{FF2B5EF4-FFF2-40B4-BE49-F238E27FC236}">
                <a16:creationId xmlns:a16="http://schemas.microsoft.com/office/drawing/2014/main" id="{98B56219-988C-6357-ECB1-60EDAC0021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151231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2EF5D-C46C-8E63-C5E7-CB07C5EB3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0374BF74-EA30-E358-584C-96806AA63F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AF4237B-D4B9-E08A-2226-BF8ED78BFD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D93A1-36CC-4246-897B-3343C27AA005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uomautusten paikkamerkki 5">
            <a:extLst>
              <a:ext uri="{FF2B5EF4-FFF2-40B4-BE49-F238E27FC236}">
                <a16:creationId xmlns:a16="http://schemas.microsoft.com/office/drawing/2014/main" id="{96AE613B-A077-877B-9ADA-2903DDA4CB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402900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1CE547-C860-985A-40A4-7FD25EA64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F15DFC42-D1EB-51A7-5058-CE59FA54F2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A3E1A1C-EFB1-49B4-827B-A973D2B518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D93A1-36CC-4246-897B-3343C27AA005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uomautusten paikkamerkki 5">
            <a:extLst>
              <a:ext uri="{FF2B5EF4-FFF2-40B4-BE49-F238E27FC236}">
                <a16:creationId xmlns:a16="http://schemas.microsoft.com/office/drawing/2014/main" id="{9433204F-2143-5666-7C6A-B50AF412F2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865772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41F9F2-1A34-A191-DAF5-9CC7E173D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3A0698D2-07BA-BA14-2F9A-927F790E6D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C521FDA-18B9-C312-3813-757277E41C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D93A1-36CC-4246-897B-3343C27AA005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uomautusten paikkamerkki 5">
            <a:extLst>
              <a:ext uri="{FF2B5EF4-FFF2-40B4-BE49-F238E27FC236}">
                <a16:creationId xmlns:a16="http://schemas.microsoft.com/office/drawing/2014/main" id="{7CC86A04-CCA8-CF3B-0C89-DA6E808D80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141125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EB2E1E-1AC8-E24E-9330-0FAF407D0980}" type="slidenum">
              <a:rPr lang="fi-FI" smtClean="0"/>
              <a:t>12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311745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13</a:t>
            </a:fld>
            <a:endParaRPr lang="fi-FI"/>
          </a:p>
        </p:txBody>
      </p:sp>
      <p:sp>
        <p:nvSpPr>
          <p:cNvPr id="6" name="Huomautusten paikkamerkki 5">
            <a:extLst>
              <a:ext uri="{FF2B5EF4-FFF2-40B4-BE49-F238E27FC236}">
                <a16:creationId xmlns:a16="http://schemas.microsoft.com/office/drawing/2014/main" id="{68894D69-E7C3-F905-E7CB-2C6A5A89FB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570793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EB2E1E-1AC8-E24E-9330-0FAF407D0980}" type="slidenum">
              <a:rPr lang="fi-FI" smtClean="0"/>
              <a:t>14</a:t>
            </a:fld>
            <a:endParaRPr lang="fi-FI"/>
          </a:p>
        </p:txBody>
      </p:sp>
      <p:sp>
        <p:nvSpPr>
          <p:cNvPr id="6" name="Huomautusten paikkamerkki 5">
            <a:extLst>
              <a:ext uri="{FF2B5EF4-FFF2-40B4-BE49-F238E27FC236}">
                <a16:creationId xmlns:a16="http://schemas.microsoft.com/office/drawing/2014/main" id="{CE7DA9CB-2C8C-7B44-95E8-6D26CD6051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324372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EB2E1E-1AC8-E24E-9330-0FAF407D0980}" type="slidenum">
              <a:rPr lang="fi-FI" smtClean="0"/>
              <a:t>15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855393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DE3BC0-7672-BE88-7DE4-87DDCAA4B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F06569FF-AF21-FB78-65D0-2FBA2B8181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BF74027A-D8D6-801C-68CB-B8EFEED4AF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900C33-90AE-4963-9AD8-3B07939F57E9}" type="slidenum">
              <a:rPr lang="en-GB" smtClean="0"/>
              <a:t>16</a:t>
            </a:fld>
            <a:endParaRPr lang="en-GB"/>
          </a:p>
        </p:txBody>
      </p:sp>
      <p:sp>
        <p:nvSpPr>
          <p:cNvPr id="6" name="Huomautusten paikkamerkki 5">
            <a:extLst>
              <a:ext uri="{FF2B5EF4-FFF2-40B4-BE49-F238E27FC236}">
                <a16:creationId xmlns:a16="http://schemas.microsoft.com/office/drawing/2014/main" id="{A37C04D4-4B4F-14C0-6828-8C698091CF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568719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D93A1-36CC-4246-897B-3343C27AA005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10299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sz="120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EB2E1E-1AC8-E24E-9330-0FAF407D0980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69465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D93A1-36CC-4246-897B-3343C27AA005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91453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EB2E1E-1AC8-E24E-9330-0FAF407D0980}" type="slidenum">
              <a:rPr lang="fi-FI" smtClean="0"/>
              <a:t>20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084206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EB2E1E-1AC8-E24E-9330-0FAF407D0980}" type="slidenum">
              <a:rPr lang="fi-FI" smtClean="0"/>
              <a:t>21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975620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.xml"/><Relationship Id="rId4" Type="http://schemas.openxmlformats.org/officeDocument/2006/relationships/image" Target="../media/image4.png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4.png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4.xml"/><Relationship Id="rId4" Type="http://schemas.openxmlformats.org/officeDocument/2006/relationships/image" Target="../media/image4.png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5.xml"/><Relationship Id="rId4" Type="http://schemas.openxmlformats.org/officeDocument/2006/relationships/image" Target="../media/image4.png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486000"/>
            <a:ext cx="7963200" cy="1850400"/>
          </a:xfrm>
        </p:spPr>
        <p:txBody>
          <a:bodyPr anchor="b"/>
          <a:lstStyle>
            <a:lvl1pPr>
              <a:defRPr sz="2800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502000"/>
            <a:ext cx="7963200" cy="2088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21.1.2026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22296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21.1.2026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31424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diagrammi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21.1.2026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cxnSp>
        <p:nvCxnSpPr>
          <p:cNvPr id="8" name="Suora yhdysviiva 7"/>
          <p:cNvCxnSpPr/>
          <p:nvPr/>
        </p:nvCxnSpPr>
        <p:spPr>
          <a:xfrm>
            <a:off x="414000" y="5841312"/>
            <a:ext cx="11258135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6467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sisältö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21.1.2026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99903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dia keskitet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3000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21.1.2026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92989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llinen 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Kuvan paikkamerkki 8"/>
          <p:cNvSpPr>
            <a:spLocks noGrp="1"/>
          </p:cNvSpPr>
          <p:nvPr>
            <p:ph type="pic" sz="quarter" idx="13" hasCustomPrompt="1"/>
          </p:nvPr>
        </p:nvSpPr>
        <p:spPr>
          <a:xfrm>
            <a:off x="-259203" y="7563418"/>
            <a:ext cx="9139203" cy="3429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10584" indent="0" algn="ctr">
              <a:buNone/>
              <a:tabLst/>
              <a:defRPr/>
            </a:lvl1pPr>
          </a:lstStyle>
          <a:p>
            <a:r>
              <a:rPr lang="fi-FI"/>
              <a:t>Vedä kuva paikkamerkkiin tai 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10" name="Otsikko 1">
            <a:extLst>
              <a:ext uri="{FF2B5EF4-FFF2-40B4-BE49-F238E27FC236}">
                <a16:creationId xmlns:a16="http://schemas.microsoft.com/office/drawing/2014/main" id="{83C85CAC-69E9-EF44-A466-5BC6F0B73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4000" y="776532"/>
            <a:ext cx="10795468" cy="1200000"/>
          </a:xfrm>
        </p:spPr>
        <p:txBody>
          <a:bodyPr/>
          <a:lstStyle>
            <a:lvl1pPr>
              <a:defRPr sz="2800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11" name="Alaotsikko 2">
            <a:extLst>
              <a:ext uri="{FF2B5EF4-FFF2-40B4-BE49-F238E27FC236}">
                <a16:creationId xmlns:a16="http://schemas.microsoft.com/office/drawing/2014/main" id="{B169244E-81C3-0349-87A8-7967AEF46F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4000" y="2024532"/>
            <a:ext cx="10795468" cy="1344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2" name="Suorakulmio 11">
            <a:extLst>
              <a:ext uri="{FF2B5EF4-FFF2-40B4-BE49-F238E27FC236}">
                <a16:creationId xmlns:a16="http://schemas.microsoft.com/office/drawing/2014/main" id="{D90AADE6-F9B1-B648-8E92-9C6ADF8ECD90}"/>
              </a:ext>
            </a:extLst>
          </p:cNvPr>
          <p:cNvSpPr/>
          <p:nvPr userDrawn="1"/>
        </p:nvSpPr>
        <p:spPr>
          <a:xfrm>
            <a:off x="9139203" y="3431685"/>
            <a:ext cx="3052797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 err="1"/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993E9A64-33C3-A644-A898-58B9C44D71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59038" y="4690463"/>
            <a:ext cx="2346257" cy="911447"/>
          </a:xfrm>
          <a:prstGeom prst="rect">
            <a:avLst/>
          </a:prstGeom>
        </p:spPr>
      </p:pic>
      <p:sp>
        <p:nvSpPr>
          <p:cNvPr id="15" name="Kuvan paikkamerkki 8">
            <a:extLst>
              <a:ext uri="{FF2B5EF4-FFF2-40B4-BE49-F238E27FC236}">
                <a16:creationId xmlns:a16="http://schemas.microsoft.com/office/drawing/2014/main" id="{0A3B1EA1-63A1-154A-9278-43DE52F1835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3431685"/>
            <a:ext cx="9139203" cy="3429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10584" indent="0" algn="ctr">
              <a:buNone/>
              <a:tabLst/>
              <a:defRPr/>
            </a:lvl1pPr>
          </a:lstStyle>
          <a:p>
            <a:r>
              <a:rPr lang="fi-FI"/>
              <a:t>Vedä kuva paikkamerkkiin tai 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16" name="Päivämäärän paikkamerkki 3">
            <a:extLst>
              <a:ext uri="{FF2B5EF4-FFF2-40B4-BE49-F238E27FC236}">
                <a16:creationId xmlns:a16="http://schemas.microsoft.com/office/drawing/2014/main" id="{0FA29A3F-9B96-5F45-886A-24CF777EDE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80000" y="6515944"/>
            <a:ext cx="1248000" cy="324000"/>
          </a:xfrm>
        </p:spPr>
        <p:txBody>
          <a:bodyPr/>
          <a:lstStyle/>
          <a:p>
            <a:fld id="{2AF8E0C4-2B04-4575-90C9-B2559A6B0F5E}" type="datetimeFigureOut">
              <a:rPr lang="fi-FI" smtClean="0"/>
              <a:t>21.1.2026</a:t>
            </a:fld>
            <a:endParaRPr lang="fi-FI"/>
          </a:p>
        </p:txBody>
      </p:sp>
      <p:sp>
        <p:nvSpPr>
          <p:cNvPr id="17" name="Alatunnisteen paikkamerkki 4">
            <a:extLst>
              <a:ext uri="{FF2B5EF4-FFF2-40B4-BE49-F238E27FC236}">
                <a16:creationId xmlns:a16="http://schemas.microsoft.com/office/drawing/2014/main" id="{2D399DEA-0B6A-4043-A51C-44819999C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28000" y="6515944"/>
            <a:ext cx="7752000" cy="324000"/>
          </a:xfrm>
        </p:spPr>
        <p:txBody>
          <a:bodyPr/>
          <a:lstStyle/>
          <a:p>
            <a:endParaRPr lang="fi-FI"/>
          </a:p>
        </p:txBody>
      </p:sp>
      <p:sp>
        <p:nvSpPr>
          <p:cNvPr id="18" name="Dian numeron paikkamerkki 5">
            <a:extLst>
              <a:ext uri="{FF2B5EF4-FFF2-40B4-BE49-F238E27FC236}">
                <a16:creationId xmlns:a16="http://schemas.microsoft.com/office/drawing/2014/main" id="{008554B5-ABE2-A34C-A6C5-6EAD4C350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14000" y="6516000"/>
            <a:ext cx="576000" cy="324000"/>
          </a:xfrm>
        </p:spPr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19" name="Kolmio 18">
            <a:extLst>
              <a:ext uri="{FF2B5EF4-FFF2-40B4-BE49-F238E27FC236}">
                <a16:creationId xmlns:a16="http://schemas.microsoft.com/office/drawing/2014/main" id="{BC63CF86-E9F1-FC4D-92C5-0DE63A6B6846}"/>
              </a:ext>
            </a:extLst>
          </p:cNvPr>
          <p:cNvSpPr/>
          <p:nvPr userDrawn="1"/>
        </p:nvSpPr>
        <p:spPr>
          <a:xfrm rot="16200000">
            <a:off x="8388893" y="4091882"/>
            <a:ext cx="883212" cy="666915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</p:spTree>
    <p:extLst>
      <p:ext uri="{BB962C8B-B14F-4D97-AF65-F5344CB8AC3E}">
        <p14:creationId xmlns:p14="http://schemas.microsoft.com/office/powerpoint/2010/main" val="1298827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sanvaih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AF8E0C4-2B04-4575-90C9-B2559A6B0F5E}" type="datetimeFigureOut">
              <a:rPr lang="fi-FI" smtClean="0"/>
              <a:t>21.1.2026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8" name="Sisällön paikkamerkki 7"/>
          <p:cNvSpPr>
            <a:spLocks noGrp="1"/>
          </p:cNvSpPr>
          <p:nvPr>
            <p:ph sz="quarter" idx="13"/>
          </p:nvPr>
        </p:nvSpPr>
        <p:spPr>
          <a:xfrm>
            <a:off x="414000" y="774551"/>
            <a:ext cx="11248354" cy="5056867"/>
          </a:xfrm>
        </p:spPr>
        <p:txBody>
          <a:bodyPr/>
          <a:lstStyle>
            <a:lvl1pPr>
              <a:buClr>
                <a:schemeClr val="bg1"/>
              </a:buClr>
              <a:defRPr sz="28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28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28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043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21.1.2026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</p:spTree>
    <p:extLst>
      <p:ext uri="{BB962C8B-B14F-4D97-AF65-F5344CB8AC3E}">
        <p14:creationId xmlns:p14="http://schemas.microsoft.com/office/powerpoint/2010/main" val="2777216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21.1.2026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39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9" name="Suora yhdysviiva 8"/>
          <p:cNvCxnSpPr/>
          <p:nvPr/>
        </p:nvCxnSpPr>
        <p:spPr>
          <a:xfrm>
            <a:off x="414000" y="5841312"/>
            <a:ext cx="5511293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in paikkamerkki 13"/>
          <p:cNvSpPr>
            <a:spLocks noGrp="1"/>
          </p:cNvSpPr>
          <p:nvPr>
            <p:ph type="body" sz="quarter" idx="14" hasCustomPrompt="1"/>
          </p:nvPr>
        </p:nvSpPr>
        <p:spPr>
          <a:xfrm>
            <a:off x="61535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11" name="Suora yhdysviiva 10"/>
          <p:cNvCxnSpPr/>
          <p:nvPr/>
        </p:nvCxnSpPr>
        <p:spPr>
          <a:xfrm>
            <a:off x="6153600" y="5841600"/>
            <a:ext cx="5511293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999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512000"/>
            <a:ext cx="7656235" cy="4584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28000" y="1512000"/>
            <a:ext cx="3334354" cy="4584000"/>
          </a:xfrm>
        </p:spPr>
        <p:txBody>
          <a:bodyPr>
            <a:noAutofit/>
          </a:bodyPr>
          <a:lstStyle>
            <a:lvl1pPr marL="179996" indent="-179996">
              <a:spcBef>
                <a:spcPts val="0"/>
              </a:spcBef>
              <a:defRPr sz="2400"/>
            </a:lvl1pPr>
            <a:lvl2pPr marL="359991" indent="-179996">
              <a:spcBef>
                <a:spcPts val="0"/>
              </a:spcBef>
              <a:defRPr sz="2400"/>
            </a:lvl2pPr>
            <a:lvl3pPr marL="539987" indent="-179996">
              <a:spcBef>
                <a:spcPts val="0"/>
              </a:spcBef>
              <a:defRPr sz="2400"/>
            </a:lvl3pPr>
            <a:lvl4pPr marL="719982" indent="-179996">
              <a:spcBef>
                <a:spcPts val="0"/>
              </a:spcBef>
              <a:defRPr sz="2400"/>
            </a:lvl4pPr>
            <a:lvl5pPr marL="899978" indent="-179996">
              <a:spcBef>
                <a:spcPts val="0"/>
              </a:spcBef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21.1.2026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</p:spTree>
    <p:extLst>
      <p:ext uri="{BB962C8B-B14F-4D97-AF65-F5344CB8AC3E}">
        <p14:creationId xmlns:p14="http://schemas.microsoft.com/office/powerpoint/2010/main" val="218359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 hasCustomPrompt="1"/>
          </p:nvPr>
        </p:nvSpPr>
        <p:spPr>
          <a:xfrm>
            <a:off x="414000" y="1416000"/>
            <a:ext cx="3314852" cy="4320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008000" y="1416000"/>
            <a:ext cx="7680000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21.1.2026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1725040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must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8000" y="774550"/>
            <a:ext cx="10741468" cy="2291379"/>
          </a:xfrm>
        </p:spPr>
        <p:txBody>
          <a:bodyPr anchor="t" anchorCtr="0"/>
          <a:lstStyle>
            <a:lvl1pPr>
              <a:defRPr sz="2800" b="0"/>
            </a:lvl1pPr>
          </a:lstStyle>
          <a:p>
            <a:r>
              <a:rPr lang="fi-FI"/>
              <a:t>Muokkaa perustyylejä naps.</a:t>
            </a:r>
          </a:p>
        </p:txBody>
      </p:sp>
    </p:spTree>
    <p:extLst>
      <p:ext uri="{BB962C8B-B14F-4D97-AF65-F5344CB8AC3E}">
        <p14:creationId xmlns:p14="http://schemas.microsoft.com/office/powerpoint/2010/main" val="6628862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8000" y="774551"/>
            <a:ext cx="10752226" cy="2377440"/>
          </a:xfrm>
        </p:spPr>
        <p:txBody>
          <a:bodyPr anchor="t" anchorCtr="0"/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perustyylejä naps.</a:t>
            </a:r>
          </a:p>
        </p:txBody>
      </p:sp>
    </p:spTree>
    <p:extLst>
      <p:ext uri="{BB962C8B-B14F-4D97-AF65-F5344CB8AC3E}">
        <p14:creationId xmlns:p14="http://schemas.microsoft.com/office/powerpoint/2010/main" val="40279931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576000" cy="1008000"/>
          </a:xfrm>
        </p:spPr>
        <p:txBody>
          <a:bodyPr t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  <p:sp>
        <p:nvSpPr>
          <p:cNvPr id="12" name="Kuvan paikkamerkki 11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580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400238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29"/>
            <a:ext cx="7008000" cy="4424895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21.1.2026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29"/>
            <a:ext cx="7008000" cy="960000"/>
          </a:xfrm>
        </p:spPr>
        <p:txBody>
          <a:bodyPr/>
          <a:lstStyle/>
          <a:p>
            <a:r>
              <a:rPr lang="fi-FI"/>
              <a:t>Muokkaa perustyylejä naps.</a:t>
            </a:r>
          </a:p>
        </p:txBody>
      </p:sp>
    </p:spTree>
    <p:extLst>
      <p:ext uri="{BB962C8B-B14F-4D97-AF65-F5344CB8AC3E}">
        <p14:creationId xmlns:p14="http://schemas.microsoft.com/office/powerpoint/2010/main" val="11299705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-sisältö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31"/>
            <a:ext cx="7008000" cy="2472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21.1.2026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31"/>
            <a:ext cx="7008000" cy="960000"/>
          </a:xfrm>
        </p:spPr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9" name="Tekstin paikkamerkki 8"/>
          <p:cNvSpPr>
            <a:spLocks noGrp="1"/>
          </p:cNvSpPr>
          <p:nvPr>
            <p:ph type="body" sz="quarter" idx="13" hasCustomPrompt="1"/>
          </p:nvPr>
        </p:nvSpPr>
        <p:spPr>
          <a:xfrm>
            <a:off x="4656667" y="4460331"/>
            <a:ext cx="7008000" cy="18974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65991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2pPr>
            <a:lvl3pPr marL="81598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3pPr>
            <a:lvl4pPr marL="119997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4pPr>
            <a:lvl5pPr marL="158396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</p:spTree>
    <p:extLst>
      <p:ext uri="{BB962C8B-B14F-4D97-AF65-F5344CB8AC3E}">
        <p14:creationId xmlns:p14="http://schemas.microsoft.com/office/powerpoint/2010/main" val="18444641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21.1.2026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883279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llinen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21.1.2026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645506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15661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yntikortt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21.1.2026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6" name="Tekstin paikkamerkki 5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1097280"/>
            <a:ext cx="5544000" cy="473155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fi-FI"/>
              <a:t>Etunimi Sukunimi</a:t>
            </a:r>
            <a:br>
              <a:rPr lang="fi-FI"/>
            </a:br>
            <a:r>
              <a:rPr lang="fi-FI"/>
              <a:t>tehtävänimike</a:t>
            </a:r>
            <a:br>
              <a:rPr lang="fi-FI"/>
            </a:br>
            <a:br>
              <a:rPr lang="fi-FI"/>
            </a:br>
            <a:r>
              <a:rPr lang="fi-FI"/>
              <a:t>p. 00 0000 000, 000 000 000</a:t>
            </a:r>
            <a:br>
              <a:rPr lang="fi-FI"/>
            </a:br>
            <a:r>
              <a:rPr lang="fi-FI" err="1"/>
              <a:t>etunimi.sukunimi@yrittajat.fi</a:t>
            </a:r>
            <a:br>
              <a:rPr lang="fi-FI"/>
            </a:br>
            <a:br>
              <a:rPr lang="fi-FI"/>
            </a:br>
            <a:r>
              <a:rPr lang="fi-FI"/>
              <a:t>Twitter:</a:t>
            </a:r>
            <a:br>
              <a:rPr lang="fi-FI"/>
            </a:br>
            <a:r>
              <a:rPr lang="fi-FI"/>
              <a:t>Instagram:</a:t>
            </a:r>
            <a:br>
              <a:rPr lang="fi-FI"/>
            </a:br>
            <a:r>
              <a:rPr lang="fi-FI"/>
              <a:t>Facebook:</a:t>
            </a:r>
            <a:br>
              <a:rPr lang="fi-FI"/>
            </a:br>
            <a:br>
              <a:rPr lang="fi-FI"/>
            </a:br>
            <a:r>
              <a:rPr lang="fi-FI" err="1"/>
              <a:t>yrittajat.fi</a:t>
            </a:r>
            <a:endParaRPr lang="fi-FI"/>
          </a:p>
        </p:txBody>
      </p:sp>
      <p:sp>
        <p:nvSpPr>
          <p:cNvPr id="8" name="Kuvan paikkamerkki 7"/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1097280"/>
            <a:ext cx="6096000" cy="4731552"/>
          </a:xfrm>
          <a:noFill/>
        </p:spPr>
        <p:txBody>
          <a:bodyPr anchor="ctr"/>
          <a:lstStyle>
            <a:lvl1pPr marL="239994" indent="0" algn="ctr">
              <a:spcBef>
                <a:spcPts val="0"/>
              </a:spcBef>
              <a:buNone/>
              <a:defRPr sz="2667"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2509664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petusdi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9546" y="2237780"/>
            <a:ext cx="6132909" cy="238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6601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Otsikko ja sisältö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552000" y="881191"/>
            <a:ext cx="10992000" cy="4805314"/>
          </a:xfrm>
        </p:spPr>
        <p:txBody>
          <a:bodyPr>
            <a:noAutofit/>
          </a:bodyPr>
          <a:lstStyle>
            <a:lvl1pPr>
              <a:defRPr sz="3200"/>
            </a:lvl1pPr>
            <a:lvl2pPr>
              <a:defRPr sz="2667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EFF7-5DA1-B642-A01A-1298BC74CE2E}" type="datetime1">
              <a:rPr lang="fi-FI" smtClean="0"/>
              <a:t>21.1.2026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14" name="Tekstin paikkamerkki 13"/>
          <p:cNvSpPr>
            <a:spLocks noGrp="1"/>
          </p:cNvSpPr>
          <p:nvPr>
            <p:ph type="body" sz="quarter" idx="13"/>
          </p:nvPr>
        </p:nvSpPr>
        <p:spPr>
          <a:xfrm>
            <a:off x="552000" y="5925277"/>
            <a:ext cx="10992000" cy="396000"/>
          </a:xfrm>
        </p:spPr>
        <p:txBody>
          <a:bodyPr>
            <a:noAutofit/>
          </a:bodyPr>
          <a:lstStyle>
            <a:lvl1pPr marL="0" indent="0">
              <a:buNone/>
              <a:defRPr sz="2133" i="1">
                <a:solidFill>
                  <a:srgbClr val="404040"/>
                </a:solidFill>
              </a:defRPr>
            </a:lvl1pPr>
            <a:lvl2pPr marL="455989" indent="0">
              <a:buNone/>
              <a:defRPr sz="1600"/>
            </a:lvl2pPr>
            <a:lvl3pPr marL="839979" indent="0">
              <a:buNone/>
              <a:defRPr sz="1600"/>
            </a:lvl3pPr>
            <a:lvl4pPr marL="1223969" indent="0">
              <a:buNone/>
              <a:defRPr sz="1600"/>
            </a:lvl4pPr>
            <a:lvl5pPr marL="160796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41853441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0000" y="1490400"/>
            <a:ext cx="3520800" cy="19764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00"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0000" y="3708000"/>
            <a:ext cx="3520800" cy="10224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add subtitle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0929DC8-987C-4BF4-9A49-8F549F1F3DB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0363" y="4971600"/>
            <a:ext cx="3521075" cy="1022350"/>
          </a:xfrm>
        </p:spPr>
        <p:txBody>
          <a:bodyPr anchor="b"/>
          <a:lstStyle>
            <a:lvl1pPr>
              <a:spcBef>
                <a:spcPts val="600"/>
              </a:spcBef>
              <a:defRPr sz="1200"/>
            </a:lvl1pPr>
          </a:lstStyle>
          <a:p>
            <a:pPr lvl="0"/>
            <a:r>
              <a:rPr lang="en-GB" dirty="0"/>
              <a:t>Click to add text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A73C7B-FCCC-4382-8B5E-EF6C045FAD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  <p:pic>
        <p:nvPicPr>
          <p:cNvPr id="4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C4622A7A-8228-F102-2676-C04EEE04EBF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246788"/>
            <a:ext cx="20764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714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CC213809-11F2-4FF6-8836-C61FDCCBA32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272000" y="1490400"/>
            <a:ext cx="7920000" cy="4500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1EB514B-0857-4EBF-B042-2A3E81792E2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1490400"/>
            <a:ext cx="3520800" cy="197533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00"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add 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8F4C310-09FC-4B27-9FA2-5128CE9C60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0000" y="3708000"/>
            <a:ext cx="3520800" cy="102271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add subtitle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8B54B2-17FC-4F44-A549-93DE726BD6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000" y="4971600"/>
            <a:ext cx="3519536" cy="1022713"/>
          </a:xfrm>
        </p:spPr>
        <p:txBody>
          <a:bodyPr anchor="b"/>
          <a:lstStyle>
            <a:lvl1pPr>
              <a:spcBef>
                <a:spcPts val="600"/>
              </a:spcBef>
              <a:defRPr sz="120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367E2D2-7C31-4CEA-8775-7B4E031C03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13475" y="1490401"/>
            <a:ext cx="63612" cy="4500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C5C8632-FA72-48DB-A3AB-14A4D37C9AD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  <p:pic>
        <p:nvPicPr>
          <p:cNvPr id="2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9A4DCAD8-C24D-7FFB-B35E-64BEA5B063A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246788"/>
            <a:ext cx="20764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6414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 (black)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0000" y="1490400"/>
            <a:ext cx="3520800" cy="19764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00" b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0000" y="3708000"/>
            <a:ext cx="3520800" cy="10224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add subtitle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0929DC8-987C-4BF4-9A49-8F549F1F3DB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0363" y="4971600"/>
            <a:ext cx="3521075" cy="1022350"/>
          </a:xfrm>
        </p:spPr>
        <p:txBody>
          <a:bodyPr anchor="b"/>
          <a:lstStyle>
            <a:lvl1pPr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Click to add text</a:t>
            </a:r>
          </a:p>
        </p:txBody>
      </p:sp>
      <p:pic>
        <p:nvPicPr>
          <p:cNvPr id="4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EB610D2C-1EA5-4E1E-1E87-EA0AA117AA8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246788"/>
            <a:ext cx="20764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5782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 (black)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CC213809-11F2-4FF6-8836-C61FDCCBA32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272000" y="1490400"/>
            <a:ext cx="7920000" cy="4500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1EB514B-0857-4EBF-B042-2A3E81792E2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1490400"/>
            <a:ext cx="3520800" cy="197533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00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add 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8F4C310-09FC-4B27-9FA2-5128CE9C60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0000" y="3708000"/>
            <a:ext cx="3520800" cy="102271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add subtitle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8B54B2-17FC-4F44-A549-93DE726BD6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000" y="4971600"/>
            <a:ext cx="3519536" cy="1022713"/>
          </a:xfrm>
        </p:spPr>
        <p:txBody>
          <a:bodyPr anchor="b"/>
          <a:lstStyle>
            <a:lvl1pPr>
              <a:spcBef>
                <a:spcPts val="600"/>
              </a:spcBef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B940724-CD0A-4966-9236-B1E83A63E8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13475" y="1490401"/>
            <a:ext cx="63612" cy="4500000"/>
          </a:xfrm>
          <a:prstGeom prst="rect">
            <a:avLst/>
          </a:prstGeom>
        </p:spPr>
      </p:pic>
      <p:pic>
        <p:nvPicPr>
          <p:cNvPr id="2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737D9043-8B25-DD18-681D-8BEEBF8F5FC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246788"/>
            <a:ext cx="20764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9584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359999" y="2258559"/>
            <a:ext cx="5643563" cy="1980000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4000" b="0">
                <a:solidFill>
                  <a:schemeClr val="tx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en-GB" dirty="0"/>
              <a:t>Click to add title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59999" y="1713600"/>
            <a:ext cx="976676" cy="540000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4000" b="0">
                <a:solidFill>
                  <a:schemeClr val="tx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No.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1F4666-D6B5-45BF-9029-D7C0FE8FC4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799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(black)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359998" y="2257200"/>
            <a:ext cx="5643927" cy="1980000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4000" b="0">
                <a:solidFill>
                  <a:schemeClr val="bg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bg1"/>
                </a:solidFill>
              </a:defRPr>
            </a:lvl2pPr>
          </a:lstStyle>
          <a:p>
            <a:pPr lvl="0"/>
            <a:r>
              <a:rPr lang="en-GB" dirty="0"/>
              <a:t>Click to add title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60363" y="1713332"/>
            <a:ext cx="976312" cy="540000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4000" b="0">
                <a:solidFill>
                  <a:schemeClr val="bg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No.</a:t>
            </a:r>
          </a:p>
        </p:txBody>
      </p:sp>
    </p:spTree>
    <p:extLst>
      <p:ext uri="{BB962C8B-B14F-4D97-AF65-F5344CB8AC3E}">
        <p14:creationId xmlns:p14="http://schemas.microsoft.com/office/powerpoint/2010/main" val="3950141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596ED-8270-4BD9-9069-84F474882F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CA3A6B-089A-48DA-907F-9446B12760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873D13-8BEF-4470-A16D-19EDE6E7A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6/2025 joulukuu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0105BF4-D562-44BF-BA5C-F9CA4C0FE9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910800"/>
            <a:ext cx="11466000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</a:lstStyle>
          <a:p>
            <a:pPr lvl="0"/>
            <a:r>
              <a:rPr lang="en-US" dirty="0"/>
              <a:t>Click to add subtitle</a:t>
            </a:r>
            <a:endParaRPr lang="en-GB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01F0EAC-DF03-4553-8D22-C26B163DC97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60363" y="1710000"/>
            <a:ext cx="114660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5208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x content +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B7F44-1A9D-43CE-8B94-70E892BCC6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F0CD56-CDEF-4F99-82E9-F8344BA7D8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F17232-4933-4B44-AB0A-14F735246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6/2025 joulukuu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4A8CE99-0AD9-4D9C-9C09-47545620E96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10000"/>
            <a:ext cx="11464925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8CF1398-AEAE-44BE-B05F-E03B17EB921A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2376000"/>
            <a:ext cx="114660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A51D583-D2F5-4206-82FD-3E7E687E5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0" y="910800"/>
            <a:ext cx="11466513" cy="396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 dirty="0"/>
              <a:t>Click to add 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3161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667F2-B31E-4932-857C-E542EC7E06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286C412-8D9A-4518-BD82-093D1D70BD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8D1434-081E-42DD-A0E7-8AD211AD6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6/2025 joulukuu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D24B38-2DD2-4BE4-A6BC-6AB461A6A6A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363" y="1710000"/>
            <a:ext cx="5626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028BB49-92B7-4BBE-AD91-816AF9386D4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200965" y="1710000"/>
            <a:ext cx="5626800" cy="39989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9FAE1AF-1132-4B0D-8DC6-F52576CE68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363" y="910800"/>
            <a:ext cx="11466000" cy="396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 dirty="0"/>
              <a:t>Click to add 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032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07A87-9762-46A5-A1BF-60907C2C37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EE70F8-6350-4489-8BF1-B1E111BCAB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0CCAD9-3BB6-43FD-8F71-48FD58809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6/2025 joulukuu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60E6D9E-AC7D-4CD8-9A1B-DC502AAB0B8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1710000"/>
            <a:ext cx="56268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F252CF9-0987-4CBA-8CC7-B6582ECA239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363" y="2376000"/>
            <a:ext cx="56268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FAA4903-9221-4FF9-912C-268A8584F3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02800" y="1710000"/>
            <a:ext cx="5626800" cy="604838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3F8654F-9C23-4A2E-AF1D-7C6743D88CE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202363" y="2376488"/>
            <a:ext cx="5626800" cy="33432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1F22C1D-496B-4E53-BF19-ED9291DCCF9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0363" y="910800"/>
            <a:ext cx="11466512" cy="396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 dirty="0"/>
              <a:t>Click to add 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587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ECC06-0E64-440D-9CE8-5164D16518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90BAE0-3503-40B7-97FF-3BBA5C4DD7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42D4FE-2A34-4C36-A765-CE00B9912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6/2025 joulukuu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E4B3E9-7CA2-4847-B7BD-96957DE3022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362" y="1710000"/>
            <a:ext cx="36720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10D5E0E-637F-4A32-A98F-3FE4ED81219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57618" y="1710000"/>
            <a:ext cx="36720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6435609-FC5D-424F-A15C-A0856D1FFFF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154874" y="1710000"/>
            <a:ext cx="36720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7582AC7-4667-407B-A5E8-45D6349311A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 dirty="0"/>
              <a:t>Click to add 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8551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5AEE3-9929-4A79-A968-8D4311BF5D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DAA155B-CCB9-45EF-83E7-A4F386C3D5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46BAB9-04B4-4317-A1F0-FDDB9A128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6/2025 joulukuu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2044888-1B05-4294-ABC2-A93A4A32E0D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10000"/>
            <a:ext cx="36720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B8C48F8-FEC0-41E0-BBB9-68EC3003D7D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363" y="2376000"/>
            <a:ext cx="36720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59D2917-03D0-4000-AA1D-13CEEB10FBF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57437" y="1710000"/>
            <a:ext cx="36720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DE23886-2490-491C-8436-F655BBCD8C9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257619" y="2376488"/>
            <a:ext cx="3672000" cy="33432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1DA3C15-7E9D-4E22-895A-F50878BD332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54874" y="1710000"/>
            <a:ext cx="3672000" cy="604838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C41F52C9-6836-4FC9-99EA-1BF6FF01DF3F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154874" y="2376000"/>
            <a:ext cx="36720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3593581B-25F6-45F4-A388-25B9169855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 dirty="0"/>
              <a:t>Click to add 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516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C880B-B2A1-4343-8F1B-D11FAEA2A2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/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41184D5-78E0-4646-8F38-C52C718FFF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802832-2B66-4562-9C71-D7D150739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6/2025 joulukuu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F49FA9-6D89-44C4-B6C9-EA8D7FB7563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362" y="1710000"/>
            <a:ext cx="2728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AD1D924-231B-4C18-8E90-2DFF9C04EF0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272933" y="1710000"/>
            <a:ext cx="2728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EF0024D-3708-4302-8C69-256AD759387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185504" y="1710000"/>
            <a:ext cx="2728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E3415997-1B6E-4BEC-B682-F9280D0D5E3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098074" y="1710000"/>
            <a:ext cx="2728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97B1331-D3E0-4904-82E5-02B601057EB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 dirty="0"/>
              <a:t>Click to add 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231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6C45C-9BBB-4B14-BC71-8D9593AF92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CA3869-0626-4D7E-A07F-ED2B248D28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9845BF-B227-4307-81B9-E7C8FC57C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6/2025 joulukuu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1A4FC7E-D91D-407A-BFBE-F405D6BBEA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10000"/>
            <a:ext cx="27288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29916EF-EC2F-4137-B182-AA5508918E8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2376000"/>
            <a:ext cx="27288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D9A3CD5-4B7B-41AC-BFD5-7AA2D853D03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72691" y="1710000"/>
            <a:ext cx="2728800" cy="604838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35F727AD-E63B-412E-B986-D86DFE5EED2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272691" y="2376488"/>
            <a:ext cx="27288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CEE6CD4-960B-4926-8A35-E8FF363F872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85382" y="1710000"/>
            <a:ext cx="27288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544BF1C-E9EC-43D2-A239-79E43B7C24C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185382" y="2376000"/>
            <a:ext cx="27288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A27027DC-FD56-4CD6-8B38-7C623A97D1C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98074" y="1710000"/>
            <a:ext cx="27288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5513656D-7804-45C7-9561-4FFDBE1F523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098074" y="2376488"/>
            <a:ext cx="2728800" cy="33432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5AA444E5-6DCB-4387-82D7-374FBA34E3E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363" y="910800"/>
            <a:ext cx="11466512" cy="396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 dirty="0"/>
              <a:t>Click to add 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9170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5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EED13-8109-40D7-B85E-48D72364D6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60EB60-D174-4782-B63F-DCF2657E1B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4526FD-FB6E-4148-89B3-7D266E27B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6/2025 joulukuu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5E99A7-B8B8-4860-8872-63A20BC4983E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363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136CF45-35B9-4F30-93CE-11D7DC6AE4A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689691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190C909-262D-4930-924B-8C4285CF8554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019019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18864E4-1D92-4544-8F52-1155810D7924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348347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68E0E68-5345-4D62-8D07-AE58AE330678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9677674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E23F4F6-B0E8-4724-933C-35F21A7E423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0874" y="910800"/>
            <a:ext cx="11466000" cy="396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 dirty="0"/>
              <a:t>Click to add 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7866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5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5C433-9252-44D6-8AA4-495DB59340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6AA46E-1017-4823-B4EC-B35766CE67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E1B86A-68D0-4D2D-A5CB-00F231C8B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6/2025 joulukuu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34B8469-FF2E-4467-8E43-A49A3388A2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F0DDC14-9B67-4FE8-BC58-A70501A5344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2376000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007D028-2ECB-46AF-8517-CCF9C089D8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89691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F1DDE75-E486-4A48-BDBB-2C2A5B5E64D3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689419" y="2376000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7A506B6-1DA9-4CD7-9F56-C6BF2FDC187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19019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3F41FFAE-2857-4B94-916D-0210AE0A1766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018838" y="2376000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8C34C508-C3AF-422F-B1C7-A38F34513AB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8347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0D9455C4-8047-4B5B-B5BC-4A0379405BC2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348257" y="2376488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5AEAC907-A41C-4782-BCD8-2B8C0ADD422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77674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056BBA8E-FD61-47C5-A779-B66918B4D327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9677674" y="2376000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48EED4C4-55A2-440F-BFEB-B054C51690A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</a:lstStyle>
          <a:p>
            <a:pPr lvl="0"/>
            <a:r>
              <a:rPr lang="en-US" dirty="0"/>
              <a:t>Click to add 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3285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6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4F353-7CBB-4EBB-BB48-0DDB45E9B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5794D1-DF29-4B89-9359-EE65C8A56A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772A83-22C7-42BE-87D1-B99FEC135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6/2025 joulukuu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7B7932-7D06-4E7E-AF70-44D39F481C0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00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FB353AB-4D08-4BBD-91C2-E6A30A5F493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30112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4A6B5AF-EB3C-46C5-B212-27204822781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24224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5800475F-DBE2-47A0-89B9-1175EDD8427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18336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0B5CE08A-01D2-488B-843A-CA3415AB7320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12448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39BAB9BC-6F39-4494-87B4-04D45B7607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06560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569F7FED-54BA-4C56-83A5-FA86011940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 dirty="0"/>
              <a:t>Click to add 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8321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6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36FA1-AACD-4AC6-8977-227A1E8204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9A02C0-437A-4731-B690-16D1AFCAA8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CC7B4E-73B3-4F33-A7FC-00F64BC9B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6/2025 joulukuu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70764FD-7DA2-4FE5-A31B-6691075F468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08149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BC0C4CA-E13F-460B-A188-81482902B70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105AA54-6669-4974-B1E8-3E58001D876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01120" y="1708149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2A0DDBF-A8B7-4F77-B8D5-E6CF8FB015A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30112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793D7A9-75C8-4028-9CA8-F07E93F82E4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42240" y="1708150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9B5E2A26-6C2A-419D-B4DC-291BA85B0C8A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24224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3DE92C5F-EFFE-48BF-93E1-CC78EFCD29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83360" y="1708149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3DA85A52-F7FD-4298-9AE5-CB80F4E3C640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18336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4E88849-5449-4627-813B-31B40F08F0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24480" y="1708150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9A7FC01F-A245-4C0F-BF24-3AAE6AC55CC4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812448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5CCD92EA-38A4-44E5-ADF7-78EA3D6DD0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065600" y="1708150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8317D903-C6B2-443C-A2F2-E7B672E08E3B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1006560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26D01CC-3541-4F97-AF97-73FF6352033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</a:lstStyle>
          <a:p>
            <a:pPr lvl="0"/>
            <a:r>
              <a:rPr lang="en-US" dirty="0"/>
              <a:t>Click to add 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412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62903-71A8-4BD2-B059-6BA4C3AA39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5626800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3EFCC3-809C-4472-825A-5268DA7595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7A7757-8EC5-4D12-B56F-AB9F88D69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6/2025 joulukuu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55437D9-CE22-451C-B458-B3F648A642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08150"/>
            <a:ext cx="5626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F169CDD-9FFC-4BEA-A4C1-F55F1EBC5A6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2799" y="430717"/>
            <a:ext cx="5626800" cy="54684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4841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FAACB8-7B00-457D-8F89-FB4DD9039A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556072-910B-4986-8C02-A52A75446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6/2025 joulukuu</a:t>
            </a:r>
            <a:endParaRPr lang="en-GB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4F34447-13E0-43B9-BE1F-C60C0355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60000" y="432000"/>
            <a:ext cx="5627561" cy="54684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0D6BD01-6C23-44ED-8363-1C234E2533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02361" y="1708150"/>
            <a:ext cx="5626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6AABB0-FC25-4DDA-B141-9861B8EF64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02361" y="430718"/>
            <a:ext cx="5626800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507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sub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98738-2E1C-4407-AE23-FC7C522477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DB932A-F9A4-4379-8F69-FA63BDFA24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347A58-42BF-4A47-A878-643A5CD27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6/2025 joulukuu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7C6D4BB-14E1-42DC-832A-2D0CE78632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910800"/>
            <a:ext cx="11466512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</a:lstStyle>
          <a:p>
            <a:pPr lvl="0"/>
            <a:r>
              <a:rPr lang="en-US" dirty="0"/>
              <a:t>Click to add 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1422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B2F2EE-42BB-4EB6-8FC2-5E56E4F34F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875A20-F354-407F-8F71-92C914742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6/2025 joulukuu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7471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 1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328D142-84D0-B4F6-7341-8BBBBB7CAA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6849" y="246788"/>
            <a:ext cx="2076450" cy="5476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7200" y="1138238"/>
            <a:ext cx="4665663" cy="1787237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7200" y="3146902"/>
            <a:ext cx="4665663" cy="188229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22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6913" y="6394275"/>
            <a:ext cx="969962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034BEE3-566C-4068-A777-C3A4762E861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Footer Placeholder 70"/>
          <p:cNvSpPr>
            <a:spLocks noGrp="1"/>
          </p:cNvSpPr>
          <p:nvPr>
            <p:ph type="ftr" sz="quarter" idx="3"/>
          </p:nvPr>
        </p:nvSpPr>
        <p:spPr>
          <a:xfrm>
            <a:off x="5855250" y="6146837"/>
            <a:ext cx="3728697" cy="711164"/>
          </a:xfrm>
          <a:prstGeom prst="rect">
            <a:avLst/>
          </a:prstGeom>
        </p:spPr>
        <p:txBody>
          <a:bodyPr lIns="496800" tIns="90000" anchor="ctr">
            <a:noAutofit/>
          </a:bodyPr>
          <a:lstStyle>
            <a:lvl1pPr algn="r">
              <a:defRPr lang="en-AU" sz="1250" b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fi-FI"/>
              <a:t>Yrittäjägallup, kierros 6/2025 joulukuu</a:t>
            </a:r>
            <a:endParaRPr lang="fi-FI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39D9B29-D4FD-40ED-BDB2-676C7FEDBF7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2518D0B-66AF-426F-A138-6C5DB2867290}"/>
              </a:ext>
            </a:extLst>
          </p:cNvPr>
          <p:cNvCxnSpPr>
            <a:cxnSpLocks/>
          </p:cNvCxnSpPr>
          <p:nvPr userDrawn="1">
            <p:custDataLst>
              <p:tags r:id="rId1"/>
            </p:custDataLst>
          </p:nvPr>
        </p:nvCxnSpPr>
        <p:spPr>
          <a:xfrm>
            <a:off x="360000" y="6120000"/>
            <a:ext cx="11474161" cy="0"/>
          </a:xfrm>
          <a:prstGeom prst="line">
            <a:avLst/>
          </a:prstGeom>
          <a:ln w="63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1A83618F-03C8-579C-169A-6BDBD67EAA1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6849" y="6294550"/>
            <a:ext cx="1353054" cy="35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270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9999" y="1708150"/>
            <a:ext cx="11466873" cy="401811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6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600"/>
              </a:spcBef>
              <a:defRPr sz="14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59999" y="430717"/>
            <a:ext cx="11466875" cy="40411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6913" y="6394275"/>
            <a:ext cx="969962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034BEE3-566C-4068-A777-C3A4762E861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357188" y="909635"/>
            <a:ext cx="11477331" cy="396875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0" name="Footer Placeholder 70"/>
          <p:cNvSpPr>
            <a:spLocks noGrp="1"/>
          </p:cNvSpPr>
          <p:nvPr>
            <p:ph type="ftr" sz="quarter" idx="3"/>
          </p:nvPr>
        </p:nvSpPr>
        <p:spPr>
          <a:xfrm>
            <a:off x="5855250" y="6146837"/>
            <a:ext cx="3728697" cy="711164"/>
          </a:xfrm>
          <a:prstGeom prst="rect">
            <a:avLst/>
          </a:prstGeom>
        </p:spPr>
        <p:txBody>
          <a:bodyPr lIns="496800" tIns="90000" anchor="ctr">
            <a:noAutofit/>
          </a:bodyPr>
          <a:lstStyle>
            <a:lvl1pPr algn="r">
              <a:defRPr lang="en-AU" sz="1250" b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fi-FI"/>
              <a:t>Yrittäjägallup, kierros 6/2025 joulukuu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39108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line, Subline,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DF05DFE8-7FB7-D13C-1ED9-A427B82EA5E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0367" y="1658938"/>
            <a:ext cx="11268076" cy="4751387"/>
          </a:xfrm>
        </p:spPr>
        <p:txBody>
          <a:bodyPr/>
          <a:lstStyle>
            <a:lvl1pPr>
              <a:defRPr b="0" i="0"/>
            </a:lvl1pPr>
            <a:lvl2pPr>
              <a:defRPr b="1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50A6D9D-E203-EF32-002F-26B350FD5D85}"/>
              </a:ext>
            </a:extLst>
          </p:cNvPr>
          <p:cNvCxnSpPr/>
          <p:nvPr userDrawn="1"/>
        </p:nvCxnSpPr>
        <p:spPr>
          <a:xfrm>
            <a:off x="460375" y="419101"/>
            <a:ext cx="1126807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Slide Number Placeholder 4">
            <a:extLst>
              <a:ext uri="{FF2B5EF4-FFF2-40B4-BE49-F238E27FC236}">
                <a16:creationId xmlns:a16="http://schemas.microsoft.com/office/drawing/2014/main" id="{02267EA6-F381-52D5-9EF1-755B9BB0302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509579" y="6546850"/>
            <a:ext cx="218871" cy="155574"/>
          </a:xfrm>
        </p:spPr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7AA5B18-D886-67E4-5052-1F342D42D60F}"/>
              </a:ext>
            </a:extLst>
          </p:cNvPr>
          <p:cNvCxnSpPr/>
          <p:nvPr userDrawn="1"/>
        </p:nvCxnSpPr>
        <p:spPr>
          <a:xfrm>
            <a:off x="11509579" y="6600132"/>
            <a:ext cx="0" cy="808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BA8E41-9F44-29B2-EA4B-7C63EFB8D35D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fi-FI"/>
              <a:t>Yrittäjägallup, kierros 6/2025 joulukuu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0EEDCC-1D4E-88F8-10D0-7CD682728A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/>
          <a:p>
            <a:r>
              <a:rPr lang="en-US" dirty="0"/>
              <a:t>Content page headline 32pt Georgia, one line only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2AC102-A1E0-7517-0A14-033587BAD407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F2DFF374-8A49-E463-2029-B0AECC726F9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0375" y="172762"/>
            <a:ext cx="11268075" cy="195814"/>
          </a:xfrm>
        </p:spPr>
        <p:txBody>
          <a:bodyPr tIns="36000" bIns="36000" anchor="ctr" anchorCtr="0">
            <a:noAutofit/>
          </a:bodyPr>
          <a:lstStyle>
            <a:lvl1pPr algn="l">
              <a:defRPr sz="800" cap="none" spc="0" baseline="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GB"/>
              <a:t> </a:t>
            </a:r>
            <a:endParaRPr lang="en-GB" dirty="0"/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633D01C5-FF3D-2F1D-047F-7C7D4BD19BB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60374" y="1064176"/>
            <a:ext cx="7677151" cy="421722"/>
          </a:xfrm>
        </p:spPr>
        <p:txBody>
          <a:bodyPr tIns="0" rIns="0" bIns="0" anchor="t" anchorCtr="0">
            <a:noAutofit/>
          </a:bodyPr>
          <a:lstStyle>
            <a:lvl1pPr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Century Gothic" panose="020B0502020202020204" pitchFamily="34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  <a:lvl2pPr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2pPr>
            <a:lvl3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3pPr>
            <a:lvl4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4pPr>
            <a:lvl5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5pPr>
            <a:lvl6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6pPr>
            <a:lvl7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7pPr>
            <a:lvl8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8pPr>
            <a:lvl9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9pPr>
          </a:lstStyle>
          <a:p>
            <a:pPr lvl="0"/>
            <a:r>
              <a:rPr lang="en-US" dirty="0"/>
              <a:t>Sub-title line here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788647E-4B9D-FCD7-8E44-E1A69022B33D}"/>
              </a:ext>
            </a:extLst>
          </p:cNvPr>
          <p:cNvSpPr txBox="1">
            <a:spLocks/>
          </p:cNvSpPr>
          <p:nvPr userDrawn="1"/>
        </p:nvSpPr>
        <p:spPr>
          <a:xfrm>
            <a:off x="454985" y="6546849"/>
            <a:ext cx="454450" cy="15557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1pPr>
            <a:lvl2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2pPr>
            <a:lvl3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3pPr>
            <a:lvl4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4pPr>
            <a:lvl5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5pPr>
            <a:lvl6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6pPr>
            <a:lvl7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7pPr>
            <a:lvl8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8pPr>
            <a:lvl9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9pPr>
          </a:lstStyle>
          <a:p>
            <a:r>
              <a:rPr lang="en-US" b="1" spc="0" dirty="0"/>
              <a:t>Ve</a:t>
            </a:r>
            <a:r>
              <a:rPr lang="en-US" b="1" spc="0" baseline="0" dirty="0"/>
              <a:t>rian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F9899D2-DD50-0D90-4E7C-09BCE3498982}"/>
              </a:ext>
            </a:extLst>
          </p:cNvPr>
          <p:cNvCxnSpPr>
            <a:cxnSpLocks/>
          </p:cNvCxnSpPr>
          <p:nvPr userDrawn="1"/>
        </p:nvCxnSpPr>
        <p:spPr>
          <a:xfrm flipV="1">
            <a:off x="914400" y="6575425"/>
            <a:ext cx="0" cy="12699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90976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C2F9F-D62C-45B4-A903-8104CE8EF828}" type="datetime1">
              <a:rPr lang="fi-FI" smtClean="0"/>
              <a:t>21.1.2026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3623246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21.1.2026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39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9" name="Suora yhdysviiva 8"/>
          <p:cNvCxnSpPr/>
          <p:nvPr/>
        </p:nvCxnSpPr>
        <p:spPr>
          <a:xfrm>
            <a:off x="414000" y="5841312"/>
            <a:ext cx="55112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in paikkamerkki 13"/>
          <p:cNvSpPr>
            <a:spLocks noGrp="1"/>
          </p:cNvSpPr>
          <p:nvPr>
            <p:ph type="body" sz="quarter" idx="14" hasCustomPrompt="1"/>
          </p:nvPr>
        </p:nvSpPr>
        <p:spPr>
          <a:xfrm>
            <a:off x="61535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11" name="Suora yhdysviiva 10"/>
          <p:cNvCxnSpPr/>
          <p:nvPr/>
        </p:nvCxnSpPr>
        <p:spPr>
          <a:xfrm>
            <a:off x="6153600" y="5841600"/>
            <a:ext cx="55112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6319029"/>
      </p:ext>
    </p:extLst>
  </p:cSld>
  <p:clrMapOvr>
    <a:masterClrMapping/>
  </p:clrMapOvr>
  <p:hf sldNum="0"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sanvaihto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CE8FED5-D933-44C8-9564-D710DB44FAAC}" type="datetime1">
              <a:rPr lang="fi-FI" smtClean="0"/>
              <a:t>21.1.2026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30A00A45-5EE7-4C10-8E10-A75FF849C97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5" b="-564"/>
          <a:stretch/>
        </p:blipFill>
        <p:spPr bwMode="black">
          <a:xfrm>
            <a:off x="9555888" y="18055"/>
            <a:ext cx="2340000" cy="92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767643"/>
      </p:ext>
    </p:extLst>
  </p:cSld>
  <p:clrMapOvr>
    <a:masterClrMapping/>
  </p:clrMapOvr>
  <p:hf sldNum="0"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29"/>
            <a:ext cx="7008000" cy="4424895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21.1.2026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29"/>
            <a:ext cx="7008000" cy="96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48869353"/>
      </p:ext>
    </p:extLst>
  </p:cSld>
  <p:clrMapOvr>
    <a:masterClrMapping/>
  </p:clrMapOvr>
  <p:hf sldNum="0"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tsikko+teksti_yksinkerta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92937-4A8A-C474-D38F-4D5A43410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999" y="594013"/>
            <a:ext cx="10751999" cy="810893"/>
          </a:xfrm>
        </p:spPr>
        <p:txBody>
          <a:bodyPr>
            <a:normAutofit/>
          </a:bodyPr>
          <a:lstStyle>
            <a:lvl1pPr>
              <a:defRPr sz="3600" b="1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5896F55-CC03-315D-1C09-D93A903AD05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0000" y="1404907"/>
            <a:ext cx="10751998" cy="4453634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7696228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75A26-E7EB-42B7-B05A-8F0C149E23CB}" type="datetime1">
              <a:rPr lang="fi-FI" smtClean="0"/>
              <a:t>21.1.2026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>
            <a:extLst>
              <a:ext uri="{FF2B5EF4-FFF2-40B4-BE49-F238E27FC236}">
                <a16:creationId xmlns:a16="http://schemas.microsoft.com/office/drawing/2014/main" id="{0381782D-255F-4853-838D-BA013CF68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9651033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Otsikko ja sisältö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CE8FED5-D933-44C8-9564-D710DB44FAAC}" type="datetime1">
              <a:rPr lang="fi-FI" smtClean="0"/>
              <a:t>21.1.2026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B18DD67E-A907-49C4-9344-9E05BD7F82A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5" b="-564"/>
          <a:stretch/>
        </p:blipFill>
        <p:spPr bwMode="black">
          <a:xfrm>
            <a:off x="9555888" y="18055"/>
            <a:ext cx="2340000" cy="92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462255"/>
      </p:ext>
    </p:extLst>
  </p:cSld>
  <p:clrMapOvr>
    <a:masterClrMapping/>
  </p:clrMapOvr>
  <p:hf sldNum="0"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Osanvaih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AF8E0C4-2B04-4575-90C9-B2559A6B0F5E}" type="datetimeFigureOut">
              <a:rPr lang="fi-FI" smtClean="0"/>
              <a:t>21.1.2026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8" name="Sisällön paikkamerkki 7"/>
          <p:cNvSpPr>
            <a:spLocks noGrp="1"/>
          </p:cNvSpPr>
          <p:nvPr>
            <p:ph sz="quarter" idx="13"/>
          </p:nvPr>
        </p:nvSpPr>
        <p:spPr>
          <a:xfrm>
            <a:off x="414000" y="774551"/>
            <a:ext cx="11248354" cy="5056867"/>
          </a:xfrm>
        </p:spPr>
        <p:txBody>
          <a:bodyPr/>
          <a:lstStyle>
            <a:lvl1pPr>
              <a:buClr>
                <a:schemeClr val="bg1"/>
              </a:buClr>
              <a:defRPr sz="28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28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28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38355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- no sub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9999" y="1708150"/>
            <a:ext cx="11466873" cy="401811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6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600"/>
              </a:spcBef>
              <a:defRPr sz="14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59999" y="430717"/>
            <a:ext cx="11466875" cy="40411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6913" y="6394275"/>
            <a:ext cx="969962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034BEE3-566C-4068-A777-C3A4762E861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70"/>
          <p:cNvSpPr>
            <a:spLocks noGrp="1"/>
          </p:cNvSpPr>
          <p:nvPr>
            <p:ph type="ftr" sz="quarter" idx="3"/>
          </p:nvPr>
        </p:nvSpPr>
        <p:spPr>
          <a:xfrm>
            <a:off x="5855250" y="6146837"/>
            <a:ext cx="3728697" cy="711164"/>
          </a:xfrm>
          <a:prstGeom prst="rect">
            <a:avLst/>
          </a:prstGeom>
        </p:spPr>
        <p:txBody>
          <a:bodyPr lIns="496800" tIns="90000" anchor="ctr">
            <a:noAutofit/>
          </a:bodyPr>
          <a:lstStyle>
            <a:lvl1pPr algn="r">
              <a:defRPr lang="en-AU" sz="1250" b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fi-FI"/>
              <a:t>Yrittäjägallup, kierros 5/2023 joulukuu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42058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278E-765C-4FED-AAAB-781631F41A93}" type="datetime1">
              <a:rPr lang="fi-FI" smtClean="0"/>
              <a:t>21.1.2026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6078919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Väliotsikko_turkoosi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2E4B5-460E-0CA8-0FC4-A5AF77CDF50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510126"/>
            <a:ext cx="9144000" cy="1837748"/>
          </a:xfrm>
        </p:spPr>
        <p:txBody>
          <a:bodyPr anchor="ctr">
            <a:noAutofit/>
          </a:bodyPr>
          <a:lstStyle>
            <a:lvl1pPr algn="ctr">
              <a:defRPr sz="5400">
                <a:solidFill>
                  <a:schemeClr val="bg1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996403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Lopetus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546" y="2237780"/>
            <a:ext cx="6132909" cy="238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647546"/>
      </p:ext>
    </p:extLst>
  </p:cSld>
  <p:clrMapOvr>
    <a:masterClrMapping/>
  </p:clrMapOvr>
  <p:hf sldNum="0" hdr="0" ftr="0" dt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486000"/>
            <a:ext cx="7963200" cy="1850400"/>
          </a:xfrm>
        </p:spPr>
        <p:txBody>
          <a:bodyPr anchor="b"/>
          <a:lstStyle>
            <a:lvl1pPr>
              <a:defRPr sz="3000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502000"/>
            <a:ext cx="7963200" cy="2088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21.1.2026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7154481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21.1.2026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0009446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diagrammi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21.1.2026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cxnSp>
        <p:nvCxnSpPr>
          <p:cNvPr id="8" name="Suora yhdysviiva 7"/>
          <p:cNvCxnSpPr/>
          <p:nvPr/>
        </p:nvCxnSpPr>
        <p:spPr>
          <a:xfrm>
            <a:off x="414000" y="5841312"/>
            <a:ext cx="11258135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394252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sisältö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21.1.2026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16069448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dia keskitet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3000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21.1.2026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0010932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llinen 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776532"/>
            <a:ext cx="10795468" cy="1200000"/>
          </a:xfrm>
        </p:spPr>
        <p:txBody>
          <a:bodyPr/>
          <a:lstStyle>
            <a:lvl1pPr>
              <a:defRPr sz="2800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024532"/>
            <a:ext cx="10795468" cy="1344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7" name="Suorakulmio 6"/>
          <p:cNvSpPr/>
          <p:nvPr/>
        </p:nvSpPr>
        <p:spPr>
          <a:xfrm>
            <a:off x="9139203" y="3431685"/>
            <a:ext cx="3052797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 err="1"/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59038" y="4690463"/>
            <a:ext cx="2346257" cy="911447"/>
          </a:xfrm>
          <a:prstGeom prst="rect">
            <a:avLst/>
          </a:prstGeom>
        </p:spPr>
      </p:pic>
      <p:sp>
        <p:nvSpPr>
          <p:cNvPr id="9" name="Kuvan paikkamerkki 8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31685"/>
            <a:ext cx="9139203" cy="3429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10584" indent="0" algn="ctr">
              <a:buNone/>
              <a:tabLst/>
              <a:defRPr/>
            </a:lvl1pPr>
          </a:lstStyle>
          <a:p>
            <a:r>
              <a:rPr lang="fi-FI"/>
              <a:t>Vedä kuva paikkamerkkiin tai 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21.1.2026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516000"/>
            <a:ext cx="576000" cy="324000"/>
          </a:xfrm>
        </p:spPr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Kolmio 9"/>
          <p:cNvSpPr/>
          <p:nvPr userDrawn="1"/>
        </p:nvSpPr>
        <p:spPr>
          <a:xfrm rot="16200000">
            <a:off x="8388893" y="4091882"/>
            <a:ext cx="883212" cy="666915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</p:spTree>
    <p:extLst>
      <p:ext uri="{BB962C8B-B14F-4D97-AF65-F5344CB8AC3E}">
        <p14:creationId xmlns:p14="http://schemas.microsoft.com/office/powerpoint/2010/main" val="32553144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sanvaih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AF8E0C4-2B04-4575-90C9-B2559A6B0F5E}" type="datetimeFigureOut">
              <a:rPr lang="fi-FI" smtClean="0"/>
              <a:t>21.1.2026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8" name="Sisällön paikkamerkki 7"/>
          <p:cNvSpPr>
            <a:spLocks noGrp="1"/>
          </p:cNvSpPr>
          <p:nvPr>
            <p:ph sz="quarter" idx="13"/>
          </p:nvPr>
        </p:nvSpPr>
        <p:spPr>
          <a:xfrm>
            <a:off x="414000" y="774551"/>
            <a:ext cx="11248354" cy="5056867"/>
          </a:xfrm>
        </p:spPr>
        <p:txBody>
          <a:bodyPr/>
          <a:lstStyle>
            <a:lvl1pPr>
              <a:buClr>
                <a:schemeClr val="bg1"/>
              </a:buClr>
              <a:defRPr sz="28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28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28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pic>
        <p:nvPicPr>
          <p:cNvPr id="2" name="Kuva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42033" y="10756"/>
            <a:ext cx="2649966" cy="1166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13250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21.1.2026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</p:spTree>
    <p:extLst>
      <p:ext uri="{BB962C8B-B14F-4D97-AF65-F5344CB8AC3E}">
        <p14:creationId xmlns:p14="http://schemas.microsoft.com/office/powerpoint/2010/main" val="304641871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21.1.2026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39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9" name="Suora yhdysviiva 8"/>
          <p:cNvCxnSpPr/>
          <p:nvPr/>
        </p:nvCxnSpPr>
        <p:spPr>
          <a:xfrm>
            <a:off x="414000" y="5841312"/>
            <a:ext cx="5511293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in paikkamerkki 13"/>
          <p:cNvSpPr>
            <a:spLocks noGrp="1"/>
          </p:cNvSpPr>
          <p:nvPr>
            <p:ph type="body" sz="quarter" idx="14" hasCustomPrompt="1"/>
          </p:nvPr>
        </p:nvSpPr>
        <p:spPr>
          <a:xfrm>
            <a:off x="61535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11" name="Suora yhdysviiva 10"/>
          <p:cNvCxnSpPr/>
          <p:nvPr/>
        </p:nvCxnSpPr>
        <p:spPr>
          <a:xfrm>
            <a:off x="6153600" y="5841600"/>
            <a:ext cx="5511293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948766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512000"/>
            <a:ext cx="7656235" cy="4584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28000" y="1512000"/>
            <a:ext cx="3334354" cy="4584000"/>
          </a:xfrm>
        </p:spPr>
        <p:txBody>
          <a:bodyPr>
            <a:noAutofit/>
          </a:bodyPr>
          <a:lstStyle>
            <a:lvl1pPr marL="179996" indent="-179996">
              <a:spcBef>
                <a:spcPts val="0"/>
              </a:spcBef>
              <a:defRPr sz="2400"/>
            </a:lvl1pPr>
            <a:lvl2pPr marL="359991" indent="-179996">
              <a:spcBef>
                <a:spcPts val="0"/>
              </a:spcBef>
              <a:defRPr sz="2400"/>
            </a:lvl2pPr>
            <a:lvl3pPr marL="539987" indent="-179996">
              <a:spcBef>
                <a:spcPts val="0"/>
              </a:spcBef>
              <a:defRPr sz="2400"/>
            </a:lvl3pPr>
            <a:lvl4pPr marL="719982" indent="-179996">
              <a:spcBef>
                <a:spcPts val="0"/>
              </a:spcBef>
              <a:defRPr sz="2400"/>
            </a:lvl4pPr>
            <a:lvl5pPr marL="899978" indent="-179996">
              <a:spcBef>
                <a:spcPts val="0"/>
              </a:spcBef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21.1.2026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</p:spTree>
    <p:extLst>
      <p:ext uri="{BB962C8B-B14F-4D97-AF65-F5344CB8AC3E}">
        <p14:creationId xmlns:p14="http://schemas.microsoft.com/office/powerpoint/2010/main" val="62757884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 hasCustomPrompt="1"/>
          </p:nvPr>
        </p:nvSpPr>
        <p:spPr>
          <a:xfrm>
            <a:off x="414000" y="1416000"/>
            <a:ext cx="3314852" cy="4320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008000" y="1416000"/>
            <a:ext cx="7680000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21.1.2026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85757537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must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8000" y="774550"/>
            <a:ext cx="10741468" cy="2291379"/>
          </a:xfrm>
        </p:spPr>
        <p:txBody>
          <a:bodyPr anchor="t" anchorCtr="0"/>
          <a:lstStyle>
            <a:lvl1pPr>
              <a:defRPr sz="2800" b="0"/>
            </a:lvl1pPr>
          </a:lstStyle>
          <a:p>
            <a:r>
              <a:rPr lang="fi-FI"/>
              <a:t>Muokkaa perustyylejä naps.</a:t>
            </a:r>
          </a:p>
        </p:txBody>
      </p:sp>
      <p:pic>
        <p:nvPicPr>
          <p:cNvPr id="5" name="Kuva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42033" y="10756"/>
            <a:ext cx="2649966" cy="1166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03802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8000" y="774551"/>
            <a:ext cx="10752226" cy="2377440"/>
          </a:xfrm>
        </p:spPr>
        <p:txBody>
          <a:bodyPr anchor="t" anchorCtr="0"/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perustyylejä naps.</a:t>
            </a:r>
          </a:p>
        </p:txBody>
      </p:sp>
      <p:pic>
        <p:nvPicPr>
          <p:cNvPr id="4" name="Kuva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42033" y="10756"/>
            <a:ext cx="2649966" cy="1166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78345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576000" cy="1008000"/>
          </a:xfrm>
        </p:spPr>
        <p:txBody>
          <a:bodyPr t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  <p:sp>
        <p:nvSpPr>
          <p:cNvPr id="12" name="Kuvan paikkamerkki 11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580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pic>
        <p:nvPicPr>
          <p:cNvPr id="4" name="Kuva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42033" y="10756"/>
            <a:ext cx="2649966" cy="1166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54898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29"/>
            <a:ext cx="7008000" cy="4424895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21.1.2026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29"/>
            <a:ext cx="7008000" cy="960000"/>
          </a:xfrm>
        </p:spPr>
        <p:txBody>
          <a:bodyPr/>
          <a:lstStyle/>
          <a:p>
            <a:r>
              <a:rPr lang="fi-FI"/>
              <a:t>Muokkaa perustyylejä naps.</a:t>
            </a:r>
          </a:p>
        </p:txBody>
      </p:sp>
    </p:spTree>
    <p:extLst>
      <p:ext uri="{BB962C8B-B14F-4D97-AF65-F5344CB8AC3E}">
        <p14:creationId xmlns:p14="http://schemas.microsoft.com/office/powerpoint/2010/main" val="239043235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-sisältö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31"/>
            <a:ext cx="7008000" cy="2472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21.1.2026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31"/>
            <a:ext cx="7008000" cy="960000"/>
          </a:xfrm>
        </p:spPr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9" name="Tekstin paikkamerkki 8"/>
          <p:cNvSpPr>
            <a:spLocks noGrp="1"/>
          </p:cNvSpPr>
          <p:nvPr>
            <p:ph type="body" sz="quarter" idx="13" hasCustomPrompt="1"/>
          </p:nvPr>
        </p:nvSpPr>
        <p:spPr>
          <a:xfrm>
            <a:off x="4656667" y="4460331"/>
            <a:ext cx="7008000" cy="18974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65991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2pPr>
            <a:lvl3pPr marL="81598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3pPr>
            <a:lvl4pPr marL="119997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4pPr>
            <a:lvl5pPr marL="158396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</p:spTree>
    <p:extLst>
      <p:ext uri="{BB962C8B-B14F-4D97-AF65-F5344CB8AC3E}">
        <p14:creationId xmlns:p14="http://schemas.microsoft.com/office/powerpoint/2010/main" val="16236827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21.1.2026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4213563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llinen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21.1.2026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0799469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355703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yntikortt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21.1.2026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6" name="Tekstin paikkamerkki 5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1097280"/>
            <a:ext cx="5544000" cy="473155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fi-FI"/>
              <a:t>Etunimi Sukunimi</a:t>
            </a:r>
            <a:br>
              <a:rPr lang="fi-FI"/>
            </a:br>
            <a:r>
              <a:rPr lang="fi-FI"/>
              <a:t>tehtävänimike</a:t>
            </a:r>
            <a:br>
              <a:rPr lang="fi-FI"/>
            </a:br>
            <a:br>
              <a:rPr lang="fi-FI"/>
            </a:br>
            <a:r>
              <a:rPr lang="fi-FI"/>
              <a:t>p. 00 0000 000, 000 000 000</a:t>
            </a:r>
            <a:br>
              <a:rPr lang="fi-FI"/>
            </a:br>
            <a:r>
              <a:rPr lang="fi-FI" err="1"/>
              <a:t>etunimi.sukunimi@yrittajat.fi</a:t>
            </a:r>
            <a:br>
              <a:rPr lang="fi-FI"/>
            </a:br>
            <a:br>
              <a:rPr lang="fi-FI"/>
            </a:br>
            <a:r>
              <a:rPr lang="fi-FI"/>
              <a:t>Twitter:</a:t>
            </a:r>
            <a:br>
              <a:rPr lang="fi-FI"/>
            </a:br>
            <a:r>
              <a:rPr lang="fi-FI"/>
              <a:t>Instagram:</a:t>
            </a:r>
            <a:br>
              <a:rPr lang="fi-FI"/>
            </a:br>
            <a:r>
              <a:rPr lang="fi-FI"/>
              <a:t>Facebook:</a:t>
            </a:r>
            <a:br>
              <a:rPr lang="fi-FI"/>
            </a:br>
            <a:br>
              <a:rPr lang="fi-FI"/>
            </a:br>
            <a:r>
              <a:rPr lang="fi-FI" err="1"/>
              <a:t>yrittajat.fi</a:t>
            </a:r>
            <a:endParaRPr lang="fi-FI"/>
          </a:p>
        </p:txBody>
      </p:sp>
      <p:sp>
        <p:nvSpPr>
          <p:cNvPr id="8" name="Kuvan paikkamerkki 7"/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1097280"/>
            <a:ext cx="6096000" cy="4731552"/>
          </a:xfrm>
          <a:noFill/>
        </p:spPr>
        <p:txBody>
          <a:bodyPr anchor="ctr"/>
          <a:lstStyle>
            <a:lvl1pPr marL="239994" indent="0" algn="ctr">
              <a:spcBef>
                <a:spcPts val="0"/>
              </a:spcBef>
              <a:buNone/>
              <a:defRPr sz="2667"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79028620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petus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9546" y="2237780"/>
            <a:ext cx="6132909" cy="238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28579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Otsikko ja sisältö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552000" y="881191"/>
            <a:ext cx="10992000" cy="4805314"/>
          </a:xfrm>
        </p:spPr>
        <p:txBody>
          <a:bodyPr>
            <a:noAutofit/>
          </a:bodyPr>
          <a:lstStyle>
            <a:lvl1pPr>
              <a:defRPr sz="3200"/>
            </a:lvl1pPr>
            <a:lvl2pPr>
              <a:defRPr sz="2667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EFF7-5DA1-B642-A01A-1298BC74CE2E}" type="datetime1">
              <a:rPr lang="fi-FI" smtClean="0"/>
              <a:t>21.1.2026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14" name="Tekstin paikkamerkki 13"/>
          <p:cNvSpPr>
            <a:spLocks noGrp="1"/>
          </p:cNvSpPr>
          <p:nvPr>
            <p:ph type="body" sz="quarter" idx="13"/>
          </p:nvPr>
        </p:nvSpPr>
        <p:spPr>
          <a:xfrm>
            <a:off x="552000" y="5925277"/>
            <a:ext cx="10992000" cy="396000"/>
          </a:xfrm>
        </p:spPr>
        <p:txBody>
          <a:bodyPr>
            <a:noAutofit/>
          </a:bodyPr>
          <a:lstStyle>
            <a:lvl1pPr marL="0" indent="0">
              <a:buNone/>
              <a:defRPr sz="2133" i="1">
                <a:solidFill>
                  <a:srgbClr val="404040"/>
                </a:solidFill>
              </a:defRPr>
            </a:lvl1pPr>
            <a:lvl2pPr marL="455989" indent="0">
              <a:buNone/>
              <a:defRPr sz="1600"/>
            </a:lvl2pPr>
            <a:lvl3pPr marL="839979" indent="0">
              <a:buNone/>
              <a:defRPr sz="1600"/>
            </a:lvl3pPr>
            <a:lvl4pPr marL="1223969" indent="0">
              <a:buNone/>
              <a:defRPr sz="1600"/>
            </a:lvl4pPr>
            <a:lvl5pPr marL="160796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16114828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ykälä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orakulmio 12"/>
          <p:cNvSpPr/>
          <p:nvPr userDrawn="1"/>
        </p:nvSpPr>
        <p:spPr>
          <a:xfrm>
            <a:off x="0" y="0"/>
            <a:ext cx="5592000" cy="6858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2" name="Suorakulmio 1"/>
          <p:cNvSpPr/>
          <p:nvPr userDrawn="1"/>
        </p:nvSpPr>
        <p:spPr>
          <a:xfrm>
            <a:off x="5592000" y="-1"/>
            <a:ext cx="6600000" cy="685800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2242341"/>
            <a:ext cx="4416608" cy="2373315"/>
          </a:xfrm>
        </p:spPr>
        <p:txBody>
          <a:bodyPr>
            <a:noAutofit/>
          </a:bodyPr>
          <a:lstStyle>
            <a:lvl1pPr marL="0" indent="0" algn="ctr">
              <a:buNone/>
              <a:defRPr sz="12000" b="1">
                <a:solidFill>
                  <a:schemeClr val="tx1"/>
                </a:solidFill>
              </a:defRPr>
            </a:lvl1pPr>
            <a:lvl2pPr>
              <a:defRPr sz="2667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i-FI"/>
              <a:t>Muokkaa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44000" y="2242341"/>
            <a:ext cx="5424608" cy="2373316"/>
          </a:xfrm>
        </p:spPr>
        <p:txBody>
          <a:bodyPr>
            <a:noAutofit/>
          </a:bodyPr>
          <a:lstStyle>
            <a:lvl1pPr marL="0" indent="0">
              <a:buNone/>
              <a:defRPr sz="4000">
                <a:solidFill>
                  <a:schemeClr val="bg1"/>
                </a:solidFill>
              </a:defRPr>
            </a:lvl1pPr>
            <a:lvl2pPr>
              <a:defRPr sz="2667">
                <a:solidFill>
                  <a:schemeClr val="bg1"/>
                </a:solidFill>
              </a:defRPr>
            </a:lvl2pPr>
            <a:lvl3pPr>
              <a:defRPr sz="2667">
                <a:solidFill>
                  <a:schemeClr val="bg1"/>
                </a:solidFill>
              </a:defRPr>
            </a:lvl3pPr>
            <a:lvl4pPr>
              <a:defRPr sz="2667">
                <a:solidFill>
                  <a:schemeClr val="bg1"/>
                </a:solidFill>
              </a:defRPr>
            </a:lvl4pPr>
            <a:lvl5pPr>
              <a:defRPr sz="2667">
                <a:solidFill>
                  <a:schemeClr val="bg1"/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F5BD6-FECE-D64A-BCFD-A37440B84108}" type="datetime1">
              <a:rPr lang="fi-FI" smtClean="0"/>
              <a:t>21.1.2026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Otsikko 1"/>
          <p:cNvSpPr>
            <a:spLocks noGrp="1"/>
          </p:cNvSpPr>
          <p:nvPr>
            <p:ph type="title" hasCustomPrompt="1"/>
          </p:nvPr>
        </p:nvSpPr>
        <p:spPr>
          <a:xfrm>
            <a:off x="414000" y="308701"/>
            <a:ext cx="10972800" cy="864000"/>
          </a:xfrm>
          <a:ln>
            <a:noFill/>
          </a:ln>
        </p:spPr>
        <p:txBody>
          <a:bodyPr tIns="0" bIns="0" anchor="b">
            <a:noAutofit/>
          </a:bodyPr>
          <a:lstStyle>
            <a:lvl1pPr algn="l">
              <a:defRPr sz="2600">
                <a:solidFill>
                  <a:schemeClr val="bg1"/>
                </a:solidFill>
              </a:defRPr>
            </a:lvl1pPr>
          </a:lstStyle>
          <a:p>
            <a:r>
              <a:rPr lang="fi-FI"/>
              <a:t>LIITTOKOKOUKSEN ASIALISTA</a:t>
            </a:r>
          </a:p>
        </p:txBody>
      </p:sp>
      <p:sp>
        <p:nvSpPr>
          <p:cNvPr id="14" name="Tekstin paikkamerkki 3">
            <a:extLst>
              <a:ext uri="{FF2B5EF4-FFF2-40B4-BE49-F238E27FC236}">
                <a16:creationId xmlns:a16="http://schemas.microsoft.com/office/drawing/2014/main" id="{E66E12AB-231F-4A73-85D3-5AAA0C358118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427202336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Kolme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552000" y="1602000"/>
            <a:ext cx="5040000" cy="4536000"/>
          </a:xfrm>
        </p:spPr>
        <p:txBody>
          <a:bodyPr>
            <a:noAutofit/>
          </a:bodyPr>
          <a:lstStyle>
            <a:lvl1pPr marL="0" indent="0">
              <a:buNone/>
              <a:defRPr sz="13333" b="1">
                <a:solidFill>
                  <a:schemeClr val="accent1"/>
                </a:solidFill>
              </a:defRPr>
            </a:lvl1pPr>
            <a:lvl2pPr>
              <a:defRPr sz="2667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i-FI"/>
              <a:t>Muokkaa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5808608" y="1602000"/>
            <a:ext cx="5760000" cy="4515299"/>
          </a:xfrm>
        </p:spPr>
        <p:txBody>
          <a:bodyPr>
            <a:noAutofit/>
          </a:bodyPr>
          <a:lstStyle>
            <a:lvl1pPr marL="0" indent="0">
              <a:buNone/>
              <a:defRPr sz="3200"/>
            </a:lvl1pPr>
            <a:lvl2pPr>
              <a:defRPr sz="2667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699F6-2708-0646-86BA-A66F4EE0DC26}" type="datetime1">
              <a:rPr lang="fi-FI" smtClean="0"/>
              <a:t>21.1.2026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cxnSp>
        <p:nvCxnSpPr>
          <p:cNvPr id="10" name="Suora yhdysviiva 9"/>
          <p:cNvCxnSpPr/>
          <p:nvPr/>
        </p:nvCxnSpPr>
        <p:spPr>
          <a:xfrm>
            <a:off x="552000" y="1245900"/>
            <a:ext cx="109920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tsikko 1"/>
          <p:cNvSpPr>
            <a:spLocks noGrp="1"/>
          </p:cNvSpPr>
          <p:nvPr>
            <p:ph type="title"/>
          </p:nvPr>
        </p:nvSpPr>
        <p:spPr>
          <a:xfrm>
            <a:off x="552000" y="297224"/>
            <a:ext cx="10972800" cy="864000"/>
          </a:xfrm>
          <a:ln>
            <a:noFill/>
          </a:ln>
        </p:spPr>
        <p:txBody>
          <a:bodyPr tIns="0" bIns="0" anchor="b">
            <a:noAutofit/>
          </a:bodyPr>
          <a:lstStyle>
            <a:lvl1pPr algn="l">
              <a:defRPr sz="3733">
                <a:solidFill>
                  <a:schemeClr val="accent6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i-FI"/>
              <a:t>Muokkaa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14631941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0000" y="1490400"/>
            <a:ext cx="3520800" cy="19764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00" b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0000" y="3708000"/>
            <a:ext cx="3520800" cy="10224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0929DC8-987C-4BF4-9A49-8F549F1F3DB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0363" y="4971600"/>
            <a:ext cx="3521075" cy="1022350"/>
          </a:xfrm>
        </p:spPr>
        <p:txBody>
          <a:bodyPr anchor="b"/>
          <a:lstStyle>
            <a:lvl1pPr>
              <a:spcBef>
                <a:spcPts val="600"/>
              </a:spcBef>
              <a:defRPr sz="1200"/>
            </a:lvl1pPr>
          </a:lstStyle>
          <a:p>
            <a:pPr lvl="0"/>
            <a:r>
              <a:rPr lang="en-GB"/>
              <a:t>Click to add text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A73C7B-FCCC-4382-8B5E-EF6C045FAD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  <p:pic>
        <p:nvPicPr>
          <p:cNvPr id="4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C4622A7A-8228-F102-2676-C04EEE04EBF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246788"/>
            <a:ext cx="20764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8960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CC213809-11F2-4FF6-8836-C61FDCCBA32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272000" y="1490400"/>
            <a:ext cx="7920000" cy="4500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1EB514B-0857-4EBF-B042-2A3E81792E2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1490400"/>
            <a:ext cx="3520800" cy="197533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00" b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8F4C310-09FC-4B27-9FA2-5128CE9C60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0000" y="3708000"/>
            <a:ext cx="3520800" cy="102271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8B54B2-17FC-4F44-A549-93DE726BD6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000" y="4971600"/>
            <a:ext cx="3519536" cy="1022713"/>
          </a:xfrm>
        </p:spPr>
        <p:txBody>
          <a:bodyPr anchor="b"/>
          <a:lstStyle>
            <a:lvl1pPr>
              <a:spcBef>
                <a:spcPts val="600"/>
              </a:spcBef>
              <a:defRPr sz="1200"/>
            </a:lvl1pPr>
          </a:lstStyle>
          <a:p>
            <a:pPr lvl="0"/>
            <a:r>
              <a:rPr lang="en-US"/>
              <a:t>Click to add text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367E2D2-7C31-4CEA-8775-7B4E031C03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13475" y="1490401"/>
            <a:ext cx="63612" cy="4500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C5C8632-FA72-48DB-A3AB-14A4D37C9AD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  <p:pic>
        <p:nvPicPr>
          <p:cNvPr id="2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9A4DCAD8-C24D-7FFB-B35E-64BEA5B063A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246788"/>
            <a:ext cx="20764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5774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 (black)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0000" y="1490400"/>
            <a:ext cx="3520800" cy="19764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00" b="0"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0000" y="3708000"/>
            <a:ext cx="3520800" cy="10224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0929DC8-987C-4BF4-9A49-8F549F1F3DB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0363" y="4971600"/>
            <a:ext cx="3521075" cy="1022350"/>
          </a:xfrm>
        </p:spPr>
        <p:txBody>
          <a:bodyPr anchor="b"/>
          <a:lstStyle>
            <a:lvl1pPr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text</a:t>
            </a:r>
          </a:p>
        </p:txBody>
      </p:sp>
      <p:pic>
        <p:nvPicPr>
          <p:cNvPr id="4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EB610D2C-1EA5-4E1E-1E87-EA0AA117AA8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246788"/>
            <a:ext cx="20764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1372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 (black)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CC213809-11F2-4FF6-8836-C61FDCCBA32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272000" y="1490400"/>
            <a:ext cx="7920000" cy="4500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1EB514B-0857-4EBF-B042-2A3E81792E2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1490400"/>
            <a:ext cx="3520800" cy="197533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8F4C310-09FC-4B27-9FA2-5128CE9C60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0000" y="3708000"/>
            <a:ext cx="3520800" cy="102271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8B54B2-17FC-4F44-A549-93DE726BD6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000" y="4971600"/>
            <a:ext cx="3519536" cy="1022713"/>
          </a:xfrm>
        </p:spPr>
        <p:txBody>
          <a:bodyPr anchor="b"/>
          <a:lstStyle>
            <a:lvl1pPr>
              <a:spcBef>
                <a:spcPts val="600"/>
              </a:spcBef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B940724-CD0A-4966-9236-B1E83A63E8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13475" y="1490401"/>
            <a:ext cx="63612" cy="4500000"/>
          </a:xfrm>
          <a:prstGeom prst="rect">
            <a:avLst/>
          </a:prstGeom>
        </p:spPr>
      </p:pic>
      <p:pic>
        <p:nvPicPr>
          <p:cNvPr id="2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737D9043-8B25-DD18-681D-8BEEBF8F5FC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246788"/>
            <a:ext cx="20764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0435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359999" y="2258559"/>
            <a:ext cx="5643563" cy="1980000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4000" b="0">
                <a:solidFill>
                  <a:schemeClr val="tx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59999" y="1713600"/>
            <a:ext cx="976676" cy="540000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4000" b="0">
                <a:solidFill>
                  <a:schemeClr val="tx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No.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1F4666-D6B5-45BF-9029-D7C0FE8FC4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097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(black)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359998" y="2257200"/>
            <a:ext cx="5643927" cy="1980000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4000" b="0">
                <a:solidFill>
                  <a:schemeClr val="bg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bg1"/>
                </a:solidFill>
              </a:defRPr>
            </a:lvl2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60363" y="1713332"/>
            <a:ext cx="976312" cy="540000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4000" b="0">
                <a:solidFill>
                  <a:schemeClr val="bg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No.</a:t>
            </a:r>
          </a:p>
        </p:txBody>
      </p:sp>
    </p:spTree>
    <p:extLst>
      <p:ext uri="{BB962C8B-B14F-4D97-AF65-F5344CB8AC3E}">
        <p14:creationId xmlns:p14="http://schemas.microsoft.com/office/powerpoint/2010/main" val="4010034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596ED-8270-4BD9-9069-84F474882F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CA3A6B-089A-48DA-907F-9446B12760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873D13-8BEF-4470-A16D-19EDE6E7A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5/2025 lokakuu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0105BF4-D562-44BF-BA5C-F9CA4C0FE9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910800"/>
            <a:ext cx="11466000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01F0EAC-DF03-4553-8D22-C26B163DC97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60363" y="1710000"/>
            <a:ext cx="114660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188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x content +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B7F44-1A9D-43CE-8B94-70E892BCC6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F0CD56-CDEF-4F99-82E9-F8344BA7D8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F17232-4933-4B44-AB0A-14F735246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5/2025 lokakuu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4A8CE99-0AD9-4D9C-9C09-47545620E96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10000"/>
            <a:ext cx="11464925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8CF1398-AEAE-44BE-B05F-E03B17EB921A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2376000"/>
            <a:ext cx="114660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A51D583-D2F5-4206-82FD-3E7E687E5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0" y="910800"/>
            <a:ext cx="11466513" cy="396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0273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667F2-B31E-4932-857C-E542EC7E06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286C412-8D9A-4518-BD82-093D1D70BD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8D1434-081E-42DD-A0E7-8AD211AD6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5/2025 lokakuu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D24B38-2DD2-4BE4-A6BC-6AB461A6A6A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363" y="1710000"/>
            <a:ext cx="5626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028BB49-92B7-4BBE-AD91-816AF9386D4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200965" y="1710000"/>
            <a:ext cx="5626800" cy="39989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9FAE1AF-1132-4B0D-8DC6-F52576CE68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363" y="910800"/>
            <a:ext cx="11466000" cy="396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4548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07A87-9762-46A5-A1BF-60907C2C37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EE70F8-6350-4489-8BF1-B1E111BCAB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0CCAD9-3BB6-43FD-8F71-48FD58809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5/2025 lokakuu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60E6D9E-AC7D-4CD8-9A1B-DC502AAB0B8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1710000"/>
            <a:ext cx="56268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F252CF9-0987-4CBA-8CC7-B6582ECA239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363" y="2376000"/>
            <a:ext cx="56268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FAA4903-9221-4FF9-912C-268A8584F3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02800" y="1710000"/>
            <a:ext cx="5626800" cy="604838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3F8654F-9C23-4A2E-AF1D-7C6743D88CE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202363" y="2376488"/>
            <a:ext cx="5626800" cy="33432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1F22C1D-496B-4E53-BF19-ED9291DCCF9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0363" y="910800"/>
            <a:ext cx="11466512" cy="396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3698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ECC06-0E64-440D-9CE8-5164D16518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90BAE0-3503-40B7-97FF-3BBA5C4DD7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42D4FE-2A34-4C36-A765-CE00B9912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5/2025 lokakuu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E4B3E9-7CA2-4847-B7BD-96957DE3022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362" y="1710000"/>
            <a:ext cx="36720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10D5E0E-637F-4A32-A98F-3FE4ED81219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57618" y="1710000"/>
            <a:ext cx="36720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6435609-FC5D-424F-A15C-A0856D1FFFF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154874" y="1710000"/>
            <a:ext cx="36720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7582AC7-4667-407B-A5E8-45D6349311A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6041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5AEE3-9929-4A79-A968-8D4311BF5D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DAA155B-CCB9-45EF-83E7-A4F386C3D5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46BAB9-04B4-4317-A1F0-FDDB9A128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5/2025 lokakuu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2044888-1B05-4294-ABC2-A93A4A32E0D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10000"/>
            <a:ext cx="36720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B8C48F8-FEC0-41E0-BBB9-68EC3003D7D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363" y="2376000"/>
            <a:ext cx="36720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59D2917-03D0-4000-AA1D-13CEEB10FBF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57437" y="1710000"/>
            <a:ext cx="36720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DE23886-2490-491C-8436-F655BBCD8C9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257619" y="2376488"/>
            <a:ext cx="3672000" cy="33432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1DA3C15-7E9D-4E22-895A-F50878BD332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54874" y="1710000"/>
            <a:ext cx="3672000" cy="604838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C41F52C9-6836-4FC9-99EA-1BF6FF01DF3F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154874" y="2376000"/>
            <a:ext cx="36720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3593581B-25F6-45F4-A388-25B9169855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9938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C880B-B2A1-4343-8F1B-D11FAEA2A2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/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41184D5-78E0-4646-8F38-C52C718FFF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802832-2B66-4562-9C71-D7D150739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5/2025 lokakuu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F49FA9-6D89-44C4-B6C9-EA8D7FB7563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362" y="1710000"/>
            <a:ext cx="2728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AD1D924-231B-4C18-8E90-2DFF9C04EF0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272933" y="1710000"/>
            <a:ext cx="2728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EF0024D-3708-4302-8C69-256AD759387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185504" y="1710000"/>
            <a:ext cx="2728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E3415997-1B6E-4BEC-B682-F9280D0D5E3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098074" y="1710000"/>
            <a:ext cx="2728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97B1331-D3E0-4904-82E5-02B601057EB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4607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6C45C-9BBB-4B14-BC71-8D9593AF92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CA3869-0626-4D7E-A07F-ED2B248D28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9845BF-B227-4307-81B9-E7C8FC57C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5/2025 lokakuu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1A4FC7E-D91D-407A-BFBE-F405D6BBEA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10000"/>
            <a:ext cx="27288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29916EF-EC2F-4137-B182-AA5508918E8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2376000"/>
            <a:ext cx="27288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D9A3CD5-4B7B-41AC-BFD5-7AA2D853D03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72691" y="1710000"/>
            <a:ext cx="2728800" cy="604838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35F727AD-E63B-412E-B986-D86DFE5EED2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272691" y="2376488"/>
            <a:ext cx="27288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CEE6CD4-960B-4926-8A35-E8FF363F872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85382" y="1710000"/>
            <a:ext cx="27288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544BF1C-E9EC-43D2-A239-79E43B7C24C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185382" y="2376000"/>
            <a:ext cx="27288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A27027DC-FD56-4CD6-8B38-7C623A97D1C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98074" y="1710000"/>
            <a:ext cx="27288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5513656D-7804-45C7-9561-4FFDBE1F523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098074" y="2376488"/>
            <a:ext cx="2728800" cy="33432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5AA444E5-6DCB-4387-82D7-374FBA34E3E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363" y="910800"/>
            <a:ext cx="11466512" cy="396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1418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5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EED13-8109-40D7-B85E-48D72364D6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60EB60-D174-4782-B63F-DCF2657E1B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4526FD-FB6E-4148-89B3-7D266E27B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5/2025 lokakuu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5E99A7-B8B8-4860-8872-63A20BC4983E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363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136CF45-35B9-4F30-93CE-11D7DC6AE4A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689691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190C909-262D-4930-924B-8C4285CF8554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019019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18864E4-1D92-4544-8F52-1155810D7924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348347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68E0E68-5345-4D62-8D07-AE58AE330678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9677674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E23F4F6-B0E8-4724-933C-35F21A7E423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0874" y="910800"/>
            <a:ext cx="11466000" cy="396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0439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5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5C433-9252-44D6-8AA4-495DB59340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6AA46E-1017-4823-B4EC-B35766CE67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E1B86A-68D0-4D2D-A5CB-00F231C8B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5/2025 lokakuu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34B8469-FF2E-4467-8E43-A49A3388A2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F0DDC14-9B67-4FE8-BC58-A70501A5344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2376000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007D028-2ECB-46AF-8517-CCF9C089D8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89691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F1DDE75-E486-4A48-BDBB-2C2A5B5E64D3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689419" y="2376000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7A506B6-1DA9-4CD7-9F56-C6BF2FDC187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19019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3F41FFAE-2857-4B94-916D-0210AE0A1766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018838" y="2376000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8C34C508-C3AF-422F-B1C7-A38F34513AB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8347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0D9455C4-8047-4B5B-B5BC-4A0379405BC2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348257" y="2376488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5AEAC907-A41C-4782-BCD8-2B8C0ADD422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77674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056BBA8E-FD61-47C5-A779-B66918B4D327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9677674" y="2376000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48EED4C4-55A2-440F-BFEB-B054C51690A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220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6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4F353-7CBB-4EBB-BB48-0DDB45E9B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5794D1-DF29-4B89-9359-EE65C8A56A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772A83-22C7-42BE-87D1-B99FEC135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5/2025 lokakuu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7B7932-7D06-4E7E-AF70-44D39F481C0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00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FB353AB-4D08-4BBD-91C2-E6A30A5F493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30112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4A6B5AF-EB3C-46C5-B212-27204822781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24224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5800475F-DBE2-47A0-89B9-1175EDD8427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18336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0B5CE08A-01D2-488B-843A-CA3415AB7320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12448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39BAB9BC-6F39-4494-87B4-04D45B7607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06560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569F7FED-54BA-4C56-83A5-FA86011940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5330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6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36FA1-AACD-4AC6-8977-227A1E8204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9A02C0-437A-4731-B690-16D1AFCAA8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CC7B4E-73B3-4F33-A7FC-00F64BC9B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5/2025 lokakuu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70764FD-7DA2-4FE5-A31B-6691075F468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08149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BC0C4CA-E13F-460B-A188-81482902B70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105AA54-6669-4974-B1E8-3E58001D876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01120" y="1708149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2A0DDBF-A8B7-4F77-B8D5-E6CF8FB015A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30112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793D7A9-75C8-4028-9CA8-F07E93F82E4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42240" y="1708150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9B5E2A26-6C2A-419D-B4DC-291BA85B0C8A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24224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3DE92C5F-EFFE-48BF-93E1-CC78EFCD29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83360" y="1708149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3DA85A52-F7FD-4298-9AE5-CB80F4E3C640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18336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4E88849-5449-4627-813B-31B40F08F0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24480" y="1708150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9A7FC01F-A245-4C0F-BF24-3AAE6AC55CC4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812448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5CCD92EA-38A4-44E5-ADF7-78EA3D6DD0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065600" y="1708150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8317D903-C6B2-443C-A2F2-E7B672E08E3B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1006560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26D01CC-3541-4F97-AF97-73FF6352033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1144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62903-71A8-4BD2-B059-6BA4C3AA39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5626800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3EFCC3-809C-4472-825A-5268DA7595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7A7757-8EC5-4D12-B56F-AB9F88D69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5/2025 lokakuu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55437D9-CE22-451C-B458-B3F648A642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08150"/>
            <a:ext cx="5626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F169CDD-9FFC-4BEA-A4C1-F55F1EBC5A6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2799" y="430717"/>
            <a:ext cx="5626800" cy="54684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0801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FAACB8-7B00-457D-8F89-FB4DD9039A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556072-910B-4986-8C02-A52A75446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5/2025 lokakuu</a:t>
            </a:r>
            <a:endParaRPr lang="en-GB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4F34447-13E0-43B9-BE1F-C60C0355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60000" y="432000"/>
            <a:ext cx="5627561" cy="54684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0D6BD01-6C23-44ED-8363-1C234E2533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02361" y="1708150"/>
            <a:ext cx="5626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6AABB0-FC25-4DDA-B141-9861B8EF64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02361" y="430718"/>
            <a:ext cx="5626800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704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sub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98738-2E1C-4407-AE23-FC7C522477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DB932A-F9A4-4379-8F69-FA63BDFA24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347A58-42BF-4A47-A878-643A5CD27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5/2025 lokakuu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7C6D4BB-14E1-42DC-832A-2D0CE78632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910800"/>
            <a:ext cx="11466512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914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B2F2EE-42BB-4EB6-8FC2-5E56E4F34F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875A20-F354-407F-8F71-92C914742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5/2025 lokakuu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4764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 1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328D142-84D0-B4F6-7341-8BBBBB7CAA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6849" y="246788"/>
            <a:ext cx="2076450" cy="5476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7200" y="1138238"/>
            <a:ext cx="4665663" cy="1787237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7200" y="3146902"/>
            <a:ext cx="4665663" cy="188229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22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6913" y="6394275"/>
            <a:ext cx="969962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Footer Placeholder 70"/>
          <p:cNvSpPr>
            <a:spLocks noGrp="1"/>
          </p:cNvSpPr>
          <p:nvPr>
            <p:ph type="ftr" sz="quarter" idx="3"/>
          </p:nvPr>
        </p:nvSpPr>
        <p:spPr>
          <a:xfrm>
            <a:off x="5855250" y="6146837"/>
            <a:ext cx="3728697" cy="711164"/>
          </a:xfrm>
          <a:prstGeom prst="rect">
            <a:avLst/>
          </a:prstGeom>
        </p:spPr>
        <p:txBody>
          <a:bodyPr lIns="496800" tIns="90000" anchor="ctr">
            <a:noAutofit/>
          </a:bodyPr>
          <a:lstStyle>
            <a:lvl1pPr algn="r">
              <a:defRPr lang="en-AU" sz="1250" b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fi-FI"/>
              <a:t>Yrittäjägallup, kierros 5/2025 lokakuu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39D9B29-D4FD-40ED-BDB2-676C7FEDBF7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2518D0B-66AF-426F-A138-6C5DB2867290}"/>
              </a:ext>
            </a:extLst>
          </p:cNvPr>
          <p:cNvCxnSpPr>
            <a:cxnSpLocks/>
          </p:cNvCxnSpPr>
          <p:nvPr userDrawn="1">
            <p:custDataLst>
              <p:tags r:id="rId1"/>
            </p:custDataLst>
          </p:nvPr>
        </p:nvCxnSpPr>
        <p:spPr>
          <a:xfrm>
            <a:off x="360000" y="6120000"/>
            <a:ext cx="11474161" cy="0"/>
          </a:xfrm>
          <a:prstGeom prst="line">
            <a:avLst/>
          </a:prstGeom>
          <a:ln w="63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1A83618F-03C8-579C-169A-6BDBD67EAA1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6849" y="6294550"/>
            <a:ext cx="1353054" cy="35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810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9999" y="1708150"/>
            <a:ext cx="11466873" cy="401811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6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600"/>
              </a:spcBef>
              <a:defRPr sz="14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59999" y="430717"/>
            <a:ext cx="11466875" cy="40411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6913" y="6394275"/>
            <a:ext cx="969962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357188" y="909635"/>
            <a:ext cx="11477331" cy="396875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Footer Placeholder 70"/>
          <p:cNvSpPr>
            <a:spLocks noGrp="1"/>
          </p:cNvSpPr>
          <p:nvPr>
            <p:ph type="ftr" sz="quarter" idx="3"/>
          </p:nvPr>
        </p:nvSpPr>
        <p:spPr>
          <a:xfrm>
            <a:off x="5855250" y="6146837"/>
            <a:ext cx="3728697" cy="711164"/>
          </a:xfrm>
          <a:prstGeom prst="rect">
            <a:avLst/>
          </a:prstGeom>
        </p:spPr>
        <p:txBody>
          <a:bodyPr lIns="496800" tIns="90000" anchor="ctr">
            <a:noAutofit/>
          </a:bodyPr>
          <a:lstStyle>
            <a:lvl1pPr algn="r">
              <a:defRPr lang="en-AU" sz="1250" b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fi-FI"/>
              <a:t>Yrittäjägallup, kierros 5/2025 lokakuu</a:t>
            </a:r>
          </a:p>
        </p:txBody>
      </p:sp>
    </p:spTree>
    <p:extLst>
      <p:ext uri="{BB962C8B-B14F-4D97-AF65-F5344CB8AC3E}">
        <p14:creationId xmlns:p14="http://schemas.microsoft.com/office/powerpoint/2010/main" val="378373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line, Subline,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DF05DFE8-7FB7-D13C-1ED9-A427B82EA5E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0367" y="1658938"/>
            <a:ext cx="11268076" cy="4751387"/>
          </a:xfrm>
        </p:spPr>
        <p:txBody>
          <a:bodyPr/>
          <a:lstStyle>
            <a:lvl1pPr>
              <a:defRPr b="0" i="0"/>
            </a:lvl1pPr>
            <a:lvl2pPr>
              <a:defRPr b="1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50A6D9D-E203-EF32-002F-26B350FD5D85}"/>
              </a:ext>
            </a:extLst>
          </p:cNvPr>
          <p:cNvCxnSpPr/>
          <p:nvPr userDrawn="1"/>
        </p:nvCxnSpPr>
        <p:spPr>
          <a:xfrm>
            <a:off x="460375" y="419101"/>
            <a:ext cx="1126807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Slide Number Placeholder 4">
            <a:extLst>
              <a:ext uri="{FF2B5EF4-FFF2-40B4-BE49-F238E27FC236}">
                <a16:creationId xmlns:a16="http://schemas.microsoft.com/office/drawing/2014/main" id="{02267EA6-F381-52D5-9EF1-755B9BB0302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509579" y="6546850"/>
            <a:ext cx="218871" cy="155574"/>
          </a:xfrm>
        </p:spPr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7AA5B18-D886-67E4-5052-1F342D42D60F}"/>
              </a:ext>
            </a:extLst>
          </p:cNvPr>
          <p:cNvCxnSpPr/>
          <p:nvPr userDrawn="1"/>
        </p:nvCxnSpPr>
        <p:spPr>
          <a:xfrm>
            <a:off x="11509579" y="6600132"/>
            <a:ext cx="0" cy="808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BA8E41-9F44-29B2-EA4B-7C63EFB8D35D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fi-FI"/>
              <a:t>Yrittäjägallup, kierros 5/2025 lokakuu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0EEDCC-1D4E-88F8-10D0-7CD682728A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/>
          <a:p>
            <a:r>
              <a:rPr lang="en-US"/>
              <a:t>Content page headline 32pt Georgia, one line only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2AC102-A1E0-7517-0A14-033587BAD407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F2DFF374-8A49-E463-2029-B0AECC726F9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0375" y="172762"/>
            <a:ext cx="11268075" cy="195814"/>
          </a:xfrm>
        </p:spPr>
        <p:txBody>
          <a:bodyPr tIns="36000" bIns="36000" anchor="ctr" anchorCtr="0">
            <a:noAutofit/>
          </a:bodyPr>
          <a:lstStyle>
            <a:lvl1pPr algn="l">
              <a:defRPr sz="800" cap="none" spc="0" baseline="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633D01C5-FF3D-2F1D-047F-7C7D4BD19BB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60374" y="1064176"/>
            <a:ext cx="7677151" cy="421722"/>
          </a:xfrm>
        </p:spPr>
        <p:txBody>
          <a:bodyPr tIns="0" rIns="0" bIns="0" anchor="t" anchorCtr="0">
            <a:noAutofit/>
          </a:bodyPr>
          <a:lstStyle>
            <a:lvl1pPr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Century Gothic" panose="020B0502020202020204" pitchFamily="34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  <a:lvl2pPr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2pPr>
            <a:lvl3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3pPr>
            <a:lvl4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4pPr>
            <a:lvl5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5pPr>
            <a:lvl6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6pPr>
            <a:lvl7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7pPr>
            <a:lvl8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8pPr>
            <a:lvl9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9pPr>
          </a:lstStyle>
          <a:p>
            <a:pPr lvl="0"/>
            <a:r>
              <a:rPr lang="en-US"/>
              <a:t>Sub-title line here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788647E-4B9D-FCD7-8E44-E1A69022B33D}"/>
              </a:ext>
            </a:extLst>
          </p:cNvPr>
          <p:cNvSpPr txBox="1">
            <a:spLocks/>
          </p:cNvSpPr>
          <p:nvPr userDrawn="1"/>
        </p:nvSpPr>
        <p:spPr>
          <a:xfrm>
            <a:off x="454985" y="6546849"/>
            <a:ext cx="454450" cy="15557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1pPr>
            <a:lvl2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2pPr>
            <a:lvl3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3pPr>
            <a:lvl4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4pPr>
            <a:lvl5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5pPr>
            <a:lvl6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6pPr>
            <a:lvl7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7pPr>
            <a:lvl8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8pPr>
            <a:lvl9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9pPr>
          </a:lstStyle>
          <a:p>
            <a:r>
              <a:rPr lang="en-US" b="1" spc="0"/>
              <a:t>Ve</a:t>
            </a:r>
            <a:r>
              <a:rPr lang="en-US" b="1" spc="0" baseline="0"/>
              <a:t>rian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F9899D2-DD50-0D90-4E7C-09BCE3498982}"/>
              </a:ext>
            </a:extLst>
          </p:cNvPr>
          <p:cNvCxnSpPr>
            <a:cxnSpLocks/>
          </p:cNvCxnSpPr>
          <p:nvPr userDrawn="1"/>
        </p:nvCxnSpPr>
        <p:spPr>
          <a:xfrm flipV="1">
            <a:off x="914400" y="6575425"/>
            <a:ext cx="0" cy="12699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571876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486000"/>
            <a:ext cx="7963200" cy="1850400"/>
          </a:xfrm>
        </p:spPr>
        <p:txBody>
          <a:bodyPr anchor="b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502000"/>
            <a:ext cx="7963200" cy="2088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1BBF-6B19-4C82-9DE3-E69FF4E32259}" type="datetime1">
              <a:rPr lang="fi-FI" smtClean="0"/>
              <a:t>21.1.2026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3638385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C2F9F-D62C-45B4-A903-8104CE8EF828}" type="datetime1">
              <a:rPr lang="fi-FI" smtClean="0"/>
              <a:t>21.1.2026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28233360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 ja sisältö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CE8FED5-D933-44C8-9564-D710DB44FAAC}" type="datetime1">
              <a:rPr lang="fi-FI" smtClean="0"/>
              <a:t>21.1.2026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B18DD67E-A907-49C4-9344-9E05BD7F82A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5" b="-564"/>
          <a:stretch/>
        </p:blipFill>
        <p:spPr bwMode="black">
          <a:xfrm>
            <a:off x="9555888" y="18055"/>
            <a:ext cx="2340000" cy="92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092633"/>
      </p:ext>
    </p:extLst>
  </p:cSld>
  <p:clrMapOvr>
    <a:masterClrMapping/>
  </p:clrMapOvr>
  <p:hf sldNum="0" hdr="0" ftr="0" dt="0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sanvaih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CE8FED5-D933-44C8-9564-D710DB44FAAC}" type="datetime1">
              <a:rPr lang="fi-FI" smtClean="0"/>
              <a:t>21.1.2026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89785863"/>
      </p:ext>
    </p:extLst>
  </p:cSld>
  <p:clrMapOvr>
    <a:masterClrMapping/>
  </p:clrMapOvr>
  <p:hf sldNum="0" hdr="0" ftr="0" dt="0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sanvaihto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CE8FED5-D933-44C8-9564-D710DB44FAAC}" type="datetime1">
              <a:rPr lang="fi-FI" smtClean="0"/>
              <a:t>21.1.2026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30A00A45-5EE7-4C10-8E10-A75FF849C97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5" b="-564"/>
          <a:stretch/>
        </p:blipFill>
        <p:spPr bwMode="black">
          <a:xfrm>
            <a:off x="9555888" y="18055"/>
            <a:ext cx="2340000" cy="92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25279"/>
      </p:ext>
    </p:extLst>
  </p:cSld>
  <p:clrMapOvr>
    <a:masterClrMapping/>
  </p:clrMapOvr>
  <p:hf sldNum="0" hdr="0" ftr="0" dt="0"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llinen 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776532"/>
            <a:ext cx="10795468" cy="1200000"/>
          </a:xfr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024532"/>
            <a:ext cx="10795468" cy="1344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7" name="Suorakulmio 6"/>
          <p:cNvSpPr/>
          <p:nvPr/>
        </p:nvSpPr>
        <p:spPr bwMode="ltGray">
          <a:xfrm>
            <a:off x="9128560" y="3431685"/>
            <a:ext cx="3078000" cy="3429000"/>
          </a:xfrm>
          <a:prstGeom prst="rect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 err="1"/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9459038" y="4690463"/>
            <a:ext cx="2346257" cy="911447"/>
          </a:xfrm>
          <a:prstGeom prst="rect">
            <a:avLst/>
          </a:prstGeom>
        </p:spPr>
      </p:pic>
      <p:sp>
        <p:nvSpPr>
          <p:cNvPr id="14" name="Kuvan paikkamerkki 13">
            <a:extLst>
              <a:ext uri="{FF2B5EF4-FFF2-40B4-BE49-F238E27FC236}">
                <a16:creationId xmlns:a16="http://schemas.microsoft.com/office/drawing/2014/main" id="{58BF3A17-CBF0-4A75-A58C-DF4A63495EE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31685"/>
            <a:ext cx="9139203" cy="3429000"/>
          </a:xfrm>
          <a:custGeom>
            <a:avLst/>
            <a:gdLst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8475776 w 9139203"/>
              <a:gd name="connsiteY3" fmla="*/ 993655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39203" h="3429000">
                <a:moveTo>
                  <a:pt x="0" y="0"/>
                </a:moveTo>
                <a:lnTo>
                  <a:pt x="9139203" y="0"/>
                </a:lnTo>
                <a:lnTo>
                  <a:pt x="9139203" y="554358"/>
                </a:lnTo>
                <a:lnTo>
                  <a:pt x="8475776" y="993655"/>
                </a:lnTo>
                <a:lnTo>
                  <a:pt x="9139203" y="1432952"/>
                </a:lnTo>
                <a:lnTo>
                  <a:pt x="9139203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10584" indent="0" algn="ctr">
              <a:buNone/>
              <a:tabLst/>
              <a:defRPr/>
            </a:lvl1pPr>
          </a:lstStyle>
          <a:p>
            <a:r>
              <a:rPr lang="fi-FI"/>
              <a:t>Vedä kuva paikkamerkkiin tai 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21.1.2026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516000"/>
            <a:ext cx="576000" cy="324000"/>
          </a:xfrm>
        </p:spPr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15" name="Kolmio 9">
            <a:extLst>
              <a:ext uri="{FF2B5EF4-FFF2-40B4-BE49-F238E27FC236}">
                <a16:creationId xmlns:a16="http://schemas.microsoft.com/office/drawing/2014/main" id="{75A302AC-973C-4C9F-B64C-275B843D6E09}"/>
              </a:ext>
            </a:extLst>
          </p:cNvPr>
          <p:cNvSpPr/>
          <p:nvPr/>
        </p:nvSpPr>
        <p:spPr bwMode="ltGray">
          <a:xfrm rot="16200000">
            <a:off x="8356994" y="4091882"/>
            <a:ext cx="883212" cy="666915"/>
          </a:xfrm>
          <a:prstGeom prst="triangle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</p:spTree>
    <p:extLst>
      <p:ext uri="{BB962C8B-B14F-4D97-AF65-F5344CB8AC3E}">
        <p14:creationId xmlns:p14="http://schemas.microsoft.com/office/powerpoint/2010/main" val="4089078158"/>
      </p:ext>
    </p:extLst>
  </p:cSld>
  <p:clrMapOvr>
    <a:masterClrMapping/>
  </p:clrMapOvr>
  <p:hf sldNum="0" hdr="0" ftr="0" dt="0"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diagrammi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21.1.2026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cxnSp>
        <p:nvCxnSpPr>
          <p:cNvPr id="8" name="Suora yhdysviiva 7"/>
          <p:cNvCxnSpPr/>
          <p:nvPr/>
        </p:nvCxnSpPr>
        <p:spPr>
          <a:xfrm>
            <a:off x="414000" y="5841312"/>
            <a:ext cx="1125813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tsikko 8">
            <a:extLst>
              <a:ext uri="{FF2B5EF4-FFF2-40B4-BE49-F238E27FC236}">
                <a16:creationId xmlns:a16="http://schemas.microsoft.com/office/drawing/2014/main" id="{09AE56AE-2C12-4176-879E-9B5423F76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3554069604"/>
      </p:ext>
    </p:extLst>
  </p:cSld>
  <p:clrMapOvr>
    <a:masterClrMapping/>
  </p:clrMapOvr>
  <p:hf sldNum="0" hdr="0" ftr="0" dt="0"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sisältö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21.1.2026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660336834"/>
      </p:ext>
    </p:extLst>
  </p:cSld>
  <p:clrMapOvr>
    <a:masterClrMapping/>
  </p:clrMapOvr>
  <p:hf sldNum="0" hdr="0" ftr="0" dt="0"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75A26-E7EB-42B7-B05A-8F0C149E23CB}" type="datetime1">
              <a:rPr lang="fi-FI" smtClean="0"/>
              <a:t>21.1.2026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>
            <a:extLst>
              <a:ext uri="{FF2B5EF4-FFF2-40B4-BE49-F238E27FC236}">
                <a16:creationId xmlns:a16="http://schemas.microsoft.com/office/drawing/2014/main" id="{0381782D-255F-4853-838D-BA013CF68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22625842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21.1.2026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39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9" name="Suora yhdysviiva 8"/>
          <p:cNvCxnSpPr/>
          <p:nvPr/>
        </p:nvCxnSpPr>
        <p:spPr>
          <a:xfrm>
            <a:off x="414000" y="5841312"/>
            <a:ext cx="55112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in paikkamerkki 13"/>
          <p:cNvSpPr>
            <a:spLocks noGrp="1"/>
          </p:cNvSpPr>
          <p:nvPr>
            <p:ph type="body" sz="quarter" idx="14" hasCustomPrompt="1"/>
          </p:nvPr>
        </p:nvSpPr>
        <p:spPr>
          <a:xfrm>
            <a:off x="61535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11" name="Suora yhdysviiva 10"/>
          <p:cNvCxnSpPr/>
          <p:nvPr/>
        </p:nvCxnSpPr>
        <p:spPr>
          <a:xfrm>
            <a:off x="6153600" y="5841600"/>
            <a:ext cx="55112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5138691"/>
      </p:ext>
    </p:extLst>
  </p:cSld>
  <p:clrMapOvr>
    <a:masterClrMapping/>
  </p:clrMapOvr>
  <p:hf sldNum="0" hdr="0" ftr="0" dt="0"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512000"/>
            <a:ext cx="7656235" cy="4584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28000" y="1512000"/>
            <a:ext cx="3334354" cy="4584000"/>
          </a:xfrm>
        </p:spPr>
        <p:txBody>
          <a:bodyPr>
            <a:noAutofit/>
          </a:bodyPr>
          <a:lstStyle>
            <a:lvl1pPr marL="179996" indent="-179996">
              <a:spcBef>
                <a:spcPts val="0"/>
              </a:spcBef>
              <a:defRPr sz="2400"/>
            </a:lvl1pPr>
            <a:lvl2pPr marL="359991" indent="-179996">
              <a:spcBef>
                <a:spcPts val="0"/>
              </a:spcBef>
              <a:defRPr sz="2200"/>
            </a:lvl2pPr>
            <a:lvl3pPr marL="539987" indent="-179996">
              <a:spcBef>
                <a:spcPts val="0"/>
              </a:spcBef>
              <a:defRPr sz="2200"/>
            </a:lvl3pPr>
            <a:lvl4pPr marL="719982" indent="-179996">
              <a:spcBef>
                <a:spcPts val="0"/>
              </a:spcBef>
              <a:defRPr sz="2200"/>
            </a:lvl4pPr>
            <a:lvl5pPr marL="899978" indent="-179996">
              <a:spcBef>
                <a:spcPts val="0"/>
              </a:spcBef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21.1.2026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3321375468"/>
      </p:ext>
    </p:extLst>
  </p:cSld>
  <p:clrMapOvr>
    <a:masterClrMapping/>
  </p:clrMapOvr>
  <p:hf sldNum="0" hdr="0" ftr="0" dt="0"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 hasCustomPrompt="1"/>
          </p:nvPr>
        </p:nvSpPr>
        <p:spPr>
          <a:xfrm>
            <a:off x="414000" y="1416000"/>
            <a:ext cx="3314852" cy="4320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008000" y="1416000"/>
            <a:ext cx="7680000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21.1.2026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4126209342"/>
      </p:ext>
    </p:extLst>
  </p:cSld>
  <p:clrMapOvr>
    <a:masterClrMapping/>
  </p:clrMapOvr>
  <p:hf sldNum="0" hdr="0" ftr="0" dt="0"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must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 bwMode="white"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11091" y="3456000"/>
            <a:ext cx="11169818" cy="2847818"/>
          </a:xfrm>
        </p:spPr>
        <p:txBody>
          <a:bodyPr anchor="t" anchorCtr="0"/>
          <a:lstStyle>
            <a:lvl1pPr algn="ctr">
              <a:defRPr sz="6000" b="1" cap="all" baseline="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881DAB8D-13F6-43CF-AF21-8EDDA0983AF6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84751199"/>
      </p:ext>
    </p:extLst>
  </p:cSld>
  <p:clrMapOvr>
    <a:masterClrMapping/>
  </p:clrMapOvr>
  <p:hf sldNum="0" hdr="0" ftr="0" dt="0"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 bwMode="white"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11091" y="3456000"/>
            <a:ext cx="11169818" cy="2847818"/>
          </a:xfrm>
        </p:spPr>
        <p:txBody>
          <a:bodyPr anchor="t" anchorCtr="0"/>
          <a:lstStyle>
            <a:lvl1pPr algn="ctr">
              <a:defRPr sz="6000" b="1" cap="all" baseline="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A86A8CFD-37ED-4749-956D-776FBCC0BB39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2033351243"/>
      </p:ext>
    </p:extLst>
  </p:cSld>
  <p:clrMapOvr>
    <a:masterClrMapping/>
  </p:clrMapOvr>
  <p:hf sldNum="0" hdr="0" ftr="0" dt="0"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576000" cy="1008000"/>
          </a:xfrm>
        </p:spPr>
        <p:txBody>
          <a:bodyPr t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  <p:sp>
        <p:nvSpPr>
          <p:cNvPr id="12" name="Kuvan paikkamerkki 11"/>
          <p:cNvSpPr>
            <a:spLocks noGrp="1"/>
          </p:cNvSpPr>
          <p:nvPr>
            <p:ph type="pic" sz="quarter" idx="14" hasCustomPrompt="1"/>
          </p:nvPr>
        </p:nvSpPr>
        <p:spPr bwMode="hidden">
          <a:xfrm>
            <a:off x="0" y="0"/>
            <a:ext cx="12192000" cy="580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2CA83F02-F75C-41E6-8063-D1CDE2812214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3958218924"/>
      </p:ext>
    </p:extLst>
  </p:cSld>
  <p:clrMapOvr>
    <a:masterClrMapping/>
  </p:clrMapOvr>
  <p:hf sldNum="0" hdr="0" ftr="0" dt="0"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29"/>
            <a:ext cx="7008000" cy="4424895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21.1.2026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29"/>
            <a:ext cx="7008000" cy="960000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2779541148"/>
      </p:ext>
    </p:extLst>
  </p:cSld>
  <p:clrMapOvr>
    <a:masterClrMapping/>
  </p:clrMapOvr>
  <p:hf sldNum="0" hdr="0" ftr="0" dt="0"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-sisältö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31"/>
            <a:ext cx="7008000" cy="2472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21.1.2026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31"/>
            <a:ext cx="7008000" cy="960000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9" name="Tekstin paikkamerkki 8"/>
          <p:cNvSpPr>
            <a:spLocks noGrp="1"/>
          </p:cNvSpPr>
          <p:nvPr>
            <p:ph type="body" sz="quarter" idx="13" hasCustomPrompt="1"/>
          </p:nvPr>
        </p:nvSpPr>
        <p:spPr>
          <a:xfrm>
            <a:off x="4656667" y="4460331"/>
            <a:ext cx="7008000" cy="18974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365991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2pPr>
            <a:lvl3pPr marL="81598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3pPr>
            <a:lvl4pPr marL="119997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4pPr>
            <a:lvl5pPr marL="158396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</p:spTree>
    <p:extLst>
      <p:ext uri="{BB962C8B-B14F-4D97-AF65-F5344CB8AC3E}">
        <p14:creationId xmlns:p14="http://schemas.microsoft.com/office/powerpoint/2010/main" val="2346177530"/>
      </p:ext>
    </p:extLst>
  </p:cSld>
  <p:clrMapOvr>
    <a:masterClrMapping/>
  </p:clrMapOvr>
  <p:hf sldNum="0" hdr="0" ftr="0" dt="0"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278E-765C-4FED-AAAB-781631F41A93}" type="datetime1">
              <a:rPr lang="fi-FI" smtClean="0"/>
              <a:t>21.1.2026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97915406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llinen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21.1.2026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64990366"/>
      </p:ext>
    </p:extLst>
  </p:cSld>
  <p:clrMapOvr>
    <a:masterClrMapping/>
  </p:clrMapOvr>
  <p:hf sldNum="0" hdr="0" ftr="0" dt="0"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8722451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yntikortt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21.1.2026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6" name="Tekstin paikkamerkki 5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1097280"/>
            <a:ext cx="5544000" cy="473155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fi-FI"/>
              <a:t>Etunimi Sukunimi</a:t>
            </a:r>
            <a:br>
              <a:rPr lang="fi-FI"/>
            </a:br>
            <a:r>
              <a:rPr lang="fi-FI"/>
              <a:t>tehtävänimike</a:t>
            </a:r>
            <a:br>
              <a:rPr lang="fi-FI"/>
            </a:br>
            <a:br>
              <a:rPr lang="fi-FI"/>
            </a:br>
            <a:r>
              <a:rPr lang="fi-FI"/>
              <a:t>p. 00 0000 000, 000 000 000</a:t>
            </a:r>
            <a:br>
              <a:rPr lang="fi-FI"/>
            </a:br>
            <a:r>
              <a:rPr lang="fi-FI" err="1"/>
              <a:t>etunimi.sukunimi@yrittajat.fi</a:t>
            </a:r>
            <a:br>
              <a:rPr lang="fi-FI"/>
            </a:br>
            <a:br>
              <a:rPr lang="fi-FI"/>
            </a:br>
            <a:r>
              <a:rPr lang="fi-FI"/>
              <a:t>Twitter:</a:t>
            </a:r>
            <a:br>
              <a:rPr lang="fi-FI"/>
            </a:br>
            <a:r>
              <a:rPr lang="fi-FI"/>
              <a:t>Instagram:</a:t>
            </a:r>
            <a:br>
              <a:rPr lang="fi-FI"/>
            </a:br>
            <a:r>
              <a:rPr lang="fi-FI"/>
              <a:t>Facebook:</a:t>
            </a:r>
            <a:br>
              <a:rPr lang="fi-FI"/>
            </a:br>
            <a:br>
              <a:rPr lang="fi-FI"/>
            </a:br>
            <a:r>
              <a:rPr lang="fi-FI" err="1"/>
              <a:t>yrittajat.fi</a:t>
            </a:r>
            <a:endParaRPr lang="fi-FI"/>
          </a:p>
        </p:txBody>
      </p:sp>
      <p:sp>
        <p:nvSpPr>
          <p:cNvPr id="8" name="Kuvan paikkamerkki 7"/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1097280"/>
            <a:ext cx="6096000" cy="4731552"/>
          </a:xfrm>
          <a:noFill/>
        </p:spPr>
        <p:txBody>
          <a:bodyPr anchor="ctr"/>
          <a:lstStyle>
            <a:lvl1pPr marL="239994" indent="0" algn="ctr">
              <a:spcBef>
                <a:spcPts val="0"/>
              </a:spcBef>
              <a:buNone/>
              <a:defRPr sz="2667"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466469588"/>
      </p:ext>
    </p:extLst>
  </p:cSld>
  <p:clrMapOvr>
    <a:masterClrMapping/>
  </p:clrMapOvr>
  <p:hf sldNum="0" hdr="0" ftr="0" dt="0"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petus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546" y="2237780"/>
            <a:ext cx="6132909" cy="238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322342"/>
      </p:ext>
    </p:extLst>
  </p:cSld>
  <p:clrMapOvr>
    <a:masterClrMapping/>
  </p:clrMapOvr>
  <p:hf sldNum="0" hdr="0" ftr="0" dt="0"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486000"/>
            <a:ext cx="7963200" cy="1850400"/>
          </a:xfrm>
        </p:spPr>
        <p:txBody>
          <a:bodyPr anchor="b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502000"/>
            <a:ext cx="7963200" cy="2088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1BBF-6B19-4C82-9DE3-E69FF4E32259}" type="datetime1">
              <a:rPr lang="fi-FI" smtClean="0"/>
              <a:t>21.1.2026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5221240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C2F9F-D62C-45B4-A903-8104CE8EF828}" type="datetime1">
              <a:rPr lang="fi-FI" smtClean="0"/>
              <a:t>21.1.2026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83212545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Otsikko ja sisältö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CE8FED5-D933-44C8-9564-D710DB44FAAC}" type="datetime1">
              <a:rPr lang="fi-FI" smtClean="0"/>
              <a:t>21.1.2026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B18DD67E-A907-49C4-9344-9E05BD7F82A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5" b="-564"/>
          <a:stretch/>
        </p:blipFill>
        <p:spPr bwMode="black">
          <a:xfrm>
            <a:off x="9555888" y="18055"/>
            <a:ext cx="2340000" cy="92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309914"/>
      </p:ext>
    </p:extLst>
  </p:cSld>
  <p:clrMapOvr>
    <a:masterClrMapping/>
  </p:clrMapOvr>
  <p:hf sldNum="0" hdr="0" ftr="0" dt="0"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Osanvaih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CE8FED5-D933-44C8-9564-D710DB44FAAC}" type="datetime1">
              <a:rPr lang="fi-FI" smtClean="0"/>
              <a:t>21.1.2026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17604353"/>
      </p:ext>
    </p:extLst>
  </p:cSld>
  <p:clrMapOvr>
    <a:masterClrMapping/>
  </p:clrMapOvr>
  <p:hf sldNum="0" hdr="0" ftr="0" dt="0"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Osanvaihto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CE8FED5-D933-44C8-9564-D710DB44FAAC}" type="datetime1">
              <a:rPr lang="fi-FI" smtClean="0"/>
              <a:t>21.1.2026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30A00A45-5EE7-4C10-8E10-A75FF849C97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5" b="-564"/>
          <a:stretch/>
        </p:blipFill>
        <p:spPr bwMode="black">
          <a:xfrm>
            <a:off x="9555888" y="18055"/>
            <a:ext cx="2340000" cy="92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508803"/>
      </p:ext>
    </p:extLst>
  </p:cSld>
  <p:clrMapOvr>
    <a:masterClrMapping/>
  </p:clrMapOvr>
  <p:hf sldNum="0" hdr="0" ftr="0" dt="0"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Kuvallinen 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776532"/>
            <a:ext cx="10795468" cy="1200000"/>
          </a:xfr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024532"/>
            <a:ext cx="10795468" cy="1344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sp>
        <p:nvSpPr>
          <p:cNvPr id="7" name="Suorakulmio 6"/>
          <p:cNvSpPr/>
          <p:nvPr/>
        </p:nvSpPr>
        <p:spPr bwMode="ltGray">
          <a:xfrm>
            <a:off x="9128560" y="3431685"/>
            <a:ext cx="3078000" cy="3429000"/>
          </a:xfrm>
          <a:prstGeom prst="rect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 err="1"/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9459038" y="4690463"/>
            <a:ext cx="2346257" cy="911447"/>
          </a:xfrm>
          <a:prstGeom prst="rect">
            <a:avLst/>
          </a:prstGeom>
        </p:spPr>
      </p:pic>
      <p:sp>
        <p:nvSpPr>
          <p:cNvPr id="14" name="Kuvan paikkamerkki 13">
            <a:extLst>
              <a:ext uri="{FF2B5EF4-FFF2-40B4-BE49-F238E27FC236}">
                <a16:creationId xmlns:a16="http://schemas.microsoft.com/office/drawing/2014/main" id="{58BF3A17-CBF0-4A75-A58C-DF4A63495EE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31685"/>
            <a:ext cx="9139203" cy="3429000"/>
          </a:xfrm>
          <a:custGeom>
            <a:avLst/>
            <a:gdLst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8475776 w 9139203"/>
              <a:gd name="connsiteY3" fmla="*/ 993655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39203" h="3429000">
                <a:moveTo>
                  <a:pt x="0" y="0"/>
                </a:moveTo>
                <a:lnTo>
                  <a:pt x="9139203" y="0"/>
                </a:lnTo>
                <a:lnTo>
                  <a:pt x="9139203" y="554358"/>
                </a:lnTo>
                <a:lnTo>
                  <a:pt x="8475776" y="993655"/>
                </a:lnTo>
                <a:lnTo>
                  <a:pt x="9139203" y="1432952"/>
                </a:lnTo>
                <a:lnTo>
                  <a:pt x="9139203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10584" indent="0" algn="ctr">
              <a:buNone/>
              <a:tabLst/>
              <a:defRPr/>
            </a:lvl1pPr>
          </a:lstStyle>
          <a:p>
            <a:r>
              <a:rPr lang="fi-FI"/>
              <a:t>Vedä kuva paikkamerkkiin tai 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21.1.2026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516000"/>
            <a:ext cx="576000" cy="324000"/>
          </a:xfrm>
        </p:spPr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15" name="Kolmio 9">
            <a:extLst>
              <a:ext uri="{FF2B5EF4-FFF2-40B4-BE49-F238E27FC236}">
                <a16:creationId xmlns:a16="http://schemas.microsoft.com/office/drawing/2014/main" id="{75A302AC-973C-4C9F-B64C-275B843D6E09}"/>
              </a:ext>
            </a:extLst>
          </p:cNvPr>
          <p:cNvSpPr/>
          <p:nvPr/>
        </p:nvSpPr>
        <p:spPr bwMode="ltGray">
          <a:xfrm rot="16200000">
            <a:off x="8356994" y="4091882"/>
            <a:ext cx="883212" cy="666915"/>
          </a:xfrm>
          <a:prstGeom prst="triangle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</p:spTree>
    <p:extLst>
      <p:ext uri="{BB962C8B-B14F-4D97-AF65-F5344CB8AC3E}">
        <p14:creationId xmlns:p14="http://schemas.microsoft.com/office/powerpoint/2010/main" val="3770573721"/>
      </p:ext>
    </p:extLst>
  </p:cSld>
  <p:clrMapOvr>
    <a:masterClrMapping/>
  </p:clrMapOvr>
  <p:hf sldNum="0" hdr="0" ftr="0" dt="0"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Otsikko, diagrammi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21.1.2026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cxnSp>
        <p:nvCxnSpPr>
          <p:cNvPr id="8" name="Suora yhdysviiva 7"/>
          <p:cNvCxnSpPr/>
          <p:nvPr/>
        </p:nvCxnSpPr>
        <p:spPr>
          <a:xfrm>
            <a:off x="414000" y="5841312"/>
            <a:ext cx="1125813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tsikko 8">
            <a:extLst>
              <a:ext uri="{FF2B5EF4-FFF2-40B4-BE49-F238E27FC236}">
                <a16:creationId xmlns:a16="http://schemas.microsoft.com/office/drawing/2014/main" id="{09AE56AE-2C12-4176-879E-9B5423F76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4793329"/>
      </p:ext>
    </p:extLst>
  </p:cSld>
  <p:clrMapOvr>
    <a:masterClrMapping/>
  </p:clrMapOvr>
  <p:hf sldNum="0" hdr="0" ftr="0" dt="0"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Otsikko, sisältö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21.1.2026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826563139"/>
      </p:ext>
    </p:extLst>
  </p:cSld>
  <p:clrMapOvr>
    <a:masterClrMapping/>
  </p:clrMapOvr>
  <p:hf sldNum="0" hdr="0" ftr="0" dt="0"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75A26-E7EB-42B7-B05A-8F0C149E23CB}" type="datetime1">
              <a:rPr lang="fi-FI" smtClean="0"/>
              <a:t>21.1.2026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>
            <a:extLst>
              <a:ext uri="{FF2B5EF4-FFF2-40B4-BE49-F238E27FC236}">
                <a16:creationId xmlns:a16="http://schemas.microsoft.com/office/drawing/2014/main" id="{0381782D-255F-4853-838D-BA013CF68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9233055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Kaksi sisältökohdetta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21.1.2026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39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9" name="Suora yhdysviiva 8"/>
          <p:cNvCxnSpPr/>
          <p:nvPr/>
        </p:nvCxnSpPr>
        <p:spPr>
          <a:xfrm>
            <a:off x="414000" y="5841312"/>
            <a:ext cx="55112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in paikkamerkki 13"/>
          <p:cNvSpPr>
            <a:spLocks noGrp="1"/>
          </p:cNvSpPr>
          <p:nvPr>
            <p:ph type="body" sz="quarter" idx="14" hasCustomPrompt="1"/>
          </p:nvPr>
        </p:nvSpPr>
        <p:spPr>
          <a:xfrm>
            <a:off x="61535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11" name="Suora yhdysviiva 10"/>
          <p:cNvCxnSpPr/>
          <p:nvPr/>
        </p:nvCxnSpPr>
        <p:spPr>
          <a:xfrm>
            <a:off x="6153600" y="5841600"/>
            <a:ext cx="55112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5302226"/>
      </p:ext>
    </p:extLst>
  </p:cSld>
  <p:clrMapOvr>
    <a:masterClrMapping/>
  </p:clrMapOvr>
  <p:hf sldNum="0" hdr="0" ftr="0" dt="0"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Kaksi erikokoista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512000"/>
            <a:ext cx="7656235" cy="4584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28000" y="1512000"/>
            <a:ext cx="3334354" cy="4584000"/>
          </a:xfrm>
        </p:spPr>
        <p:txBody>
          <a:bodyPr>
            <a:noAutofit/>
          </a:bodyPr>
          <a:lstStyle>
            <a:lvl1pPr marL="179996" indent="-179996">
              <a:spcBef>
                <a:spcPts val="0"/>
              </a:spcBef>
              <a:defRPr sz="2400"/>
            </a:lvl1pPr>
            <a:lvl2pPr marL="359991" indent="-179996">
              <a:spcBef>
                <a:spcPts val="0"/>
              </a:spcBef>
              <a:defRPr sz="2200"/>
            </a:lvl2pPr>
            <a:lvl3pPr marL="539987" indent="-179996">
              <a:spcBef>
                <a:spcPts val="0"/>
              </a:spcBef>
              <a:defRPr sz="2200"/>
            </a:lvl3pPr>
            <a:lvl4pPr marL="719982" indent="-179996">
              <a:spcBef>
                <a:spcPts val="0"/>
              </a:spcBef>
              <a:defRPr sz="2200"/>
            </a:lvl4pPr>
            <a:lvl5pPr marL="899978" indent="-179996">
              <a:spcBef>
                <a:spcPts val="0"/>
              </a:spcBef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21.1.2026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61383147"/>
      </p:ext>
    </p:extLst>
  </p:cSld>
  <p:clrMapOvr>
    <a:masterClrMapping/>
  </p:clrMapOvr>
  <p:hf sldNum="0" hdr="0" ftr="0" dt="0"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Kaksi erikokoista sisältöä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 hasCustomPrompt="1"/>
          </p:nvPr>
        </p:nvSpPr>
        <p:spPr>
          <a:xfrm>
            <a:off x="414000" y="1416000"/>
            <a:ext cx="3314852" cy="4320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008000" y="1416000"/>
            <a:ext cx="7680000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21.1.2026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217395002"/>
      </p:ext>
    </p:extLst>
  </p:cSld>
  <p:clrMapOvr>
    <a:masterClrMapping/>
  </p:clrMapOvr>
  <p:hf sldNum="0" hdr="0" ftr="0" dt="0"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Kuva ja must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 bwMode="white"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11091" y="3456000"/>
            <a:ext cx="11169818" cy="2847818"/>
          </a:xfrm>
        </p:spPr>
        <p:txBody>
          <a:bodyPr anchor="t" anchorCtr="0"/>
          <a:lstStyle>
            <a:lvl1pPr algn="ctr">
              <a:defRPr sz="6000" b="1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881DAB8D-13F6-43CF-AF21-8EDDA0983AF6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2074872033"/>
      </p:ext>
    </p:extLst>
  </p:cSld>
  <p:clrMapOvr>
    <a:masterClrMapping/>
  </p:clrMapOvr>
  <p:hf sldNum="0" hdr="0" ftr="0" dt="0"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Kuva ja 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 bwMode="white"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11091" y="3456000"/>
            <a:ext cx="11169818" cy="2847818"/>
          </a:xfrm>
        </p:spPr>
        <p:txBody>
          <a:bodyPr anchor="t" anchorCtr="0"/>
          <a:lstStyle>
            <a:lvl1pPr algn="ctr">
              <a:defRPr sz="6000" b="1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A86A8CFD-37ED-4749-956D-776FBCC0BB39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577927799"/>
      </p:ext>
    </p:extLst>
  </p:cSld>
  <p:clrMapOvr>
    <a:masterClrMapping/>
  </p:clrMapOvr>
  <p:hf sldNum="0" hdr="0" ftr="0" dt="0"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Kuva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29"/>
            <a:ext cx="7008000" cy="4424895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21.1.2026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29"/>
            <a:ext cx="7008000" cy="96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55249473"/>
      </p:ext>
    </p:extLst>
  </p:cSld>
  <p:clrMapOvr>
    <a:masterClrMapping/>
  </p:clrMapOvr>
  <p:hf sldNum="0" hdr="0" ftr="0" dt="0"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Kuva-sisältö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31"/>
            <a:ext cx="7008000" cy="2472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21.1.2026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31"/>
            <a:ext cx="7008000" cy="96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9" name="Tekstin paikkamerkki 8"/>
          <p:cNvSpPr>
            <a:spLocks noGrp="1"/>
          </p:cNvSpPr>
          <p:nvPr>
            <p:ph type="body" sz="quarter" idx="13" hasCustomPrompt="1"/>
          </p:nvPr>
        </p:nvSpPr>
        <p:spPr>
          <a:xfrm>
            <a:off x="4656667" y="4460331"/>
            <a:ext cx="7008000" cy="18974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365991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2pPr>
            <a:lvl3pPr marL="81598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3pPr>
            <a:lvl4pPr marL="119997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4pPr>
            <a:lvl5pPr marL="158396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</p:spTree>
    <p:extLst>
      <p:ext uri="{BB962C8B-B14F-4D97-AF65-F5344CB8AC3E}">
        <p14:creationId xmlns:p14="http://schemas.microsoft.com/office/powerpoint/2010/main" val="2385126676"/>
      </p:ext>
    </p:extLst>
  </p:cSld>
  <p:clrMapOvr>
    <a:masterClrMapping/>
  </p:clrMapOvr>
  <p:hf sldNum="0" hdr="0" ftr="0" dt="0"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278E-765C-4FED-AAAB-781631F41A93}" type="datetime1">
              <a:rPr lang="fi-FI" smtClean="0"/>
              <a:t>21.1.2026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26528167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 1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328D142-84D0-B4F6-7341-8BBBBB7CAA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6849" y="246788"/>
            <a:ext cx="2076450" cy="5476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7200" y="1138238"/>
            <a:ext cx="4665663" cy="1787237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7200" y="3146902"/>
            <a:ext cx="4665663" cy="188229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22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6913" y="6394275"/>
            <a:ext cx="969962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Footer Placeholder 70"/>
          <p:cNvSpPr>
            <a:spLocks noGrp="1"/>
          </p:cNvSpPr>
          <p:nvPr>
            <p:ph type="ftr" sz="quarter" idx="3"/>
          </p:nvPr>
        </p:nvSpPr>
        <p:spPr>
          <a:xfrm>
            <a:off x="5855250" y="6146837"/>
            <a:ext cx="3728697" cy="711164"/>
          </a:xfrm>
          <a:prstGeom prst="rect">
            <a:avLst/>
          </a:prstGeom>
        </p:spPr>
        <p:txBody>
          <a:bodyPr lIns="496800" tIns="90000" anchor="ctr">
            <a:noAutofit/>
          </a:bodyPr>
          <a:lstStyle>
            <a:lvl1pPr algn="r">
              <a:defRPr lang="en-AU" sz="1250" b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fi-FI"/>
              <a:t>Yrittäjägallup, kierros 5/2025 lokakuu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39D9B29-D4FD-40ED-BDB2-676C7FEDBF7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2518D0B-66AF-426F-A138-6C5DB2867290}"/>
              </a:ext>
            </a:extLst>
          </p:cNvPr>
          <p:cNvCxnSpPr>
            <a:cxnSpLocks/>
          </p:cNvCxnSpPr>
          <p:nvPr userDrawn="1">
            <p:custDataLst>
              <p:tags r:id="rId1"/>
            </p:custDataLst>
          </p:nvPr>
        </p:nvCxnSpPr>
        <p:spPr>
          <a:xfrm>
            <a:off x="360000" y="6120000"/>
            <a:ext cx="11474161" cy="0"/>
          </a:xfrm>
          <a:prstGeom prst="line">
            <a:avLst/>
          </a:prstGeom>
          <a:ln w="63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1A83618F-03C8-579C-169A-6BDBD67EAA1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6849" y="6294550"/>
            <a:ext cx="1353054" cy="35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572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9999" y="1708150"/>
            <a:ext cx="11466873" cy="401811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6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600"/>
              </a:spcBef>
              <a:defRPr sz="14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59999" y="430717"/>
            <a:ext cx="11466875" cy="40411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6913" y="6394275"/>
            <a:ext cx="969962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357188" y="909635"/>
            <a:ext cx="11477331" cy="396875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Footer Placeholder 70"/>
          <p:cNvSpPr>
            <a:spLocks noGrp="1"/>
          </p:cNvSpPr>
          <p:nvPr>
            <p:ph type="ftr" sz="quarter" idx="3"/>
          </p:nvPr>
        </p:nvSpPr>
        <p:spPr>
          <a:xfrm>
            <a:off x="5855250" y="6146837"/>
            <a:ext cx="3728697" cy="711164"/>
          </a:xfrm>
          <a:prstGeom prst="rect">
            <a:avLst/>
          </a:prstGeom>
        </p:spPr>
        <p:txBody>
          <a:bodyPr lIns="496800" tIns="90000" anchor="ctr">
            <a:noAutofit/>
          </a:bodyPr>
          <a:lstStyle>
            <a:lvl1pPr algn="r">
              <a:defRPr lang="en-AU" sz="1250" b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fi-FI"/>
              <a:t>Yrittäjägallup, kierros 5/2025 lokakuu</a:t>
            </a:r>
          </a:p>
        </p:txBody>
      </p:sp>
    </p:spTree>
    <p:extLst>
      <p:ext uri="{BB962C8B-B14F-4D97-AF65-F5344CB8AC3E}">
        <p14:creationId xmlns:p14="http://schemas.microsoft.com/office/powerpoint/2010/main" val="3735567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26" Type="http://schemas.openxmlformats.org/officeDocument/2006/relationships/theme" Target="../theme/theme2.xml"/><Relationship Id="rId3" Type="http://schemas.openxmlformats.org/officeDocument/2006/relationships/slideLayout" Target="../slideLayouts/slideLayout25.xml"/><Relationship Id="rId21" Type="http://schemas.openxmlformats.org/officeDocument/2006/relationships/slideLayout" Target="../slideLayouts/slideLayout43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5" Type="http://schemas.openxmlformats.org/officeDocument/2006/relationships/slideLayout" Target="../slideLayouts/slideLayout47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42.xml"/><Relationship Id="rId29" Type="http://schemas.openxmlformats.org/officeDocument/2006/relationships/image" Target="../media/image5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slideLayout" Target="../slideLayouts/slideLayout46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slideLayout" Target="../slideLayouts/slideLayout45.xml"/><Relationship Id="rId28" Type="http://schemas.openxmlformats.org/officeDocument/2006/relationships/image" Target="../media/image4.png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slideLayout" Target="../slideLayouts/slideLayout44.xml"/><Relationship Id="rId27" Type="http://schemas.openxmlformats.org/officeDocument/2006/relationships/tags" Target="../tags/tag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image" Target="../media/image8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slideLayout" Target="../slideLayouts/slideLayout77.xml"/><Relationship Id="rId26" Type="http://schemas.openxmlformats.org/officeDocument/2006/relationships/image" Target="../media/image10.png"/><Relationship Id="rId3" Type="http://schemas.openxmlformats.org/officeDocument/2006/relationships/slideLayout" Target="../slideLayouts/slideLayout62.xml"/><Relationship Id="rId21" Type="http://schemas.openxmlformats.org/officeDocument/2006/relationships/slideLayout" Target="../slideLayouts/slideLayout80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slideLayout" Target="../slideLayouts/slideLayout76.xml"/><Relationship Id="rId25" Type="http://schemas.openxmlformats.org/officeDocument/2006/relationships/theme" Target="../theme/theme4.xml"/><Relationship Id="rId2" Type="http://schemas.openxmlformats.org/officeDocument/2006/relationships/slideLayout" Target="../slideLayouts/slideLayout61.xml"/><Relationship Id="rId16" Type="http://schemas.openxmlformats.org/officeDocument/2006/relationships/slideLayout" Target="../slideLayouts/slideLayout75.xml"/><Relationship Id="rId20" Type="http://schemas.openxmlformats.org/officeDocument/2006/relationships/slideLayout" Target="../slideLayouts/slideLayout79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24" Type="http://schemas.openxmlformats.org/officeDocument/2006/relationships/slideLayout" Target="../slideLayouts/slideLayout83.xml"/><Relationship Id="rId5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4.xml"/><Relationship Id="rId23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69.xml"/><Relationship Id="rId19" Type="http://schemas.openxmlformats.org/officeDocument/2006/relationships/slideLayout" Target="../slideLayouts/slideLayout78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Relationship Id="rId22" Type="http://schemas.openxmlformats.org/officeDocument/2006/relationships/slideLayout" Target="../slideLayouts/slideLayout8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slideLayout" Target="../slideLayouts/slideLayout96.xml"/><Relationship Id="rId18" Type="http://schemas.openxmlformats.org/officeDocument/2006/relationships/slideLayout" Target="../slideLayouts/slideLayout101.xml"/><Relationship Id="rId26" Type="http://schemas.openxmlformats.org/officeDocument/2006/relationships/theme" Target="../theme/theme5.xml"/><Relationship Id="rId3" Type="http://schemas.openxmlformats.org/officeDocument/2006/relationships/slideLayout" Target="../slideLayouts/slideLayout86.xml"/><Relationship Id="rId21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17" Type="http://schemas.openxmlformats.org/officeDocument/2006/relationships/slideLayout" Target="../slideLayouts/slideLayout100.xml"/><Relationship Id="rId25" Type="http://schemas.openxmlformats.org/officeDocument/2006/relationships/slideLayout" Target="../slideLayouts/slideLayout108.xml"/><Relationship Id="rId2" Type="http://schemas.openxmlformats.org/officeDocument/2006/relationships/slideLayout" Target="../slideLayouts/slideLayout85.xml"/><Relationship Id="rId16" Type="http://schemas.openxmlformats.org/officeDocument/2006/relationships/slideLayout" Target="../slideLayouts/slideLayout99.xml"/><Relationship Id="rId20" Type="http://schemas.openxmlformats.org/officeDocument/2006/relationships/slideLayout" Target="../slideLayouts/slideLayout103.xml"/><Relationship Id="rId29" Type="http://schemas.openxmlformats.org/officeDocument/2006/relationships/image" Target="../media/image5.png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24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88.xml"/><Relationship Id="rId15" Type="http://schemas.openxmlformats.org/officeDocument/2006/relationships/slideLayout" Target="../slideLayouts/slideLayout98.xml"/><Relationship Id="rId23" Type="http://schemas.openxmlformats.org/officeDocument/2006/relationships/slideLayout" Target="../slideLayouts/slideLayout106.xml"/><Relationship Id="rId28" Type="http://schemas.openxmlformats.org/officeDocument/2006/relationships/image" Target="../media/image4.png"/><Relationship Id="rId10" Type="http://schemas.openxmlformats.org/officeDocument/2006/relationships/slideLayout" Target="../slideLayouts/slideLayout93.xml"/><Relationship Id="rId19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slideLayout" Target="../slideLayouts/slideLayout97.xml"/><Relationship Id="rId22" Type="http://schemas.openxmlformats.org/officeDocument/2006/relationships/slideLayout" Target="../slideLayouts/slideLayout105.xml"/><Relationship Id="rId27" Type="http://schemas.openxmlformats.org/officeDocument/2006/relationships/tags" Target="../tags/tag3.xml"/></Relationships>
</file>

<file path=ppt/slideMasters/_rels/slideMaster6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21.xml"/><Relationship Id="rId18" Type="http://schemas.openxmlformats.org/officeDocument/2006/relationships/slideLayout" Target="../slideLayouts/slideLayout126.xml"/><Relationship Id="rId26" Type="http://schemas.openxmlformats.org/officeDocument/2006/relationships/slideLayout" Target="../slideLayouts/slideLayout134.xml"/><Relationship Id="rId39" Type="http://schemas.openxmlformats.org/officeDocument/2006/relationships/slideLayout" Target="../slideLayouts/slideLayout147.xml"/><Relationship Id="rId21" Type="http://schemas.openxmlformats.org/officeDocument/2006/relationships/slideLayout" Target="../slideLayouts/slideLayout129.xml"/><Relationship Id="rId34" Type="http://schemas.openxmlformats.org/officeDocument/2006/relationships/slideLayout" Target="../slideLayouts/slideLayout142.xml"/><Relationship Id="rId42" Type="http://schemas.openxmlformats.org/officeDocument/2006/relationships/theme" Target="../theme/theme6.xml"/><Relationship Id="rId7" Type="http://schemas.openxmlformats.org/officeDocument/2006/relationships/slideLayout" Target="../slideLayouts/slideLayout115.xml"/><Relationship Id="rId2" Type="http://schemas.openxmlformats.org/officeDocument/2006/relationships/slideLayout" Target="../slideLayouts/slideLayout110.xml"/><Relationship Id="rId16" Type="http://schemas.openxmlformats.org/officeDocument/2006/relationships/slideLayout" Target="../slideLayouts/slideLayout124.xml"/><Relationship Id="rId20" Type="http://schemas.openxmlformats.org/officeDocument/2006/relationships/slideLayout" Target="../slideLayouts/slideLayout128.xml"/><Relationship Id="rId29" Type="http://schemas.openxmlformats.org/officeDocument/2006/relationships/slideLayout" Target="../slideLayouts/slideLayout137.xml"/><Relationship Id="rId41" Type="http://schemas.openxmlformats.org/officeDocument/2006/relationships/slideLayout" Target="../slideLayouts/slideLayout149.xml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24" Type="http://schemas.openxmlformats.org/officeDocument/2006/relationships/slideLayout" Target="../slideLayouts/slideLayout132.xml"/><Relationship Id="rId32" Type="http://schemas.openxmlformats.org/officeDocument/2006/relationships/slideLayout" Target="../slideLayouts/slideLayout140.xml"/><Relationship Id="rId37" Type="http://schemas.openxmlformats.org/officeDocument/2006/relationships/slideLayout" Target="../slideLayouts/slideLayout145.xml"/><Relationship Id="rId40" Type="http://schemas.openxmlformats.org/officeDocument/2006/relationships/slideLayout" Target="../slideLayouts/slideLayout148.xml"/><Relationship Id="rId5" Type="http://schemas.openxmlformats.org/officeDocument/2006/relationships/slideLayout" Target="../slideLayouts/slideLayout113.xml"/><Relationship Id="rId15" Type="http://schemas.openxmlformats.org/officeDocument/2006/relationships/slideLayout" Target="../slideLayouts/slideLayout123.xml"/><Relationship Id="rId23" Type="http://schemas.openxmlformats.org/officeDocument/2006/relationships/slideLayout" Target="../slideLayouts/slideLayout131.xml"/><Relationship Id="rId28" Type="http://schemas.openxmlformats.org/officeDocument/2006/relationships/slideLayout" Target="../slideLayouts/slideLayout136.xml"/><Relationship Id="rId36" Type="http://schemas.openxmlformats.org/officeDocument/2006/relationships/slideLayout" Target="../slideLayouts/slideLayout144.xml"/><Relationship Id="rId10" Type="http://schemas.openxmlformats.org/officeDocument/2006/relationships/slideLayout" Target="../slideLayouts/slideLayout118.xml"/><Relationship Id="rId19" Type="http://schemas.openxmlformats.org/officeDocument/2006/relationships/slideLayout" Target="../slideLayouts/slideLayout127.xml"/><Relationship Id="rId31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Relationship Id="rId14" Type="http://schemas.openxmlformats.org/officeDocument/2006/relationships/slideLayout" Target="../slideLayouts/slideLayout122.xml"/><Relationship Id="rId22" Type="http://schemas.openxmlformats.org/officeDocument/2006/relationships/slideLayout" Target="../slideLayouts/slideLayout130.xml"/><Relationship Id="rId27" Type="http://schemas.openxmlformats.org/officeDocument/2006/relationships/slideLayout" Target="../slideLayouts/slideLayout135.xml"/><Relationship Id="rId30" Type="http://schemas.openxmlformats.org/officeDocument/2006/relationships/slideLayout" Target="../slideLayouts/slideLayout138.xml"/><Relationship Id="rId35" Type="http://schemas.openxmlformats.org/officeDocument/2006/relationships/slideLayout" Target="../slideLayouts/slideLayout143.xml"/><Relationship Id="rId43" Type="http://schemas.openxmlformats.org/officeDocument/2006/relationships/image" Target="../media/image8.png"/><Relationship Id="rId8" Type="http://schemas.openxmlformats.org/officeDocument/2006/relationships/slideLayout" Target="../slideLayouts/slideLayout116.xml"/><Relationship Id="rId3" Type="http://schemas.openxmlformats.org/officeDocument/2006/relationships/slideLayout" Target="../slideLayouts/slideLayout111.xml"/><Relationship Id="rId12" Type="http://schemas.openxmlformats.org/officeDocument/2006/relationships/slideLayout" Target="../slideLayouts/slideLayout120.xml"/><Relationship Id="rId17" Type="http://schemas.openxmlformats.org/officeDocument/2006/relationships/slideLayout" Target="../slideLayouts/slideLayout125.xml"/><Relationship Id="rId25" Type="http://schemas.openxmlformats.org/officeDocument/2006/relationships/slideLayout" Target="../slideLayouts/slideLayout133.xml"/><Relationship Id="rId33" Type="http://schemas.openxmlformats.org/officeDocument/2006/relationships/slideLayout" Target="../slideLayouts/slideLayout141.xml"/><Relationship Id="rId38" Type="http://schemas.openxmlformats.org/officeDocument/2006/relationships/slideLayout" Target="../slideLayouts/slideLayout1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14000" y="0"/>
            <a:ext cx="11248354" cy="1116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14000" y="1416000"/>
            <a:ext cx="11248354" cy="46800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  <a:p>
            <a:pPr lvl="5"/>
            <a:r>
              <a:rPr lang="fi-FI"/>
              <a:t>6</a:t>
            </a:r>
          </a:p>
          <a:p>
            <a:pPr lvl="6"/>
            <a:r>
              <a:rPr lang="fi-FI"/>
              <a:t>7</a:t>
            </a:r>
          </a:p>
          <a:p>
            <a:pPr lvl="7"/>
            <a:r>
              <a:rPr lang="fi-FI"/>
              <a:t>8</a:t>
            </a:r>
          </a:p>
          <a:p>
            <a:pPr lvl="8"/>
            <a:r>
              <a:rPr lang="fi-FI"/>
              <a:t>9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880000" y="65159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8E0C4-2B04-4575-90C9-B2559A6B0F5E}" type="datetimeFigureOut">
              <a:rPr lang="fi-FI" smtClean="0"/>
              <a:t>21.1.2026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128000" y="6515944"/>
            <a:ext cx="7752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414000" y="6515944"/>
            <a:ext cx="576000" cy="324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0FF9C760-D67C-8A4A-93E9-1632314E487E}"/>
              </a:ext>
            </a:extLst>
          </p:cNvPr>
          <p:cNvPicPr>
            <a:picLocks noChangeAspect="1"/>
          </p:cNvPicPr>
          <p:nvPr userDrawn="1"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2790" y="0"/>
            <a:ext cx="2639209" cy="1146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282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96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  <p:sldLayoutId id="2147483789" r:id="rId17"/>
    <p:sldLayoutId id="2147483790" r:id="rId18"/>
    <p:sldLayoutId id="2147483791" r:id="rId19"/>
    <p:sldLayoutId id="2147483792" r:id="rId20"/>
    <p:sldLayoutId id="2147483793" r:id="rId21"/>
    <p:sldLayoutId id="2147483794" r:id="rId22"/>
  </p:sldLayoutIdLst>
  <p:txStyles>
    <p:titleStyle>
      <a:lvl1pPr algn="l" defTabSz="914377" rtl="0" eaLnBrk="1" latinLnBrk="0" hangingPunct="1">
        <a:spcBef>
          <a:spcPct val="0"/>
        </a:spcBef>
        <a:buNone/>
        <a:defRPr sz="2800" b="1" kern="1200">
          <a:solidFill>
            <a:schemeClr val="accent6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3999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84" indent="-263993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05597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43996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95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207945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615935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302392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3407915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247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itle Placeholder 1"/>
          <p:cNvSpPr>
            <a:spLocks noGrp="1"/>
          </p:cNvSpPr>
          <p:nvPr>
            <p:ph type="title"/>
          </p:nvPr>
        </p:nvSpPr>
        <p:spPr>
          <a:xfrm>
            <a:off x="359999" y="430718"/>
            <a:ext cx="11466875" cy="4032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92" name="Text Placeholder 2"/>
          <p:cNvSpPr>
            <a:spLocks noGrp="1"/>
          </p:cNvSpPr>
          <p:nvPr>
            <p:ph type="body" idx="1"/>
          </p:nvPr>
        </p:nvSpPr>
        <p:spPr>
          <a:xfrm>
            <a:off x="359999" y="1710000"/>
            <a:ext cx="11466875" cy="3999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6913" y="6390000"/>
            <a:ext cx="969962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034BEE3-566C-4068-A777-C3A4762E861B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2" name="Group 1" hidden="1"/>
          <p:cNvGrpSpPr/>
          <p:nvPr userDrawn="1"/>
        </p:nvGrpSpPr>
        <p:grpSpPr>
          <a:xfrm>
            <a:off x="-1143000" y="-600255"/>
            <a:ext cx="13680281" cy="6913023"/>
            <a:chOff x="-1143000" y="-600255"/>
            <a:chExt cx="13680281" cy="6913023"/>
          </a:xfrm>
        </p:grpSpPr>
        <p:cxnSp>
          <p:nvCxnSpPr>
            <p:cNvPr id="14" name="Straight Connector 13" hidden="1"/>
            <p:cNvCxnSpPr/>
            <p:nvPr userDrawn="1"/>
          </p:nvCxnSpPr>
          <p:spPr>
            <a:xfrm>
              <a:off x="-256200" y="1710267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 hidden="1"/>
            <p:cNvCxnSpPr/>
            <p:nvPr userDrawn="1"/>
          </p:nvCxnSpPr>
          <p:spPr>
            <a:xfrm>
              <a:off x="-256200" y="6143820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 hidden="1"/>
            <p:cNvCxnSpPr/>
            <p:nvPr userDrawn="1"/>
          </p:nvCxnSpPr>
          <p:spPr>
            <a:xfrm>
              <a:off x="-256200" y="3426354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 hidden="1"/>
            <p:cNvCxnSpPr/>
            <p:nvPr userDrawn="1"/>
          </p:nvCxnSpPr>
          <p:spPr>
            <a:xfrm>
              <a:off x="-256200" y="5714470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 hidden="1"/>
            <p:cNvSpPr txBox="1"/>
            <p:nvPr userDrawn="1"/>
          </p:nvSpPr>
          <p:spPr>
            <a:xfrm>
              <a:off x="-747711" y="164615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 dirty="0">
                  <a:solidFill>
                    <a:schemeClr val="tx1"/>
                  </a:solidFill>
                </a:rPr>
                <a:t>4.78cm</a:t>
              </a:r>
            </a:p>
          </p:txBody>
        </p:sp>
        <p:sp>
          <p:nvSpPr>
            <p:cNvPr id="54" name="TextBox 53" hidden="1"/>
            <p:cNvSpPr txBox="1"/>
            <p:nvPr userDrawn="1"/>
          </p:nvSpPr>
          <p:spPr>
            <a:xfrm>
              <a:off x="-747711" y="3357884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 dirty="0">
                  <a:solidFill>
                    <a:schemeClr val="tx1"/>
                  </a:solidFill>
                </a:rPr>
                <a:t>0 cm</a:t>
              </a:r>
            </a:p>
          </p:txBody>
        </p:sp>
        <p:sp>
          <p:nvSpPr>
            <p:cNvPr id="58" name="TextBox 57" hidden="1"/>
            <p:cNvSpPr txBox="1"/>
            <p:nvPr userDrawn="1"/>
          </p:nvSpPr>
          <p:spPr>
            <a:xfrm>
              <a:off x="-747711" y="5640188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 dirty="0">
                  <a:solidFill>
                    <a:schemeClr val="tx1"/>
                  </a:solidFill>
                </a:rPr>
                <a:t>6.35 cm</a:t>
              </a:r>
            </a:p>
          </p:txBody>
        </p:sp>
        <p:sp>
          <p:nvSpPr>
            <p:cNvPr id="60" name="TextBox 59" hidden="1"/>
            <p:cNvSpPr txBox="1"/>
            <p:nvPr userDrawn="1"/>
          </p:nvSpPr>
          <p:spPr>
            <a:xfrm>
              <a:off x="304800" y="-43743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GB" sz="800" dirty="0">
                  <a:solidFill>
                    <a:schemeClr val="tx1"/>
                  </a:solidFill>
                </a:rPr>
                <a:t>15.93cm</a:t>
              </a:r>
            </a:p>
          </p:txBody>
        </p:sp>
        <p:sp>
          <p:nvSpPr>
            <p:cNvPr id="72" name="TextBox 71" hidden="1"/>
            <p:cNvSpPr txBox="1"/>
            <p:nvPr userDrawn="1"/>
          </p:nvSpPr>
          <p:spPr>
            <a:xfrm>
              <a:off x="11426031" y="-43743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 dirty="0">
                  <a:solidFill>
                    <a:schemeClr val="tx1"/>
                  </a:solidFill>
                </a:rPr>
                <a:t>15.93 cm</a:t>
              </a:r>
            </a:p>
          </p:txBody>
        </p:sp>
        <p:cxnSp>
          <p:nvCxnSpPr>
            <p:cNvPr id="5" name="Straight Connector 4" hidden="1"/>
            <p:cNvCxnSpPr/>
            <p:nvPr userDrawn="1"/>
          </p:nvCxnSpPr>
          <p:spPr>
            <a:xfrm>
              <a:off x="361588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 hidden="1"/>
            <p:cNvSpPr txBox="1"/>
            <p:nvPr userDrawn="1"/>
          </p:nvSpPr>
          <p:spPr>
            <a:xfrm>
              <a:off x="-1143000" y="5763299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 dirty="0">
                  <a:solidFill>
                    <a:schemeClr val="tx1"/>
                  </a:solidFill>
                </a:rPr>
                <a:t>Content Bottom</a:t>
              </a:r>
            </a:p>
          </p:txBody>
        </p:sp>
        <p:sp>
          <p:nvSpPr>
            <p:cNvPr id="86" name="TextBox 85" hidden="1"/>
            <p:cNvSpPr txBox="1"/>
            <p:nvPr userDrawn="1"/>
          </p:nvSpPr>
          <p:spPr>
            <a:xfrm>
              <a:off x="-1143000" y="1769267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 dirty="0">
                  <a:solidFill>
                    <a:schemeClr val="tx1"/>
                  </a:solidFill>
                </a:rPr>
                <a:t>Content Top</a:t>
              </a:r>
            </a:p>
          </p:txBody>
        </p:sp>
        <p:sp>
          <p:nvSpPr>
            <p:cNvPr id="88" name="TextBox 87" hidden="1"/>
            <p:cNvSpPr txBox="1"/>
            <p:nvPr userDrawn="1"/>
          </p:nvSpPr>
          <p:spPr>
            <a:xfrm>
              <a:off x="-590537" y="-438330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 dirty="0">
                  <a:solidFill>
                    <a:schemeClr val="tx1"/>
                  </a:solidFill>
                </a:rPr>
                <a:t>Left Margin</a:t>
              </a:r>
            </a:p>
          </p:txBody>
        </p:sp>
        <p:sp>
          <p:nvSpPr>
            <p:cNvPr id="89" name="TextBox 88" hidden="1"/>
            <p:cNvSpPr txBox="1"/>
            <p:nvPr userDrawn="1"/>
          </p:nvSpPr>
          <p:spPr>
            <a:xfrm>
              <a:off x="11898039" y="-438330"/>
              <a:ext cx="639242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GB" sz="800" dirty="0">
                  <a:solidFill>
                    <a:schemeClr val="tx1"/>
                  </a:solidFill>
                </a:rPr>
                <a:t>Right Margin</a:t>
              </a:r>
            </a:p>
          </p:txBody>
        </p:sp>
        <p:cxnSp>
          <p:nvCxnSpPr>
            <p:cNvPr id="98" name="Straight Connector 97" hidden="1"/>
            <p:cNvCxnSpPr/>
            <p:nvPr userDrawn="1"/>
          </p:nvCxnSpPr>
          <p:spPr>
            <a:xfrm>
              <a:off x="6096000" y="-363357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TextBox 98" hidden="1"/>
            <p:cNvSpPr txBox="1"/>
            <p:nvPr userDrawn="1"/>
          </p:nvSpPr>
          <p:spPr>
            <a:xfrm>
              <a:off x="5914719" y="-600255"/>
              <a:ext cx="362256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800" dirty="0">
                  <a:solidFill>
                    <a:schemeClr val="tx1"/>
                  </a:solidFill>
                </a:rPr>
                <a:t>Middle </a:t>
              </a:r>
              <a:br>
                <a:rPr lang="en-GB" sz="800" dirty="0">
                  <a:solidFill>
                    <a:schemeClr val="tx1"/>
                  </a:solidFill>
                </a:rPr>
              </a:br>
              <a:r>
                <a:rPr lang="en-GB" sz="800" dirty="0">
                  <a:solidFill>
                    <a:schemeClr val="tx1"/>
                  </a:solidFill>
                </a:rPr>
                <a:t>0cm </a:t>
              </a:r>
            </a:p>
          </p:txBody>
        </p:sp>
        <p:sp>
          <p:nvSpPr>
            <p:cNvPr id="101" name="TextBox 100" hidden="1"/>
            <p:cNvSpPr txBox="1"/>
            <p:nvPr userDrawn="1"/>
          </p:nvSpPr>
          <p:spPr>
            <a:xfrm>
              <a:off x="5636264" y="-208836"/>
              <a:ext cx="362256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800" dirty="0">
                  <a:solidFill>
                    <a:schemeClr val="tx1"/>
                  </a:solidFill>
                </a:rPr>
                <a:t>0.26cm</a:t>
              </a:r>
            </a:p>
          </p:txBody>
        </p:sp>
        <p:cxnSp>
          <p:nvCxnSpPr>
            <p:cNvPr id="104" name="Straight Connector 103" hidden="1"/>
            <p:cNvCxnSpPr/>
            <p:nvPr userDrawn="1"/>
          </p:nvCxnSpPr>
          <p:spPr>
            <a:xfrm>
              <a:off x="6000389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 hidden="1"/>
            <p:cNvCxnSpPr/>
            <p:nvPr userDrawn="1"/>
          </p:nvCxnSpPr>
          <p:spPr>
            <a:xfrm>
              <a:off x="6190362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TextBox 105" hidden="1"/>
            <p:cNvSpPr txBox="1"/>
            <p:nvPr userDrawn="1"/>
          </p:nvSpPr>
          <p:spPr>
            <a:xfrm>
              <a:off x="6191102" y="-208836"/>
              <a:ext cx="362256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800" dirty="0">
                  <a:solidFill>
                    <a:schemeClr val="tx1"/>
                  </a:solidFill>
                </a:rPr>
                <a:t>0.26cm</a:t>
              </a:r>
            </a:p>
          </p:txBody>
        </p:sp>
        <p:cxnSp>
          <p:nvCxnSpPr>
            <p:cNvPr id="107" name="Straight Connector 106" hidden="1"/>
            <p:cNvCxnSpPr/>
            <p:nvPr userDrawn="1"/>
          </p:nvCxnSpPr>
          <p:spPr>
            <a:xfrm>
              <a:off x="11836111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 hidden="1"/>
            <p:cNvCxnSpPr/>
            <p:nvPr userDrawn="1"/>
          </p:nvCxnSpPr>
          <p:spPr>
            <a:xfrm>
              <a:off x="-256200" y="430824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TextBox 108" hidden="1"/>
            <p:cNvSpPr txBox="1"/>
            <p:nvPr userDrawn="1"/>
          </p:nvSpPr>
          <p:spPr>
            <a:xfrm>
              <a:off x="-747711" y="404813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 dirty="0">
                  <a:solidFill>
                    <a:schemeClr val="tx1"/>
                  </a:solidFill>
                </a:rPr>
                <a:t>8.33cm</a:t>
              </a:r>
            </a:p>
          </p:txBody>
        </p:sp>
        <p:sp>
          <p:nvSpPr>
            <p:cNvPr id="110" name="TextBox 109" hidden="1"/>
            <p:cNvSpPr txBox="1"/>
            <p:nvPr userDrawn="1"/>
          </p:nvSpPr>
          <p:spPr>
            <a:xfrm>
              <a:off x="-1143000" y="527924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 dirty="0">
                  <a:solidFill>
                    <a:schemeClr val="tx1"/>
                  </a:solidFill>
                </a:rPr>
                <a:t>Title Top</a:t>
              </a:r>
            </a:p>
          </p:txBody>
        </p:sp>
        <p:sp>
          <p:nvSpPr>
            <p:cNvPr id="33" name="TextBox 32" hidden="1">
              <a:extLst>
                <a:ext uri="{FF2B5EF4-FFF2-40B4-BE49-F238E27FC236}">
                  <a16:creationId xmlns:a16="http://schemas.microsoft.com/office/drawing/2014/main" id="{A925CEB6-6DDA-49BF-824C-CFA9D8A07E3F}"/>
                </a:ext>
              </a:extLst>
            </p:cNvPr>
            <p:cNvSpPr txBox="1"/>
            <p:nvPr userDrawn="1"/>
          </p:nvSpPr>
          <p:spPr>
            <a:xfrm>
              <a:off x="-747711" y="606654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 dirty="0">
                  <a:solidFill>
                    <a:schemeClr val="tx1"/>
                  </a:solidFill>
                </a:rPr>
                <a:t>7.54 cm</a:t>
              </a:r>
            </a:p>
          </p:txBody>
        </p:sp>
        <p:sp>
          <p:nvSpPr>
            <p:cNvPr id="34" name="TextBox 33" hidden="1">
              <a:extLst>
                <a:ext uri="{FF2B5EF4-FFF2-40B4-BE49-F238E27FC236}">
                  <a16:creationId xmlns:a16="http://schemas.microsoft.com/office/drawing/2014/main" id="{E1658A23-15A2-4406-AF7E-89707B5575E7}"/>
                </a:ext>
              </a:extLst>
            </p:cNvPr>
            <p:cNvSpPr txBox="1"/>
            <p:nvPr userDrawn="1"/>
          </p:nvSpPr>
          <p:spPr>
            <a:xfrm>
              <a:off x="-1143000" y="6189657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 dirty="0">
                  <a:solidFill>
                    <a:schemeClr val="tx1"/>
                  </a:solidFill>
                </a:rPr>
                <a:t>Image Bottom</a:t>
              </a: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5639F-9E76-41B0-BB57-8F8A1F6001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72400" y="6390000"/>
            <a:ext cx="7495200" cy="19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fi-FI"/>
              <a:t>Yrittäjägallup, kierros 6/2025 joulukuu</a:t>
            </a:r>
            <a:endParaRPr lang="en-GB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805F70E-6BF1-451B-AC5F-64819FD40883}"/>
              </a:ext>
            </a:extLst>
          </p:cNvPr>
          <p:cNvCxnSpPr>
            <a:cxnSpLocks/>
          </p:cNvCxnSpPr>
          <p:nvPr userDrawn="1">
            <p:custDataLst>
              <p:tags r:id="rId27"/>
            </p:custDataLst>
          </p:nvPr>
        </p:nvCxnSpPr>
        <p:spPr>
          <a:xfrm>
            <a:off x="360000" y="6120000"/>
            <a:ext cx="11474161" cy="0"/>
          </a:xfrm>
          <a:prstGeom prst="line">
            <a:avLst/>
          </a:prstGeom>
          <a:ln w="63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34">
            <a:extLst>
              <a:ext uri="{FF2B5EF4-FFF2-40B4-BE49-F238E27FC236}">
                <a16:creationId xmlns:a16="http://schemas.microsoft.com/office/drawing/2014/main" id="{D0303A66-DA01-4C66-A021-963AE788F9B9}"/>
              </a:ext>
            </a:extLst>
          </p:cNvPr>
          <p:cNvPicPr>
            <a:picLocks noChangeAspect="1"/>
          </p:cNvPicPr>
          <p:nvPr userDrawn="1"/>
        </p:nvPicPr>
        <p:blipFill>
          <a:blip r:embed="rId28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E490187-44E1-85D9-2FD7-9CD0D451169D}"/>
              </a:ext>
            </a:extLst>
          </p:cNvPr>
          <p:cNvPicPr>
            <a:picLocks noChangeAspect="1"/>
          </p:cNvPicPr>
          <p:nvPr userDrawn="1"/>
        </p:nvPicPr>
        <p:blipFill>
          <a:blip r:embed="rId29"/>
          <a:stretch>
            <a:fillRect/>
          </a:stretch>
        </p:blipFill>
        <p:spPr>
          <a:xfrm>
            <a:off x="336849" y="6294550"/>
            <a:ext cx="1353054" cy="35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617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79" r:id="rId1"/>
    <p:sldLayoutId id="2147484480" r:id="rId2"/>
    <p:sldLayoutId id="2147484481" r:id="rId3"/>
    <p:sldLayoutId id="2147484482" r:id="rId4"/>
    <p:sldLayoutId id="2147484483" r:id="rId5"/>
    <p:sldLayoutId id="2147484484" r:id="rId6"/>
    <p:sldLayoutId id="2147484485" r:id="rId7"/>
    <p:sldLayoutId id="2147484486" r:id="rId8"/>
    <p:sldLayoutId id="2147484487" r:id="rId9"/>
    <p:sldLayoutId id="2147484488" r:id="rId10"/>
    <p:sldLayoutId id="2147484489" r:id="rId11"/>
    <p:sldLayoutId id="2147484490" r:id="rId12"/>
    <p:sldLayoutId id="2147484491" r:id="rId13"/>
    <p:sldLayoutId id="2147484492" r:id="rId14"/>
    <p:sldLayoutId id="2147484493" r:id="rId15"/>
    <p:sldLayoutId id="2147484494" r:id="rId16"/>
    <p:sldLayoutId id="2147484495" r:id="rId17"/>
    <p:sldLayoutId id="2147484496" r:id="rId18"/>
    <p:sldLayoutId id="2147484497" r:id="rId19"/>
    <p:sldLayoutId id="2147484498" r:id="rId20"/>
    <p:sldLayoutId id="2147484499" r:id="rId21"/>
    <p:sldLayoutId id="2147484500" r:id="rId22"/>
    <p:sldLayoutId id="2147484501" r:id="rId23"/>
    <p:sldLayoutId id="2147484502" r:id="rId24"/>
    <p:sldLayoutId id="2147484504" r:id="rId2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100000"/>
        </a:lnSpc>
        <a:spcBef>
          <a:spcPts val="60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180975" indent="-180975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ꟷ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975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ꟷ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180975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ꟷ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ꟷ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2160">
          <p15:clr>
            <a:srgbClr val="F26B43"/>
          </p15:clr>
        </p15:guide>
        <p15:guide id="14" pos="7453">
          <p15:clr>
            <a:srgbClr val="F26B43"/>
          </p15:clr>
        </p15:guide>
        <p15:guide id="28" orient="horz" pos="1076">
          <p15:clr>
            <a:srgbClr val="F26B43"/>
          </p15:clr>
        </p15:guide>
        <p15:guide id="29" orient="horz" pos="270">
          <p15:clr>
            <a:srgbClr val="F26B43"/>
          </p15:clr>
        </p15:guide>
        <p15:guide id="33" orient="horz" pos="3600">
          <p15:clr>
            <a:srgbClr val="F26B43"/>
          </p15:clr>
        </p15:guide>
        <p15:guide id="35" pos="228">
          <p15:clr>
            <a:srgbClr val="F26B43"/>
          </p15:clr>
        </p15:guide>
        <p15:guide id="36" pos="3840">
          <p15:clr>
            <a:srgbClr val="F26B43"/>
          </p15:clr>
        </p15:guide>
        <p15:guide id="37" pos="3782">
          <p15:clr>
            <a:srgbClr val="F26B43"/>
          </p15:clr>
        </p15:guide>
        <p15:guide id="38" pos="3900">
          <p15:clr>
            <a:srgbClr val="F26B43"/>
          </p15:clr>
        </p15:guide>
        <p15:guide id="39" orient="horz" pos="387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41"/>
          <a:stretch/>
        </p:blipFill>
        <p:spPr>
          <a:xfrm>
            <a:off x="9552790" y="18056"/>
            <a:ext cx="2340000" cy="913763"/>
          </a:xfrm>
          <a:prstGeom prst="rect">
            <a:avLst/>
          </a:prstGeom>
        </p:spPr>
      </p:pic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14000" y="0"/>
            <a:ext cx="9138790" cy="1116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14000" y="1416000"/>
            <a:ext cx="11248354" cy="46800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  <a:p>
            <a:pPr lvl="5"/>
            <a:r>
              <a:rPr lang="fi-FI"/>
              <a:t>6</a:t>
            </a:r>
          </a:p>
          <a:p>
            <a:pPr lvl="6"/>
            <a:r>
              <a:rPr lang="fi-FI"/>
              <a:t>7</a:t>
            </a:r>
          </a:p>
          <a:p>
            <a:pPr lvl="7"/>
            <a:r>
              <a:rPr lang="fi-FI"/>
              <a:t>8</a:t>
            </a:r>
          </a:p>
          <a:p>
            <a:pPr lvl="8"/>
            <a:r>
              <a:rPr lang="fi-FI"/>
              <a:t>9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880000" y="65159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1CE8FED5-D933-44C8-9564-D710DB44FAAC}" type="datetime1">
              <a:rPr lang="fi-FI" smtClean="0"/>
              <a:t>21.1.2026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128000" y="6515944"/>
            <a:ext cx="7752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414000" y="6515944"/>
            <a:ext cx="576000" cy="324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08851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8" r:id="rId1"/>
    <p:sldLayoutId id="2147484519" r:id="rId2"/>
    <p:sldLayoutId id="2147484520" r:id="rId3"/>
    <p:sldLayoutId id="2147484521" r:id="rId4"/>
    <p:sldLayoutId id="2147484522" r:id="rId5"/>
    <p:sldLayoutId id="2147484523" r:id="rId6"/>
    <p:sldLayoutId id="2147484524" r:id="rId7"/>
    <p:sldLayoutId id="2147484525" r:id="rId8"/>
    <p:sldLayoutId id="2147484526" r:id="rId9"/>
    <p:sldLayoutId id="2147484527" r:id="rId10"/>
    <p:sldLayoutId id="2147484528" r:id="rId11"/>
    <p:sldLayoutId id="2147484529" r:id="rId12"/>
  </p:sldLayoutIdLst>
  <p:hf sldNum="0" hdr="0" ftr="0" dt="0"/>
  <p:txStyles>
    <p:titleStyle>
      <a:lvl1pPr algn="l" defTabSz="914377" rtl="0" eaLnBrk="1" latinLnBrk="0" hangingPunct="1"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999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84" indent="-263993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5597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43996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95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20794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261593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02392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340791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238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 userDrawn="1"/>
        </p:nvPicPr>
        <p:blipFill>
          <a:blip r:embed="rId2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2790" y="0"/>
            <a:ext cx="2639209" cy="1146909"/>
          </a:xfrm>
          <a:prstGeom prst="rect">
            <a:avLst/>
          </a:prstGeom>
        </p:spPr>
      </p:pic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14000" y="0"/>
            <a:ext cx="11248354" cy="1116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14000" y="1416000"/>
            <a:ext cx="11248354" cy="46800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  <a:p>
            <a:pPr lvl="5"/>
            <a:r>
              <a:rPr lang="fi-FI"/>
              <a:t>6</a:t>
            </a:r>
          </a:p>
          <a:p>
            <a:pPr lvl="6"/>
            <a:r>
              <a:rPr lang="fi-FI"/>
              <a:t>7</a:t>
            </a:r>
          </a:p>
          <a:p>
            <a:pPr lvl="7"/>
            <a:r>
              <a:rPr lang="fi-FI"/>
              <a:t>8</a:t>
            </a:r>
          </a:p>
          <a:p>
            <a:pPr lvl="8"/>
            <a:r>
              <a:rPr lang="fi-FI"/>
              <a:t>9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880000" y="65159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8E0C4-2B04-4575-90C9-B2559A6B0F5E}" type="datetimeFigureOut">
              <a:rPr lang="fi-FI" smtClean="0"/>
              <a:t>21.1.2026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128000" y="6515944"/>
            <a:ext cx="7752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414000" y="6515944"/>
            <a:ext cx="576000" cy="324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47965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32" r:id="rId1"/>
    <p:sldLayoutId id="2147484533" r:id="rId2"/>
    <p:sldLayoutId id="2147484534" r:id="rId3"/>
    <p:sldLayoutId id="2147484535" r:id="rId4"/>
    <p:sldLayoutId id="2147484536" r:id="rId5"/>
    <p:sldLayoutId id="2147484537" r:id="rId6"/>
    <p:sldLayoutId id="2147484538" r:id="rId7"/>
    <p:sldLayoutId id="2147484539" r:id="rId8"/>
    <p:sldLayoutId id="2147484540" r:id="rId9"/>
    <p:sldLayoutId id="2147484541" r:id="rId10"/>
    <p:sldLayoutId id="2147484542" r:id="rId11"/>
    <p:sldLayoutId id="2147484543" r:id="rId12"/>
    <p:sldLayoutId id="2147484544" r:id="rId13"/>
    <p:sldLayoutId id="2147484545" r:id="rId14"/>
    <p:sldLayoutId id="2147484546" r:id="rId15"/>
    <p:sldLayoutId id="2147484547" r:id="rId16"/>
    <p:sldLayoutId id="2147484548" r:id="rId17"/>
    <p:sldLayoutId id="2147484549" r:id="rId18"/>
    <p:sldLayoutId id="2147484550" r:id="rId19"/>
    <p:sldLayoutId id="2147484551" r:id="rId20"/>
    <p:sldLayoutId id="2147484552" r:id="rId21"/>
    <p:sldLayoutId id="2147484553" r:id="rId22"/>
    <p:sldLayoutId id="2147484554" r:id="rId23"/>
    <p:sldLayoutId id="2147484555" r:id="rId24"/>
  </p:sldLayoutIdLst>
  <p:txStyles>
    <p:titleStyle>
      <a:lvl1pPr algn="l" defTabSz="914377" rtl="0" eaLnBrk="1" latinLnBrk="0" hangingPunct="1">
        <a:spcBef>
          <a:spcPct val="0"/>
        </a:spcBef>
        <a:buNone/>
        <a:defRPr sz="3000" b="1" kern="1200">
          <a:solidFill>
            <a:schemeClr val="accent6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3999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84" indent="-263993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05597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43996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95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207945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615935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302392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3407915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247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itle Placeholder 1"/>
          <p:cNvSpPr>
            <a:spLocks noGrp="1"/>
          </p:cNvSpPr>
          <p:nvPr>
            <p:ph type="title"/>
          </p:nvPr>
        </p:nvSpPr>
        <p:spPr>
          <a:xfrm>
            <a:off x="359999" y="430718"/>
            <a:ext cx="11466875" cy="4032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92" name="Text Placeholder 2"/>
          <p:cNvSpPr>
            <a:spLocks noGrp="1"/>
          </p:cNvSpPr>
          <p:nvPr>
            <p:ph type="body" idx="1"/>
          </p:nvPr>
        </p:nvSpPr>
        <p:spPr>
          <a:xfrm>
            <a:off x="359999" y="1710000"/>
            <a:ext cx="11466875" cy="3999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6913" y="6390000"/>
            <a:ext cx="969962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2" name="Group 1" hidden="1"/>
          <p:cNvGrpSpPr/>
          <p:nvPr userDrawn="1"/>
        </p:nvGrpSpPr>
        <p:grpSpPr>
          <a:xfrm>
            <a:off x="-1143000" y="-600255"/>
            <a:ext cx="13680281" cy="6913023"/>
            <a:chOff x="-1143000" y="-600255"/>
            <a:chExt cx="13680281" cy="6913023"/>
          </a:xfrm>
        </p:grpSpPr>
        <p:cxnSp>
          <p:nvCxnSpPr>
            <p:cNvPr id="14" name="Straight Connector 13" hidden="1"/>
            <p:cNvCxnSpPr/>
            <p:nvPr userDrawn="1"/>
          </p:nvCxnSpPr>
          <p:spPr>
            <a:xfrm>
              <a:off x="-256200" y="1710267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 hidden="1"/>
            <p:cNvCxnSpPr/>
            <p:nvPr userDrawn="1"/>
          </p:nvCxnSpPr>
          <p:spPr>
            <a:xfrm>
              <a:off x="-256200" y="6143820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 hidden="1"/>
            <p:cNvCxnSpPr/>
            <p:nvPr userDrawn="1"/>
          </p:nvCxnSpPr>
          <p:spPr>
            <a:xfrm>
              <a:off x="-256200" y="3426354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 hidden="1"/>
            <p:cNvCxnSpPr/>
            <p:nvPr userDrawn="1"/>
          </p:nvCxnSpPr>
          <p:spPr>
            <a:xfrm>
              <a:off x="-256200" y="5714470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 hidden="1"/>
            <p:cNvSpPr txBox="1"/>
            <p:nvPr userDrawn="1"/>
          </p:nvSpPr>
          <p:spPr>
            <a:xfrm>
              <a:off x="-747711" y="164615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4.78cm</a:t>
              </a:r>
            </a:p>
          </p:txBody>
        </p:sp>
        <p:sp>
          <p:nvSpPr>
            <p:cNvPr id="54" name="TextBox 53" hidden="1"/>
            <p:cNvSpPr txBox="1"/>
            <p:nvPr userDrawn="1"/>
          </p:nvSpPr>
          <p:spPr>
            <a:xfrm>
              <a:off x="-747711" y="3357884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0 cm</a:t>
              </a:r>
            </a:p>
          </p:txBody>
        </p:sp>
        <p:sp>
          <p:nvSpPr>
            <p:cNvPr id="58" name="TextBox 57" hidden="1"/>
            <p:cNvSpPr txBox="1"/>
            <p:nvPr userDrawn="1"/>
          </p:nvSpPr>
          <p:spPr>
            <a:xfrm>
              <a:off x="-747711" y="5640188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6.35 cm</a:t>
              </a:r>
            </a:p>
          </p:txBody>
        </p:sp>
        <p:sp>
          <p:nvSpPr>
            <p:cNvPr id="60" name="TextBox 59" hidden="1"/>
            <p:cNvSpPr txBox="1"/>
            <p:nvPr userDrawn="1"/>
          </p:nvSpPr>
          <p:spPr>
            <a:xfrm>
              <a:off x="304800" y="-43743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GB" sz="800">
                  <a:solidFill>
                    <a:schemeClr val="tx1"/>
                  </a:solidFill>
                </a:rPr>
                <a:t>15.93cm</a:t>
              </a:r>
            </a:p>
          </p:txBody>
        </p:sp>
        <p:sp>
          <p:nvSpPr>
            <p:cNvPr id="72" name="TextBox 71" hidden="1"/>
            <p:cNvSpPr txBox="1"/>
            <p:nvPr userDrawn="1"/>
          </p:nvSpPr>
          <p:spPr>
            <a:xfrm>
              <a:off x="11426031" y="-43743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15.93 cm</a:t>
              </a:r>
            </a:p>
          </p:txBody>
        </p:sp>
        <p:cxnSp>
          <p:nvCxnSpPr>
            <p:cNvPr id="5" name="Straight Connector 4" hidden="1"/>
            <p:cNvCxnSpPr/>
            <p:nvPr userDrawn="1"/>
          </p:nvCxnSpPr>
          <p:spPr>
            <a:xfrm>
              <a:off x="361588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 hidden="1"/>
            <p:cNvSpPr txBox="1"/>
            <p:nvPr userDrawn="1"/>
          </p:nvSpPr>
          <p:spPr>
            <a:xfrm>
              <a:off x="-1143000" y="5763299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Content Bottom</a:t>
              </a:r>
            </a:p>
          </p:txBody>
        </p:sp>
        <p:sp>
          <p:nvSpPr>
            <p:cNvPr id="86" name="TextBox 85" hidden="1"/>
            <p:cNvSpPr txBox="1"/>
            <p:nvPr userDrawn="1"/>
          </p:nvSpPr>
          <p:spPr>
            <a:xfrm>
              <a:off x="-1143000" y="1769267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Content Top</a:t>
              </a:r>
            </a:p>
          </p:txBody>
        </p:sp>
        <p:sp>
          <p:nvSpPr>
            <p:cNvPr id="88" name="TextBox 87" hidden="1"/>
            <p:cNvSpPr txBox="1"/>
            <p:nvPr userDrawn="1"/>
          </p:nvSpPr>
          <p:spPr>
            <a:xfrm>
              <a:off x="-590537" y="-438330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Left Margin</a:t>
              </a:r>
            </a:p>
          </p:txBody>
        </p:sp>
        <p:sp>
          <p:nvSpPr>
            <p:cNvPr id="89" name="TextBox 88" hidden="1"/>
            <p:cNvSpPr txBox="1"/>
            <p:nvPr userDrawn="1"/>
          </p:nvSpPr>
          <p:spPr>
            <a:xfrm>
              <a:off x="11898039" y="-438330"/>
              <a:ext cx="639242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GB" sz="800">
                  <a:solidFill>
                    <a:schemeClr val="tx1"/>
                  </a:solidFill>
                </a:rPr>
                <a:t>Right Margin</a:t>
              </a:r>
            </a:p>
          </p:txBody>
        </p:sp>
        <p:cxnSp>
          <p:nvCxnSpPr>
            <p:cNvPr id="98" name="Straight Connector 97" hidden="1"/>
            <p:cNvCxnSpPr/>
            <p:nvPr userDrawn="1"/>
          </p:nvCxnSpPr>
          <p:spPr>
            <a:xfrm>
              <a:off x="6096000" y="-363357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TextBox 98" hidden="1"/>
            <p:cNvSpPr txBox="1"/>
            <p:nvPr userDrawn="1"/>
          </p:nvSpPr>
          <p:spPr>
            <a:xfrm>
              <a:off x="5914719" y="-600255"/>
              <a:ext cx="362256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800">
                  <a:solidFill>
                    <a:schemeClr val="tx1"/>
                  </a:solidFill>
                </a:rPr>
                <a:t>Middle </a:t>
              </a:r>
              <a:br>
                <a:rPr lang="en-GB" sz="800">
                  <a:solidFill>
                    <a:schemeClr val="tx1"/>
                  </a:solidFill>
                </a:rPr>
              </a:br>
              <a:r>
                <a:rPr lang="en-GB" sz="800">
                  <a:solidFill>
                    <a:schemeClr val="tx1"/>
                  </a:solidFill>
                </a:rPr>
                <a:t>0cm </a:t>
              </a:r>
            </a:p>
          </p:txBody>
        </p:sp>
        <p:sp>
          <p:nvSpPr>
            <p:cNvPr id="101" name="TextBox 100" hidden="1"/>
            <p:cNvSpPr txBox="1"/>
            <p:nvPr userDrawn="1"/>
          </p:nvSpPr>
          <p:spPr>
            <a:xfrm>
              <a:off x="5636264" y="-208836"/>
              <a:ext cx="362256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800">
                  <a:solidFill>
                    <a:schemeClr val="tx1"/>
                  </a:solidFill>
                </a:rPr>
                <a:t>0.26cm</a:t>
              </a:r>
            </a:p>
          </p:txBody>
        </p:sp>
        <p:cxnSp>
          <p:nvCxnSpPr>
            <p:cNvPr id="104" name="Straight Connector 103" hidden="1"/>
            <p:cNvCxnSpPr/>
            <p:nvPr userDrawn="1"/>
          </p:nvCxnSpPr>
          <p:spPr>
            <a:xfrm>
              <a:off x="6000389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 hidden="1"/>
            <p:cNvCxnSpPr/>
            <p:nvPr userDrawn="1"/>
          </p:nvCxnSpPr>
          <p:spPr>
            <a:xfrm>
              <a:off x="6190362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TextBox 105" hidden="1"/>
            <p:cNvSpPr txBox="1"/>
            <p:nvPr userDrawn="1"/>
          </p:nvSpPr>
          <p:spPr>
            <a:xfrm>
              <a:off x="6191102" y="-208836"/>
              <a:ext cx="362256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800">
                  <a:solidFill>
                    <a:schemeClr val="tx1"/>
                  </a:solidFill>
                </a:rPr>
                <a:t>0.26cm</a:t>
              </a:r>
            </a:p>
          </p:txBody>
        </p:sp>
        <p:cxnSp>
          <p:nvCxnSpPr>
            <p:cNvPr id="107" name="Straight Connector 106" hidden="1"/>
            <p:cNvCxnSpPr/>
            <p:nvPr userDrawn="1"/>
          </p:nvCxnSpPr>
          <p:spPr>
            <a:xfrm>
              <a:off x="11836111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 hidden="1"/>
            <p:cNvCxnSpPr/>
            <p:nvPr userDrawn="1"/>
          </p:nvCxnSpPr>
          <p:spPr>
            <a:xfrm>
              <a:off x="-256200" y="430824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TextBox 108" hidden="1"/>
            <p:cNvSpPr txBox="1"/>
            <p:nvPr userDrawn="1"/>
          </p:nvSpPr>
          <p:spPr>
            <a:xfrm>
              <a:off x="-747711" y="404813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8.33cm</a:t>
              </a:r>
            </a:p>
          </p:txBody>
        </p:sp>
        <p:sp>
          <p:nvSpPr>
            <p:cNvPr id="110" name="TextBox 109" hidden="1"/>
            <p:cNvSpPr txBox="1"/>
            <p:nvPr userDrawn="1"/>
          </p:nvSpPr>
          <p:spPr>
            <a:xfrm>
              <a:off x="-1143000" y="527924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Title Top</a:t>
              </a:r>
            </a:p>
          </p:txBody>
        </p:sp>
        <p:sp>
          <p:nvSpPr>
            <p:cNvPr id="33" name="TextBox 32" hidden="1">
              <a:extLst>
                <a:ext uri="{FF2B5EF4-FFF2-40B4-BE49-F238E27FC236}">
                  <a16:creationId xmlns:a16="http://schemas.microsoft.com/office/drawing/2014/main" id="{A925CEB6-6DDA-49BF-824C-CFA9D8A07E3F}"/>
                </a:ext>
              </a:extLst>
            </p:cNvPr>
            <p:cNvSpPr txBox="1"/>
            <p:nvPr userDrawn="1"/>
          </p:nvSpPr>
          <p:spPr>
            <a:xfrm>
              <a:off x="-747711" y="606654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7.54 cm</a:t>
              </a:r>
            </a:p>
          </p:txBody>
        </p:sp>
        <p:sp>
          <p:nvSpPr>
            <p:cNvPr id="34" name="TextBox 33" hidden="1">
              <a:extLst>
                <a:ext uri="{FF2B5EF4-FFF2-40B4-BE49-F238E27FC236}">
                  <a16:creationId xmlns:a16="http://schemas.microsoft.com/office/drawing/2014/main" id="{E1658A23-15A2-4406-AF7E-89707B5575E7}"/>
                </a:ext>
              </a:extLst>
            </p:cNvPr>
            <p:cNvSpPr txBox="1"/>
            <p:nvPr userDrawn="1"/>
          </p:nvSpPr>
          <p:spPr>
            <a:xfrm>
              <a:off x="-1143000" y="6189657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Image Bottom</a:t>
              </a: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5639F-9E76-41B0-BB57-8F8A1F6001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72400" y="6390000"/>
            <a:ext cx="7495200" cy="19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fi-FI"/>
              <a:t>Yrittäjägallup, kierros 5/2025 lokakuu</a:t>
            </a:r>
            <a:endParaRPr lang="en-GB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805F70E-6BF1-451B-AC5F-64819FD40883}"/>
              </a:ext>
            </a:extLst>
          </p:cNvPr>
          <p:cNvCxnSpPr>
            <a:cxnSpLocks/>
          </p:cNvCxnSpPr>
          <p:nvPr userDrawn="1">
            <p:custDataLst>
              <p:tags r:id="rId27"/>
            </p:custDataLst>
          </p:nvPr>
        </p:nvCxnSpPr>
        <p:spPr>
          <a:xfrm>
            <a:off x="360000" y="6120000"/>
            <a:ext cx="11474161" cy="0"/>
          </a:xfrm>
          <a:prstGeom prst="line">
            <a:avLst/>
          </a:prstGeom>
          <a:ln w="63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34">
            <a:extLst>
              <a:ext uri="{FF2B5EF4-FFF2-40B4-BE49-F238E27FC236}">
                <a16:creationId xmlns:a16="http://schemas.microsoft.com/office/drawing/2014/main" id="{D0303A66-DA01-4C66-A021-963AE788F9B9}"/>
              </a:ext>
            </a:extLst>
          </p:cNvPr>
          <p:cNvPicPr>
            <a:picLocks noChangeAspect="1"/>
          </p:cNvPicPr>
          <p:nvPr userDrawn="1"/>
        </p:nvPicPr>
        <p:blipFill>
          <a:blip r:embed="rId28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E490187-44E1-85D9-2FD7-9CD0D451169D}"/>
              </a:ext>
            </a:extLst>
          </p:cNvPr>
          <p:cNvPicPr>
            <a:picLocks noChangeAspect="1"/>
          </p:cNvPicPr>
          <p:nvPr userDrawn="1"/>
        </p:nvPicPr>
        <p:blipFill>
          <a:blip r:embed="rId29"/>
          <a:stretch>
            <a:fillRect/>
          </a:stretch>
        </p:blipFill>
        <p:spPr>
          <a:xfrm>
            <a:off x="336849" y="6294550"/>
            <a:ext cx="1353054" cy="35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966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57" r:id="rId1"/>
    <p:sldLayoutId id="2147484558" r:id="rId2"/>
    <p:sldLayoutId id="2147484559" r:id="rId3"/>
    <p:sldLayoutId id="2147484560" r:id="rId4"/>
    <p:sldLayoutId id="2147484561" r:id="rId5"/>
    <p:sldLayoutId id="2147484562" r:id="rId6"/>
    <p:sldLayoutId id="2147484563" r:id="rId7"/>
    <p:sldLayoutId id="2147484564" r:id="rId8"/>
    <p:sldLayoutId id="2147484565" r:id="rId9"/>
    <p:sldLayoutId id="2147484566" r:id="rId10"/>
    <p:sldLayoutId id="2147484567" r:id="rId11"/>
    <p:sldLayoutId id="2147484568" r:id="rId12"/>
    <p:sldLayoutId id="2147484569" r:id="rId13"/>
    <p:sldLayoutId id="2147484570" r:id="rId14"/>
    <p:sldLayoutId id="2147484571" r:id="rId15"/>
    <p:sldLayoutId id="2147484572" r:id="rId16"/>
    <p:sldLayoutId id="2147484573" r:id="rId17"/>
    <p:sldLayoutId id="2147484574" r:id="rId18"/>
    <p:sldLayoutId id="2147484575" r:id="rId19"/>
    <p:sldLayoutId id="2147484576" r:id="rId20"/>
    <p:sldLayoutId id="2147484577" r:id="rId21"/>
    <p:sldLayoutId id="2147484578" r:id="rId22"/>
    <p:sldLayoutId id="2147484579" r:id="rId23"/>
    <p:sldLayoutId id="2147484580" r:id="rId24"/>
    <p:sldLayoutId id="2147484582" r:id="rId2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100000"/>
        </a:lnSpc>
        <a:spcBef>
          <a:spcPts val="60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180975" indent="-180975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ꟷ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975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ꟷ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180975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ꟷ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ꟷ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2160">
          <p15:clr>
            <a:srgbClr val="F26B43"/>
          </p15:clr>
        </p15:guide>
        <p15:guide id="14" pos="7453">
          <p15:clr>
            <a:srgbClr val="F26B43"/>
          </p15:clr>
        </p15:guide>
        <p15:guide id="28" orient="horz" pos="1076">
          <p15:clr>
            <a:srgbClr val="F26B43"/>
          </p15:clr>
        </p15:guide>
        <p15:guide id="29" orient="horz" pos="270">
          <p15:clr>
            <a:srgbClr val="F26B43"/>
          </p15:clr>
        </p15:guide>
        <p15:guide id="33" orient="horz" pos="3600">
          <p15:clr>
            <a:srgbClr val="F26B43"/>
          </p15:clr>
        </p15:guide>
        <p15:guide id="35" pos="228">
          <p15:clr>
            <a:srgbClr val="F26B43"/>
          </p15:clr>
        </p15:guide>
        <p15:guide id="36" pos="3840">
          <p15:clr>
            <a:srgbClr val="F26B43"/>
          </p15:clr>
        </p15:guide>
        <p15:guide id="37" pos="3782">
          <p15:clr>
            <a:srgbClr val="F26B43"/>
          </p15:clr>
        </p15:guide>
        <p15:guide id="38" pos="3900">
          <p15:clr>
            <a:srgbClr val="F26B43"/>
          </p15:clr>
        </p15:guide>
        <p15:guide id="39" orient="horz" pos="387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/>
        </p:nvPicPr>
        <p:blipFill rotWithShape="1"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41"/>
          <a:stretch/>
        </p:blipFill>
        <p:spPr>
          <a:xfrm>
            <a:off x="9552790" y="18056"/>
            <a:ext cx="2340000" cy="913763"/>
          </a:xfrm>
          <a:prstGeom prst="rect">
            <a:avLst/>
          </a:prstGeom>
        </p:spPr>
      </p:pic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14000" y="0"/>
            <a:ext cx="9138790" cy="1116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14000" y="1416000"/>
            <a:ext cx="11248354" cy="46800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  <a:p>
            <a:pPr lvl="5"/>
            <a:r>
              <a:rPr lang="fi-FI"/>
              <a:t>6</a:t>
            </a:r>
          </a:p>
          <a:p>
            <a:pPr lvl="6"/>
            <a:r>
              <a:rPr lang="fi-FI"/>
              <a:t>7</a:t>
            </a:r>
          </a:p>
          <a:p>
            <a:pPr lvl="7"/>
            <a:r>
              <a:rPr lang="fi-FI"/>
              <a:t>8</a:t>
            </a:r>
          </a:p>
          <a:p>
            <a:pPr lvl="8"/>
            <a:r>
              <a:rPr lang="fi-FI"/>
              <a:t>9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880000" y="65159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1CE8FED5-D933-44C8-9564-D710DB44FAAC}" type="datetime1">
              <a:rPr lang="fi-FI" smtClean="0"/>
              <a:t>21.1.2026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128000" y="6515944"/>
            <a:ext cx="7752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414000" y="6515944"/>
            <a:ext cx="576000" cy="324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4651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84" r:id="rId1"/>
    <p:sldLayoutId id="2147484585" r:id="rId2"/>
    <p:sldLayoutId id="2147484586" r:id="rId3"/>
    <p:sldLayoutId id="2147484587" r:id="rId4"/>
    <p:sldLayoutId id="2147484588" r:id="rId5"/>
    <p:sldLayoutId id="2147484589" r:id="rId6"/>
    <p:sldLayoutId id="2147484590" r:id="rId7"/>
    <p:sldLayoutId id="2147484591" r:id="rId8"/>
    <p:sldLayoutId id="2147484592" r:id="rId9"/>
    <p:sldLayoutId id="2147484593" r:id="rId10"/>
    <p:sldLayoutId id="2147484594" r:id="rId11"/>
    <p:sldLayoutId id="2147484595" r:id="rId12"/>
    <p:sldLayoutId id="2147484596" r:id="rId13"/>
    <p:sldLayoutId id="2147484597" r:id="rId14"/>
    <p:sldLayoutId id="2147484598" r:id="rId15"/>
    <p:sldLayoutId id="2147484599" r:id="rId16"/>
    <p:sldLayoutId id="2147484600" r:id="rId17"/>
    <p:sldLayoutId id="2147484601" r:id="rId18"/>
    <p:sldLayoutId id="2147484602" r:id="rId19"/>
    <p:sldLayoutId id="2147484603" r:id="rId20"/>
    <p:sldLayoutId id="2147484604" r:id="rId21"/>
    <p:sldLayoutId id="2147484605" r:id="rId22"/>
    <p:sldLayoutId id="2147484606" r:id="rId23"/>
    <p:sldLayoutId id="2147484607" r:id="rId24"/>
    <p:sldLayoutId id="2147484608" r:id="rId25"/>
    <p:sldLayoutId id="2147484609" r:id="rId26"/>
    <p:sldLayoutId id="2147484610" r:id="rId27"/>
    <p:sldLayoutId id="2147484611" r:id="rId28"/>
    <p:sldLayoutId id="2147484612" r:id="rId29"/>
    <p:sldLayoutId id="2147484613" r:id="rId30"/>
    <p:sldLayoutId id="2147484614" r:id="rId31"/>
    <p:sldLayoutId id="2147484615" r:id="rId32"/>
    <p:sldLayoutId id="2147484616" r:id="rId33"/>
    <p:sldLayoutId id="2147484617" r:id="rId34"/>
    <p:sldLayoutId id="2147484618" r:id="rId35"/>
    <p:sldLayoutId id="2147484619" r:id="rId36"/>
    <p:sldLayoutId id="2147484620" r:id="rId37"/>
    <p:sldLayoutId id="2147484621" r:id="rId38"/>
    <p:sldLayoutId id="2147484622" r:id="rId39"/>
    <p:sldLayoutId id="2147484623" r:id="rId40"/>
    <p:sldLayoutId id="2147484624" r:id="rId41"/>
  </p:sldLayoutIdLst>
  <p:hf sldNum="0" hdr="0" ftr="0" dt="0"/>
  <p:txStyles>
    <p:titleStyle>
      <a:lvl1pPr algn="l" defTabSz="914377" rtl="0" eaLnBrk="1" latinLnBrk="0" hangingPunct="1"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999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84" indent="-263993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5597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43996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95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20794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261593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02392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340791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23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8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B7740088-54AD-4A41-AF73-BD9105547A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143" y="3602986"/>
            <a:ext cx="4862895" cy="3256623"/>
          </a:xfrm>
          <a:custGeom>
            <a:avLst/>
            <a:gdLst>
              <a:gd name="connsiteX0" fmla="*/ 1549963 w 4836673"/>
              <a:gd name="connsiteY0" fmla="*/ 0 h 3346705"/>
              <a:gd name="connsiteX1" fmla="*/ 4836673 w 4836673"/>
              <a:gd name="connsiteY1" fmla="*/ 0 h 3346705"/>
              <a:gd name="connsiteX2" fmla="*/ 3286710 w 4836673"/>
              <a:gd name="connsiteY2" fmla="*/ 3346705 h 3346705"/>
              <a:gd name="connsiteX3" fmla="*/ 3281133 w 4836673"/>
              <a:gd name="connsiteY3" fmla="*/ 3346705 h 3346705"/>
              <a:gd name="connsiteX4" fmla="*/ 2214905 w 4836673"/>
              <a:gd name="connsiteY4" fmla="*/ 3346705 h 3346705"/>
              <a:gd name="connsiteX5" fmla="*/ 0 w 4836673"/>
              <a:gd name="connsiteY5" fmla="*/ 3346705 h 3346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6673" h="3346705">
                <a:moveTo>
                  <a:pt x="1549963" y="0"/>
                </a:moveTo>
                <a:lnTo>
                  <a:pt x="4836673" y="0"/>
                </a:lnTo>
                <a:lnTo>
                  <a:pt x="3286710" y="3346705"/>
                </a:lnTo>
                <a:lnTo>
                  <a:pt x="3281133" y="3346705"/>
                </a:lnTo>
                <a:lnTo>
                  <a:pt x="2214905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2085B703-D790-2B45-BD76-9848376984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7349" y="3602986"/>
            <a:ext cx="4224651" cy="3255013"/>
          </a:xfrm>
          <a:custGeom>
            <a:avLst/>
            <a:gdLst>
              <a:gd name="connsiteX0" fmla="*/ 1549963 w 4224651"/>
              <a:gd name="connsiteY0" fmla="*/ 0 h 3346705"/>
              <a:gd name="connsiteX1" fmla="*/ 1555540 w 4224651"/>
              <a:gd name="connsiteY1" fmla="*/ 0 h 3346705"/>
              <a:gd name="connsiteX2" fmla="*/ 2621768 w 4224651"/>
              <a:gd name="connsiteY2" fmla="*/ 0 h 3346705"/>
              <a:gd name="connsiteX3" fmla="*/ 4224651 w 4224651"/>
              <a:gd name="connsiteY3" fmla="*/ 0 h 3346705"/>
              <a:gd name="connsiteX4" fmla="*/ 4224651 w 4224651"/>
              <a:gd name="connsiteY4" fmla="*/ 3346705 h 3346705"/>
              <a:gd name="connsiteX5" fmla="*/ 0 w 4224651"/>
              <a:gd name="connsiteY5" fmla="*/ 3346705 h 3346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24651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4224651" y="0"/>
                </a:lnTo>
                <a:lnTo>
                  <a:pt x="4224651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AC240E30-3409-D048-A7FD-E4343B2862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602986"/>
            <a:ext cx="5812971" cy="3256624"/>
          </a:xfrm>
          <a:custGeom>
            <a:avLst/>
            <a:gdLst>
              <a:gd name="connsiteX0" fmla="*/ 0 w 5859797"/>
              <a:gd name="connsiteY0" fmla="*/ 0 h 3346705"/>
              <a:gd name="connsiteX1" fmla="*/ 5859797 w 5859797"/>
              <a:gd name="connsiteY1" fmla="*/ 0 h 3346705"/>
              <a:gd name="connsiteX2" fmla="*/ 4309834 w 5859797"/>
              <a:gd name="connsiteY2" fmla="*/ 3346705 h 3346705"/>
              <a:gd name="connsiteX3" fmla="*/ 4304257 w 5859797"/>
              <a:gd name="connsiteY3" fmla="*/ 3346705 h 3346705"/>
              <a:gd name="connsiteX4" fmla="*/ 3238029 w 5859797"/>
              <a:gd name="connsiteY4" fmla="*/ 3346705 h 3346705"/>
              <a:gd name="connsiteX5" fmla="*/ 0 w 5859797"/>
              <a:gd name="connsiteY5" fmla="*/ 3346705 h 3346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59797" h="3346705">
                <a:moveTo>
                  <a:pt x="0" y="0"/>
                </a:moveTo>
                <a:lnTo>
                  <a:pt x="5859797" y="0"/>
                </a:lnTo>
                <a:lnTo>
                  <a:pt x="4309834" y="3346705"/>
                </a:lnTo>
                <a:lnTo>
                  <a:pt x="4304257" y="3346705"/>
                </a:lnTo>
                <a:lnTo>
                  <a:pt x="3238029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3D7C1644-D120-894D-A19C-84ED8019D0B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3694" y="5581236"/>
            <a:ext cx="2346257" cy="911447"/>
          </a:xfrm>
          <a:prstGeom prst="rect">
            <a:avLst/>
          </a:prstGeom>
        </p:spPr>
      </p:pic>
      <p:sp>
        <p:nvSpPr>
          <p:cNvPr id="12" name="Otsikko 1">
            <a:extLst>
              <a:ext uri="{FF2B5EF4-FFF2-40B4-BE49-F238E27FC236}">
                <a16:creationId xmlns:a16="http://schemas.microsoft.com/office/drawing/2014/main" id="{737EC028-76CD-0BB0-FE7E-491861F96AF7}"/>
              </a:ext>
            </a:extLst>
          </p:cNvPr>
          <p:cNvSpPr txBox="1">
            <a:spLocks/>
          </p:cNvSpPr>
          <p:nvPr/>
        </p:nvSpPr>
        <p:spPr>
          <a:xfrm>
            <a:off x="319823" y="638400"/>
            <a:ext cx="7963200" cy="150659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accent6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3200" dirty="0">
                <a:solidFill>
                  <a:schemeClr val="tx1"/>
                </a:solidFill>
              </a:rPr>
              <a:t>Luottamushenkilöinfo</a:t>
            </a:r>
            <a:endParaRPr lang="fi-FI" sz="4000" dirty="0">
              <a:solidFill>
                <a:schemeClr val="tx1"/>
              </a:solidFill>
            </a:endParaRPr>
          </a:p>
        </p:txBody>
      </p:sp>
      <p:sp>
        <p:nvSpPr>
          <p:cNvPr id="13" name="Alaotsikko 2">
            <a:extLst>
              <a:ext uri="{FF2B5EF4-FFF2-40B4-BE49-F238E27FC236}">
                <a16:creationId xmlns:a16="http://schemas.microsoft.com/office/drawing/2014/main" id="{F20FDF48-A853-44A8-5BAA-A8BAC21A4F91}"/>
              </a:ext>
            </a:extLst>
          </p:cNvPr>
          <p:cNvSpPr txBox="1">
            <a:spLocks/>
          </p:cNvSpPr>
          <p:nvPr/>
        </p:nvSpPr>
        <p:spPr>
          <a:xfrm>
            <a:off x="327479" y="2285940"/>
            <a:ext cx="9006215" cy="1938148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marL="0" indent="0" algn="l" defTabSz="914377" rtl="0" eaLnBrk="1" latinLnBrk="0" hangingPunct="1">
              <a:spcBef>
                <a:spcPts val="0"/>
              </a:spcBef>
              <a:buClr>
                <a:schemeClr val="accent6">
                  <a:lumMod val="75000"/>
                  <a:lumOff val="25000"/>
                </a:schemeClr>
              </a:buClr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89" indent="0" algn="ctr" defTabSz="914377" rtl="0" eaLnBrk="1" latinLnBrk="0" hangingPunct="1">
              <a:spcBef>
                <a:spcPct val="20000"/>
              </a:spcBef>
              <a:buClr>
                <a:schemeClr val="accent6">
                  <a:lumMod val="75000"/>
                  <a:lumOff val="25000"/>
                </a:schemeClr>
              </a:buClr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377" indent="0" algn="ctr" defTabSz="914377" rtl="0" eaLnBrk="1" latinLnBrk="0" hangingPunct="1">
              <a:spcBef>
                <a:spcPct val="20000"/>
              </a:spcBef>
              <a:buClr>
                <a:schemeClr val="accent6">
                  <a:lumMod val="75000"/>
                  <a:lumOff val="25000"/>
                </a:schemeClr>
              </a:buClr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566" indent="0" algn="ctr" defTabSz="914377" rtl="0" eaLnBrk="1" latinLnBrk="0" hangingPunct="1">
              <a:spcBef>
                <a:spcPct val="20000"/>
              </a:spcBef>
              <a:buClr>
                <a:schemeClr val="accent6">
                  <a:lumMod val="75000"/>
                  <a:lumOff val="25000"/>
                </a:schemeClr>
              </a:buClr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754" indent="0" algn="ctr" defTabSz="914377" rtl="0" eaLnBrk="1" latinLnBrk="0" hangingPunct="1">
              <a:spcBef>
                <a:spcPct val="20000"/>
              </a:spcBef>
              <a:buClr>
                <a:schemeClr val="accent6">
                  <a:lumMod val="75000"/>
                  <a:lumOff val="25000"/>
                </a:schemeClr>
              </a:buClr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943" indent="0" algn="ctr" defTabSz="914377" rtl="0" eaLnBrk="1" latinLnBrk="0" hangingPunct="1">
              <a:spcBef>
                <a:spcPct val="20000"/>
              </a:spcBef>
              <a:buClr>
                <a:schemeClr val="accent6">
                  <a:lumMod val="75000"/>
                  <a:lumOff val="25000"/>
                </a:schemeClr>
              </a:buClr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131" indent="0" algn="ctr" defTabSz="914377" rtl="0" eaLnBrk="1" latinLnBrk="0" hangingPunct="1">
              <a:spcBef>
                <a:spcPct val="20000"/>
              </a:spcBef>
              <a:buClr>
                <a:schemeClr val="accent6">
                  <a:lumMod val="75000"/>
                  <a:lumOff val="25000"/>
                </a:schemeClr>
              </a:buClr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320" indent="0" algn="ctr" defTabSz="914377" rtl="0" eaLnBrk="1" latinLnBrk="0" hangingPunct="1">
              <a:spcBef>
                <a:spcPct val="20000"/>
              </a:spcBef>
              <a:buClr>
                <a:schemeClr val="accent6">
                  <a:lumMod val="75000"/>
                  <a:lumOff val="25000"/>
                </a:schemeClr>
              </a:buClr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509" indent="0" algn="ctr" defTabSz="914377" rtl="0" eaLnBrk="1" latinLnBrk="0" hangingPunct="1">
              <a:spcBef>
                <a:spcPct val="20000"/>
              </a:spcBef>
              <a:buClr>
                <a:schemeClr val="accent6">
                  <a:lumMod val="75000"/>
                  <a:lumOff val="25000"/>
                </a:schemeClr>
              </a:buClr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21.1.2026</a:t>
            </a:r>
          </a:p>
        </p:txBody>
      </p:sp>
    </p:spTree>
    <p:extLst>
      <p:ext uri="{BB962C8B-B14F-4D97-AF65-F5344CB8AC3E}">
        <p14:creationId xmlns:p14="http://schemas.microsoft.com/office/powerpoint/2010/main" val="330610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D19E2AD-67F9-313D-BAC7-410DB0EAF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Agenda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CD351FC-442C-4F9F-1910-5C0C3FAFEE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Avaus, Petri Salminen</a:t>
            </a:r>
          </a:p>
          <a:p>
            <a:r>
              <a:rPr lang="fi-FI" dirty="0"/>
              <a:t>Jäsenmyynti 2025 ja nostoja jäsenkyselystä, Kimmo Ilmavirta</a:t>
            </a:r>
          </a:p>
          <a:p>
            <a:r>
              <a:rPr lang="fi-FI" dirty="0"/>
              <a:t>YEL-uudistuksen tilannekatsaus, Atte Rytkönen-Sandberg</a:t>
            </a:r>
          </a:p>
          <a:p>
            <a:r>
              <a:rPr lang="fi-FI" dirty="0"/>
              <a:t>Yrittäjät-akatemian kevät, Päivi Ojala</a:t>
            </a:r>
          </a:p>
        </p:txBody>
      </p:sp>
    </p:spTree>
    <p:extLst>
      <p:ext uri="{BB962C8B-B14F-4D97-AF65-F5344CB8AC3E}">
        <p14:creationId xmlns:p14="http://schemas.microsoft.com/office/powerpoint/2010/main" val="2942124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>
            <a:extLst>
              <a:ext uri="{FF2B5EF4-FFF2-40B4-BE49-F238E27FC236}">
                <a16:creationId xmlns:a16="http://schemas.microsoft.com/office/drawing/2014/main" id="{C6563270-B246-495F-9E28-410DC67723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Jäsenmäärän kehitys ja jäsenkysely</a:t>
            </a:r>
          </a:p>
        </p:txBody>
      </p:sp>
      <p:sp>
        <p:nvSpPr>
          <p:cNvPr id="8" name="Alaotsikko 7">
            <a:extLst>
              <a:ext uri="{FF2B5EF4-FFF2-40B4-BE49-F238E27FC236}">
                <a16:creationId xmlns:a16="http://schemas.microsoft.com/office/drawing/2014/main" id="{28535764-C966-4EEE-9C10-E8FE18B6BA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Kimmo Ilmavirta</a:t>
            </a:r>
          </a:p>
        </p:txBody>
      </p:sp>
      <p:pic>
        <p:nvPicPr>
          <p:cNvPr id="3" name="Kuvan paikkamerkki 2" descr="Kuva, joka sisältää kohteen Animaatio, animaatio, taide&#10;&#10;Tekoälyllä luotu sisältö voi olla virheellistä.">
            <a:extLst>
              <a:ext uri="{FF2B5EF4-FFF2-40B4-BE49-F238E27FC236}">
                <a16:creationId xmlns:a16="http://schemas.microsoft.com/office/drawing/2014/main" id="{C0F306D7-41D5-002F-DFE2-0DDD74FE02D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0" b="287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22980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83FD18E-0996-4E8E-9CF4-96ED6C9261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999" y="1415999"/>
            <a:ext cx="5579893" cy="5221363"/>
          </a:xfrm>
        </p:spPr>
        <p:txBody>
          <a:bodyPr/>
          <a:lstStyle/>
          <a:p>
            <a:pPr marL="0" indent="0">
              <a:buFont typeface="Arial" pitchFamily="34" charset="0"/>
              <a:buNone/>
            </a:pPr>
            <a:r>
              <a:rPr lang="fi-FI" sz="2200" b="1"/>
              <a:t>Jäsenmäärän kehitys vuonna 2025</a:t>
            </a:r>
          </a:p>
          <a:p>
            <a:r>
              <a:rPr lang="fi-FI" sz="2200"/>
              <a:t>Uudet: 9 258</a:t>
            </a:r>
          </a:p>
          <a:p>
            <a:r>
              <a:rPr lang="fi-FI" sz="2200"/>
              <a:t>Päättyneet: 8 675</a:t>
            </a:r>
          </a:p>
          <a:p>
            <a:r>
              <a:rPr lang="fi-FI" sz="2200"/>
              <a:t>Eron jälkeen maksaneet/muut: 81</a:t>
            </a:r>
          </a:p>
          <a:p>
            <a:r>
              <a:rPr lang="fi-FI" sz="2200"/>
              <a:t>Muutos: +664</a:t>
            </a:r>
          </a:p>
          <a:p>
            <a:endParaRPr lang="fi-FI" sz="2200"/>
          </a:p>
          <a:p>
            <a:pPr marL="0" indent="0">
              <a:buNone/>
            </a:pPr>
            <a:r>
              <a:rPr lang="fi-FI" sz="2200"/>
              <a:t>Jäsenmäärä vuoden 2025 alussa: 67 988</a:t>
            </a:r>
          </a:p>
          <a:p>
            <a:pPr marL="0" indent="0">
              <a:buFont typeface="Arial" pitchFamily="34" charset="0"/>
              <a:buNone/>
            </a:pPr>
            <a:r>
              <a:rPr lang="fi-FI" sz="2200" b="1"/>
              <a:t>Jäsenmäärä vuoden lopussa: 68 652</a:t>
            </a:r>
          </a:p>
          <a:p>
            <a:pPr marL="0" indent="0">
              <a:buFont typeface="Arial" pitchFamily="34" charset="0"/>
              <a:buNone/>
            </a:pPr>
            <a:r>
              <a:rPr lang="fi-FI" sz="2200" b="1"/>
              <a:t>Kasvu: +1,0 %  </a:t>
            </a:r>
          </a:p>
          <a:p>
            <a:pPr marL="0" indent="0">
              <a:buFont typeface="Arial" pitchFamily="34" charset="0"/>
              <a:buNone/>
            </a:pPr>
            <a:endParaRPr lang="fi-FI" sz="2000" b="1"/>
          </a:p>
          <a:p>
            <a:pPr marL="0" indent="0">
              <a:buFont typeface="Arial" pitchFamily="34" charset="0"/>
              <a:buNone/>
            </a:pPr>
            <a:br>
              <a:rPr lang="fi-FI" sz="2000"/>
            </a:br>
            <a:endParaRPr lang="fi-FI"/>
          </a:p>
          <a:p>
            <a:endParaRPr lang="fi-FI"/>
          </a:p>
          <a:p>
            <a:pPr marL="0" indent="0">
              <a:buNone/>
            </a:pPr>
            <a:endParaRPr lang="fi-FI"/>
          </a:p>
          <a:p>
            <a:pPr marL="0" indent="0">
              <a:buNone/>
            </a:pPr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3598A290-4990-49F7-8A80-DFDB8A15B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000" y="-18854"/>
            <a:ext cx="9138790" cy="1116000"/>
          </a:xfrm>
        </p:spPr>
        <p:txBody>
          <a:bodyPr/>
          <a:lstStyle/>
          <a:p>
            <a:r>
              <a:rPr lang="fi-FI" sz="3000"/>
              <a:t>Jäsenmäär</a:t>
            </a:r>
            <a:r>
              <a:rPr lang="fi-FI"/>
              <a:t>ä kasvoi vuonna 2025</a:t>
            </a:r>
            <a:endParaRPr lang="fi-FI" sz="3000">
              <a:solidFill>
                <a:srgbClr val="FF0000"/>
              </a:solidFill>
            </a:endParaRP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9EB303D-1D06-AB32-2335-6B97B72532F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363" b="4198"/>
          <a:stretch>
            <a:fillRect/>
          </a:stretch>
        </p:blipFill>
        <p:spPr>
          <a:xfrm>
            <a:off x="6198108" y="1268760"/>
            <a:ext cx="5878396" cy="5532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3261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C317E-242A-1DE5-2928-8F4040FC8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BE364A3-C23D-CA99-4159-1AB52A89F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000" y="1416000"/>
            <a:ext cx="11586656" cy="2013000"/>
          </a:xfrm>
        </p:spPr>
        <p:txBody>
          <a:bodyPr/>
          <a:lstStyle/>
          <a:p>
            <a:r>
              <a:rPr lang="fi-FI"/>
              <a:t>Yli 9 000 uutta jäsentä – pyrimme ylittämään myyntibudjetin</a:t>
            </a:r>
          </a:p>
          <a:p>
            <a:r>
              <a:rPr lang="fi-FI"/>
              <a:t>Kasvava jäsenmäärä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2D8FD69-6113-7824-8253-2BB7E439E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Jäsenmyynnin tavoitteet 2026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012E7FAC-2F91-4238-7347-EC6AB458F79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7079"/>
          <a:stretch>
            <a:fillRect/>
          </a:stretch>
        </p:blipFill>
        <p:spPr>
          <a:xfrm>
            <a:off x="414000" y="2633290"/>
            <a:ext cx="11226615" cy="4108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5947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105575-B59B-85EE-DF4D-930AC9CAB4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C739D8A-FAC2-76DF-0209-17A0C610A5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000" y="1416000"/>
            <a:ext cx="11586656" cy="2013000"/>
          </a:xfrm>
        </p:spPr>
        <p:txBody>
          <a:bodyPr/>
          <a:lstStyle/>
          <a:p>
            <a:r>
              <a:rPr lang="fi-FI"/>
              <a:t>Toteutus loka-joulukuussa 2025</a:t>
            </a:r>
          </a:p>
          <a:p>
            <a:r>
              <a:rPr lang="fi-FI"/>
              <a:t>Kumppanina Aula </a:t>
            </a:r>
            <a:r>
              <a:rPr lang="fi-FI" err="1"/>
              <a:t>Research</a:t>
            </a:r>
            <a:endParaRPr lang="fi-FI"/>
          </a:p>
          <a:p>
            <a:r>
              <a:rPr lang="fi-FI"/>
              <a:t>Vastaajina 6 092 yrityspäättäjää</a:t>
            </a:r>
          </a:p>
          <a:p>
            <a:pPr lvl="1"/>
            <a:r>
              <a:rPr lang="fi-FI"/>
              <a:t>Jäseniä 5 244</a:t>
            </a:r>
          </a:p>
          <a:p>
            <a:pPr lvl="1"/>
            <a:r>
              <a:rPr lang="fi-FI"/>
              <a:t>Eronneita jäseniä 263</a:t>
            </a:r>
          </a:p>
          <a:p>
            <a:pPr lvl="1"/>
            <a:r>
              <a:rPr lang="fi-FI"/>
              <a:t>Potentiaalisia jäseniä 576</a:t>
            </a:r>
          </a:p>
          <a:p>
            <a:r>
              <a:rPr lang="fi-FI"/>
              <a:t>Esitellään henkilökunnalle MA 26.1. </a:t>
            </a:r>
          </a:p>
          <a:p>
            <a:r>
              <a:rPr lang="fi-FI"/>
              <a:t>Tulokset tarjolla: </a:t>
            </a:r>
          </a:p>
          <a:p>
            <a:pPr lvl="1"/>
            <a:r>
              <a:rPr lang="fi-FI"/>
              <a:t>Yleisesitys materiaalipankissa</a:t>
            </a:r>
          </a:p>
          <a:p>
            <a:pPr lvl="1"/>
            <a:r>
              <a:rPr lang="fi-FI"/>
              <a:t>Dashboard, josta voi tarkastella aluejärjestö- ja paikallisyhdistystason tuloksia</a:t>
            </a:r>
          </a:p>
          <a:p>
            <a:endParaRPr lang="fi-FI"/>
          </a:p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699CAE4-1B02-742D-D92A-3D282C660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Jäsenkysely – taustaa kyselystä</a:t>
            </a:r>
          </a:p>
        </p:txBody>
      </p:sp>
    </p:spTree>
    <p:extLst>
      <p:ext uri="{BB962C8B-B14F-4D97-AF65-F5344CB8AC3E}">
        <p14:creationId xmlns:p14="http://schemas.microsoft.com/office/powerpoint/2010/main" val="3600973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6107727-703A-567F-7B50-3891B3F508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NPS 22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38065A2-E0A4-3FA1-D5B0-6FC41C82CB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/>
              <a:t>KASVOI +3</a:t>
            </a:r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7DAEA49D-6D7C-18C6-632E-5EA3BFACDC13}"/>
              </a:ext>
            </a:extLst>
          </p:cNvPr>
          <p:cNvSpPr/>
          <p:nvPr/>
        </p:nvSpPr>
        <p:spPr>
          <a:xfrm>
            <a:off x="6003633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5400" b="1" i="0" u="none" strike="noStrike" kern="1200" cap="none" spc="50" normalizeH="0" baseline="0" noProof="0">
              <a:ln w="0"/>
              <a:solidFill>
                <a:srgbClr val="EEECE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6D17133C-2492-BFC7-E9E7-C315C7B6CE4C}"/>
              </a:ext>
            </a:extLst>
          </p:cNvPr>
          <p:cNvSpPr txBox="1"/>
          <p:nvPr/>
        </p:nvSpPr>
        <p:spPr>
          <a:xfrm>
            <a:off x="9587025" y="6309320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JÄSENKYSELY 2025</a:t>
            </a:r>
          </a:p>
        </p:txBody>
      </p:sp>
    </p:spTree>
    <p:extLst>
      <p:ext uri="{BB962C8B-B14F-4D97-AF65-F5344CB8AC3E}">
        <p14:creationId xmlns:p14="http://schemas.microsoft.com/office/powerpoint/2010/main" val="3479491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0037D9-191F-C399-D479-E57764769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4536CD9-7E68-8DBC-DF02-71F2B8C4DC8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AKTIIVINEN OSALLISTUMINEN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B5A0621-76BE-0A89-544C-BEC8F3C795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/>
              <a:t>NPS JA SITOUTUMINEN PARANEE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0B6C245C-E4FA-7705-B81A-875703374C3B}"/>
              </a:ext>
            </a:extLst>
          </p:cNvPr>
          <p:cNvSpPr txBox="1"/>
          <p:nvPr/>
        </p:nvSpPr>
        <p:spPr>
          <a:xfrm>
            <a:off x="9587025" y="6309320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JÄSENKYSELY 2025</a:t>
            </a:r>
          </a:p>
        </p:txBody>
      </p:sp>
    </p:spTree>
    <p:extLst>
      <p:ext uri="{BB962C8B-B14F-4D97-AF65-F5344CB8AC3E}">
        <p14:creationId xmlns:p14="http://schemas.microsoft.com/office/powerpoint/2010/main" val="1775129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A7404-630D-93CC-A328-99B2044B6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E05F9FD-6BD6-7D0C-6DD9-BFB5C80731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TÄRKEIMMÄT PALVELUT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75A7988E-E8EF-BF95-D317-9E4AFE3ACAA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/>
              <a:t>NEUVONTAPALVELUT</a:t>
            </a:r>
          </a:p>
          <a:p>
            <a:r>
              <a:rPr lang="fi-FI"/>
              <a:t>VAIKUTTAMISTYÖ</a:t>
            </a:r>
          </a:p>
          <a:p>
            <a:r>
              <a:rPr lang="fi-FI"/>
              <a:t>JÄSENEDUT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22BE2A34-9B10-5AD9-C31B-C0B2C9745695}"/>
              </a:ext>
            </a:extLst>
          </p:cNvPr>
          <p:cNvSpPr txBox="1"/>
          <p:nvPr/>
        </p:nvSpPr>
        <p:spPr>
          <a:xfrm>
            <a:off x="9587025" y="6309320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JÄSENKYSELY 2025</a:t>
            </a:r>
          </a:p>
        </p:txBody>
      </p:sp>
    </p:spTree>
    <p:extLst>
      <p:ext uri="{BB962C8B-B14F-4D97-AF65-F5344CB8AC3E}">
        <p14:creationId xmlns:p14="http://schemas.microsoft.com/office/powerpoint/2010/main" val="12559043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A731F-5FDD-7768-A0C5-560195C58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4E811DD-C831-BEC7-6372-836774F128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384" y="1128000"/>
            <a:ext cx="11089232" cy="2400000"/>
          </a:xfrm>
        </p:spPr>
        <p:txBody>
          <a:bodyPr/>
          <a:lstStyle/>
          <a:p>
            <a:r>
              <a:rPr lang="fi-FI"/>
              <a:t>MIHIN JÄSENET ODOTTAVAT PANOSTUSTA?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2F194E5-5B4F-4192-43F8-C78E145C79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/>
              <a:t>VAIKUTTAMISTYÖ</a:t>
            </a:r>
          </a:p>
          <a:p>
            <a:r>
              <a:rPr lang="fi-FI"/>
              <a:t>PAIKALLINEN JA ALUEELLINEN TOIMINTA</a:t>
            </a:r>
          </a:p>
          <a:p>
            <a:r>
              <a:rPr lang="fi-FI"/>
              <a:t>YKSINYRITTÄJIEN PALVELUT</a:t>
            </a:r>
          </a:p>
          <a:p>
            <a:r>
              <a:rPr lang="fi-FI"/>
              <a:t>YRITTÄJIEN HYVINVOINTI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F6974FE1-390B-EAB2-C945-E45E716D3BB4}"/>
              </a:ext>
            </a:extLst>
          </p:cNvPr>
          <p:cNvSpPr txBox="1"/>
          <p:nvPr/>
        </p:nvSpPr>
        <p:spPr>
          <a:xfrm>
            <a:off x="9587025" y="6309320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JÄSENKYSELY 2025</a:t>
            </a:r>
          </a:p>
        </p:txBody>
      </p:sp>
    </p:spTree>
    <p:extLst>
      <p:ext uri="{BB962C8B-B14F-4D97-AF65-F5344CB8AC3E}">
        <p14:creationId xmlns:p14="http://schemas.microsoft.com/office/powerpoint/2010/main" val="2326748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ECA8E5-01F6-8A70-8CCC-E54CF1690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39691B9-257D-BBD0-6553-F1DDBD4979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384" y="1128000"/>
            <a:ext cx="11089232" cy="2400000"/>
          </a:xfrm>
        </p:spPr>
        <p:txBody>
          <a:bodyPr/>
          <a:lstStyle/>
          <a:p>
            <a:r>
              <a:rPr lang="fi-FI"/>
              <a:t>3 NOSTOA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050B217B-3090-02ED-6605-1A6228112E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400" y="3600000"/>
            <a:ext cx="10729192" cy="1656000"/>
          </a:xfrm>
        </p:spPr>
        <p:txBody>
          <a:bodyPr/>
          <a:lstStyle/>
          <a:p>
            <a:r>
              <a:rPr lang="fi-FI"/>
              <a:t>JÄSENTEN TYYTYVÄISYYS KASVUSSA</a:t>
            </a:r>
          </a:p>
          <a:p>
            <a:r>
              <a:rPr lang="fi-FI"/>
              <a:t>KEHITETÄÄN PALVELUITA PALAUTTEEN PERUSTEELLA</a:t>
            </a:r>
          </a:p>
          <a:p>
            <a:r>
              <a:rPr lang="fi-FI"/>
              <a:t>AKTIVOIDAAN PASSIIVISIA JÄSENIÄ</a:t>
            </a:r>
          </a:p>
          <a:p>
            <a:endParaRPr lang="fi-FI" b="1"/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BEE4865E-D2C9-A16A-B12B-22B4F0E7B116}"/>
              </a:ext>
            </a:extLst>
          </p:cNvPr>
          <p:cNvSpPr txBox="1"/>
          <p:nvPr/>
        </p:nvSpPr>
        <p:spPr>
          <a:xfrm>
            <a:off x="9587025" y="6309320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JÄSENKYSELY 2025</a:t>
            </a:r>
          </a:p>
        </p:txBody>
      </p:sp>
    </p:spTree>
    <p:extLst>
      <p:ext uri="{BB962C8B-B14F-4D97-AF65-F5344CB8AC3E}">
        <p14:creationId xmlns:p14="http://schemas.microsoft.com/office/powerpoint/2010/main" val="29489203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541D9F7-173C-089B-1F3D-442C335D00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sz="3000"/>
              <a:t>YEL-uudistuksen tilannekatsaus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8912E9B5-38CD-3683-DFE8-2493B305D7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/>
              <a:t>Atte Rytkönen-Sandberg</a:t>
            </a:r>
          </a:p>
        </p:txBody>
      </p:sp>
    </p:spTree>
    <p:extLst>
      <p:ext uri="{BB962C8B-B14F-4D97-AF65-F5344CB8AC3E}">
        <p14:creationId xmlns:p14="http://schemas.microsoft.com/office/powerpoint/2010/main" val="11619083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F1732DC-734F-8D96-B74F-AFEBBE119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000"/>
              <a:t>YEL:n merkitys ja ongelmat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62A5FB3-A24C-A34F-9C2A-84E197AE4C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/>
              <a:t>Asia on yrittäjille tärkeä, koska YEL määrittää työuran aikaista sosiaaliturvaa sekä sen jälkeistä eläketurvaa.</a:t>
            </a:r>
          </a:p>
          <a:p>
            <a:endParaRPr lang="fi-FI" sz="2200"/>
          </a:p>
          <a:p>
            <a:r>
              <a:rPr lang="fi-FI"/>
              <a:t>Yrittäjät ovat kriittisiä nykyjärjestelmää kohtaan ja odotukset uudistusta kohtaan ovat nousseet korkeiksi.</a:t>
            </a:r>
          </a:p>
          <a:p>
            <a:endParaRPr lang="fi-FI"/>
          </a:p>
          <a:p>
            <a:r>
              <a:rPr lang="fi-FI"/>
              <a:t>Haasteena yrittäjäkentän diversiteetti sekä julkisen talouden tilanne ja YEL-järjestelmän alijäämäisyys.</a:t>
            </a:r>
          </a:p>
          <a:p>
            <a:pPr marL="0" indent="0">
              <a:buNone/>
            </a:pPr>
            <a:endParaRPr lang="fi-FI"/>
          </a:p>
          <a:p>
            <a:endParaRPr lang="fi-FI"/>
          </a:p>
          <a:p>
            <a:endParaRPr lang="fi-FI"/>
          </a:p>
          <a:p>
            <a:pPr lvl="1"/>
            <a:endParaRPr lang="fi-FI" sz="2200"/>
          </a:p>
        </p:txBody>
      </p:sp>
    </p:spTree>
    <p:extLst>
      <p:ext uri="{BB962C8B-B14F-4D97-AF65-F5344CB8AC3E}">
        <p14:creationId xmlns:p14="http://schemas.microsoft.com/office/powerpoint/2010/main" val="13451588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BFE28A6-6555-C530-E215-88F2AD571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YEL-selvitys jäi vajaaksi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FED16B4-6B6C-D3C6-2536-57603A4BC7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/>
              <a:t>Hallitus asetti selvityshenkilö Jukka Rantalan selvittämään kehittämistarpeita ja vaihtoehtoja marraskuussa 2024. </a:t>
            </a:r>
            <a:r>
              <a:rPr lang="fi-FI" u="sng"/>
              <a:t>Selvitys julkistettiin 5.12</a:t>
            </a:r>
            <a:r>
              <a:rPr lang="fi-FI"/>
              <a:t>.</a:t>
            </a:r>
          </a:p>
          <a:p>
            <a:pPr lvl="1"/>
            <a:r>
              <a:rPr lang="fi-FI"/>
              <a:t>Selvityksessä ehdotetaan merkittäviä muutoksia nykyiseen YEL-järjestelmään.</a:t>
            </a:r>
          </a:p>
          <a:p>
            <a:endParaRPr lang="fi-FI"/>
          </a:p>
          <a:p>
            <a:r>
              <a:rPr lang="fi-FI"/>
              <a:t>Yrittäjien mielestä Rantalan selvitys ei voi olla jatkovalmistelun pohjana, koska se nostaisi laajasti – jopa sadoilla miljoonilla euroilla – yrittäjien eläkemaksuja ja vaikeuttaisi sen vuoksi yrittäjyyttä.</a:t>
            </a:r>
          </a:p>
          <a:p>
            <a:endParaRPr lang="fi-FI"/>
          </a:p>
          <a:p>
            <a:r>
              <a:rPr lang="fi-FI"/>
              <a:t>Selvityksen vaikutusarviot ovat puutteellisia eivätkä sisällä ollenkaan käyttäytymisvaikutusten arviointia. Vaikutuksia on arvioitu vain eläkejärjestelmän näkökulmasta.</a:t>
            </a:r>
          </a:p>
          <a:p>
            <a:pPr marL="0" indent="0">
              <a:buNone/>
            </a:pPr>
            <a:endParaRPr lang="fi-FI" sz="2200"/>
          </a:p>
          <a:p>
            <a:endParaRPr lang="fi-FI"/>
          </a:p>
          <a:p>
            <a:pPr lvl="1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204601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137C02-7EBB-532F-06B5-EE4FE89B3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6DCF69F-D056-8F63-A678-634ECBF54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Uudistuksia halutaan tehdä – aikataulu on tiukka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826EB64-B014-98E5-2692-19E8541217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fi-FI"/>
              <a:t>Hallitus on ilmoittanut halustaan korjata YEL-järjestelmään liittyviä ongelmia vielä kuluvan vaalikauden aikana.</a:t>
            </a:r>
          </a:p>
          <a:p>
            <a:pPr lvl="1">
              <a:lnSpc>
                <a:spcPct val="90000"/>
              </a:lnSpc>
            </a:pPr>
            <a:r>
              <a:rPr lang="fi-FI" sz="2200"/>
              <a:t>Jos muutoksia aiotaan tehdä, lainsäädäntömuutosten valmistelu pitää tehdä pikaisesti.</a:t>
            </a:r>
          </a:p>
          <a:p>
            <a:pPr marL="365991" lvl="1" indent="0">
              <a:lnSpc>
                <a:spcPct val="90000"/>
              </a:lnSpc>
              <a:buNone/>
            </a:pPr>
            <a:endParaRPr lang="fi-FI"/>
          </a:p>
          <a:p>
            <a:pPr>
              <a:lnSpc>
                <a:spcPct val="90000"/>
              </a:lnSpc>
            </a:pPr>
            <a:r>
              <a:rPr lang="fi-FI"/>
              <a:t>Sosiaaliturvaministeri Sanni Grahn-Laasosen mukaan on välttämätöntä, että YEL-uudistus tehdään yrittäjyyden edellytysten parantamisen näkökulmasta. </a:t>
            </a:r>
          </a:p>
          <a:p>
            <a:pPr>
              <a:lnSpc>
                <a:spcPct val="90000"/>
              </a:lnSpc>
            </a:pPr>
            <a:endParaRPr lang="fi-FI"/>
          </a:p>
          <a:p>
            <a:pPr>
              <a:lnSpc>
                <a:spcPct val="90000"/>
              </a:lnSpc>
            </a:pPr>
            <a:r>
              <a:rPr lang="fi-FI"/>
              <a:t>Ministeri on käynnistänyt selvityksen pohjalta yrittäjävuoropuhelun. Tarkoitus on kuulla eri tahoja ja etsiä ratkaisuja järjestelmän haasteiden korjaamiseksi.</a:t>
            </a:r>
          </a:p>
          <a:p>
            <a:pPr lvl="1">
              <a:lnSpc>
                <a:spcPct val="90000"/>
              </a:lnSpc>
            </a:pPr>
            <a:r>
              <a:rPr lang="fi-FI" sz="2200"/>
              <a:t>Suomen Yrittäjät on mukana vuoropuhelussa.</a:t>
            </a:r>
          </a:p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243281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08B91-8BA8-54B2-5A72-304BE5318E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419142C-282B-F871-544C-94CD08736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000"/>
              <a:t>Suomen Yrittäjien näkemykset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1B020FC-99CB-C747-C933-0F9ACB390C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3191" lvl="1" indent="-457200">
              <a:buFont typeface="+mj-lt"/>
              <a:buAutoNum type="arabicPeriod"/>
            </a:pPr>
            <a:r>
              <a:rPr lang="fi-FI"/>
              <a:t>Yrittäjän eläkelain mukaisen pakollisen vakuuttamisen alaraja tulee nostaa nykyiseltä tasolta vähintään yrittäjän ansiosidonnaisen työttömyysturvan alarajalle. Pakollisen vakuuttamisen alarajaa ei pidä laskea.</a:t>
            </a:r>
          </a:p>
          <a:p>
            <a:pPr marL="823191" lvl="1" indent="-457200">
              <a:buFont typeface="+mj-lt"/>
              <a:buAutoNum type="arabicPeriod"/>
            </a:pPr>
            <a:r>
              <a:rPr lang="fi-FI"/>
              <a:t>Pakollisen vakuuttamisen alarajan yläpuolella yrittäjän vapautta määrittää eläketurvansa sekä -maksujensa taso tulee lisätä. </a:t>
            </a:r>
          </a:p>
          <a:p>
            <a:pPr marL="823191" lvl="1" indent="-457200">
              <a:buFont typeface="+mj-lt"/>
              <a:buAutoNum type="arabicPeriod"/>
            </a:pPr>
            <a:r>
              <a:rPr lang="fi-FI"/>
              <a:t>Lainsäädäntöä tulee muuttaa ja korjata niin, että yrittäjän ilmoitusta työpanoksestaan pidettäisiin työtulon lähtökohtana.</a:t>
            </a:r>
          </a:p>
          <a:p>
            <a:pPr marL="823191" lvl="1" indent="-457200">
              <a:buFont typeface="+mj-lt"/>
              <a:buAutoNum type="arabicPeriod"/>
            </a:pPr>
            <a:r>
              <a:rPr lang="fi-FI"/>
              <a:t>Työtulolaskurista on luovuttava.</a:t>
            </a:r>
          </a:p>
          <a:p>
            <a:pPr marL="823191" lvl="1" indent="-457200">
              <a:buFont typeface="+mj-lt"/>
              <a:buAutoNum type="arabicPeriod"/>
            </a:pPr>
            <a:r>
              <a:rPr lang="fi-FI"/>
              <a:t>Eläkejärjestelmää pitää tehostaa.</a:t>
            </a:r>
          </a:p>
          <a:p>
            <a:pPr marL="823191" lvl="1" indent="-457200">
              <a:buFont typeface="+mj-lt"/>
              <a:buAutoNum type="arabicPeriod"/>
            </a:pPr>
            <a:r>
              <a:rPr lang="fi-FI"/>
              <a:t>Rahastoinnin sisällyttäminen YEL-järjestelmään on selvitettävä. </a:t>
            </a:r>
          </a:p>
        </p:txBody>
      </p:sp>
    </p:spTree>
    <p:extLst>
      <p:ext uri="{BB962C8B-B14F-4D97-AF65-F5344CB8AC3E}">
        <p14:creationId xmlns:p14="http://schemas.microsoft.com/office/powerpoint/2010/main" val="11588781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 descr="Kuva, joka sisältää kohteen teksti, kuvakaappaus, henkilö, mies&#10;&#10;Tekoälyn generoima sisältö voi olla virheellistä.">
            <a:extLst>
              <a:ext uri="{FF2B5EF4-FFF2-40B4-BE49-F238E27FC236}">
                <a16:creationId xmlns:a16="http://schemas.microsoft.com/office/drawing/2014/main" id="{F025181E-2457-12C4-EB5E-F9885EE1C9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58" r="39" b="-151"/>
          <a:stretch>
            <a:fillRect/>
          </a:stretch>
        </p:blipFill>
        <p:spPr>
          <a:xfrm>
            <a:off x="-182793" y="-91011"/>
            <a:ext cx="12557586" cy="7040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7961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10">
            <a:extLst>
              <a:ext uri="{FF2B5EF4-FFF2-40B4-BE49-F238E27FC236}">
                <a16:creationId xmlns:a16="http://schemas.microsoft.com/office/drawing/2014/main" id="{03667499-7941-07F4-EF10-1E30063BC3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50" b="-155"/>
          <a:stretch>
            <a:fillRect/>
          </a:stretch>
        </p:blipFill>
        <p:spPr>
          <a:xfrm>
            <a:off x="0" y="0"/>
            <a:ext cx="12192000" cy="6907116"/>
          </a:xfrm>
          <a:prstGeom prst="rect">
            <a:avLst/>
          </a:prstGeom>
        </p:spPr>
      </p:pic>
      <p:sp>
        <p:nvSpPr>
          <p:cNvPr id="30" name="Ellipsi 29">
            <a:extLst>
              <a:ext uri="{FF2B5EF4-FFF2-40B4-BE49-F238E27FC236}">
                <a16:creationId xmlns:a16="http://schemas.microsoft.com/office/drawing/2014/main" id="{7C845F6C-1850-4680-15BF-2B4F5D2918ED}"/>
              </a:ext>
            </a:extLst>
          </p:cNvPr>
          <p:cNvSpPr/>
          <p:nvPr/>
        </p:nvSpPr>
        <p:spPr>
          <a:xfrm>
            <a:off x="953924" y="2058429"/>
            <a:ext cx="4118605" cy="4078643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Ympyrä: Ontto 11">
            <a:extLst>
              <a:ext uri="{FF2B5EF4-FFF2-40B4-BE49-F238E27FC236}">
                <a16:creationId xmlns:a16="http://schemas.microsoft.com/office/drawing/2014/main" id="{E713F5FA-B49B-2A0E-60C5-138D76DD6E14}"/>
              </a:ext>
            </a:extLst>
          </p:cNvPr>
          <p:cNvSpPr/>
          <p:nvPr/>
        </p:nvSpPr>
        <p:spPr>
          <a:xfrm>
            <a:off x="546590" y="1613474"/>
            <a:ext cx="5033928" cy="4968551"/>
          </a:xfrm>
          <a:prstGeom prst="donut">
            <a:avLst>
              <a:gd name="adj" fmla="val 578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Suorakulmio 17">
            <a:extLst>
              <a:ext uri="{FF2B5EF4-FFF2-40B4-BE49-F238E27FC236}">
                <a16:creationId xmlns:a16="http://schemas.microsoft.com/office/drawing/2014/main" id="{DFC04052-77C6-5C02-CF2A-4A59DEED0F04}"/>
              </a:ext>
            </a:extLst>
          </p:cNvPr>
          <p:cNvSpPr/>
          <p:nvPr/>
        </p:nvSpPr>
        <p:spPr>
          <a:xfrm rot="19060249" flipH="1">
            <a:off x="2967335" y="2063273"/>
            <a:ext cx="47872" cy="41136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Suorakulmio 18">
            <a:extLst>
              <a:ext uri="{FF2B5EF4-FFF2-40B4-BE49-F238E27FC236}">
                <a16:creationId xmlns:a16="http://schemas.microsoft.com/office/drawing/2014/main" id="{F9FEA1F5-1D45-3F22-EAE9-25A591918934}"/>
              </a:ext>
            </a:extLst>
          </p:cNvPr>
          <p:cNvSpPr/>
          <p:nvPr/>
        </p:nvSpPr>
        <p:spPr>
          <a:xfrm rot="16200000">
            <a:off x="2989146" y="2092077"/>
            <a:ext cx="48161" cy="41186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Suorakulmio 19">
            <a:extLst>
              <a:ext uri="{FF2B5EF4-FFF2-40B4-BE49-F238E27FC236}">
                <a16:creationId xmlns:a16="http://schemas.microsoft.com/office/drawing/2014/main" id="{A1833365-F11D-300C-4FE3-D809EB503419}"/>
              </a:ext>
            </a:extLst>
          </p:cNvPr>
          <p:cNvSpPr/>
          <p:nvPr/>
        </p:nvSpPr>
        <p:spPr>
          <a:xfrm rot="2543320" flipH="1">
            <a:off x="2993929" y="2078386"/>
            <a:ext cx="45719" cy="40834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2" name="Tekstiruutu 21">
            <a:extLst>
              <a:ext uri="{FF2B5EF4-FFF2-40B4-BE49-F238E27FC236}">
                <a16:creationId xmlns:a16="http://schemas.microsoft.com/office/drawing/2014/main" id="{387F0FFC-9DB1-3BA9-08BD-8FD33A667E23}"/>
              </a:ext>
            </a:extLst>
          </p:cNvPr>
          <p:cNvSpPr txBox="1"/>
          <p:nvPr/>
        </p:nvSpPr>
        <p:spPr>
          <a:xfrm>
            <a:off x="2078278" y="5186237"/>
            <a:ext cx="8959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</a:t>
            </a:r>
            <a:r>
              <a:rPr kumimoji="0" lang="fi-FI" sz="16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yvin</a:t>
            </a:r>
            <a:r>
              <a:rPr kumimoji="0" lang="fi-FI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-vointi</a:t>
            </a:r>
          </a:p>
        </p:txBody>
      </p:sp>
      <p:sp>
        <p:nvSpPr>
          <p:cNvPr id="23" name="Tekstiruutu 22">
            <a:extLst>
              <a:ext uri="{FF2B5EF4-FFF2-40B4-BE49-F238E27FC236}">
                <a16:creationId xmlns:a16="http://schemas.microsoft.com/office/drawing/2014/main" id="{93EAA959-2E13-AF90-9DDD-77B41DC51FAE}"/>
              </a:ext>
            </a:extLst>
          </p:cNvPr>
          <p:cNvSpPr txBox="1"/>
          <p:nvPr/>
        </p:nvSpPr>
        <p:spPr>
          <a:xfrm>
            <a:off x="1908801" y="2382454"/>
            <a:ext cx="10350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</a:t>
            </a:r>
            <a:r>
              <a:rPr kumimoji="0" lang="fi-FI" sz="16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alous</a:t>
            </a:r>
            <a:r>
              <a:rPr kumimoji="0" lang="fi-FI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&amp;</a:t>
            </a:r>
            <a:br>
              <a:rPr kumimoji="0" lang="fi-FI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fi-FI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verotus</a:t>
            </a:r>
          </a:p>
        </p:txBody>
      </p:sp>
      <p:sp>
        <p:nvSpPr>
          <p:cNvPr id="24" name="Tekstiruutu 23">
            <a:extLst>
              <a:ext uri="{FF2B5EF4-FFF2-40B4-BE49-F238E27FC236}">
                <a16:creationId xmlns:a16="http://schemas.microsoft.com/office/drawing/2014/main" id="{4C01DD3E-8643-22C0-4538-6863A6A42C3F}"/>
              </a:ext>
            </a:extLst>
          </p:cNvPr>
          <p:cNvSpPr txBox="1"/>
          <p:nvPr/>
        </p:nvSpPr>
        <p:spPr>
          <a:xfrm>
            <a:off x="1253153" y="4278557"/>
            <a:ext cx="10839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</a:t>
            </a:r>
            <a:r>
              <a:rPr kumimoji="0" lang="fi-FI" sz="16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ain</a:t>
            </a:r>
            <a:r>
              <a:rPr kumimoji="0" lang="fi-FI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-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säädäntö</a:t>
            </a:r>
          </a:p>
        </p:txBody>
      </p:sp>
      <p:sp>
        <p:nvSpPr>
          <p:cNvPr id="25" name="Tekstiruutu 24">
            <a:extLst>
              <a:ext uri="{FF2B5EF4-FFF2-40B4-BE49-F238E27FC236}">
                <a16:creationId xmlns:a16="http://schemas.microsoft.com/office/drawing/2014/main" id="{5C12D8F9-3F99-1F04-2921-DBF82BAE30D2}"/>
              </a:ext>
            </a:extLst>
          </p:cNvPr>
          <p:cNvSpPr txBox="1"/>
          <p:nvPr/>
        </p:nvSpPr>
        <p:spPr>
          <a:xfrm>
            <a:off x="309311" y="3322922"/>
            <a:ext cx="18913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Myynti &amp;</a:t>
            </a:r>
          </a:p>
        </p:txBody>
      </p:sp>
      <p:sp>
        <p:nvSpPr>
          <p:cNvPr id="26" name="Tekstiruutu 25">
            <a:extLst>
              <a:ext uri="{FF2B5EF4-FFF2-40B4-BE49-F238E27FC236}">
                <a16:creationId xmlns:a16="http://schemas.microsoft.com/office/drawing/2014/main" id="{F4B85512-40AF-4FE8-6EFA-40F403769D4F}"/>
              </a:ext>
            </a:extLst>
          </p:cNvPr>
          <p:cNvSpPr txBox="1"/>
          <p:nvPr/>
        </p:nvSpPr>
        <p:spPr>
          <a:xfrm>
            <a:off x="3284559" y="4278263"/>
            <a:ext cx="15408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Johtaminen &amp;</a:t>
            </a:r>
          </a:p>
        </p:txBody>
      </p:sp>
      <p:sp>
        <p:nvSpPr>
          <p:cNvPr id="27" name="Tekstiruutu 26">
            <a:extLst>
              <a:ext uri="{FF2B5EF4-FFF2-40B4-BE49-F238E27FC236}">
                <a16:creationId xmlns:a16="http://schemas.microsoft.com/office/drawing/2014/main" id="{2F5F104D-9732-3AB0-3A8B-5889497CC5C8}"/>
              </a:ext>
            </a:extLst>
          </p:cNvPr>
          <p:cNvSpPr txBox="1"/>
          <p:nvPr/>
        </p:nvSpPr>
        <p:spPr>
          <a:xfrm>
            <a:off x="3144718" y="2436141"/>
            <a:ext cx="1796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Yritys-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vastuu</a:t>
            </a:r>
          </a:p>
        </p:txBody>
      </p:sp>
      <p:sp>
        <p:nvSpPr>
          <p:cNvPr id="31" name="Suorakulmio 30">
            <a:extLst>
              <a:ext uri="{FF2B5EF4-FFF2-40B4-BE49-F238E27FC236}">
                <a16:creationId xmlns:a16="http://schemas.microsoft.com/office/drawing/2014/main" id="{1B3D46DC-F37A-D9B3-5D27-8AD741B924CF}"/>
              </a:ext>
            </a:extLst>
          </p:cNvPr>
          <p:cNvSpPr/>
          <p:nvPr/>
        </p:nvSpPr>
        <p:spPr>
          <a:xfrm rot="10800000">
            <a:off x="7917942" y="5317690"/>
            <a:ext cx="4025484" cy="7200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2" name="Tekstiruutu 31">
            <a:extLst>
              <a:ext uri="{FF2B5EF4-FFF2-40B4-BE49-F238E27FC236}">
                <a16:creationId xmlns:a16="http://schemas.microsoft.com/office/drawing/2014/main" id="{F07011EA-7597-C6A3-5248-228A026844AF}"/>
              </a:ext>
            </a:extLst>
          </p:cNvPr>
          <p:cNvSpPr txBox="1"/>
          <p:nvPr/>
        </p:nvSpPr>
        <p:spPr>
          <a:xfrm>
            <a:off x="8047808" y="5385343"/>
            <a:ext cx="38956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yrittajat.fi/akatemia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1EA4ADBF-B899-6C32-2B5E-E993CE9E1C7E}"/>
              </a:ext>
            </a:extLst>
          </p:cNvPr>
          <p:cNvSpPr/>
          <p:nvPr/>
        </p:nvSpPr>
        <p:spPr>
          <a:xfrm rot="10800000">
            <a:off x="8996516" y="2775125"/>
            <a:ext cx="2946911" cy="7200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BAC54F83-E3E5-8717-1E15-786446C46292}"/>
              </a:ext>
            </a:extLst>
          </p:cNvPr>
          <p:cNvSpPr txBox="1"/>
          <p:nvPr/>
        </p:nvSpPr>
        <p:spPr>
          <a:xfrm>
            <a:off x="9033616" y="2835988"/>
            <a:ext cx="28727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Verkkokurssit</a:t>
            </a:r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BAC714F9-C95B-FEA4-D838-8D406A546427}"/>
              </a:ext>
            </a:extLst>
          </p:cNvPr>
          <p:cNvSpPr/>
          <p:nvPr/>
        </p:nvSpPr>
        <p:spPr>
          <a:xfrm rot="10800000">
            <a:off x="9070716" y="2008448"/>
            <a:ext cx="2872710" cy="7200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86A59C97-A953-A337-A6E8-AB862496334E}"/>
              </a:ext>
            </a:extLst>
          </p:cNvPr>
          <p:cNvSpPr txBox="1"/>
          <p:nvPr/>
        </p:nvSpPr>
        <p:spPr>
          <a:xfrm>
            <a:off x="9201633" y="2087470"/>
            <a:ext cx="25588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Koulutukset</a:t>
            </a:r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ABDF3134-4051-129C-8D75-95BFB5A355A8}"/>
              </a:ext>
            </a:extLst>
          </p:cNvPr>
          <p:cNvSpPr/>
          <p:nvPr/>
        </p:nvSpPr>
        <p:spPr>
          <a:xfrm rot="10800000">
            <a:off x="8878528" y="3535910"/>
            <a:ext cx="3069515" cy="7200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B8194DE0-EF37-DE55-C3CE-E7053C6B3D12}"/>
              </a:ext>
            </a:extLst>
          </p:cNvPr>
          <p:cNvSpPr txBox="1"/>
          <p:nvPr/>
        </p:nvSpPr>
        <p:spPr>
          <a:xfrm>
            <a:off x="8915209" y="3593101"/>
            <a:ext cx="29400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</a:t>
            </a:r>
            <a:r>
              <a:rPr kumimoji="0" lang="fi-FI" sz="32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almennukset</a:t>
            </a:r>
            <a:endParaRPr kumimoji="0" lang="fi-FI" sz="3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Suorakulmio 12">
            <a:extLst>
              <a:ext uri="{FF2B5EF4-FFF2-40B4-BE49-F238E27FC236}">
                <a16:creationId xmlns:a16="http://schemas.microsoft.com/office/drawing/2014/main" id="{055E4120-D4CC-0642-C9AE-E3BD82AA2E58}"/>
              </a:ext>
            </a:extLst>
          </p:cNvPr>
          <p:cNvSpPr/>
          <p:nvPr/>
        </p:nvSpPr>
        <p:spPr>
          <a:xfrm flipH="1">
            <a:off x="2990366" y="2058429"/>
            <a:ext cx="45719" cy="40834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6D650EDF-DFD3-C7B8-D940-6E12443B5A07}"/>
              </a:ext>
            </a:extLst>
          </p:cNvPr>
          <p:cNvSpPr txBox="1"/>
          <p:nvPr/>
        </p:nvSpPr>
        <p:spPr>
          <a:xfrm>
            <a:off x="3131562" y="5318289"/>
            <a:ext cx="6771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Digi</a:t>
            </a:r>
          </a:p>
        </p:txBody>
      </p:sp>
      <p:sp>
        <p:nvSpPr>
          <p:cNvPr id="15" name="Tekstiruutu 14">
            <a:extLst>
              <a:ext uri="{FF2B5EF4-FFF2-40B4-BE49-F238E27FC236}">
                <a16:creationId xmlns:a16="http://schemas.microsoft.com/office/drawing/2014/main" id="{AB1DB65B-CD95-0FC3-EAD6-E69B2B8D46C5}"/>
              </a:ext>
            </a:extLst>
          </p:cNvPr>
          <p:cNvSpPr txBox="1"/>
          <p:nvPr/>
        </p:nvSpPr>
        <p:spPr>
          <a:xfrm>
            <a:off x="589399" y="3609480"/>
            <a:ext cx="18913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</a:t>
            </a:r>
            <a:r>
              <a:rPr kumimoji="0" lang="fi-FI" sz="16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arkkinointi</a:t>
            </a:r>
            <a:endParaRPr kumimoji="0" lang="fi-FI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6" name="Kuva 15">
            <a:extLst>
              <a:ext uri="{FF2B5EF4-FFF2-40B4-BE49-F238E27FC236}">
                <a16:creationId xmlns:a16="http://schemas.microsoft.com/office/drawing/2014/main" id="{E445D0E0-E6BC-A48F-2258-1136EE098DB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91" r="17280"/>
          <a:stretch/>
        </p:blipFill>
        <p:spPr>
          <a:xfrm>
            <a:off x="9953896" y="329926"/>
            <a:ext cx="2063933" cy="1167074"/>
          </a:xfrm>
          <a:prstGeom prst="rect">
            <a:avLst/>
          </a:prstGeom>
        </p:spPr>
      </p:pic>
      <p:sp>
        <p:nvSpPr>
          <p:cNvPr id="17" name="Tekstiruutu 16">
            <a:extLst>
              <a:ext uri="{FF2B5EF4-FFF2-40B4-BE49-F238E27FC236}">
                <a16:creationId xmlns:a16="http://schemas.microsoft.com/office/drawing/2014/main" id="{310F32B6-E7AB-7317-AA4A-6B19D1DF9C37}"/>
              </a:ext>
            </a:extLst>
          </p:cNvPr>
          <p:cNvSpPr txBox="1"/>
          <p:nvPr/>
        </p:nvSpPr>
        <p:spPr>
          <a:xfrm>
            <a:off x="3921284" y="4570945"/>
            <a:ext cx="7649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kasvu</a:t>
            </a:r>
          </a:p>
        </p:txBody>
      </p:sp>
      <p:sp>
        <p:nvSpPr>
          <p:cNvPr id="21" name="Tekstiruutu 20">
            <a:extLst>
              <a:ext uri="{FF2B5EF4-FFF2-40B4-BE49-F238E27FC236}">
                <a16:creationId xmlns:a16="http://schemas.microsoft.com/office/drawing/2014/main" id="{0CD3F7A9-B59F-5768-1D5C-A19F3F6BE09B}"/>
              </a:ext>
            </a:extLst>
          </p:cNvPr>
          <p:cNvSpPr txBox="1"/>
          <p:nvPr/>
        </p:nvSpPr>
        <p:spPr>
          <a:xfrm>
            <a:off x="3564722" y="3427508"/>
            <a:ext cx="12554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Omistajan-</a:t>
            </a:r>
          </a:p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vaihdokset</a:t>
            </a:r>
          </a:p>
        </p:txBody>
      </p:sp>
    </p:spTree>
    <p:extLst>
      <p:ext uri="{BB962C8B-B14F-4D97-AF65-F5344CB8AC3E}">
        <p14:creationId xmlns:p14="http://schemas.microsoft.com/office/powerpoint/2010/main" val="1961517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1A2BEA-2E1B-B36B-987B-994C84F7E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F966C26A-7A3E-3034-CD41-19826B00FC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000" y="1841302"/>
            <a:ext cx="11248354" cy="468000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fi-FI" dirty="0"/>
              <a:t>Maksuttomia tai jäsenetuhintaisia koulutuksia Yrittäjien jäsenille</a:t>
            </a:r>
            <a:br>
              <a:rPr lang="fi-FI" dirty="0"/>
            </a:br>
            <a:endParaRPr lang="fi-FI" dirty="0"/>
          </a:p>
          <a:p>
            <a:pPr marL="457200" indent="-457200">
              <a:buFont typeface="+mj-lt"/>
              <a:buAutoNum type="arabicPeriod"/>
            </a:pPr>
            <a:r>
              <a:rPr lang="fi-FI" dirty="0"/>
              <a:t>Joustava etäosallistuminen kaikkialta Suomessa: Webinaarit ja verkkokurssit</a:t>
            </a:r>
            <a:br>
              <a:rPr lang="fi-FI" dirty="0"/>
            </a:br>
            <a:endParaRPr lang="fi-FI" dirty="0"/>
          </a:p>
          <a:p>
            <a:pPr marL="457200" indent="-457200">
              <a:buFont typeface="+mj-lt"/>
              <a:buAutoNum type="arabicPeriod"/>
            </a:pPr>
            <a:r>
              <a:rPr lang="fi-FI" dirty="0"/>
              <a:t>Verkostoituminen ja irtiotto arjesta: Lähikoulutukset paikan päällä</a:t>
            </a:r>
            <a:br>
              <a:rPr lang="fi-FI" dirty="0"/>
            </a:br>
            <a:endParaRPr lang="fi-FI" dirty="0"/>
          </a:p>
          <a:p>
            <a:pPr marL="457200" indent="-457200">
              <a:buFont typeface="+mj-lt"/>
              <a:buAutoNum type="arabicPeriod"/>
            </a:pPr>
            <a:r>
              <a:rPr lang="fi-FI" dirty="0"/>
              <a:t>Yrittäjyyttä tukevat ja ajankohtaiset sisällöt – osaavat kouluttajat</a:t>
            </a:r>
          </a:p>
          <a:p>
            <a:pPr marL="457200" indent="-457200">
              <a:buFont typeface="+mj-lt"/>
              <a:buAutoNum type="arabicPeriod"/>
            </a:pPr>
            <a:endParaRPr lang="fi-FI" dirty="0"/>
          </a:p>
          <a:p>
            <a:pPr marL="457200" indent="-457200">
              <a:buFont typeface="+mj-lt"/>
              <a:buAutoNum type="arabicPeriod"/>
            </a:pPr>
            <a:r>
              <a:rPr lang="fi-FI" dirty="0"/>
              <a:t>Yrittäjille ja henkilöstölle</a:t>
            </a:r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EC6CE1FE-15B8-B8AC-17B8-6A6F3F906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Viisi syytä valita Yrittäjät-akatemia</a:t>
            </a:r>
          </a:p>
        </p:txBody>
      </p:sp>
    </p:spTree>
    <p:extLst>
      <p:ext uri="{BB962C8B-B14F-4D97-AF65-F5344CB8AC3E}">
        <p14:creationId xmlns:p14="http://schemas.microsoft.com/office/powerpoint/2010/main" val="11946478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Kuva, joka sisältää kohteen teksti, vaate, Ihmisen kasvot, henkilö&#10;&#10;Tekoälyllä luotu sisältö voi olla virheellistä.">
            <a:extLst>
              <a:ext uri="{FF2B5EF4-FFF2-40B4-BE49-F238E27FC236}">
                <a16:creationId xmlns:a16="http://schemas.microsoft.com/office/drawing/2014/main" id="{8B5522C1-FE5A-464B-FB73-90492ED834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1" r="188" b="1"/>
          <a:stretch>
            <a:fillRect/>
          </a:stretch>
        </p:blipFill>
        <p:spPr>
          <a:xfrm>
            <a:off x="432555" y="966932"/>
            <a:ext cx="11248354" cy="4680000"/>
          </a:xfrm>
          <a:prstGeom prst="rect">
            <a:avLst/>
          </a:prstGeom>
          <a:noFill/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53F28173-6270-8821-3533-5FF1AD363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555" y="5646932"/>
            <a:ext cx="11169818" cy="868734"/>
          </a:xfrm>
        </p:spPr>
        <p:txBody>
          <a:bodyPr anchor="t">
            <a:normAutofit/>
          </a:bodyPr>
          <a:lstStyle/>
          <a:p>
            <a:r>
              <a:rPr lang="fi-FI" sz="3200" b="1" cap="none" dirty="0"/>
              <a:t>www.yrittajat.fi/akatemia</a:t>
            </a:r>
          </a:p>
        </p:txBody>
      </p:sp>
    </p:spTree>
    <p:extLst>
      <p:ext uri="{BB962C8B-B14F-4D97-AF65-F5344CB8AC3E}">
        <p14:creationId xmlns:p14="http://schemas.microsoft.com/office/powerpoint/2010/main" val="21801882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491750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TEVERSION" val="7.1"/>
  <p:tag name="VERSIONNUMBER" val="71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TEVERSION" val="7.1"/>
  <p:tag name="VERSIONNUMBER" val="71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TEVERSION" val="7.1"/>
  <p:tag name="VERSIONNUMBER" val="71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TEVERSION" val="7.1"/>
  <p:tag name="VERSIONNUMBER" val="71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TEVERSION" val="7.1"/>
  <p:tag name="VERSIONNUMBER" val="711"/>
</p:tagLst>
</file>

<file path=ppt/theme/theme1.xml><?xml version="1.0" encoding="utf-8"?>
<a:theme xmlns:a="http://schemas.openxmlformats.org/drawingml/2006/main" name="SuomenYrittajat169">
  <a:themeElements>
    <a:clrScheme name="Suomen Yrittäjät">
      <a:dk1>
        <a:sysClr val="windowText" lastClr="000000"/>
      </a:dk1>
      <a:lt1>
        <a:sysClr val="window" lastClr="FFFFFF"/>
      </a:lt1>
      <a:dk2>
        <a:srgbClr val="00A3DA"/>
      </a:dk2>
      <a:lt2>
        <a:srgbClr val="EEECE1"/>
      </a:lt2>
      <a:accent1>
        <a:srgbClr val="00A3DA"/>
      </a:accent1>
      <a:accent2>
        <a:srgbClr val="BCE4F6"/>
      </a:accent2>
      <a:accent3>
        <a:srgbClr val="F19048"/>
      </a:accent3>
      <a:accent4>
        <a:srgbClr val="FED139"/>
      </a:accent4>
      <a:accent5>
        <a:srgbClr val="93C26B"/>
      </a:accent5>
      <a:accent6>
        <a:srgbClr val="000000"/>
      </a:accent6>
      <a:hlink>
        <a:srgbClr val="00A3DA"/>
      </a:hlink>
      <a:folHlink>
        <a:srgbClr val="F1904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50000"/>
          </a:schemeClr>
        </a:solidFill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lumMod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Y_Mika_Nuppu_keskiviikko" id="{DE49DEAF-1D97-6149-B074-6E7861C28858}" vid="{2DB806A3-AC4B-E44D-83F9-3BAA47595AD3}"/>
    </a:ext>
  </a:extLst>
</a:theme>
</file>

<file path=ppt/theme/theme2.xml><?xml version="1.0" encoding="utf-8"?>
<a:theme xmlns:a="http://schemas.openxmlformats.org/drawingml/2006/main" name="Kantar template master">
  <a:themeElements>
    <a:clrScheme name="Kantar colour theme">
      <a:dk1>
        <a:srgbClr val="333333"/>
      </a:dk1>
      <a:lt1>
        <a:srgbClr val="FFFFFF"/>
      </a:lt1>
      <a:dk2>
        <a:srgbClr val="0060FF"/>
      </a:dk2>
      <a:lt2>
        <a:srgbClr val="802AB7"/>
      </a:lt2>
      <a:accent1>
        <a:srgbClr val="AEAE9F"/>
      </a:accent1>
      <a:accent2>
        <a:srgbClr val="00E5BA"/>
      </a:accent2>
      <a:accent3>
        <a:srgbClr val="00B600"/>
      </a:accent3>
      <a:accent4>
        <a:srgbClr val="FEDB00"/>
      </a:accent4>
      <a:accent5>
        <a:srgbClr val="FF5000"/>
      </a:accent5>
      <a:accent6>
        <a:srgbClr val="FA0028"/>
      </a:accent6>
      <a:hlink>
        <a:srgbClr val="0060FF"/>
      </a:hlink>
      <a:folHlink>
        <a:srgbClr val="802AB7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ltGray">
        <a:solidFill>
          <a:schemeClr val="accent1"/>
        </a:solidFill>
        <a:ln w="12700"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<a:prstTxWarp prst="textNoShape">
          <a:avLst/>
        </a:prstTxWarp>
        <a:noAutofit/>
      </a:bodyPr>
      <a:lstStyle>
        <a:defPPr algn="l">
          <a:defRPr sz="1600" b="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1600" dirty="0" err="1" smtClean="0"/>
        </a:defPPr>
      </a:lstStyle>
    </a:txDef>
  </a:objectDefaults>
  <a:extraClrSchemeLst/>
  <a:custClrLst>
    <a:custClr name="Significance red">
      <a:srgbClr val="E10000"/>
    </a:custClr>
    <a:custClr name="Significance red light">
      <a:srgbClr val="ED6666"/>
    </a:custClr>
    <a:custClr name="Significance green">
      <a:srgbClr val="00D200"/>
    </a:custClr>
    <a:custClr name="Significance green light">
      <a:srgbClr val="66E466"/>
    </a:custClr>
    <a:custClr name="Custom light blue">
      <a:srgbClr val="00B6FF"/>
    </a:custClr>
    <a:custClr name="Custom light green">
      <a:srgbClr val="9EE900"/>
    </a:custClr>
    <a:custClr name="Custom magenta">
      <a:srgbClr val="C700D3"/>
    </a:custClr>
  </a:custClrLst>
  <a:extLst>
    <a:ext uri="{05A4C25C-085E-4340-85A3-A5531E510DB2}">
      <thm15:themeFamily xmlns:thm15="http://schemas.microsoft.com/office/thememl/2012/main" name="1 Kantar presentation template.potx" id="{5756FDC0-B220-476A-82E6-F74F9E6134B6}" vid="{5762A8C4-841E-4707-98B6-9A8BB1634101}"/>
    </a:ext>
  </a:extLst>
</a:theme>
</file>

<file path=ppt/theme/theme3.xml><?xml version="1.0" encoding="utf-8"?>
<a:theme xmlns:a="http://schemas.openxmlformats.org/drawingml/2006/main" name="2_Suomen Yrittajat">
  <a:themeElements>
    <a:clrScheme name="Suomen Yrittajat">
      <a:dk1>
        <a:sysClr val="windowText" lastClr="000000"/>
      </a:dk1>
      <a:lt1>
        <a:sysClr val="window" lastClr="FFFFFF"/>
      </a:lt1>
      <a:dk2>
        <a:srgbClr val="00A3DA"/>
      </a:dk2>
      <a:lt2>
        <a:srgbClr val="EEECE1"/>
      </a:lt2>
      <a:accent1>
        <a:srgbClr val="00A3DA"/>
      </a:accent1>
      <a:accent2>
        <a:srgbClr val="000000"/>
      </a:accent2>
      <a:accent3>
        <a:srgbClr val="919191"/>
      </a:accent3>
      <a:accent4>
        <a:srgbClr val="E9573F"/>
      </a:accent4>
      <a:accent5>
        <a:srgbClr val="78BD53"/>
      </a:accent5>
      <a:accent6>
        <a:srgbClr val="114A90"/>
      </a:accent6>
      <a:hlink>
        <a:srgbClr val="00A3DA"/>
      </a:hlink>
      <a:folHlink>
        <a:srgbClr val="91919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50000"/>
          </a:schemeClr>
        </a:solidFill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lumMod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Y_PowerPoint.potx" id="{19A87F38-8497-41DC-800A-1A85418D52D6}" vid="{1248F3D7-C595-46AE-9C95-15DAF02788B7}"/>
    </a:ext>
  </a:extLst>
</a:theme>
</file>

<file path=ppt/theme/theme4.xml><?xml version="1.0" encoding="utf-8"?>
<a:theme xmlns:a="http://schemas.openxmlformats.org/drawingml/2006/main" name="1_SuomenYrittajat169">
  <a:themeElements>
    <a:clrScheme name="Suomen Yrittäjät">
      <a:dk1>
        <a:sysClr val="windowText" lastClr="000000"/>
      </a:dk1>
      <a:lt1>
        <a:sysClr val="window" lastClr="FFFFFF"/>
      </a:lt1>
      <a:dk2>
        <a:srgbClr val="00A3DA"/>
      </a:dk2>
      <a:lt2>
        <a:srgbClr val="EEECE1"/>
      </a:lt2>
      <a:accent1>
        <a:srgbClr val="00A3DA"/>
      </a:accent1>
      <a:accent2>
        <a:srgbClr val="BCE4F6"/>
      </a:accent2>
      <a:accent3>
        <a:srgbClr val="F19048"/>
      </a:accent3>
      <a:accent4>
        <a:srgbClr val="FED139"/>
      </a:accent4>
      <a:accent5>
        <a:srgbClr val="93C26B"/>
      </a:accent5>
      <a:accent6>
        <a:srgbClr val="000000"/>
      </a:accent6>
      <a:hlink>
        <a:srgbClr val="00A3DA"/>
      </a:hlink>
      <a:folHlink>
        <a:srgbClr val="F1904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50000"/>
          </a:schemeClr>
        </a:solidFill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lumMod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Y_Mika_Nuppu_keskiviikko" id="{DE49DEAF-1D97-6149-B074-6E7861C28858}" vid="{2DB806A3-AC4B-E44D-83F9-3BAA47595AD3}"/>
    </a:ext>
  </a:extLst>
</a:theme>
</file>

<file path=ppt/theme/theme5.xml><?xml version="1.0" encoding="utf-8"?>
<a:theme xmlns:a="http://schemas.openxmlformats.org/drawingml/2006/main" name="4_Kantar template master">
  <a:themeElements>
    <a:clrScheme name="Kantar colour theme">
      <a:dk1>
        <a:srgbClr val="333333"/>
      </a:dk1>
      <a:lt1>
        <a:srgbClr val="FFFFFF"/>
      </a:lt1>
      <a:dk2>
        <a:srgbClr val="0060FF"/>
      </a:dk2>
      <a:lt2>
        <a:srgbClr val="802AB7"/>
      </a:lt2>
      <a:accent1>
        <a:srgbClr val="AEAE9F"/>
      </a:accent1>
      <a:accent2>
        <a:srgbClr val="00E5BA"/>
      </a:accent2>
      <a:accent3>
        <a:srgbClr val="00B600"/>
      </a:accent3>
      <a:accent4>
        <a:srgbClr val="FEDB00"/>
      </a:accent4>
      <a:accent5>
        <a:srgbClr val="FF5000"/>
      </a:accent5>
      <a:accent6>
        <a:srgbClr val="FA0028"/>
      </a:accent6>
      <a:hlink>
        <a:srgbClr val="0060FF"/>
      </a:hlink>
      <a:folHlink>
        <a:srgbClr val="802AB7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ltGray">
        <a:solidFill>
          <a:schemeClr val="accent1"/>
        </a:solidFill>
        <a:ln w="12700"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<a:prstTxWarp prst="textNoShape">
          <a:avLst/>
        </a:prstTxWarp>
        <a:noAutofit/>
      </a:bodyPr>
      <a:lstStyle>
        <a:defPPr algn="l">
          <a:defRPr sz="1600" b="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1600" dirty="0" err="1" smtClean="0"/>
        </a:defPPr>
      </a:lstStyle>
    </a:txDef>
  </a:objectDefaults>
  <a:extraClrSchemeLst/>
  <a:custClrLst>
    <a:custClr name="Significance red">
      <a:srgbClr val="E10000"/>
    </a:custClr>
    <a:custClr name="Significance red light">
      <a:srgbClr val="ED6666"/>
    </a:custClr>
    <a:custClr name="Significance green">
      <a:srgbClr val="00D200"/>
    </a:custClr>
    <a:custClr name="Significance green light">
      <a:srgbClr val="66E466"/>
    </a:custClr>
    <a:custClr name="Custom light blue">
      <a:srgbClr val="00B6FF"/>
    </a:custClr>
    <a:custClr name="Custom light green">
      <a:srgbClr val="9EE900"/>
    </a:custClr>
    <a:custClr name="Custom magenta">
      <a:srgbClr val="C700D3"/>
    </a:custClr>
  </a:custClrLst>
  <a:extLst>
    <a:ext uri="{05A4C25C-085E-4340-85A3-A5531E510DB2}">
      <thm15:themeFamily xmlns:thm15="http://schemas.microsoft.com/office/thememl/2012/main" name="1 Kantar presentation template.potx" id="{5756FDC0-B220-476A-82E6-F74F9E6134B6}" vid="{5762A8C4-841E-4707-98B6-9A8BB1634101}"/>
    </a:ext>
  </a:extLst>
</a:theme>
</file>

<file path=ppt/theme/theme6.xml><?xml version="1.0" encoding="utf-8"?>
<a:theme xmlns:a="http://schemas.openxmlformats.org/drawingml/2006/main" name="3_Suomen Yrittajat">
  <a:themeElements>
    <a:clrScheme name="Suomen Yrittajat">
      <a:dk1>
        <a:sysClr val="windowText" lastClr="000000"/>
      </a:dk1>
      <a:lt1>
        <a:sysClr val="window" lastClr="FFFFFF"/>
      </a:lt1>
      <a:dk2>
        <a:srgbClr val="00A3DA"/>
      </a:dk2>
      <a:lt2>
        <a:srgbClr val="EEECE1"/>
      </a:lt2>
      <a:accent1>
        <a:srgbClr val="00A3DA"/>
      </a:accent1>
      <a:accent2>
        <a:srgbClr val="000000"/>
      </a:accent2>
      <a:accent3>
        <a:srgbClr val="919191"/>
      </a:accent3>
      <a:accent4>
        <a:srgbClr val="E9573F"/>
      </a:accent4>
      <a:accent5>
        <a:srgbClr val="78BD53"/>
      </a:accent5>
      <a:accent6>
        <a:srgbClr val="114A90"/>
      </a:accent6>
      <a:hlink>
        <a:srgbClr val="00A3DA"/>
      </a:hlink>
      <a:folHlink>
        <a:srgbClr val="91919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50000"/>
          </a:schemeClr>
        </a:solidFill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lumMod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Y_PowerPoint.potx" id="{19A87F38-8497-41DC-800A-1A85418D52D6}" vid="{1248F3D7-C595-46AE-9C95-15DAF02788B7}"/>
    </a:ext>
  </a:extLst>
</a:theme>
</file>

<file path=ppt/theme/theme7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B7F78068B2F7A744844D272FA059C7CB" ma:contentTypeVersion="14" ma:contentTypeDescription="Luo uusi asiakirja." ma:contentTypeScope="" ma:versionID="0c38568ce5ec1d2524cd851d86acee93">
  <xsd:schema xmlns:xsd="http://www.w3.org/2001/XMLSchema" xmlns:xs="http://www.w3.org/2001/XMLSchema" xmlns:p="http://schemas.microsoft.com/office/2006/metadata/properties" xmlns:ns2="dd30f130-e884-49e6-9444-2ce42116d443" xmlns:ns3="898b8d2f-19cd-42f1-9c42-12622fa0c740" targetNamespace="http://schemas.microsoft.com/office/2006/metadata/properties" ma:root="true" ma:fieldsID="fccaa062eab5e78022cd65ac5d86a050" ns2:_="" ns3:_="">
    <xsd:import namespace="dd30f130-e884-49e6-9444-2ce42116d443"/>
    <xsd:import namespace="898b8d2f-19cd-42f1-9c42-12622fa0c74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30f130-e884-49e6-9444-2ce42116d4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7" nillable="true" ma:taxonomy="true" ma:internalName="lcf76f155ced4ddcb4097134ff3c332f" ma:taxonomyFieldName="MediaServiceImageTags" ma:displayName="Kuvien tunnisteet" ma:readOnly="false" ma:fieldId="{5cf76f15-5ced-4ddc-b409-7134ff3c332f}" ma:taxonomyMulti="true" ma:sspId="870c06c3-a347-4ed9-acb0-c439f3bcb57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8b8d2f-19cd-42f1-9c42-12622fa0c74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23103ec7-42ba-48cf-8033-9e9d2792b65e}" ma:internalName="TaxCatchAll" ma:showField="CatchAllData" ma:web="898b8d2f-19cd-42f1-9c42-12622fa0c74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98b8d2f-19cd-42f1-9c42-12622fa0c740" xsi:nil="true"/>
    <lcf76f155ced4ddcb4097134ff3c332f xmlns="dd30f130-e884-49e6-9444-2ce42116d443">
      <Terms xmlns="http://schemas.microsoft.com/office/infopath/2007/PartnerControls"/>
    </lcf76f155ced4ddcb4097134ff3c332f>
    <SharedWithUsers xmlns="898b8d2f-19cd-42f1-9c42-12622fa0c740">
      <UserInfo>
        <DisplayName>Kaija Rihkajärvi</DisplayName>
        <AccountId>545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C7F38B7-9BF1-4B94-89E6-8D4E1540965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30f130-e884-49e6-9444-2ce42116d443"/>
    <ds:schemaRef ds:uri="898b8d2f-19cd-42f1-9c42-12622fa0c7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A4E2325-2F41-42EA-9C4D-6025A0EDB3F8}">
  <ds:schemaRefs>
    <ds:schemaRef ds:uri="898b8d2f-19cd-42f1-9c42-12622fa0c740"/>
    <ds:schemaRef ds:uri="dd30f130-e884-49e6-9444-2ce42116d44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07B6232-2397-4319-AF06-F8A7C99754F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4811</TotalTime>
  <Words>541</Words>
  <Application>Microsoft Office PowerPoint</Application>
  <PresentationFormat>Laajakuva</PresentationFormat>
  <Paragraphs>139</Paragraphs>
  <Slides>21</Slides>
  <Notes>21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6</vt:i4>
      </vt:variant>
      <vt:variant>
        <vt:lpstr>Dian otsikot</vt:lpstr>
      </vt:variant>
      <vt:variant>
        <vt:i4>21</vt:i4>
      </vt:variant>
    </vt:vector>
  </HeadingPairs>
  <TitlesOfParts>
    <vt:vector size="30" baseType="lpstr">
      <vt:lpstr>Arial</vt:lpstr>
      <vt:lpstr>Calibri</vt:lpstr>
      <vt:lpstr>Century Gothic</vt:lpstr>
      <vt:lpstr>SuomenYrittajat169</vt:lpstr>
      <vt:lpstr>Kantar template master</vt:lpstr>
      <vt:lpstr>2_Suomen Yrittajat</vt:lpstr>
      <vt:lpstr>1_SuomenYrittajat169</vt:lpstr>
      <vt:lpstr>4_Kantar template master</vt:lpstr>
      <vt:lpstr>3_Suomen Yrittajat</vt:lpstr>
      <vt:lpstr>PowerPoint-esitys</vt:lpstr>
      <vt:lpstr>Agenda</vt:lpstr>
      <vt:lpstr>Jäsenmäärän kehitys ja jäsenkysely</vt:lpstr>
      <vt:lpstr>Jäsenmäärä kasvoi vuonna 2025</vt:lpstr>
      <vt:lpstr>Jäsenmyynnin tavoitteet 2026</vt:lpstr>
      <vt:lpstr>Jäsenkysely – taustaa kyselystä</vt:lpstr>
      <vt:lpstr>NPS 22</vt:lpstr>
      <vt:lpstr>AKTIIVINEN OSALLISTUMINEN</vt:lpstr>
      <vt:lpstr>TÄRKEIMMÄT PALVELUT</vt:lpstr>
      <vt:lpstr>MIHIN JÄSENET ODOTTAVAT PANOSTUSTA?</vt:lpstr>
      <vt:lpstr>3 NOSTOA</vt:lpstr>
      <vt:lpstr>YEL-uudistuksen tilannekatsaus</vt:lpstr>
      <vt:lpstr>YEL:n merkitys ja ongelmat</vt:lpstr>
      <vt:lpstr>YEL-selvitys jäi vajaaksi</vt:lpstr>
      <vt:lpstr>Uudistuksia halutaan tehdä – aikataulu on tiukka</vt:lpstr>
      <vt:lpstr>Suomen Yrittäjien näkemykset</vt:lpstr>
      <vt:lpstr>PowerPoint-esitys</vt:lpstr>
      <vt:lpstr>PowerPoint-esitys</vt:lpstr>
      <vt:lpstr>Viisi syytä valita Yrittäjät-akatemia</vt:lpstr>
      <vt:lpstr>www.yrittajat.fi/akatemia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Suomen uudistaminen ei onnistu ilman yrityksiä</dc:title>
  <dc:creator>Anna Lantee</dc:creator>
  <cp:lastModifiedBy>Sanni Juvonen</cp:lastModifiedBy>
  <cp:revision>12</cp:revision>
  <dcterms:modified xsi:type="dcterms:W3CDTF">2026-01-21T12:45:33Z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uthorIds_UIVersion_1024">
    <vt:lpwstr>12</vt:lpwstr>
  </property>
  <property fmtid="{D5CDD505-2E9C-101B-9397-08002B2CF9AE}" pid="3" name="MediaServiceImageTags">
    <vt:lpwstr/>
  </property>
  <property fmtid="{D5CDD505-2E9C-101B-9397-08002B2CF9AE}" pid="4" name="ComplianceAssetId">
    <vt:lpwstr/>
  </property>
  <property fmtid="{D5CDD505-2E9C-101B-9397-08002B2CF9AE}" pid="5" name="TriggerFlowInfo">
    <vt:lpwstr/>
  </property>
  <property fmtid="{D5CDD505-2E9C-101B-9397-08002B2CF9AE}" pid="6" name="_ExtendedDescription">
    <vt:lpwstr/>
  </property>
  <property fmtid="{D5CDD505-2E9C-101B-9397-08002B2CF9AE}" pid="7" name="ContentTypeId">
    <vt:lpwstr>0x010100B7F78068B2F7A744844D272FA059C7CB</vt:lpwstr>
  </property>
</Properties>
</file>