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20" r:id="rId4"/>
    <p:sldMasterId id="2147484494" r:id="rId5"/>
  </p:sldMasterIdLst>
  <p:notesMasterIdLst>
    <p:notesMasterId r:id="rId12"/>
  </p:notesMasterIdLst>
  <p:handoutMasterIdLst>
    <p:handoutMasterId r:id="rId13"/>
  </p:handoutMasterIdLst>
  <p:sldIdLst>
    <p:sldId id="2412" r:id="rId6"/>
    <p:sldId id="263" r:id="rId7"/>
    <p:sldId id="264" r:id="rId8"/>
    <p:sldId id="2413" r:id="rId9"/>
    <p:sldId id="2414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ika Tikkala" initials="JT" lastIdx="43" clrIdx="0"/>
  <p:cmAuthor id="2" name="Hannamari Heinonen" initials="HH" lastIdx="57" clrIdx="1"/>
  <p:cmAuthor id="3" name="Tanja Matikainen" initials="TM" lastIdx="1" clrIdx="2"/>
  <p:cmAuthor id="4" name="Janita Akiola" initials="JA" lastIdx="39" clrIdx="3"/>
  <p:cmAuthor id="5" name="Mari Kokko" initials="MK" lastIdx="3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Vaalea tyyli 2 - Korostus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308" autoAdjust="0"/>
  </p:normalViewPr>
  <p:slideViewPr>
    <p:cSldViewPr snapToGrid="0">
      <p:cViewPr varScale="1">
        <p:scale>
          <a:sx n="58" d="100"/>
          <a:sy n="58" d="100"/>
        </p:scale>
        <p:origin x="552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mari Heinonen" userId="9b0812e5-4875-45d8-8c2b-d7239c13a071" providerId="ADAL" clId="{69E0B64A-0494-4209-921E-84B701EFE7B5}"/>
    <pc:docChg chg="undo custSel modSld">
      <pc:chgData name="Hannamari Heinonen" userId="9b0812e5-4875-45d8-8c2b-d7239c13a071" providerId="ADAL" clId="{69E0B64A-0494-4209-921E-84B701EFE7B5}" dt="2021-08-23T07:06:49.938" v="81" actId="20577"/>
      <pc:docMkLst>
        <pc:docMk/>
      </pc:docMkLst>
      <pc:sldChg chg="addSp delSp modSp mod">
        <pc:chgData name="Hannamari Heinonen" userId="9b0812e5-4875-45d8-8c2b-d7239c13a071" providerId="ADAL" clId="{69E0B64A-0494-4209-921E-84B701EFE7B5}" dt="2021-08-23T07:06:49.938" v="81" actId="20577"/>
        <pc:sldMkLst>
          <pc:docMk/>
          <pc:sldMk cId="1948231329" sldId="2413"/>
        </pc:sldMkLst>
        <pc:spChg chg="add del mod">
          <ac:chgData name="Hannamari Heinonen" userId="9b0812e5-4875-45d8-8c2b-d7239c13a071" providerId="ADAL" clId="{69E0B64A-0494-4209-921E-84B701EFE7B5}" dt="2021-08-23T07:03:56.259" v="29" actId="478"/>
          <ac:spMkLst>
            <pc:docMk/>
            <pc:sldMk cId="1948231329" sldId="2413"/>
            <ac:spMk id="7" creationId="{DF8F2280-DE3E-4BEF-8EC0-0E90DDADF9FE}"/>
          </ac:spMkLst>
        </pc:spChg>
        <pc:spChg chg="mod">
          <ac:chgData name="Hannamari Heinonen" userId="9b0812e5-4875-45d8-8c2b-d7239c13a071" providerId="ADAL" clId="{69E0B64A-0494-4209-921E-84B701EFE7B5}" dt="2021-08-23T07:06:49.938" v="81" actId="20577"/>
          <ac:spMkLst>
            <pc:docMk/>
            <pc:sldMk cId="1948231329" sldId="2413"/>
            <ac:spMk id="8" creationId="{F04F8957-558A-4249-8A7A-AA614BC1F414}"/>
          </ac:spMkLst>
        </pc:spChg>
        <pc:graphicFrameChg chg="add del modGraphic">
          <ac:chgData name="Hannamari Heinonen" userId="9b0812e5-4875-45d8-8c2b-d7239c13a071" providerId="ADAL" clId="{69E0B64A-0494-4209-921E-84B701EFE7B5}" dt="2021-08-23T07:05:47.660" v="64" actId="20577"/>
          <ac:graphicFrameMkLst>
            <pc:docMk/>
            <pc:sldMk cId="1948231329" sldId="2413"/>
            <ac:graphicFrameMk id="5" creationId="{246294C2-D578-4AB3-B651-23A1BB913E49}"/>
          </ac:graphicFrameMkLst>
        </pc:graphicFrameChg>
        <pc:picChg chg="add del mod">
          <ac:chgData name="Hannamari Heinonen" userId="9b0812e5-4875-45d8-8c2b-d7239c13a071" providerId="ADAL" clId="{69E0B64A-0494-4209-921E-84B701EFE7B5}" dt="2021-08-23T07:03:58.480" v="30" actId="478"/>
          <ac:picMkLst>
            <pc:docMk/>
            <pc:sldMk cId="1948231329" sldId="2413"/>
            <ac:picMk id="4" creationId="{A51E0115-A2A2-4824-9D94-75AA7275E2B7}"/>
          </ac:picMkLst>
        </pc:picChg>
        <pc:picChg chg="add del mod">
          <ac:chgData name="Hannamari Heinonen" userId="9b0812e5-4875-45d8-8c2b-d7239c13a071" providerId="ADAL" clId="{69E0B64A-0494-4209-921E-84B701EFE7B5}" dt="2021-08-23T07:05:51.320" v="66" actId="478"/>
          <ac:picMkLst>
            <pc:docMk/>
            <pc:sldMk cId="1948231329" sldId="2413"/>
            <ac:picMk id="11" creationId="{DDF84347-B2D8-4F5F-855E-A14E9E4B3ADC}"/>
          </ac:picMkLst>
        </pc:picChg>
        <pc:picChg chg="add del mod">
          <ac:chgData name="Hannamari Heinonen" userId="9b0812e5-4875-45d8-8c2b-d7239c13a071" providerId="ADAL" clId="{69E0B64A-0494-4209-921E-84B701EFE7B5}" dt="2021-08-23T07:06:40.049" v="75" actId="478"/>
          <ac:picMkLst>
            <pc:docMk/>
            <pc:sldMk cId="1948231329" sldId="2413"/>
            <ac:picMk id="14" creationId="{9E7F4522-8DA5-4924-9444-2187D332CF6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862460F-279B-904F-AF4A-882B9E6675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4AA2B0-D18F-6148-9676-0CF245AC548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08E5CC-1C3B-A449-BBFB-77796CB82DAB}" type="datetimeFigureOut">
              <a:rPr lang="x-none" smtClean="0"/>
              <a:t>23.8.2021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5CDA77-68F9-5A45-A759-D217BA98EB3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F64D2A-700B-0A4E-84A5-413B9D51C9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01BE18-0EEE-A24C-9277-EF936467DDC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014404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6AF8D-FC22-4752-A3B9-6DA469188AAA}" type="datetimeFigureOut">
              <a:rPr lang="fi-FI" smtClean="0"/>
              <a:t>23.8.2021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D93A1-36CC-4246-897B-3343C27AA00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8647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/>
              <a:t>Muista korjata ensimmäiselle dialle nimi ja päivämäärä!</a:t>
            </a:r>
          </a:p>
          <a:p>
            <a:r>
              <a:rPr lang="fi-FI"/>
              <a:t>Kaikkia dioja ei ole pakko käyttää, vaan voit vapaasti valita esityksesi kannalta olennaisimmat. 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B2E1E-1AC8-E24E-9330-0FAF407D0980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036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31419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b="1" dirty="0">
                <a:solidFill>
                  <a:srgbClr val="FF0000"/>
                </a:solidFill>
              </a:rPr>
              <a:t>HUOM! 2017 ehdokasasettelun päättyessä tiedotettu 5947 yrittäjäehdokkaasta. 2017 vaalipäivän jälkeen ehdokasmääräksi tarkentui 6012.</a:t>
            </a:r>
          </a:p>
          <a:p>
            <a:r>
              <a:rPr lang="fi-FI" b="1" dirty="0">
                <a:solidFill>
                  <a:srgbClr val="FF0000"/>
                </a:solidFill>
              </a:rPr>
              <a:t>HUOM! 2021 ehdokasasettelun päättyessä tiedotettu 6484 ehdokkaasta. 2021 vaalipäivän jälkeen ehdokasmääräksi tarkentui 6400.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71753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b="1" dirty="0">
                <a:solidFill>
                  <a:srgbClr val="FF0000"/>
                </a:solidFill>
              </a:rPr>
              <a:t>HUOM! 2017 ehdokasasettelun päättyessä tiedotettu 5947 yrittäjäehdokkaasta. 2017 vaalipäivän jälkeen ehdokasmääräksi tarkentui 6012.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b="1" dirty="0">
                <a:solidFill>
                  <a:srgbClr val="FF0000"/>
                </a:solidFill>
              </a:rPr>
              <a:t>HUOM! 2021 ehdokasasettelun päättyessä tiedotettu 6484 ehdokkaasta. 2021 vaalipäivän jälkeen ehdokasmääräksi tarkentui 6400.</a:t>
            </a:r>
          </a:p>
          <a:p>
            <a:endParaRPr lang="fi-FI" b="1" dirty="0">
              <a:solidFill>
                <a:srgbClr val="FF0000"/>
              </a:solidFill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15420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7545D6CE-B870-9D46-AA31-993583FAE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solidFill>
                  <a:schemeClr val="bg1"/>
                </a:solidFill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>
              <a:solidFill>
                <a:schemeClr val="bg1"/>
              </a:solidFill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265888" y="2281736"/>
            <a:ext cx="4414111" cy="1082481"/>
          </a:xfrm>
        </p:spPr>
        <p:txBody>
          <a:bodyPr/>
          <a:lstStyle>
            <a:lvl1pPr algn="l"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6265888" y="3525867"/>
            <a:ext cx="4414111" cy="823364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 baseline="0">
                <a:solidFill>
                  <a:schemeClr val="tx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A00A45-5EE7-4C10-8E10-A75FF849C9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091D27-BB9B-D44E-A415-43871660877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65888" y="4659079"/>
            <a:ext cx="4414111" cy="449263"/>
          </a:xfrm>
        </p:spPr>
        <p:txBody>
          <a:bodyPr/>
          <a:lstStyle>
            <a:lvl1pPr>
              <a:buFontTx/>
              <a:buNone/>
              <a:defRPr sz="1800" baseline="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x-none"/>
          </a:p>
        </p:txBody>
      </p:sp>
      <p:sp>
        <p:nvSpPr>
          <p:cNvPr id="13" name="Alatunnisteen paikkamerkki 4">
            <a:extLst>
              <a:ext uri="{FF2B5EF4-FFF2-40B4-BE49-F238E27FC236}">
                <a16:creationId xmlns:a16="http://schemas.microsoft.com/office/drawing/2014/main" id="{18FEA16C-5C3C-0248-A11F-4D19397E7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7600" y="6415200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[Alatunnisteteksti]</a:t>
            </a:r>
            <a:endParaRPr lang="fi-FI">
              <a:solidFill>
                <a:schemeClr val="bg1"/>
              </a:solidFill>
            </a:endParaRPr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EEEB4C60-D4FB-B748-AC28-13B2CF1099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14354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bg1"/>
                </a:solidFill>
              </a:defRPr>
            </a:lvl1pPr>
          </a:lstStyle>
          <a:p>
            <a:fld id="{1CE8FED5-D933-44C8-9564-D710DB44FAAC}" type="datetime1">
              <a:rPr lang="fi-FI" smtClean="0"/>
              <a:pPr/>
              <a:t>23.8.2021</a:t>
            </a:fld>
            <a:endParaRPr lang="fi-FI">
              <a:solidFill>
                <a:schemeClr val="bg1"/>
              </a:solidFill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3A59940-F0EA-9647-936D-A2CAB13DD219}"/>
              </a:ext>
            </a:extLst>
          </p:cNvPr>
          <p:cNvSpPr/>
          <p:nvPr userDrawn="1"/>
        </p:nvSpPr>
        <p:spPr>
          <a:xfrm>
            <a:off x="9946953" y="827676"/>
            <a:ext cx="2340000" cy="35169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x-none" sz="1400" b="1"/>
              <a:t>Kuntavaalit </a:t>
            </a:r>
            <a:r>
              <a:rPr lang="fi-FI" sz="1400" b="1"/>
              <a:t>13</a:t>
            </a:r>
            <a:r>
              <a:rPr lang="x-none" sz="1400" b="1"/>
              <a:t>.</a:t>
            </a:r>
            <a:r>
              <a:rPr lang="fi-FI" sz="1400" b="1"/>
              <a:t>6</a:t>
            </a:r>
            <a:r>
              <a:rPr lang="x-none" sz="1400" b="1"/>
              <a:t>.2021</a:t>
            </a:r>
          </a:p>
        </p:txBody>
      </p:sp>
    </p:spTree>
    <p:extLst>
      <p:ext uri="{BB962C8B-B14F-4D97-AF65-F5344CB8AC3E}">
        <p14:creationId xmlns:p14="http://schemas.microsoft.com/office/powerpoint/2010/main" val="19427817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F444A000-B758-C94D-9683-4F5F09F286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69432" y="5856000"/>
            <a:ext cx="8058567" cy="240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1D742ABF-2963-F949-847F-ED0B9AF677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14354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1CE8FED5-D933-44C8-9564-D710DB44FAAC}" type="datetime1">
              <a:rPr lang="fi-FI" smtClean="0"/>
              <a:pPr algn="r"/>
              <a:t>23.8.2021</a:t>
            </a:fld>
            <a:endParaRPr lang="fi-FI"/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2E032AAA-386D-2B42-B0FE-6A6B9E7D55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7600" y="6415200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17" name="Dian numeron paikkamerkki 5">
            <a:extLst>
              <a:ext uri="{FF2B5EF4-FFF2-40B4-BE49-F238E27FC236}">
                <a16:creationId xmlns:a16="http://schemas.microsoft.com/office/drawing/2014/main" id="{0725A685-BD34-FF41-A284-1D4E2D86F6C0}"/>
              </a:ext>
            </a:extLst>
          </p:cNvPr>
          <p:cNvSpPr txBox="1">
            <a:spLocks/>
          </p:cNvSpPr>
          <p:nvPr userDrawn="1"/>
        </p:nvSpPr>
        <p:spPr>
          <a:xfrm>
            <a:off x="438739" y="64143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88CB238B-3E8E-034D-82F2-94421457AA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sz="1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29272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3167122"/>
            <a:ext cx="9144000" cy="1173383"/>
          </a:xfrm>
        </p:spPr>
        <p:txBody>
          <a:bodyPr/>
          <a:lstStyle>
            <a:lvl1pPr algn="ctr"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4548850"/>
            <a:ext cx="9144000" cy="707149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A00A45-5EE7-4C10-8E10-A75FF849C9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  <p:sp>
        <p:nvSpPr>
          <p:cNvPr id="13" name="Alatunnisteen paikkamerkki 4">
            <a:extLst>
              <a:ext uri="{FF2B5EF4-FFF2-40B4-BE49-F238E27FC236}">
                <a16:creationId xmlns:a16="http://schemas.microsoft.com/office/drawing/2014/main" id="{00080402-F5B1-844E-BCCB-C84212F779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7600" y="6415200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[Alatunnisteteksti]</a:t>
            </a:r>
            <a:endParaRPr lang="fi-FI">
              <a:solidFill>
                <a:schemeClr val="bg1"/>
              </a:solidFill>
            </a:endParaRPr>
          </a:p>
        </p:txBody>
      </p:sp>
      <p:sp>
        <p:nvSpPr>
          <p:cNvPr id="17" name="Päivämäärän paikkamerkki 3">
            <a:extLst>
              <a:ext uri="{FF2B5EF4-FFF2-40B4-BE49-F238E27FC236}">
                <a16:creationId xmlns:a16="http://schemas.microsoft.com/office/drawing/2014/main" id="{7E026693-1700-B74D-8C61-BB8BEE79B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25888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1CE8FED5-D933-44C8-9564-D710DB44FAAC}" type="datetime1">
              <a:rPr lang="fi-FI" smtClean="0"/>
              <a:pPr/>
              <a:t>23.8.2021</a:t>
            </a:fld>
            <a:endParaRPr lang="fi-FI"/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277CB916-A93F-354E-8406-3C00300DDD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solidFill>
                  <a:schemeClr val="bg1"/>
                </a:solidFill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>
              <a:solidFill>
                <a:schemeClr val="bg1"/>
              </a:solidFill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1764A0C-C2DC-2F4A-85F9-A37F95823A0B}"/>
              </a:ext>
            </a:extLst>
          </p:cNvPr>
          <p:cNvSpPr/>
          <p:nvPr userDrawn="1"/>
        </p:nvSpPr>
        <p:spPr>
          <a:xfrm>
            <a:off x="9946953" y="827676"/>
            <a:ext cx="2340000" cy="35169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x-none" sz="1400" b="1"/>
              <a:t>Kuntavaalit 1</a:t>
            </a:r>
            <a:r>
              <a:rPr lang="fi-FI" sz="1400" b="1"/>
              <a:t>3</a:t>
            </a:r>
            <a:r>
              <a:rPr lang="x-none" sz="1400" b="1"/>
              <a:t>.</a:t>
            </a:r>
            <a:r>
              <a:rPr lang="fi-FI" sz="1400" b="1"/>
              <a:t>6</a:t>
            </a:r>
            <a:r>
              <a:rPr lang="x-none" sz="1400" b="1"/>
              <a:t>.2021</a:t>
            </a:r>
          </a:p>
        </p:txBody>
      </p:sp>
    </p:spTree>
    <p:extLst>
      <p:ext uri="{BB962C8B-B14F-4D97-AF65-F5344CB8AC3E}">
        <p14:creationId xmlns:p14="http://schemas.microsoft.com/office/powerpoint/2010/main" val="53278745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4967" y="1416000"/>
            <a:ext cx="4329549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299885" y="1416000"/>
            <a:ext cx="4329548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830" y="540000"/>
            <a:ext cx="9083602" cy="56927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10" name="Päivämäärän paikkamerkki 3">
            <a:extLst>
              <a:ext uri="{FF2B5EF4-FFF2-40B4-BE49-F238E27FC236}">
                <a16:creationId xmlns:a16="http://schemas.microsoft.com/office/drawing/2014/main" id="{9196873C-0DF1-FF44-B748-2A57F323358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414354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1CE8FED5-D933-44C8-9564-D710DB44FAAC}" type="datetime1">
              <a:rPr lang="fi-FI" smtClean="0"/>
              <a:pPr algn="r"/>
              <a:t>23.8.2021</a:t>
            </a:fld>
            <a:endParaRPr lang="fi-FI"/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E56A7948-894F-4444-A119-5A9DFE94CFD3}"/>
              </a:ext>
            </a:extLst>
          </p:cNvPr>
          <p:cNvSpPr txBox="1">
            <a:spLocks/>
          </p:cNvSpPr>
          <p:nvPr userDrawn="1"/>
        </p:nvSpPr>
        <p:spPr>
          <a:xfrm>
            <a:off x="438739" y="64143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3C22639C-24D0-C149-A3E6-4C70AE4A4B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7600" y="6415200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14" name="Dian numeron paikkamerkki 5">
            <a:extLst>
              <a:ext uri="{FF2B5EF4-FFF2-40B4-BE49-F238E27FC236}">
                <a16:creationId xmlns:a16="http://schemas.microsoft.com/office/drawing/2014/main" id="{68566581-AE16-8849-8FA8-A1D9F33EF6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sz="1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33545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0C780075-F9CF-FB4D-BEDE-BF6B32453555}"/>
              </a:ext>
            </a:extLst>
          </p:cNvPr>
          <p:cNvSpPr txBox="1">
            <a:spLocks/>
          </p:cNvSpPr>
          <p:nvPr userDrawn="1"/>
        </p:nvSpPr>
        <p:spPr>
          <a:xfrm>
            <a:off x="438739" y="64143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1CE8FED5-D933-44C8-9564-D710DB44FAAC}" type="datetime1">
              <a:rPr lang="fi-FI" smtClean="0"/>
              <a:pPr algn="r"/>
              <a:t>23.8.2021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pPr/>
              <a:t>‹#›</a:t>
            </a:fld>
            <a:endParaRPr lang="fi-FI" sz="1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11876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747094" y="943224"/>
            <a:ext cx="6914681" cy="1080001"/>
          </a:xfrm>
        </p:spPr>
        <p:txBody>
          <a:bodyPr/>
          <a:lstStyle>
            <a:lvl1pPr>
              <a:defRPr sz="3600" baseline="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794226B-08B9-A946-AAC4-30B95F4BA7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7094" y="2312402"/>
            <a:ext cx="6914681" cy="3486514"/>
          </a:xfrm>
        </p:spPr>
        <p:txBody>
          <a:bodyPr/>
          <a:lstStyle>
            <a:lvl1pPr>
              <a:defRPr sz="2400" baseline="0"/>
            </a:lvl1pPr>
            <a:lvl2pPr>
              <a:defRPr sz="2200" baseline="0"/>
            </a:lvl2pPr>
            <a:lvl3pPr>
              <a:defRPr sz="2200" baseline="0"/>
            </a:lvl3pPr>
            <a:lvl4pPr>
              <a:defRPr sz="2200" baseline="0"/>
            </a:lvl4pPr>
            <a:lvl5pPr>
              <a:defRPr sz="22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4AA0D4C0-0A38-3245-9304-6AAD4AD488B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308340" cy="6858000"/>
          </a:xfrm>
        </p:spPr>
        <p:txBody>
          <a:bodyPr/>
          <a:lstStyle/>
          <a:p>
            <a:endParaRPr lang="x-none"/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09A0B248-934C-0D47-A1B4-2DF4A5CF57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47094" y="6035040"/>
            <a:ext cx="6914681" cy="324000"/>
          </a:xfrm>
        </p:spPr>
        <p:txBody>
          <a:bodyPr/>
          <a:lstStyle>
            <a:lvl1pPr>
              <a:buFontTx/>
              <a:buNone/>
              <a:defRPr sz="1100" baseline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äivämäärän paikkamerkki 3">
            <a:extLst>
              <a:ext uri="{FF2B5EF4-FFF2-40B4-BE49-F238E27FC236}">
                <a16:creationId xmlns:a16="http://schemas.microsoft.com/office/drawing/2014/main" id="{14C2AF28-D0C8-7742-9F63-6E42C1223D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14354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1CE8FED5-D933-44C8-9564-D710DB44FAAC}" type="datetime1">
              <a:rPr lang="fi-FI" smtClean="0"/>
              <a:pPr algn="r"/>
              <a:t>23.8.2021</a:t>
            </a:fld>
            <a:endParaRPr lang="fi-FI"/>
          </a:p>
        </p:txBody>
      </p:sp>
      <p:sp>
        <p:nvSpPr>
          <p:cNvPr id="23" name="Dian numeron paikkamerkki 5">
            <a:extLst>
              <a:ext uri="{FF2B5EF4-FFF2-40B4-BE49-F238E27FC236}">
                <a16:creationId xmlns:a16="http://schemas.microsoft.com/office/drawing/2014/main" id="{2156259D-58ED-CF44-B0A0-0F50F3244092}"/>
              </a:ext>
            </a:extLst>
          </p:cNvPr>
          <p:cNvSpPr txBox="1">
            <a:spLocks/>
          </p:cNvSpPr>
          <p:nvPr userDrawn="1"/>
        </p:nvSpPr>
        <p:spPr>
          <a:xfrm>
            <a:off x="438739" y="64143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C03AD923-2B65-3941-BD67-9294AFBB09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47094" y="6415200"/>
            <a:ext cx="5364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423B2959-EB15-8046-AE86-8AEE0C49D0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sz="1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70873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E88741B2-AAB1-984B-BF6C-EEB5B1BDAD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14354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1CE8FED5-D933-44C8-9564-D710DB44FAAC}" type="datetime1">
              <a:rPr lang="fi-FI" smtClean="0"/>
              <a:pPr algn="r"/>
              <a:t>23.8.2021</a:t>
            </a:fld>
            <a:endParaRPr lang="fi-FI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32F73287-FA4D-2043-970F-16499C0631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69432" y="64143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CBD5FBD1-6B66-7449-8E0E-0193D34789CE}"/>
              </a:ext>
            </a:extLst>
          </p:cNvPr>
          <p:cNvSpPr txBox="1">
            <a:spLocks/>
          </p:cNvSpPr>
          <p:nvPr userDrawn="1"/>
        </p:nvSpPr>
        <p:spPr>
          <a:xfrm>
            <a:off x="438739" y="64143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DC4B6653-C832-FB44-8397-DDFF44914B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sz="1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4222980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4FF9401-BC3A-064D-B6CC-71AAE461B5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06185" y="264943"/>
            <a:ext cx="1661319" cy="41618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32BCD0A-0554-4F47-8C2F-E7EBBA84B415}"/>
              </a:ext>
            </a:extLst>
          </p:cNvPr>
          <p:cNvSpPr/>
          <p:nvPr userDrawn="1"/>
        </p:nvSpPr>
        <p:spPr>
          <a:xfrm>
            <a:off x="9773786" y="762000"/>
            <a:ext cx="2156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1400" b="1">
                <a:solidFill>
                  <a:schemeClr val="tx2"/>
                </a:solidFill>
              </a:rPr>
              <a:t>Kuntavaalit 1</a:t>
            </a:r>
            <a:r>
              <a:rPr lang="fi-FI" sz="1400" b="1">
                <a:solidFill>
                  <a:schemeClr val="tx2"/>
                </a:solidFill>
              </a:rPr>
              <a:t>3</a:t>
            </a:r>
            <a:r>
              <a:rPr lang="x-none" sz="1400" b="1">
                <a:solidFill>
                  <a:schemeClr val="tx2"/>
                </a:solidFill>
              </a:rPr>
              <a:t>.</a:t>
            </a:r>
            <a:r>
              <a:rPr lang="fi-FI" sz="1400" b="1">
                <a:solidFill>
                  <a:schemeClr val="tx2"/>
                </a:solidFill>
              </a:rPr>
              <a:t>6</a:t>
            </a:r>
            <a:r>
              <a:rPr lang="x-none" sz="1400" b="1">
                <a:solidFill>
                  <a:schemeClr val="tx2"/>
                </a:solidFill>
              </a:rPr>
              <a:t>.2021</a:t>
            </a:r>
          </a:p>
        </p:txBody>
      </p:sp>
    </p:spTree>
    <p:extLst>
      <p:ext uri="{BB962C8B-B14F-4D97-AF65-F5344CB8AC3E}">
        <p14:creationId xmlns:p14="http://schemas.microsoft.com/office/powerpoint/2010/main" val="1250108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35079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23.8.2021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216746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23.8.2021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5795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8B377-9978-FF41-8654-0CA53027651E}" type="datetime1">
              <a:rPr lang="fi-FI" smtClean="0"/>
              <a:t>23.8.2021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26077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B731022B-7086-7544-AEE4-A907B08CD3A6}" type="datetime1">
              <a:rPr lang="fi-FI" smtClean="0"/>
              <a:pPr/>
              <a:t>23.8.2021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486858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D3D2F43-8545-D940-9CA2-3D61C53AE284}" type="datetime1">
              <a:rPr lang="fi-FI" smtClean="0"/>
              <a:t>23.8.2021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757F8134-F99E-4238-8E71-ACD464B985F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65" b="-565"/>
          <a:stretch/>
        </p:blipFill>
        <p:spPr bwMode="black">
          <a:xfrm>
            <a:off x="9555888" y="-3099"/>
            <a:ext cx="2638800" cy="116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309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FFE0E2E-B425-F646-A03F-9D71184B4CEA}" type="datetime1">
              <a:rPr lang="fi-FI" smtClean="0"/>
              <a:t>23.8.2021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61847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0BCAC54-0DDF-8E41-87AE-FB45328C9C63}" type="datetime1">
              <a:rPr lang="fi-FI" smtClean="0"/>
              <a:t>23.8.2021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8132802-513E-418C-94BB-7673C35DB6C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65" b="-565"/>
          <a:stretch/>
        </p:blipFill>
        <p:spPr bwMode="black">
          <a:xfrm>
            <a:off x="9555888" y="-3099"/>
            <a:ext cx="2638800" cy="116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155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7" name="Suorakulmio 6"/>
          <p:cNvSpPr/>
          <p:nvPr/>
        </p:nvSpPr>
        <p:spPr>
          <a:xfrm>
            <a:off x="9128560" y="3431685"/>
            <a:ext cx="3060000" cy="34290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9203" h="3429000">
                <a:moveTo>
                  <a:pt x="0" y="0"/>
                </a:moveTo>
                <a:lnTo>
                  <a:pt x="9139203" y="0"/>
                </a:lnTo>
                <a:lnTo>
                  <a:pt x="9139203" y="554358"/>
                </a:lnTo>
                <a:lnTo>
                  <a:pt x="8475776" y="993655"/>
                </a:ln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026DA-4836-344E-8230-0167180FD980}" type="datetime1">
              <a:rPr lang="fi-FI" smtClean="0"/>
              <a:t>23.8.2021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Kolmio 9">
            <a:extLst>
              <a:ext uri="{FF2B5EF4-FFF2-40B4-BE49-F238E27FC236}">
                <a16:creationId xmlns:a16="http://schemas.microsoft.com/office/drawing/2014/main" id="{75A302AC-973C-4C9F-B64C-275B843D6E09}"/>
              </a:ext>
            </a:extLst>
          </p:cNvPr>
          <p:cNvSpPr/>
          <p:nvPr/>
        </p:nvSpPr>
        <p:spPr>
          <a:xfrm rot="16200000">
            <a:off x="8356994" y="4091882"/>
            <a:ext cx="883212" cy="666915"/>
          </a:xfrm>
          <a:prstGeom prst="triangle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37095890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03AE5-FB29-B040-B520-11678E6274EF}" type="datetime1">
              <a:rPr lang="fi-FI" smtClean="0"/>
              <a:t>23.8.2021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515103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2D230-F6A6-444B-B51F-CE293BC7E239}" type="datetime1">
              <a:rPr lang="fi-FI" smtClean="0"/>
              <a:t>23.8.2021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4950899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A521B-4EFE-8145-8026-7DFD2384DDAB}" type="datetime1">
              <a:rPr lang="fi-FI" smtClean="0"/>
              <a:t>23.8.2021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88490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B5D1A-3BA0-0046-BFD0-BF1048BF46D2}" type="datetime1">
              <a:rPr lang="fi-FI" smtClean="0"/>
              <a:t>23.8.2021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669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400"/>
            </a:lvl2pPr>
            <a:lvl3pPr marL="539987" indent="-179996">
              <a:spcBef>
                <a:spcPts val="0"/>
              </a:spcBef>
              <a:defRPr sz="2400"/>
            </a:lvl3pPr>
            <a:lvl4pPr marL="719982" indent="-179996">
              <a:spcBef>
                <a:spcPts val="0"/>
              </a:spcBef>
              <a:defRPr sz="2400"/>
            </a:lvl4pPr>
            <a:lvl5pPr marL="899978" indent="-179996">
              <a:spcBef>
                <a:spcPts val="0"/>
              </a:spcBef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B387A-B181-A74A-9812-BCD5D746D163}" type="datetime1">
              <a:rPr lang="fi-FI" smtClean="0"/>
              <a:t>23.8.2021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377228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89E2F-A2B4-AD4F-B4C1-1CB07EB78D70}" type="datetime1">
              <a:rPr lang="fi-FI" smtClean="0"/>
              <a:t>23.8.2021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4899005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31350" y="0"/>
            <a:ext cx="2638800" cy="116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5210172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80000" y="4320000"/>
            <a:ext cx="6016957" cy="1521919"/>
          </a:xfrm>
          <a:ln w="38100">
            <a:solidFill>
              <a:schemeClr val="bg1"/>
            </a:solidFill>
          </a:ln>
        </p:spPr>
        <p:txBody>
          <a:bodyPr wrap="square" lIns="144000" tIns="144000" rIns="144000" bIns="144000" anchor="ctr" anchorCtr="0">
            <a:sp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DE56239B-C1F6-4B84-80E7-3A1ED5AAB5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31350" y="0"/>
            <a:ext cx="2638800" cy="116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5128585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DE594E6D-886C-43F6-A7F7-1207FB0697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31350" y="0"/>
            <a:ext cx="2638800" cy="116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27538809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2109B-0A63-B745-9FBF-1FCFF8E66AE7}" type="datetime1">
              <a:rPr lang="fi-FI" smtClean="0"/>
              <a:t>23.8.2021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365807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ECBD-E22B-FC44-998D-3AC2BBF85C1D}" type="datetime1">
              <a:rPr lang="fi-FI" smtClean="0"/>
              <a:t>23.8.2021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10509843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Vain otsikko_K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8AC0F-4202-0546-9C27-D9C40BA1B5A2}" type="datetime1">
              <a:rPr lang="fi-FI" smtClean="0"/>
              <a:t>23.8.2021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4">
            <a:extLst>
              <a:ext uri="{FF2B5EF4-FFF2-40B4-BE49-F238E27FC236}">
                <a16:creationId xmlns:a16="http://schemas.microsoft.com/office/drawing/2014/main" id="{BC3F54EE-FDCC-3440-897F-7725F5390C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29563" y="-27247"/>
            <a:ext cx="1997224" cy="208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2502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8AC0F-4202-0546-9C27-D9C40BA1B5A2}" type="datetime1">
              <a:rPr lang="fi-FI" smtClean="0"/>
              <a:t>23.8.2021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909488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79BB-62F5-F745-9E47-B69CC4FEFDBE}" type="datetime1">
              <a:rPr lang="fi-FI" smtClean="0"/>
              <a:t>23.8.2021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159317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601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5E681-9EA1-1041-8CA0-8F164C55D3C3}" type="datetime1">
              <a:rPr lang="fi-FI" smtClean="0"/>
              <a:t>23.8.2021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2143646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0103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1440000"/>
            <a:ext cx="10992000" cy="4581288"/>
          </a:xfrm>
        </p:spPr>
        <p:txBody>
          <a:bodyPr>
            <a:noAutofit/>
          </a:bodyPr>
          <a:lstStyle>
            <a:lvl1pPr>
              <a:buClr>
                <a:schemeClr val="accent1"/>
              </a:buClr>
              <a:defRPr sz="2400"/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2000"/>
            </a:lvl3pPr>
            <a:lvl4pPr>
              <a:buClr>
                <a:schemeClr val="accent1"/>
              </a:buClr>
              <a:defRPr sz="2000"/>
            </a:lvl4pPr>
            <a:lvl5pPr>
              <a:buClr>
                <a:schemeClr val="accent1"/>
              </a:buCl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8688288" y="6376244"/>
            <a:ext cx="1540896" cy="365125"/>
          </a:xfrm>
          <a:prstGeom prst="rect">
            <a:avLst/>
          </a:prstGeom>
        </p:spPr>
        <p:txBody>
          <a:bodyPr/>
          <a:lstStyle/>
          <a:p>
            <a:fld id="{BB760560-D0D6-454B-80F8-3A699E74674C}" type="datetime1">
              <a:rPr lang="fi-FI" smtClean="0"/>
              <a:t>23.8.2021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1123200" y="6376244"/>
            <a:ext cx="7373067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552450" y="6376988"/>
            <a:ext cx="576263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cxnSp>
        <p:nvCxnSpPr>
          <p:cNvPr id="10" name="Suora yhdysviiva 9"/>
          <p:cNvCxnSpPr/>
          <p:nvPr/>
        </p:nvCxnSpPr>
        <p:spPr>
          <a:xfrm>
            <a:off x="552000" y="1245900"/>
            <a:ext cx="10992000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tsikko 1"/>
          <p:cNvSpPr>
            <a:spLocks noGrp="1"/>
          </p:cNvSpPr>
          <p:nvPr>
            <p:ph type="title"/>
          </p:nvPr>
        </p:nvSpPr>
        <p:spPr>
          <a:xfrm>
            <a:off x="552000" y="284851"/>
            <a:ext cx="10972800" cy="864000"/>
          </a:xfrm>
          <a:ln>
            <a:noFill/>
          </a:ln>
        </p:spPr>
        <p:txBody>
          <a:bodyPr tIns="0" bIns="0" anchor="b">
            <a:noAutofit/>
          </a:bodyPr>
          <a:lstStyle>
            <a:lvl1pPr algn="l">
              <a:defRPr sz="2800">
                <a:solidFill>
                  <a:schemeClr val="accent6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i-FI"/>
              <a:t>Muokkaa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0699055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Osanvaih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04AAA04-9982-9848-AC6A-C40CCDCDBF72}" type="datetime1">
              <a:rPr lang="fi-FI" smtClean="0"/>
              <a:t>23.8.2021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1CB82E3-9E00-42C2-B472-7419D5A2215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3"/>
          </p:nvPr>
        </p:nvSpPr>
        <p:spPr>
          <a:xfrm>
            <a:off x="414000" y="527051"/>
            <a:ext cx="11248354" cy="5304367"/>
          </a:xfrm>
        </p:spPr>
        <p:txBody>
          <a:bodyPr/>
          <a:lstStyle>
            <a:lvl1pPr>
              <a:buClr>
                <a:schemeClr val="bg1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2800" y="6231600"/>
            <a:ext cx="1584000" cy="59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851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529647" y="540000"/>
            <a:ext cx="9099786" cy="7101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57939" y="1416000"/>
            <a:ext cx="11104415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497600" y="6415200"/>
            <a:ext cx="856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12" name="Päivämäärän paikkamerkki 3">
            <a:extLst>
              <a:ext uri="{FF2B5EF4-FFF2-40B4-BE49-F238E27FC236}">
                <a16:creationId xmlns:a16="http://schemas.microsoft.com/office/drawing/2014/main" id="{C38958D7-C5A3-434A-A70F-A28C06FB0D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14354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1CE8FED5-D933-44C8-9564-D710DB44FAAC}" type="datetime1">
              <a:rPr lang="fi-FI" smtClean="0"/>
              <a:pPr algn="r"/>
              <a:t>23.8.2021</a:t>
            </a:fld>
            <a:endParaRPr lang="fi-FI"/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2986CFAF-1BE8-1B45-AA8A-3C79FA6E32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sz="1000">
              <a:latin typeface="+mj-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3A308A-8FCB-4C47-BCE3-E78FDFD849B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906185" y="264943"/>
            <a:ext cx="1661319" cy="416182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8338A1F7-277A-6343-90DF-A39D50B6689E}"/>
              </a:ext>
            </a:extLst>
          </p:cNvPr>
          <p:cNvSpPr/>
          <p:nvPr userDrawn="1"/>
        </p:nvSpPr>
        <p:spPr>
          <a:xfrm>
            <a:off x="9946953" y="827676"/>
            <a:ext cx="2340000" cy="35169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x-none" sz="1400" b="1"/>
              <a:t>Kuntavaalit 1</a:t>
            </a:r>
            <a:r>
              <a:rPr lang="fi-FI" sz="1400" b="1"/>
              <a:t>3</a:t>
            </a:r>
            <a:r>
              <a:rPr lang="x-none" sz="1400" b="1"/>
              <a:t>.</a:t>
            </a:r>
            <a:r>
              <a:rPr lang="fi-FI" sz="1400" b="1"/>
              <a:t>6</a:t>
            </a:r>
            <a:r>
              <a:rPr lang="x-none" sz="1400" b="1"/>
              <a:t>.2021</a:t>
            </a:r>
          </a:p>
        </p:txBody>
      </p:sp>
    </p:spTree>
    <p:extLst>
      <p:ext uri="{BB962C8B-B14F-4D97-AF65-F5344CB8AC3E}">
        <p14:creationId xmlns:p14="http://schemas.microsoft.com/office/powerpoint/2010/main" val="2566879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3" r:id="rId1"/>
    <p:sldLayoutId id="2147484522" r:id="rId2"/>
    <p:sldLayoutId id="2147484525" r:id="rId3"/>
    <p:sldLayoutId id="2147484529" r:id="rId4"/>
    <p:sldLayoutId id="2147484538" r:id="rId5"/>
    <p:sldLayoutId id="2147484544" r:id="rId6"/>
    <p:sldLayoutId id="2147484539" r:id="rId7"/>
    <p:sldLayoutId id="2147484540" r:id="rId8"/>
    <p:sldLayoutId id="2147484542" r:id="rId9"/>
    <p:sldLayoutId id="2147484545" r:id="rId10"/>
    <p:sldLayoutId id="2147484546" r:id="rId11"/>
  </p:sldLayoutIdLst>
  <p:hf sldNum="0" hdr="0" ftr="0" dt="0"/>
  <p:txStyles>
    <p:titleStyle>
      <a:lvl1pPr algn="l" defTabSz="914377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3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790" y="0"/>
            <a:ext cx="2639209" cy="1146909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FBE2B-3A12-2845-8C75-107BA77BEEBD}" type="datetime1">
              <a:rPr lang="fi-FI" smtClean="0"/>
              <a:pPr/>
              <a:t>23.8.2021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0615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5" r:id="rId1"/>
    <p:sldLayoutId id="2147484496" r:id="rId2"/>
    <p:sldLayoutId id="2147484497" r:id="rId3"/>
    <p:sldLayoutId id="2147484498" r:id="rId4"/>
    <p:sldLayoutId id="2147484499" r:id="rId5"/>
    <p:sldLayoutId id="2147484500" r:id="rId6"/>
    <p:sldLayoutId id="2147484501" r:id="rId7"/>
    <p:sldLayoutId id="2147484502" r:id="rId8"/>
    <p:sldLayoutId id="2147484503" r:id="rId9"/>
    <p:sldLayoutId id="2147484504" r:id="rId10"/>
    <p:sldLayoutId id="2147484505" r:id="rId11"/>
    <p:sldLayoutId id="2147484506" r:id="rId12"/>
    <p:sldLayoutId id="2147484507" r:id="rId13"/>
    <p:sldLayoutId id="2147484508" r:id="rId14"/>
    <p:sldLayoutId id="2147484509" r:id="rId15"/>
    <p:sldLayoutId id="2147484510" r:id="rId16"/>
    <p:sldLayoutId id="2147484511" r:id="rId17"/>
    <p:sldLayoutId id="2147484512" r:id="rId18"/>
    <p:sldLayoutId id="2147484513" r:id="rId19"/>
    <p:sldLayoutId id="2147484514" r:id="rId20"/>
    <p:sldLayoutId id="2147484515" r:id="rId21"/>
    <p:sldLayoutId id="2147484516" r:id="rId22"/>
    <p:sldLayoutId id="2147484517" r:id="rId23"/>
    <p:sldLayoutId id="2147484518" r:id="rId24"/>
    <p:sldLayoutId id="2147484519" r:id="rId25"/>
  </p:sldLayoutIdLst>
  <p:hf hdr="0" dt="0"/>
  <p:txStyles>
    <p:titleStyle>
      <a:lvl1pPr algn="l" defTabSz="914377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47">
          <p15:clr>
            <a:srgbClr val="F26B43"/>
          </p15:clr>
        </p15:guide>
        <p15:guide id="2" orient="horz" pos="423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441EFECF-65B4-6D48-8F1D-4D25B19BB2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x-none"/>
              <a:t>Ei kuntaa</a:t>
            </a:r>
            <a:br>
              <a:rPr lang="x-none"/>
            </a:br>
            <a:r>
              <a:rPr lang="x-none"/>
              <a:t>ilman yrityksiä</a:t>
            </a:r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51B11F7B-9305-D344-82E9-A2AEE8FAE2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fi-FI">
                <a:solidFill>
                  <a:schemeClr val="tx2"/>
                </a:solidFill>
              </a:rPr>
              <a:t>Suomen Yrittäjien ratkaisut</a:t>
            </a:r>
            <a:br>
              <a:rPr lang="fi-FI">
                <a:solidFill>
                  <a:schemeClr val="tx2"/>
                </a:solidFill>
              </a:rPr>
            </a:br>
            <a:r>
              <a:rPr lang="fi-FI">
                <a:solidFill>
                  <a:schemeClr val="tx2"/>
                </a:solidFill>
              </a:rPr>
              <a:t>kuntien kehittämiseksi</a:t>
            </a:r>
            <a:endParaRPr lang="x-none">
              <a:solidFill>
                <a:schemeClr val="tx2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3DF2445-5BCE-8745-97D6-0EC92796AC6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x-none"/>
              <a:t>Kuntavaalit 2021</a:t>
            </a:r>
          </a:p>
          <a:p>
            <a:endParaRPr lang="x-none"/>
          </a:p>
        </p:txBody>
      </p:sp>
      <p:sp>
        <p:nvSpPr>
          <p:cNvPr id="17" name="Subtitle 14">
            <a:extLst>
              <a:ext uri="{FF2B5EF4-FFF2-40B4-BE49-F238E27FC236}">
                <a16:creationId xmlns:a16="http://schemas.microsoft.com/office/drawing/2014/main" id="{B1278D0A-74F1-0B42-89BF-F7A0526539F1}"/>
              </a:ext>
            </a:extLst>
          </p:cNvPr>
          <p:cNvSpPr txBox="1">
            <a:spLocks/>
          </p:cNvSpPr>
          <p:nvPr/>
        </p:nvSpPr>
        <p:spPr>
          <a:xfrm>
            <a:off x="6265888" y="5636035"/>
            <a:ext cx="5005781" cy="75684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ctr" defTabSz="914377" rtl="0" eaLnBrk="1" latinLnBrk="0" hangingPunct="1">
              <a:spcBef>
                <a:spcPts val="0"/>
              </a:spcBef>
              <a:buClr>
                <a:srgbClr val="000000"/>
              </a:buClr>
              <a:buFont typeface="Arial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89" indent="0" algn="ctr" defTabSz="914377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77" indent="0" algn="ctr" defTabSz="914377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66" indent="0" algn="ctr" defTabSz="914377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54" indent="0" algn="ctr" defTabSz="914377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943" indent="0" algn="ctr" defTabSz="914377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1" indent="0" algn="ctr" defTabSz="914377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ctr" defTabSz="914377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ctr" defTabSz="914377" rtl="0" eaLnBrk="1" latinLnBrk="0" hangingPunct="1">
              <a:spcBef>
                <a:spcPct val="20000"/>
              </a:spcBef>
              <a:buClr>
                <a:srgbClr val="000000"/>
              </a:buClr>
              <a:buFont typeface="Arial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x-none" sz="1600"/>
          </a:p>
        </p:txBody>
      </p:sp>
      <p:sp>
        <p:nvSpPr>
          <p:cNvPr id="16" name="Dian numeron paikkamerkki 5">
            <a:extLst>
              <a:ext uri="{FF2B5EF4-FFF2-40B4-BE49-F238E27FC236}">
                <a16:creationId xmlns:a16="http://schemas.microsoft.com/office/drawing/2014/main" id="{BB0A9B65-4E42-9543-96BB-F48E33423D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solidFill>
                  <a:schemeClr val="bg1"/>
                </a:solidFill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1</a:t>
            </a:fld>
            <a:endParaRPr lang="fi-FI">
              <a:solidFill>
                <a:schemeClr val="bg1"/>
              </a:solidFill>
            </a:endParaRPr>
          </a:p>
        </p:txBody>
      </p:sp>
      <p:sp>
        <p:nvSpPr>
          <p:cNvPr id="18" name="Alatunnisteen paikkamerkki 4">
            <a:extLst>
              <a:ext uri="{FF2B5EF4-FFF2-40B4-BE49-F238E27FC236}">
                <a16:creationId xmlns:a16="http://schemas.microsoft.com/office/drawing/2014/main" id="{0A62DDB9-E793-A046-A01A-4A77C88B2E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7600" y="6415200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[Alatunnisteteksti]</a:t>
            </a:r>
            <a:endParaRPr lang="fi-FI">
              <a:solidFill>
                <a:schemeClr val="bg1"/>
              </a:solidFill>
            </a:endParaRPr>
          </a:p>
        </p:txBody>
      </p:sp>
      <p:sp>
        <p:nvSpPr>
          <p:cNvPr id="19" name="Päivämäärän paikkamerkki 3">
            <a:extLst>
              <a:ext uri="{FF2B5EF4-FFF2-40B4-BE49-F238E27FC236}">
                <a16:creationId xmlns:a16="http://schemas.microsoft.com/office/drawing/2014/main" id="{9098022A-1ECD-7842-8018-16ECBA0796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14354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bg1"/>
                </a:solidFill>
              </a:defRPr>
            </a:lvl1pPr>
          </a:lstStyle>
          <a:p>
            <a:fld id="{1CE8FED5-D933-44C8-9564-D710DB44FAAC}" type="datetime1">
              <a:rPr lang="fi-FI" smtClean="0"/>
              <a:pPr/>
              <a:t>23.8.2021</a:t>
            </a:fld>
            <a:endParaRPr lang="fi-FI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404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Kuntavaalien 2021 ehdokkaat</a:t>
            </a:r>
          </a:p>
        </p:txBody>
      </p:sp>
      <p:sp>
        <p:nvSpPr>
          <p:cNvPr id="7" name="Sisällön paikkamerkki 6"/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pPr marL="0" indent="0">
              <a:buNone/>
            </a:pPr>
            <a:r>
              <a:rPr lang="fi-FI" dirty="0"/>
              <a:t>Kuntavaaleissa 2021 oli yhteensä</a:t>
            </a:r>
          </a:p>
          <a:p>
            <a:pPr marL="239395" indent="-239395"/>
            <a:r>
              <a:rPr lang="fi-FI" b="1" dirty="0"/>
              <a:t>35 627 ehdokasta</a:t>
            </a:r>
            <a:r>
              <a:rPr lang="fi-FI" dirty="0"/>
              <a:t> (33 618, 2017), joista</a:t>
            </a:r>
            <a:endParaRPr lang="fi-FI" dirty="0">
              <a:cs typeface="Arial"/>
            </a:endParaRPr>
          </a:p>
          <a:p>
            <a:pPr marL="629920" lvl="1" indent="-263525"/>
            <a:r>
              <a:rPr lang="fi-FI" b="1" dirty="0"/>
              <a:t>6 435 </a:t>
            </a:r>
            <a:r>
              <a:rPr lang="fi-FI" dirty="0"/>
              <a:t>oli </a:t>
            </a:r>
            <a:r>
              <a:rPr lang="fi-FI" b="1" dirty="0"/>
              <a:t>yrittäjiä </a:t>
            </a:r>
            <a:r>
              <a:rPr lang="fi-FI" dirty="0"/>
              <a:t>(6 012, 2017), joista</a:t>
            </a:r>
            <a:endParaRPr lang="fi-FI" dirty="0">
              <a:cs typeface="Arial"/>
            </a:endParaRPr>
          </a:p>
          <a:p>
            <a:pPr marL="1055370" lvl="2" indent="-263525"/>
            <a:r>
              <a:rPr lang="fi-FI" b="1" dirty="0"/>
              <a:t>2 820 </a:t>
            </a:r>
            <a:r>
              <a:rPr lang="fi-FI" dirty="0"/>
              <a:t>oli Suomen Yrittäjien </a:t>
            </a:r>
            <a:r>
              <a:rPr lang="fi-FI" b="1" dirty="0"/>
              <a:t>jäseniä</a:t>
            </a:r>
            <a:r>
              <a:rPr lang="fi-FI" dirty="0"/>
              <a:t> (2 556, 2017)</a:t>
            </a:r>
            <a:r>
              <a:rPr lang="fi-FI" b="1" dirty="0"/>
              <a:t>.</a:t>
            </a:r>
            <a:endParaRPr lang="fi-FI" b="1" dirty="0">
              <a:cs typeface="Arial"/>
            </a:endParaRPr>
          </a:p>
          <a:p>
            <a:pPr marL="0" indent="0">
              <a:buNone/>
            </a:pPr>
            <a:endParaRPr lang="fi-FI" dirty="0"/>
          </a:p>
          <a:p>
            <a:pPr marL="239395" indent="-239395"/>
            <a:r>
              <a:rPr lang="fi-FI" b="1" dirty="0"/>
              <a:t>Yrittäjäehdokkaiden osuus </a:t>
            </a:r>
            <a:r>
              <a:rPr lang="fi-FI" dirty="0"/>
              <a:t>kaikista ehdokkaista oli </a:t>
            </a:r>
            <a:r>
              <a:rPr lang="fi-FI" b="1" dirty="0"/>
              <a:t>18 % </a:t>
            </a:r>
            <a:r>
              <a:rPr lang="fi-FI" dirty="0"/>
              <a:t>(18 %, 2017).</a:t>
            </a:r>
            <a:endParaRPr lang="fi-FI" dirty="0">
              <a:cs typeface="Arial"/>
            </a:endParaRPr>
          </a:p>
          <a:p>
            <a:pPr marL="629920" lvl="1" indent="-263525"/>
            <a:r>
              <a:rPr lang="fi-FI" b="1" dirty="0"/>
              <a:t>Jäsenyrittäjäehdokkaiden osuus </a:t>
            </a:r>
            <a:r>
              <a:rPr lang="fi-FI" dirty="0"/>
              <a:t>kaikista ehdokkaista oli</a:t>
            </a:r>
            <a:r>
              <a:rPr lang="fi-FI" b="1" dirty="0"/>
              <a:t> 8 % </a:t>
            </a:r>
            <a:r>
              <a:rPr lang="fi-FI" dirty="0"/>
              <a:t>(8 %, 2017).</a:t>
            </a:r>
            <a:endParaRPr lang="fi-FI" dirty="0">
              <a:cs typeface="Arial"/>
            </a:endParaRPr>
          </a:p>
          <a:p>
            <a:pPr marL="629920" lvl="1" indent="-263525"/>
            <a:r>
              <a:rPr lang="fi-FI" dirty="0"/>
              <a:t>Yrittäjäehdokkaista Suomen Yrittäjien </a:t>
            </a:r>
            <a:r>
              <a:rPr lang="fi-FI" b="1" dirty="0"/>
              <a:t>jäseniä </a:t>
            </a:r>
            <a:r>
              <a:rPr lang="fi-FI" dirty="0"/>
              <a:t>oli </a:t>
            </a:r>
            <a:r>
              <a:rPr lang="fi-FI" b="1" dirty="0"/>
              <a:t>44 % </a:t>
            </a:r>
            <a:r>
              <a:rPr lang="fi-FI" dirty="0"/>
              <a:t>(43 %, 2017). </a:t>
            </a:r>
            <a:endParaRPr lang="fi-FI" dirty="0">
              <a:cs typeface="Arial"/>
            </a:endParaRPr>
          </a:p>
        </p:txBody>
      </p:sp>
      <p:sp>
        <p:nvSpPr>
          <p:cNvPr id="8" name="Tekstin paikkamerkki 7"/>
          <p:cNvSpPr>
            <a:spLocks noGrp="1"/>
          </p:cNvSpPr>
          <p:nvPr>
            <p:ph type="body" sz="quarter" idx="13"/>
          </p:nvPr>
        </p:nvSpPr>
        <p:spPr>
          <a:xfrm>
            <a:off x="414000" y="5922000"/>
            <a:ext cx="11361263" cy="384794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fi-FI" dirty="0"/>
              <a:t>Tiedot Suomen Yrittäjien kuntavaalitilastosta 16.6.2021 tarkistetun tilanteen mukaan, varavaltuutetut päivitetty 24.6.2021.</a:t>
            </a:r>
          </a:p>
        </p:txBody>
      </p:sp>
    </p:spTree>
    <p:extLst>
      <p:ext uri="{BB962C8B-B14F-4D97-AF65-F5344CB8AC3E}">
        <p14:creationId xmlns:p14="http://schemas.microsoft.com/office/powerpoint/2010/main" val="3907434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Kuntavaaleissa 2021 valitut valtuutetut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pPr marL="0" indent="0">
              <a:buNone/>
            </a:pPr>
            <a:r>
              <a:rPr lang="fi-FI" dirty="0"/>
              <a:t>Kuntavaaleissa 2021 valittiin yhteensä</a:t>
            </a:r>
          </a:p>
          <a:p>
            <a:pPr marL="239395" indent="-239395"/>
            <a:r>
              <a:rPr lang="fi-FI" b="1" dirty="0"/>
              <a:t>8 859 valtuutettua </a:t>
            </a:r>
            <a:r>
              <a:rPr lang="fi-FI" dirty="0"/>
              <a:t>(8 999, 2017), joista</a:t>
            </a:r>
            <a:endParaRPr lang="fi-FI" dirty="0">
              <a:cs typeface="Arial"/>
            </a:endParaRPr>
          </a:p>
          <a:p>
            <a:pPr marL="629920" lvl="1" indent="-263525"/>
            <a:r>
              <a:rPr lang="fi-FI" b="1" dirty="0"/>
              <a:t>2 033 on yrittäjiä </a:t>
            </a:r>
            <a:r>
              <a:rPr lang="fi-FI" dirty="0"/>
              <a:t>(2 064, 2017), joista</a:t>
            </a:r>
            <a:endParaRPr lang="fi-FI" dirty="0">
              <a:cs typeface="Arial"/>
            </a:endParaRPr>
          </a:p>
          <a:p>
            <a:pPr marL="1055370" lvl="2" indent="-239395"/>
            <a:r>
              <a:rPr lang="fi-FI" b="1" dirty="0"/>
              <a:t>1 056 </a:t>
            </a:r>
            <a:r>
              <a:rPr lang="fi-FI" dirty="0"/>
              <a:t>on Suomen Yrittäjien </a:t>
            </a:r>
            <a:r>
              <a:rPr lang="fi-FI" b="1" dirty="0"/>
              <a:t>jäseniä </a:t>
            </a:r>
            <a:r>
              <a:rPr lang="fi-FI" dirty="0"/>
              <a:t>(1 120, 2017).</a:t>
            </a:r>
            <a:endParaRPr lang="fi-FI" dirty="0">
              <a:cs typeface="Arial"/>
            </a:endParaRPr>
          </a:p>
          <a:p>
            <a:pPr marL="629920" lvl="1" indent="-263525"/>
            <a:r>
              <a:rPr lang="fi-FI" b="1" dirty="0"/>
              <a:t>1 601 varavaltuutettua</a:t>
            </a:r>
            <a:r>
              <a:rPr lang="fi-FI" dirty="0"/>
              <a:t> </a:t>
            </a:r>
            <a:r>
              <a:rPr lang="fi-FI" b="1" dirty="0"/>
              <a:t>on yrittäjiä,</a:t>
            </a:r>
            <a:r>
              <a:rPr lang="fi-FI" dirty="0"/>
              <a:t> joista</a:t>
            </a:r>
            <a:endParaRPr lang="fi-FI" dirty="0">
              <a:cs typeface="Arial"/>
            </a:endParaRPr>
          </a:p>
          <a:p>
            <a:pPr marL="1055370" lvl="2" indent="-239395"/>
            <a:r>
              <a:rPr lang="fi-FI" b="1" dirty="0"/>
              <a:t>708</a:t>
            </a:r>
            <a:r>
              <a:rPr lang="fi-FI" dirty="0"/>
              <a:t> on Suomen Yrittäjien </a:t>
            </a:r>
            <a:r>
              <a:rPr lang="fi-FI" b="1" dirty="0"/>
              <a:t>jäseniä.</a:t>
            </a:r>
            <a:endParaRPr lang="fi-FI" b="1" dirty="0">
              <a:cs typeface="Arial"/>
            </a:endParaRPr>
          </a:p>
          <a:p>
            <a:pPr marL="239395" indent="-239395"/>
            <a:r>
              <a:rPr lang="fi-FI" dirty="0"/>
              <a:t>Yrittäjien osuus valtuutetuista on 23 % (23 %, 2017).</a:t>
            </a:r>
            <a:endParaRPr lang="fi-FI" dirty="0">
              <a:cs typeface="Arial"/>
            </a:endParaRPr>
          </a:p>
          <a:p>
            <a:pPr marL="629920" lvl="1" indent="-263525"/>
            <a:r>
              <a:rPr lang="fi-FI" dirty="0"/>
              <a:t>Jäsenyrittäjien osuus valtuutetuista on 12 % (12 %, 2017).</a:t>
            </a:r>
            <a:endParaRPr lang="fi-FI" dirty="0">
              <a:cs typeface="Arial"/>
            </a:endParaRPr>
          </a:p>
          <a:p>
            <a:pPr marL="629920" lvl="1" indent="-263525"/>
            <a:r>
              <a:rPr lang="fi-FI" dirty="0"/>
              <a:t>Yrittäjävaltuutetuista Suomen Yrittäjien jäseniä on 52 % (54 %, 2017).</a:t>
            </a:r>
            <a:endParaRPr lang="fi-FI" dirty="0">
              <a:cs typeface="Arial"/>
            </a:endParaRPr>
          </a:p>
          <a:p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quarter" idx="13"/>
          </p:nvPr>
        </p:nvSpPr>
        <p:spPr>
          <a:xfrm>
            <a:off x="414000" y="5940800"/>
            <a:ext cx="11439705" cy="317559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fi-FI" dirty="0"/>
              <a:t>Tiedot Suomen Yrittäjien kuntavaalitilastosta 16.6.2021 tarkistetun tilanteen mukaan, </a:t>
            </a:r>
            <a:r>
              <a:rPr lang="fi-FI" dirty="0">
                <a:ea typeface="+mn-lt"/>
                <a:cs typeface="+mn-lt"/>
              </a:rPr>
              <a:t>varavaltuutetut päivitetty 24.6.2021.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01190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D69BE93-4E5B-4FFB-814F-C567654F2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Yrittäjät kuntavaaleissa 2021 ja 2017</a:t>
            </a:r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246294C2-D578-4AB3-B651-23A1BB913E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7928405"/>
              </p:ext>
            </p:extLst>
          </p:nvPr>
        </p:nvGraphicFramePr>
        <p:xfrm>
          <a:off x="414338" y="1416050"/>
          <a:ext cx="11247435" cy="476345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249487">
                  <a:extLst>
                    <a:ext uri="{9D8B030D-6E8A-4147-A177-3AD203B41FA5}">
                      <a16:colId xmlns:a16="http://schemas.microsoft.com/office/drawing/2014/main" val="3594274259"/>
                    </a:ext>
                  </a:extLst>
                </a:gridCol>
                <a:gridCol w="2249487">
                  <a:extLst>
                    <a:ext uri="{9D8B030D-6E8A-4147-A177-3AD203B41FA5}">
                      <a16:colId xmlns:a16="http://schemas.microsoft.com/office/drawing/2014/main" val="245488859"/>
                    </a:ext>
                  </a:extLst>
                </a:gridCol>
                <a:gridCol w="2249487">
                  <a:extLst>
                    <a:ext uri="{9D8B030D-6E8A-4147-A177-3AD203B41FA5}">
                      <a16:colId xmlns:a16="http://schemas.microsoft.com/office/drawing/2014/main" val="430543963"/>
                    </a:ext>
                  </a:extLst>
                </a:gridCol>
                <a:gridCol w="2249487">
                  <a:extLst>
                    <a:ext uri="{9D8B030D-6E8A-4147-A177-3AD203B41FA5}">
                      <a16:colId xmlns:a16="http://schemas.microsoft.com/office/drawing/2014/main" val="3505240025"/>
                    </a:ext>
                  </a:extLst>
                </a:gridCol>
                <a:gridCol w="2249487">
                  <a:extLst>
                    <a:ext uri="{9D8B030D-6E8A-4147-A177-3AD203B41FA5}">
                      <a16:colId xmlns:a16="http://schemas.microsoft.com/office/drawing/2014/main" val="2756749925"/>
                    </a:ext>
                  </a:extLst>
                </a:gridCol>
              </a:tblGrid>
              <a:tr h="527232">
                <a:tc>
                  <a:txBody>
                    <a:bodyPr/>
                    <a:lstStyle/>
                    <a:p>
                      <a:r>
                        <a:rPr lang="fi-FI"/>
                        <a:t>Puolueet ja </a:t>
                      </a:r>
                      <a:br>
                        <a:rPr lang="fi-FI"/>
                      </a:br>
                      <a:r>
                        <a:rPr lang="fi-FI"/>
                        <a:t>ryhmät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/>
                        <a:t>Yrittäjäehdokkaat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/>
                        <a:t>Yrittäjävaltuutetut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/>
                        <a:t>Yrittäjäehdokkaat 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dirty="0"/>
                        <a:t>Yrittäjävaltuutetut 2017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279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Keskusta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1 671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1 974​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910​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554091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Kokoomus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1 815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1 728​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556​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894433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Perussuomalaiset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1 054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695​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196​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931343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SDP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413​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123​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338087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RKP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189​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74​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666055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KD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249​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47​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559510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Vihreät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396​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61​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029877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Vasemmistoliitto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151​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26​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313153269"/>
                  </a:ext>
                </a:extLst>
              </a:tr>
              <a:tr h="392906">
                <a:tc>
                  <a:txBody>
                    <a:bodyPr/>
                    <a:lstStyle/>
                    <a:p>
                      <a:pPr algn="l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Liike Nyt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-​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-​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79082047"/>
                  </a:ext>
                </a:extLst>
              </a:tr>
              <a:tr h="392906">
                <a:tc>
                  <a:txBody>
                    <a:bodyPr/>
                    <a:lstStyle/>
                    <a:p>
                      <a:pPr algn="l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Muut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217​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71​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980691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fi-F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YHTEENSÄ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6 438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2 181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6 012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fi-F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2 064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613306275"/>
                  </a:ext>
                </a:extLst>
              </a:tr>
            </a:tbl>
          </a:graphicData>
        </a:graphic>
      </p:graphicFrame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F04F8957-558A-4249-8A7A-AA614BC1F4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4000" y="6281552"/>
            <a:ext cx="9714000" cy="396000"/>
          </a:xfrm>
        </p:spPr>
        <p:txBody>
          <a:bodyPr/>
          <a:lstStyle/>
          <a:p>
            <a:r>
              <a:rPr lang="fi-FI" dirty="0"/>
              <a:t>Tiedot Suomen Yrittäjien kuntavaalitilastosta 23.8.2021 tarkistetun tilanteen mukaan.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FE7E419F-7382-462A-BC9A-21F51B731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5473" y="685799"/>
            <a:ext cx="3097448" cy="2214465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B70445E4-96C2-490C-9292-D7F44CB5F1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5474" y="3352799"/>
            <a:ext cx="3131338" cy="198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231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D69BE93-4E5B-4FFB-814F-C567654F2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Yrittäjät kuntavaaleissa 2021 ja 2017</a:t>
            </a:r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246294C2-D578-4AB3-B651-23A1BB913E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2597527"/>
              </p:ext>
            </p:extLst>
          </p:nvPr>
        </p:nvGraphicFramePr>
        <p:xfrm>
          <a:off x="414338" y="1416050"/>
          <a:ext cx="11247435" cy="476345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519362">
                  <a:extLst>
                    <a:ext uri="{9D8B030D-6E8A-4147-A177-3AD203B41FA5}">
                      <a16:colId xmlns:a16="http://schemas.microsoft.com/office/drawing/2014/main" val="3594274259"/>
                    </a:ext>
                  </a:extLst>
                </a:gridCol>
                <a:gridCol w="2324100">
                  <a:extLst>
                    <a:ext uri="{9D8B030D-6E8A-4147-A177-3AD203B41FA5}">
                      <a16:colId xmlns:a16="http://schemas.microsoft.com/office/drawing/2014/main" val="245488859"/>
                    </a:ext>
                  </a:extLst>
                </a:gridCol>
                <a:gridCol w="2349500">
                  <a:extLst>
                    <a:ext uri="{9D8B030D-6E8A-4147-A177-3AD203B41FA5}">
                      <a16:colId xmlns:a16="http://schemas.microsoft.com/office/drawing/2014/main" val="430543963"/>
                    </a:ext>
                  </a:extLst>
                </a:gridCol>
                <a:gridCol w="2044700">
                  <a:extLst>
                    <a:ext uri="{9D8B030D-6E8A-4147-A177-3AD203B41FA5}">
                      <a16:colId xmlns:a16="http://schemas.microsoft.com/office/drawing/2014/main" val="3505240025"/>
                    </a:ext>
                  </a:extLst>
                </a:gridCol>
                <a:gridCol w="2009773">
                  <a:extLst>
                    <a:ext uri="{9D8B030D-6E8A-4147-A177-3AD203B41FA5}">
                      <a16:colId xmlns:a16="http://schemas.microsoft.com/office/drawing/2014/main" val="2756749925"/>
                    </a:ext>
                  </a:extLst>
                </a:gridCol>
              </a:tblGrid>
              <a:tr h="527232">
                <a:tc>
                  <a:txBody>
                    <a:bodyPr/>
                    <a:lstStyle/>
                    <a:p>
                      <a:pPr algn="l"/>
                      <a:r>
                        <a:rPr lang="fi-FI" dirty="0">
                          <a:solidFill>
                            <a:schemeClr val="bg1"/>
                          </a:solidFill>
                        </a:rPr>
                        <a:t>Puolueet ja </a:t>
                      </a:r>
                      <a:br>
                        <a:rPr lang="fi-FI" dirty="0">
                          <a:solidFill>
                            <a:schemeClr val="bg1"/>
                          </a:solidFill>
                        </a:rPr>
                      </a:br>
                      <a:r>
                        <a:rPr lang="fi-FI" dirty="0">
                          <a:solidFill>
                            <a:schemeClr val="bg1"/>
                          </a:solidFill>
                        </a:rPr>
                        <a:t>ryhmät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Yrittäjävaltuutetut 2021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Yrittäjävaltuutettu 2017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Valtuutetuista 2021 (%)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Valtuutetuista 2017 (%)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84279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Liike Nyt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51,0 %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0,0 %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94433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Kokoomus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33,6 %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37,3 %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31343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Muut yhteensä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30,6 %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29,8 %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338087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Keskusta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29,7 %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32,2 %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666055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Perussuomalaiset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26,3 %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25,5 %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59510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RKP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17,9 %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23,6 %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029877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Kristillisdemokraatit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15,9 %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15,0 %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313153269"/>
                  </a:ext>
                </a:extLst>
              </a:tr>
              <a:tr h="392906">
                <a:tc>
                  <a:txBody>
                    <a:bodyPr/>
                    <a:lstStyle/>
                    <a:p>
                      <a:pPr algn="l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Vihreät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10,9 %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11,4 %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79082047"/>
                  </a:ext>
                </a:extLst>
              </a:tr>
              <a:tr h="392906">
                <a:tc>
                  <a:txBody>
                    <a:bodyPr/>
                    <a:lstStyle/>
                    <a:p>
                      <a:pPr algn="l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SDP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7,2 %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7,3 %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80691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Vasemmistoliitto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5,7 %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3,9 %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613306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fi-F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Yhteensä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2 033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2 064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fi-FI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fi-FI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815959775"/>
                  </a:ext>
                </a:extLst>
              </a:tr>
            </a:tbl>
          </a:graphicData>
        </a:graphic>
      </p:graphicFrame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F04F8957-558A-4249-8A7A-AA614BC1F4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4000" y="6281552"/>
            <a:ext cx="9714000" cy="396000"/>
          </a:xfrm>
        </p:spPr>
        <p:txBody>
          <a:bodyPr/>
          <a:lstStyle/>
          <a:p>
            <a:r>
              <a:rPr lang="fi-FI" dirty="0"/>
              <a:t>Tiedot Suomen Yrittäjien kuntavaalitilastosta 16.6.2021 tarkistetun tilanteen mukaan.</a:t>
            </a:r>
          </a:p>
        </p:txBody>
      </p:sp>
    </p:spTree>
    <p:extLst>
      <p:ext uri="{BB962C8B-B14F-4D97-AF65-F5344CB8AC3E}">
        <p14:creationId xmlns:p14="http://schemas.microsoft.com/office/powerpoint/2010/main" val="444321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2373561"/>
      </p:ext>
    </p:extLst>
  </p:cSld>
  <p:clrMapOvr>
    <a:masterClrMapping/>
  </p:clrMapOvr>
</p:sld>
</file>

<file path=ppt/theme/theme1.xml><?xml version="1.0" encoding="utf-8"?>
<a:theme xmlns:a="http://schemas.openxmlformats.org/drawingml/2006/main" name="3_Suomen Yrittajat - kuntavaalit 2021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PowerPoint.potx" id="{19A87F38-8497-41DC-800A-1A85418D52D6}" vid="{1248F3D7-C595-46AE-9C95-15DAF02788B7}"/>
    </a:ext>
  </a:extLst>
</a:theme>
</file>

<file path=ppt/theme/theme2.xml><?xml version="1.0" encoding="utf-8"?>
<a:theme xmlns:a="http://schemas.openxmlformats.org/drawingml/2006/main" name="2_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PowerPoint.potx" id="{97F16153-339C-41DF-83F7-FD4B655EE058}" vid="{C677037B-4765-4BBA-9D23-4A9090FDD3C9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29bd664-d8be-41cf-b989-d8dfb89411f2">
      <Terms xmlns="http://schemas.microsoft.com/office/infopath/2007/PartnerControls"/>
    </lcf76f155ced4ddcb4097134ff3c332f>
    <TaxCatchAll xmlns="fbf8f03c-7d4d-49e4-89c5-3c481dfe6f5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C9992BEE7E004848BF91DD3D01D7067C" ma:contentTypeVersion="11" ma:contentTypeDescription="Luo uusi asiakirja." ma:contentTypeScope="" ma:versionID="96eff55d2d0ae0eedde097c0135437ee">
  <xsd:schema xmlns:xsd="http://www.w3.org/2001/XMLSchema" xmlns:xs="http://www.w3.org/2001/XMLSchema" xmlns:p="http://schemas.microsoft.com/office/2006/metadata/properties" xmlns:ns2="329bd664-d8be-41cf-b989-d8dfb89411f2" xmlns:ns3="fbf8f03c-7d4d-49e4-89c5-3c481dfe6f5b" targetNamespace="http://schemas.microsoft.com/office/2006/metadata/properties" ma:root="true" ma:fieldsID="448186c3b86c9be76321049be47c4e22" ns2:_="" ns3:_="">
    <xsd:import namespace="329bd664-d8be-41cf-b989-d8dfb89411f2"/>
    <xsd:import namespace="fbf8f03c-7d4d-49e4-89c5-3c481dfe6f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9bd664-d8be-41cf-b989-d8dfb89411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Kuvien tunnisteet" ma:readOnly="false" ma:fieldId="{5cf76f15-5ced-4ddc-b409-7134ff3c332f}" ma:taxonomyMulti="true" ma:sspId="870c06c3-a347-4ed9-acb0-c439f3bcb5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f8f03c-7d4d-49e4-89c5-3c481dfe6f5b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a7f66aa-6a08-443e-85d5-926ec37630ff}" ma:internalName="TaxCatchAll" ma:showField="CatchAllData" ma:web="fbf8f03c-7d4d-49e4-89c5-3c481dfe6f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2951A78-A2C3-43AE-8D1D-EE222ECC157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FD815B9-336B-47B8-9FFB-B4D601BF4AE9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E93507A-580B-4FE3-8123-4A40D4D779A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</TotalTime>
  <Words>515</Words>
  <Application>Microsoft Office PowerPoint</Application>
  <PresentationFormat>Laajakuva</PresentationFormat>
  <Paragraphs>159</Paragraphs>
  <Slides>6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6</vt:i4>
      </vt:variant>
    </vt:vector>
  </HeadingPairs>
  <TitlesOfParts>
    <vt:vector size="10" baseType="lpstr">
      <vt:lpstr>Arial</vt:lpstr>
      <vt:lpstr>Calibri</vt:lpstr>
      <vt:lpstr>3_Suomen Yrittajat - kuntavaalit 2021</vt:lpstr>
      <vt:lpstr>2_Suomen Yrittajat</vt:lpstr>
      <vt:lpstr>Ei kuntaa ilman yrityksiä</vt:lpstr>
      <vt:lpstr>Kuntavaalien 2021 ehdokkaat</vt:lpstr>
      <vt:lpstr>Kuntavaaleissa 2021 valitut valtuutetut</vt:lpstr>
      <vt:lpstr>Yrittäjät kuntavaaleissa 2021 ja 2017</vt:lpstr>
      <vt:lpstr>Yrittäjät kuntavaaleissa 2021 ja 2017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Suomen Yrittäjien ratkaisut kuntavaaleihin</dc:title>
  <dc:creator>Janika</dc:creator>
  <cp:lastModifiedBy>Hannamari Heinonen</cp:lastModifiedBy>
  <cp:revision>37</cp:revision>
  <dcterms:created xsi:type="dcterms:W3CDTF">2020-10-19T08:03:38Z</dcterms:created>
  <dcterms:modified xsi:type="dcterms:W3CDTF">2021-08-23T07:06:54Z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0x010100C9992BEE7E004848BF91DD3D01D7067C</vt:lpwstr>
  </property>
</Properties>
</file>