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4"/>
  </p:sldMasterIdLst>
  <p:notesMasterIdLst>
    <p:notesMasterId r:id="rId54"/>
  </p:notesMasterIdLst>
  <p:sldIdLst>
    <p:sldId id="702" r:id="rId5"/>
    <p:sldId id="703" r:id="rId6"/>
    <p:sldId id="704" r:id="rId7"/>
    <p:sldId id="745" r:id="rId8"/>
    <p:sldId id="746" r:id="rId9"/>
    <p:sldId id="747" r:id="rId10"/>
    <p:sldId id="748" r:id="rId11"/>
    <p:sldId id="705" r:id="rId12"/>
    <p:sldId id="706" r:id="rId13"/>
    <p:sldId id="707" r:id="rId14"/>
    <p:sldId id="708" r:id="rId15"/>
    <p:sldId id="741" r:id="rId16"/>
    <p:sldId id="709" r:id="rId17"/>
    <p:sldId id="710" r:id="rId18"/>
    <p:sldId id="742" r:id="rId19"/>
    <p:sldId id="743" r:id="rId20"/>
    <p:sldId id="711" r:id="rId21"/>
    <p:sldId id="713" r:id="rId22"/>
    <p:sldId id="740" r:id="rId23"/>
    <p:sldId id="712" r:id="rId24"/>
    <p:sldId id="715" r:id="rId25"/>
    <p:sldId id="732" r:id="rId26"/>
    <p:sldId id="714" r:id="rId27"/>
    <p:sldId id="717" r:id="rId28"/>
    <p:sldId id="739" r:id="rId29"/>
    <p:sldId id="716" r:id="rId30"/>
    <p:sldId id="719" r:id="rId31"/>
    <p:sldId id="718" r:id="rId32"/>
    <p:sldId id="744" r:id="rId33"/>
    <p:sldId id="721" r:id="rId34"/>
    <p:sldId id="733" r:id="rId35"/>
    <p:sldId id="720" r:id="rId36"/>
    <p:sldId id="723" r:id="rId37"/>
    <p:sldId id="735" r:id="rId38"/>
    <p:sldId id="722" r:id="rId39"/>
    <p:sldId id="725" r:id="rId40"/>
    <p:sldId id="738" r:id="rId41"/>
    <p:sldId id="724" r:id="rId42"/>
    <p:sldId id="727" r:id="rId43"/>
    <p:sldId id="737" r:id="rId44"/>
    <p:sldId id="726" r:id="rId45"/>
    <p:sldId id="729" r:id="rId46"/>
    <p:sldId id="736" r:id="rId47"/>
    <p:sldId id="728" r:id="rId48"/>
    <p:sldId id="731" r:id="rId49"/>
    <p:sldId id="734" r:id="rId50"/>
    <p:sldId id="730" r:id="rId51"/>
    <p:sldId id="687" r:id="rId52"/>
    <p:sldId id="701" r:id="rId53"/>
  </p:sldIdLst>
  <p:sldSz cx="12192000" cy="6858000"/>
  <p:notesSz cx="6797675" cy="9928225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C435C1-154D-42D4-B96C-DE5744EC04DE}" v="37" dt="2019-05-03T07:00:29.9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yrittajat.sharepoint.com/sites/Maakuntavaalit2018/Jaetut%20asiakirjat/General/Ehdokkaat/Vahvistettu%20ehdokaslista%202019_lis&#228;tty%20SY_vaalipiiri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yrittajat.sharepoint.com/sites/Maakuntavaalit2018/Jaetut%20asiakirjat/General/Ehdokkaat/Vahvistettu%20ehdokaslista%202019_lis&#228;tty%20SY_vaalipiiri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yrittajat.sharepoint.com/sites/Maakuntavaalit2018/Jaetut%20asiakirjat/General/Ehdokkaat/Vahvistettu%20ehdokaslista%202019_lis&#228;tty%20SY_vaalipiiri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yrittajat.sharepoint.com/sites/Maakuntavaalit2018/Jaetut%20asiakirjat/General/Ehdokkaat/Vahvistettu%20ehdokaslista%202019_lis&#228;tty%20SY_vaalipiirit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yrittajat.sharepoint.com/sites/Maakuntavaalit2018/Jaetut%20asiakirjat/General/Ehdokkaat/Vahvistettu%20ehdokaslista%202019_lis&#228;tty%20SY_vaalipiirit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yrittajat.sharepoint.com/sites/Maakuntavaalit2018/Jaetut%20asiakirjat/General/Ehdokkaat/Vahvistettu%20ehdokaslista%202019_lis&#228;tty%20SY_vaalipiirit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yrittajat.sharepoint.com/sites/Maakuntavaalit2018/Jaetut%20asiakirjat/General/Ehdokkaat/Vahvistettu%20ehdokaslista%202019_lis&#228;tty%20SY_vaalipiirit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yrittajat.sharepoint.com/sites/Maakuntavaalit2018/Jaetut%20asiakirjat/General/Ehdokkaat/Vahvistettu%20ehdokaslista%202019_lis&#228;tty%20SY_vaalipiirit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https://yrittajat.sharepoint.com/sites/Maakuntavaalit2018/Jaetut%20asiakirjat/General/Ehdokkaat/Vahvistettu%20ehdokaslista%202019_lis&#228;tty%20SY_vaalipiirit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https://yrittajat.sharepoint.com/sites/Maakuntavaalit2018/Jaetut%20asiakirjat/General/Ehdokkaat/Vahvistettu%20ehdokaslista%202019_lis&#228;tty%20SY_vaalipiirit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https://yrittajat.sharepoint.com/sites/Maakuntavaalit2018/Jaetut%20asiakirjat/General/Ehdokkaat/Vahvistettu%20ehdokaslista%202019_lis&#228;tty%20SY_vaalipiirit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https://yrittajat.sharepoint.com/sites/Maakuntavaalit2018/Jaetut%20asiakirjat/General/Ehdokkaat/Vahvistettu%20ehdokaslista%202019_lis&#228;tty%20SY_vaalipiirit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https://yrittajat.sharepoint.com/sites/Maakuntavaalit2018/Jaetut%20asiakirjat/General/Ehdokkaat/Vahvistettu%20ehdokaslista%202019_lis&#228;tty%20SY_vaalipiirit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https://yrittajat.sharepoint.com/sites/Maakuntavaalit2018/Jaetut%20asiakirjat/General/Ehdokkaat/Vahvistettu%20ehdokaslista%202019_lis&#228;tty%20SY_vaalipiirit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https://yrittajat.sharepoint.com/sites/Maakuntavaalit2018/Jaetut%20asiakirjat/General/Ehdokkaat/Vahvistettu%20ehdokaslista%202019_lis&#228;tty%20SY_vaalipiirit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https://yrittajat.sharepoint.com/sites/Maakuntavaalit2018/Jaetut%20asiakirjat/General/Ehdokkaat/Vahvistettu%20ehdokaslista%202019_lis&#228;tty%20SY_vaalipiirit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puolueet!$G$1</c:f>
              <c:strCache>
                <c:ptCount val="1"/>
                <c:pt idx="0">
                  <c:v>Yrittäjäkansanedustajat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(puolueet!$B$2:$B$4,puolueet!$B$6,puolueet!$B$8,puolueet!$B$10,puolueet!$B$14)</c:f>
              <c:strCache>
                <c:ptCount val="7"/>
                <c:pt idx="0">
                  <c:v>Kokoomus</c:v>
                </c:pt>
                <c:pt idx="1">
                  <c:v>Perussuomalaiset</c:v>
                </c:pt>
                <c:pt idx="2">
                  <c:v>Keskusta</c:v>
                </c:pt>
                <c:pt idx="3">
                  <c:v>Liike Nyt</c:v>
                </c:pt>
                <c:pt idx="4">
                  <c:v>Vihreät</c:v>
                </c:pt>
                <c:pt idx="5">
                  <c:v>RKP</c:v>
                </c:pt>
                <c:pt idx="6">
                  <c:v>SDP</c:v>
                </c:pt>
              </c:strCache>
            </c:strRef>
          </c:cat>
          <c:val>
            <c:numRef>
              <c:f>(puolueet!$G$2:$G$4,puolueet!$G$6,puolueet!$G$8,puolueet!$G$10,puolueet!$G$14)</c:f>
              <c:numCache>
                <c:formatCode>General</c:formatCode>
                <c:ptCount val="7"/>
                <c:pt idx="0">
                  <c:v>5</c:v>
                </c:pt>
                <c:pt idx="1">
                  <c:v>15</c:v>
                </c:pt>
                <c:pt idx="2">
                  <c:v>8</c:v>
                </c:pt>
                <c:pt idx="3">
                  <c:v>1</c:v>
                </c:pt>
                <c:pt idx="4">
                  <c:v>1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F2-4DE0-95A3-1D59D28BDA30}"/>
            </c:ext>
          </c:extLst>
        </c:ser>
        <c:ser>
          <c:idx val="1"/>
          <c:order val="1"/>
          <c:tx>
            <c:strRef>
              <c:f>puolueet!$H$1</c:f>
              <c:strCache>
                <c:ptCount val="1"/>
                <c:pt idx="0">
                  <c:v>Jäsenyrittäjäkansanedustajat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(puolueet!$B$2:$B$4,puolueet!$B$6,puolueet!$B$8,puolueet!$B$10,puolueet!$B$14)</c:f>
              <c:strCache>
                <c:ptCount val="7"/>
                <c:pt idx="0">
                  <c:v>Kokoomus</c:v>
                </c:pt>
                <c:pt idx="1">
                  <c:v>Perussuomalaiset</c:v>
                </c:pt>
                <c:pt idx="2">
                  <c:v>Keskusta</c:v>
                </c:pt>
                <c:pt idx="3">
                  <c:v>Liike Nyt</c:v>
                </c:pt>
                <c:pt idx="4">
                  <c:v>Vihreät</c:v>
                </c:pt>
                <c:pt idx="5">
                  <c:v>RKP</c:v>
                </c:pt>
                <c:pt idx="6">
                  <c:v>SDP</c:v>
                </c:pt>
              </c:strCache>
            </c:strRef>
          </c:cat>
          <c:val>
            <c:numRef>
              <c:f>(puolueet!$H$2:$H$4,puolueet!$H$6,puolueet!$H$8,puolueet!$H$10,puolueet!$H$14)</c:f>
              <c:numCache>
                <c:formatCode>General</c:formatCode>
                <c:ptCount val="7"/>
                <c:pt idx="0">
                  <c:v>5</c:v>
                </c:pt>
                <c:pt idx="1">
                  <c:v>5</c:v>
                </c:pt>
                <c:pt idx="2">
                  <c:v>7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F2-4DE0-95A3-1D59D28BDA3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1815163600"/>
        <c:axId val="599625392"/>
      </c:barChart>
      <c:catAx>
        <c:axId val="1815163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625392"/>
        <c:crosses val="autoZero"/>
        <c:auto val="1"/>
        <c:lblAlgn val="ctr"/>
        <c:lblOffset val="100"/>
        <c:noMultiLvlLbl val="0"/>
      </c:catAx>
      <c:valAx>
        <c:axId val="599625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5163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vertailu!$C$1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vertailu!$B$2:$B$9</c:f>
              <c:strCache>
                <c:ptCount val="8"/>
                <c:pt idx="0">
                  <c:v>Kokoomus</c:v>
                </c:pt>
                <c:pt idx="1">
                  <c:v>Perussuomalaiset</c:v>
                </c:pt>
                <c:pt idx="2">
                  <c:v>Keskusta</c:v>
                </c:pt>
                <c:pt idx="3">
                  <c:v>Liike Nyt</c:v>
                </c:pt>
                <c:pt idx="4">
                  <c:v>Vihreät</c:v>
                </c:pt>
                <c:pt idx="5">
                  <c:v>KD</c:v>
                </c:pt>
                <c:pt idx="6">
                  <c:v>RKP</c:v>
                </c:pt>
                <c:pt idx="7">
                  <c:v>SDP</c:v>
                </c:pt>
              </c:strCache>
            </c:strRef>
          </c:cat>
          <c:val>
            <c:numRef>
              <c:f>vertailu!$C$2:$C$9</c:f>
              <c:numCache>
                <c:formatCode>General</c:formatCode>
                <c:ptCount val="8"/>
                <c:pt idx="0">
                  <c:v>13</c:v>
                </c:pt>
                <c:pt idx="1">
                  <c:v>7</c:v>
                </c:pt>
                <c:pt idx="2">
                  <c:v>20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45-4AD1-9D8D-28E55E3D0E89}"/>
            </c:ext>
          </c:extLst>
        </c:ser>
        <c:ser>
          <c:idx val="1"/>
          <c:order val="1"/>
          <c:tx>
            <c:strRef>
              <c:f>vertailu!$D$1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vertailu!$B$2:$B$9</c:f>
              <c:strCache>
                <c:ptCount val="8"/>
                <c:pt idx="0">
                  <c:v>Kokoomus</c:v>
                </c:pt>
                <c:pt idx="1">
                  <c:v>Perussuomalaiset</c:v>
                </c:pt>
                <c:pt idx="2">
                  <c:v>Keskusta</c:v>
                </c:pt>
                <c:pt idx="3">
                  <c:v>Liike Nyt</c:v>
                </c:pt>
                <c:pt idx="4">
                  <c:v>Vihreät</c:v>
                </c:pt>
                <c:pt idx="5">
                  <c:v>KD</c:v>
                </c:pt>
                <c:pt idx="6">
                  <c:v>RKP</c:v>
                </c:pt>
                <c:pt idx="7">
                  <c:v>SDP</c:v>
                </c:pt>
              </c:strCache>
            </c:strRef>
          </c:cat>
          <c:val>
            <c:numRef>
              <c:f>vertailu!$D$2:$D$9</c:f>
              <c:numCache>
                <c:formatCode>General</c:formatCode>
                <c:ptCount val="8"/>
                <c:pt idx="0">
                  <c:v>5</c:v>
                </c:pt>
                <c:pt idx="1">
                  <c:v>15</c:v>
                </c:pt>
                <c:pt idx="2">
                  <c:v>8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3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45-4AD1-9D8D-28E55E3D0E8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1930256240"/>
        <c:axId val="1931693184"/>
      </c:barChart>
      <c:catAx>
        <c:axId val="1930256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1693184"/>
        <c:crosses val="autoZero"/>
        <c:auto val="1"/>
        <c:lblAlgn val="ctr"/>
        <c:lblOffset val="100"/>
        <c:noMultiLvlLbl val="0"/>
      </c:catAx>
      <c:valAx>
        <c:axId val="1931693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0256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sukupuoli!$Q$2</c:f>
              <c:strCache>
                <c:ptCount val="1"/>
                <c:pt idx="0">
                  <c:v>Mies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sukupuoli!$P$3:$P$9</c:f>
              <c:strCache>
                <c:ptCount val="7"/>
                <c:pt idx="0">
                  <c:v>Vihreät (1)</c:v>
                </c:pt>
                <c:pt idx="1">
                  <c:v>Keskusta (8)</c:v>
                </c:pt>
                <c:pt idx="2">
                  <c:v>RKP (3)</c:v>
                </c:pt>
                <c:pt idx="3">
                  <c:v>Kokoomus (5)</c:v>
                </c:pt>
                <c:pt idx="4">
                  <c:v>Perussuomalaiset (15)</c:v>
                </c:pt>
                <c:pt idx="5">
                  <c:v>Liike Nyt (1)</c:v>
                </c:pt>
                <c:pt idx="6">
                  <c:v>SDP (1)</c:v>
                </c:pt>
              </c:strCache>
            </c:strRef>
          </c:cat>
          <c:val>
            <c:numRef>
              <c:f>sukupuoli!$Q$3:$Q$9</c:f>
              <c:numCache>
                <c:formatCode>General</c:formatCode>
                <c:ptCount val="7"/>
                <c:pt idx="0">
                  <c:v>0</c:v>
                </c:pt>
                <c:pt idx="1">
                  <c:v>5</c:v>
                </c:pt>
                <c:pt idx="2">
                  <c:v>2</c:v>
                </c:pt>
                <c:pt idx="3">
                  <c:v>4</c:v>
                </c:pt>
                <c:pt idx="4">
                  <c:v>14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AF-41A2-B97A-448B6150F85A}"/>
            </c:ext>
          </c:extLst>
        </c:ser>
        <c:ser>
          <c:idx val="1"/>
          <c:order val="1"/>
          <c:tx>
            <c:strRef>
              <c:f>sukupuoli!$R$2</c:f>
              <c:strCache>
                <c:ptCount val="1"/>
                <c:pt idx="0">
                  <c:v>Nainen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sukupuoli!$P$3:$P$9</c:f>
              <c:strCache>
                <c:ptCount val="7"/>
                <c:pt idx="0">
                  <c:v>Vihreät (1)</c:v>
                </c:pt>
                <c:pt idx="1">
                  <c:v>Keskusta (8)</c:v>
                </c:pt>
                <c:pt idx="2">
                  <c:v>RKP (3)</c:v>
                </c:pt>
                <c:pt idx="3">
                  <c:v>Kokoomus (5)</c:v>
                </c:pt>
                <c:pt idx="4">
                  <c:v>Perussuomalaiset (15)</c:v>
                </c:pt>
                <c:pt idx="5">
                  <c:v>Liike Nyt (1)</c:v>
                </c:pt>
                <c:pt idx="6">
                  <c:v>SDP (1)</c:v>
                </c:pt>
              </c:strCache>
            </c:strRef>
          </c:cat>
          <c:val>
            <c:numRef>
              <c:f>sukupuoli!$R$3:$R$9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AF-41A2-B97A-448B6150F85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930189440"/>
        <c:axId val="1928501488"/>
      </c:barChart>
      <c:catAx>
        <c:axId val="1930189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8501488"/>
        <c:crosses val="autoZero"/>
        <c:auto val="1"/>
        <c:lblAlgn val="ctr"/>
        <c:lblOffset val="100"/>
        <c:noMultiLvlLbl val="0"/>
      </c:catAx>
      <c:valAx>
        <c:axId val="1928501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0189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ikä!$U$1</c:f>
              <c:strCache>
                <c:ptCount val="1"/>
                <c:pt idx="0">
                  <c:v>alle 36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ikä!$T$2:$T$8</c:f>
              <c:strCache>
                <c:ptCount val="7"/>
                <c:pt idx="0">
                  <c:v>Perussuomalaiset (15)</c:v>
                </c:pt>
                <c:pt idx="1">
                  <c:v>Keskusta (8)</c:v>
                </c:pt>
                <c:pt idx="2">
                  <c:v>Kokoomus (5)</c:v>
                </c:pt>
                <c:pt idx="3">
                  <c:v>RKP (3)</c:v>
                </c:pt>
                <c:pt idx="4">
                  <c:v>Liike Nyt (1)</c:v>
                </c:pt>
                <c:pt idx="5">
                  <c:v>Vihreät (1)</c:v>
                </c:pt>
                <c:pt idx="6">
                  <c:v>SDP (1)</c:v>
                </c:pt>
              </c:strCache>
            </c:strRef>
          </c:cat>
          <c:val>
            <c:numRef>
              <c:f>ikä!$U$2:$U$8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9B-4BF7-8655-489422BFFB41}"/>
            </c:ext>
          </c:extLst>
        </c:ser>
        <c:ser>
          <c:idx val="1"/>
          <c:order val="1"/>
          <c:tx>
            <c:strRef>
              <c:f>ikä!$V$1</c:f>
              <c:strCache>
                <c:ptCount val="1"/>
                <c:pt idx="0">
                  <c:v>36-45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ikä!$T$2:$T$8</c:f>
              <c:strCache>
                <c:ptCount val="7"/>
                <c:pt idx="0">
                  <c:v>Perussuomalaiset (15)</c:v>
                </c:pt>
                <c:pt idx="1">
                  <c:v>Keskusta (8)</c:v>
                </c:pt>
                <c:pt idx="2">
                  <c:v>Kokoomus (5)</c:v>
                </c:pt>
                <c:pt idx="3">
                  <c:v>RKP (3)</c:v>
                </c:pt>
                <c:pt idx="4">
                  <c:v>Liike Nyt (1)</c:v>
                </c:pt>
                <c:pt idx="5">
                  <c:v>Vihreät (1)</c:v>
                </c:pt>
                <c:pt idx="6">
                  <c:v>SDP (1)</c:v>
                </c:pt>
              </c:strCache>
            </c:strRef>
          </c:cat>
          <c:val>
            <c:numRef>
              <c:f>ikä!$V$2:$V$8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9B-4BF7-8655-489422BFFB41}"/>
            </c:ext>
          </c:extLst>
        </c:ser>
        <c:ser>
          <c:idx val="2"/>
          <c:order val="2"/>
          <c:tx>
            <c:strRef>
              <c:f>ikä!$W$1</c:f>
              <c:strCache>
                <c:ptCount val="1"/>
                <c:pt idx="0">
                  <c:v>46-55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ikä!$T$2:$T$8</c:f>
              <c:strCache>
                <c:ptCount val="7"/>
                <c:pt idx="0">
                  <c:v>Perussuomalaiset (15)</c:v>
                </c:pt>
                <c:pt idx="1">
                  <c:v>Keskusta (8)</c:v>
                </c:pt>
                <c:pt idx="2">
                  <c:v>Kokoomus (5)</c:v>
                </c:pt>
                <c:pt idx="3">
                  <c:v>RKP (3)</c:v>
                </c:pt>
                <c:pt idx="4">
                  <c:v>Liike Nyt (1)</c:v>
                </c:pt>
                <c:pt idx="5">
                  <c:v>Vihreät (1)</c:v>
                </c:pt>
                <c:pt idx="6">
                  <c:v>SDP (1)</c:v>
                </c:pt>
              </c:strCache>
            </c:strRef>
          </c:cat>
          <c:val>
            <c:numRef>
              <c:f>ikä!$W$2:$W$8</c:f>
              <c:numCache>
                <c:formatCode>General</c:formatCode>
                <c:ptCount val="7"/>
                <c:pt idx="0">
                  <c:v>5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9B-4BF7-8655-489422BFFB41}"/>
            </c:ext>
          </c:extLst>
        </c:ser>
        <c:ser>
          <c:idx val="3"/>
          <c:order val="3"/>
          <c:tx>
            <c:strRef>
              <c:f>ikä!$X$1</c:f>
              <c:strCache>
                <c:ptCount val="1"/>
                <c:pt idx="0">
                  <c:v>56-65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ikä!$T$2:$T$8</c:f>
              <c:strCache>
                <c:ptCount val="7"/>
                <c:pt idx="0">
                  <c:v>Perussuomalaiset (15)</c:v>
                </c:pt>
                <c:pt idx="1">
                  <c:v>Keskusta (8)</c:v>
                </c:pt>
                <c:pt idx="2">
                  <c:v>Kokoomus (5)</c:v>
                </c:pt>
                <c:pt idx="3">
                  <c:v>RKP (3)</c:v>
                </c:pt>
                <c:pt idx="4">
                  <c:v>Liike Nyt (1)</c:v>
                </c:pt>
                <c:pt idx="5">
                  <c:v>Vihreät (1)</c:v>
                </c:pt>
                <c:pt idx="6">
                  <c:v>SDP (1)</c:v>
                </c:pt>
              </c:strCache>
            </c:strRef>
          </c:cat>
          <c:val>
            <c:numRef>
              <c:f>ikä!$X$2:$X$8</c:f>
              <c:numCache>
                <c:formatCode>General</c:formatCode>
                <c:ptCount val="7"/>
                <c:pt idx="0">
                  <c:v>5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09B-4BF7-8655-489422BFFB41}"/>
            </c:ext>
          </c:extLst>
        </c:ser>
        <c:ser>
          <c:idx val="4"/>
          <c:order val="4"/>
          <c:tx>
            <c:strRef>
              <c:f>ikä!$Y$1</c:f>
              <c:strCache>
                <c:ptCount val="1"/>
                <c:pt idx="0">
                  <c:v>yli 65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ikä!$T$2:$T$8</c:f>
              <c:strCache>
                <c:ptCount val="7"/>
                <c:pt idx="0">
                  <c:v>Perussuomalaiset (15)</c:v>
                </c:pt>
                <c:pt idx="1">
                  <c:v>Keskusta (8)</c:v>
                </c:pt>
                <c:pt idx="2">
                  <c:v>Kokoomus (5)</c:v>
                </c:pt>
                <c:pt idx="3">
                  <c:v>RKP (3)</c:v>
                </c:pt>
                <c:pt idx="4">
                  <c:v>Liike Nyt (1)</c:v>
                </c:pt>
                <c:pt idx="5">
                  <c:v>Vihreät (1)</c:v>
                </c:pt>
                <c:pt idx="6">
                  <c:v>SDP (1)</c:v>
                </c:pt>
              </c:strCache>
            </c:strRef>
          </c:cat>
          <c:val>
            <c:numRef>
              <c:f>ikä!$Y$2:$Y$8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09B-4BF7-8655-489422BFFB4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930192240"/>
        <c:axId val="1921663152"/>
      </c:barChart>
      <c:catAx>
        <c:axId val="1930192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1663152"/>
        <c:crosses val="autoZero"/>
        <c:auto val="1"/>
        <c:lblAlgn val="ctr"/>
        <c:lblOffset val="100"/>
        <c:noMultiLvlLbl val="0"/>
      </c:catAx>
      <c:valAx>
        <c:axId val="1921663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0192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'Helsingin vp'!$D$3</c:f>
              <c:strCache>
                <c:ptCount val="1"/>
                <c:pt idx="0">
                  <c:v>Yrittäjäehdokkaat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'Helsingin vp'!$B$4:$B$15</c:f>
              <c:strCache>
                <c:ptCount val="12"/>
                <c:pt idx="0">
                  <c:v>Liike Nyt</c:v>
                </c:pt>
                <c:pt idx="1">
                  <c:v>Seitsemän tähden liike</c:v>
                </c:pt>
                <c:pt idx="2">
                  <c:v>Kokoomus</c:v>
                </c:pt>
                <c:pt idx="3">
                  <c:v>RKP</c:v>
                </c:pt>
                <c:pt idx="4">
                  <c:v>Keskusta</c:v>
                </c:pt>
                <c:pt idx="5">
                  <c:v>Liberaalipuolue</c:v>
                </c:pt>
                <c:pt idx="6">
                  <c:v>Perussuomalaiset</c:v>
                </c:pt>
                <c:pt idx="7">
                  <c:v>Sininen Tulevaisuus</c:v>
                </c:pt>
                <c:pt idx="8">
                  <c:v>Vihreät</c:v>
                </c:pt>
                <c:pt idx="9">
                  <c:v>Eläinoikeuspuolue</c:v>
                </c:pt>
                <c:pt idx="10">
                  <c:v>SDP</c:v>
                </c:pt>
                <c:pt idx="11">
                  <c:v>Vasemmistoliitto</c:v>
                </c:pt>
              </c:strCache>
            </c:strRef>
          </c:cat>
          <c:val>
            <c:numRef>
              <c:f>'Helsingin vp'!$D$4:$D$15</c:f>
              <c:numCache>
                <c:formatCode>General</c:formatCode>
                <c:ptCount val="12"/>
                <c:pt idx="0">
                  <c:v>8</c:v>
                </c:pt>
                <c:pt idx="1">
                  <c:v>8</c:v>
                </c:pt>
                <c:pt idx="2">
                  <c:v>5</c:v>
                </c:pt>
                <c:pt idx="3">
                  <c:v>4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7D-4DC4-A137-B62D1C0F10C6}"/>
            </c:ext>
          </c:extLst>
        </c:ser>
        <c:ser>
          <c:idx val="1"/>
          <c:order val="1"/>
          <c:tx>
            <c:strRef>
              <c:f>'Helsingin vp'!$I$3</c:f>
              <c:strCache>
                <c:ptCount val="1"/>
                <c:pt idx="0">
                  <c:v>Valitut yrittäjät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'Helsingin vp'!$B$4:$B$15</c:f>
              <c:strCache>
                <c:ptCount val="12"/>
                <c:pt idx="0">
                  <c:v>Liike Nyt</c:v>
                </c:pt>
                <c:pt idx="1">
                  <c:v>Seitsemän tähden liike</c:v>
                </c:pt>
                <c:pt idx="2">
                  <c:v>Kokoomus</c:v>
                </c:pt>
                <c:pt idx="3">
                  <c:v>RKP</c:v>
                </c:pt>
                <c:pt idx="4">
                  <c:v>Keskusta</c:v>
                </c:pt>
                <c:pt idx="5">
                  <c:v>Liberaalipuolue</c:v>
                </c:pt>
                <c:pt idx="6">
                  <c:v>Perussuomalaiset</c:v>
                </c:pt>
                <c:pt idx="7">
                  <c:v>Sininen Tulevaisuus</c:v>
                </c:pt>
                <c:pt idx="8">
                  <c:v>Vihreät</c:v>
                </c:pt>
                <c:pt idx="9">
                  <c:v>Eläinoikeuspuolue</c:v>
                </c:pt>
                <c:pt idx="10">
                  <c:v>SDP</c:v>
                </c:pt>
                <c:pt idx="11">
                  <c:v>Vasemmistoliitto</c:v>
                </c:pt>
              </c:strCache>
            </c:strRef>
          </c:cat>
          <c:val>
            <c:numRef>
              <c:f>'Helsingin vp'!$I$4:$I$15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7D-4DC4-A137-B62D1C0F10C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242944639"/>
        <c:axId val="1706952959"/>
      </c:barChart>
      <c:catAx>
        <c:axId val="2429446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6952959"/>
        <c:crosses val="autoZero"/>
        <c:auto val="1"/>
        <c:lblAlgn val="ctr"/>
        <c:lblOffset val="100"/>
        <c:noMultiLvlLbl val="0"/>
      </c:catAx>
      <c:valAx>
        <c:axId val="17069529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446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'Uudenmaan vp'!$D$3</c:f>
              <c:strCache>
                <c:ptCount val="1"/>
                <c:pt idx="0">
                  <c:v>Yrittäjäehdokkaat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'Uudenmaan vp'!$B$4:$B$21</c:f>
              <c:strCache>
                <c:ptCount val="18"/>
                <c:pt idx="0">
                  <c:v>Seitsemän tähden liike</c:v>
                </c:pt>
                <c:pt idx="1">
                  <c:v>Kokoomus</c:v>
                </c:pt>
                <c:pt idx="2">
                  <c:v>Keskusta</c:v>
                </c:pt>
                <c:pt idx="3">
                  <c:v>Perussuomalaiset</c:v>
                </c:pt>
                <c:pt idx="4">
                  <c:v>Sininen Tulevaisuus</c:v>
                </c:pt>
                <c:pt idx="5">
                  <c:v>RKP</c:v>
                </c:pt>
                <c:pt idx="6">
                  <c:v>Liike Nyt</c:v>
                </c:pt>
                <c:pt idx="7">
                  <c:v>Itsenäisyyspuolue</c:v>
                </c:pt>
                <c:pt idx="8">
                  <c:v>Vihreät</c:v>
                </c:pt>
                <c:pt idx="9">
                  <c:v>Liberaalipuolue</c:v>
                </c:pt>
                <c:pt idx="10">
                  <c:v>Piraattipuolue</c:v>
                </c:pt>
                <c:pt idx="11">
                  <c:v>Feministinen puolue</c:v>
                </c:pt>
                <c:pt idx="12">
                  <c:v>SDP</c:v>
                </c:pt>
                <c:pt idx="13">
                  <c:v>KD</c:v>
                </c:pt>
                <c:pt idx="14">
                  <c:v>Eläinoikeuspuolue</c:v>
                </c:pt>
                <c:pt idx="15">
                  <c:v>Kansalaispuolue</c:v>
                </c:pt>
                <c:pt idx="16">
                  <c:v>Kommunistinen työväenpuolue</c:v>
                </c:pt>
                <c:pt idx="17">
                  <c:v>Vasemmistoliitto</c:v>
                </c:pt>
              </c:strCache>
            </c:strRef>
          </c:cat>
          <c:val>
            <c:numRef>
              <c:f>'Uudenmaan vp'!$D$4:$D$21</c:f>
              <c:numCache>
                <c:formatCode>General</c:formatCode>
                <c:ptCount val="18"/>
                <c:pt idx="0">
                  <c:v>10</c:v>
                </c:pt>
                <c:pt idx="1">
                  <c:v>9</c:v>
                </c:pt>
                <c:pt idx="2">
                  <c:v>8</c:v>
                </c:pt>
                <c:pt idx="3">
                  <c:v>8</c:v>
                </c:pt>
                <c:pt idx="4">
                  <c:v>8</c:v>
                </c:pt>
                <c:pt idx="5">
                  <c:v>7</c:v>
                </c:pt>
                <c:pt idx="6">
                  <c:v>7</c:v>
                </c:pt>
                <c:pt idx="7">
                  <c:v>5</c:v>
                </c:pt>
                <c:pt idx="8">
                  <c:v>4</c:v>
                </c:pt>
                <c:pt idx="9">
                  <c:v>3</c:v>
                </c:pt>
                <c:pt idx="10">
                  <c:v>3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45-47AE-A824-45CAB399BA85}"/>
            </c:ext>
          </c:extLst>
        </c:ser>
        <c:ser>
          <c:idx val="1"/>
          <c:order val="1"/>
          <c:tx>
            <c:strRef>
              <c:f>'Uudenmaan vp'!$I$3</c:f>
              <c:strCache>
                <c:ptCount val="1"/>
                <c:pt idx="0">
                  <c:v>Valitut yrittäjät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'Uudenmaan vp'!$B$4:$B$21</c:f>
              <c:strCache>
                <c:ptCount val="18"/>
                <c:pt idx="0">
                  <c:v>Seitsemän tähden liike</c:v>
                </c:pt>
                <c:pt idx="1">
                  <c:v>Kokoomus</c:v>
                </c:pt>
                <c:pt idx="2">
                  <c:v>Keskusta</c:v>
                </c:pt>
                <c:pt idx="3">
                  <c:v>Perussuomalaiset</c:v>
                </c:pt>
                <c:pt idx="4">
                  <c:v>Sininen Tulevaisuus</c:v>
                </c:pt>
                <c:pt idx="5">
                  <c:v>RKP</c:v>
                </c:pt>
                <c:pt idx="6">
                  <c:v>Liike Nyt</c:v>
                </c:pt>
                <c:pt idx="7">
                  <c:v>Itsenäisyyspuolue</c:v>
                </c:pt>
                <c:pt idx="8">
                  <c:v>Vihreät</c:v>
                </c:pt>
                <c:pt idx="9">
                  <c:v>Liberaalipuolue</c:v>
                </c:pt>
                <c:pt idx="10">
                  <c:v>Piraattipuolue</c:v>
                </c:pt>
                <c:pt idx="11">
                  <c:v>Feministinen puolue</c:v>
                </c:pt>
                <c:pt idx="12">
                  <c:v>SDP</c:v>
                </c:pt>
                <c:pt idx="13">
                  <c:v>KD</c:v>
                </c:pt>
                <c:pt idx="14">
                  <c:v>Eläinoikeuspuolue</c:v>
                </c:pt>
                <c:pt idx="15">
                  <c:v>Kansalaispuolue</c:v>
                </c:pt>
                <c:pt idx="16">
                  <c:v>Kommunistinen työväenpuolue</c:v>
                </c:pt>
                <c:pt idx="17">
                  <c:v>Vasemmistoliitto</c:v>
                </c:pt>
              </c:strCache>
            </c:strRef>
          </c:cat>
          <c:val>
            <c:numRef>
              <c:f>'Uudenmaan vp'!$I$4:$I$21</c:f>
              <c:numCache>
                <c:formatCode>General</c:formatCode>
                <c:ptCount val="18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45-47AE-A824-45CAB399BA8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288626223"/>
        <c:axId val="334990431"/>
      </c:barChart>
      <c:catAx>
        <c:axId val="2886262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90431"/>
        <c:crosses val="autoZero"/>
        <c:auto val="1"/>
        <c:lblAlgn val="ctr"/>
        <c:lblOffset val="100"/>
        <c:noMultiLvlLbl val="0"/>
      </c:catAx>
      <c:valAx>
        <c:axId val="3349904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6262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'Varsinais-Suomen vp'!$D$3</c:f>
              <c:strCache>
                <c:ptCount val="1"/>
                <c:pt idx="0">
                  <c:v>Yrittäjäehdokkaat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'Varsinais-Suomen vp'!$B$4:$B$15</c:f>
              <c:strCache>
                <c:ptCount val="12"/>
                <c:pt idx="0">
                  <c:v>Keskusta</c:v>
                </c:pt>
                <c:pt idx="1">
                  <c:v>Kokoomus</c:v>
                </c:pt>
                <c:pt idx="2">
                  <c:v>Perussuomalaiset</c:v>
                </c:pt>
                <c:pt idx="3">
                  <c:v>RKP</c:v>
                </c:pt>
                <c:pt idx="4">
                  <c:v>Sininen Tulevaisuus</c:v>
                </c:pt>
                <c:pt idx="5">
                  <c:v>Vihreät</c:v>
                </c:pt>
                <c:pt idx="6">
                  <c:v>Vasemmistoliitto</c:v>
                </c:pt>
                <c:pt idx="7">
                  <c:v>Itsenäisyyspuolue</c:v>
                </c:pt>
                <c:pt idx="8">
                  <c:v>KD</c:v>
                </c:pt>
                <c:pt idx="9">
                  <c:v>Liike Nyt</c:v>
                </c:pt>
                <c:pt idx="10">
                  <c:v>Suomen Kansa Ensin</c:v>
                </c:pt>
                <c:pt idx="11">
                  <c:v>Valitsijayhdistys</c:v>
                </c:pt>
              </c:strCache>
            </c:strRef>
          </c:cat>
          <c:val>
            <c:numRef>
              <c:f>'Varsinais-Suomen vp'!$D$4:$D$15</c:f>
              <c:numCache>
                <c:formatCode>General</c:formatCode>
                <c:ptCount val="12"/>
                <c:pt idx="0">
                  <c:v>10</c:v>
                </c:pt>
                <c:pt idx="1">
                  <c:v>5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CF-4F84-8C0F-63F32D132262}"/>
            </c:ext>
          </c:extLst>
        </c:ser>
        <c:ser>
          <c:idx val="1"/>
          <c:order val="1"/>
          <c:tx>
            <c:strRef>
              <c:f>'Varsinais-Suomen vp'!$I$3</c:f>
              <c:strCache>
                <c:ptCount val="1"/>
                <c:pt idx="0">
                  <c:v>Valitut yrittäjät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'Varsinais-Suomen vp'!$B$4:$B$15</c:f>
              <c:strCache>
                <c:ptCount val="12"/>
                <c:pt idx="0">
                  <c:v>Keskusta</c:v>
                </c:pt>
                <c:pt idx="1">
                  <c:v>Kokoomus</c:v>
                </c:pt>
                <c:pt idx="2">
                  <c:v>Perussuomalaiset</c:v>
                </c:pt>
                <c:pt idx="3">
                  <c:v>RKP</c:v>
                </c:pt>
                <c:pt idx="4">
                  <c:v>Sininen Tulevaisuus</c:v>
                </c:pt>
                <c:pt idx="5">
                  <c:v>Vihreät</c:v>
                </c:pt>
                <c:pt idx="6">
                  <c:v>Vasemmistoliitto</c:v>
                </c:pt>
                <c:pt idx="7">
                  <c:v>Itsenäisyyspuolue</c:v>
                </c:pt>
                <c:pt idx="8">
                  <c:v>KD</c:v>
                </c:pt>
                <c:pt idx="9">
                  <c:v>Liike Nyt</c:v>
                </c:pt>
                <c:pt idx="10">
                  <c:v>Suomen Kansa Ensin</c:v>
                </c:pt>
                <c:pt idx="11">
                  <c:v>Valitsijayhdistys</c:v>
                </c:pt>
              </c:strCache>
            </c:strRef>
          </c:cat>
          <c:val>
            <c:numRef>
              <c:f>'Varsinais-Suomen vp'!$I$4:$I$15</c:f>
              <c:numCache>
                <c:formatCode>General</c:formatCode>
                <c:ptCount val="12"/>
                <c:pt idx="0">
                  <c:v>1</c:v>
                </c:pt>
                <c:pt idx="1">
                  <c:v>0</c:v>
                </c:pt>
                <c:pt idx="2">
                  <c:v>3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CF-4F84-8C0F-63F32D13226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288582623"/>
        <c:axId val="296263439"/>
      </c:barChart>
      <c:catAx>
        <c:axId val="2885826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63439"/>
        <c:crosses val="autoZero"/>
        <c:auto val="1"/>
        <c:lblAlgn val="ctr"/>
        <c:lblOffset val="100"/>
        <c:noMultiLvlLbl val="0"/>
      </c:catAx>
      <c:valAx>
        <c:axId val="2962634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826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'Satakunnan vp'!$D$3</c:f>
              <c:strCache>
                <c:ptCount val="1"/>
                <c:pt idx="0">
                  <c:v>Yrittäjäehdokkaat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'Satakunnan vp'!$B$4:$B$13</c:f>
              <c:strCache>
                <c:ptCount val="10"/>
                <c:pt idx="0">
                  <c:v>Keskusta</c:v>
                </c:pt>
                <c:pt idx="1">
                  <c:v>Kokoomus</c:v>
                </c:pt>
                <c:pt idx="2">
                  <c:v>Perussuomalaiset</c:v>
                </c:pt>
                <c:pt idx="3">
                  <c:v>KD</c:v>
                </c:pt>
                <c:pt idx="4">
                  <c:v>Vasemmistoliitto</c:v>
                </c:pt>
                <c:pt idx="5">
                  <c:v>Vihreät</c:v>
                </c:pt>
                <c:pt idx="6">
                  <c:v>Seitsemän tähden liike</c:v>
                </c:pt>
                <c:pt idx="7">
                  <c:v>Muutos 2011</c:v>
                </c:pt>
                <c:pt idx="8">
                  <c:v>RKP</c:v>
                </c:pt>
                <c:pt idx="9">
                  <c:v>SDP</c:v>
                </c:pt>
              </c:strCache>
            </c:strRef>
          </c:cat>
          <c:val>
            <c:numRef>
              <c:f>'Satakunnan vp'!$D$4:$D$13</c:f>
              <c:numCache>
                <c:formatCode>General</c:formatCode>
                <c:ptCount val="10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38-40C7-A304-574E514F24C0}"/>
            </c:ext>
          </c:extLst>
        </c:ser>
        <c:ser>
          <c:idx val="1"/>
          <c:order val="1"/>
          <c:tx>
            <c:strRef>
              <c:f>'Satakunnan vp'!$I$3</c:f>
              <c:strCache>
                <c:ptCount val="1"/>
                <c:pt idx="0">
                  <c:v>Valitut yrittäjät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'Satakunnan vp'!$B$4:$B$13</c:f>
              <c:strCache>
                <c:ptCount val="10"/>
                <c:pt idx="0">
                  <c:v>Keskusta</c:v>
                </c:pt>
                <c:pt idx="1">
                  <c:v>Kokoomus</c:v>
                </c:pt>
                <c:pt idx="2">
                  <c:v>Perussuomalaiset</c:v>
                </c:pt>
                <c:pt idx="3">
                  <c:v>KD</c:v>
                </c:pt>
                <c:pt idx="4">
                  <c:v>Vasemmistoliitto</c:v>
                </c:pt>
                <c:pt idx="5">
                  <c:v>Vihreät</c:v>
                </c:pt>
                <c:pt idx="6">
                  <c:v>Seitsemän tähden liike</c:v>
                </c:pt>
                <c:pt idx="7">
                  <c:v>Muutos 2011</c:v>
                </c:pt>
                <c:pt idx="8">
                  <c:v>RKP</c:v>
                </c:pt>
                <c:pt idx="9">
                  <c:v>SDP</c:v>
                </c:pt>
              </c:strCache>
            </c:strRef>
          </c:cat>
          <c:val>
            <c:numRef>
              <c:f>'Satakunnan vp'!$I$4:$I$13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38-40C7-A304-574E514F24C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331184015"/>
        <c:axId val="105572479"/>
      </c:barChart>
      <c:catAx>
        <c:axId val="3311840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572479"/>
        <c:crosses val="autoZero"/>
        <c:auto val="1"/>
        <c:lblAlgn val="ctr"/>
        <c:lblOffset val="100"/>
        <c:noMultiLvlLbl val="0"/>
      </c:catAx>
      <c:valAx>
        <c:axId val="1055724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1840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'Hämeen vp'!$D$3</c:f>
              <c:strCache>
                <c:ptCount val="1"/>
                <c:pt idx="0">
                  <c:v>Yrittäjäehdokkaat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'Hämeen vp'!$B$4:$B$13</c:f>
              <c:strCache>
                <c:ptCount val="10"/>
                <c:pt idx="0">
                  <c:v>Kokoomus</c:v>
                </c:pt>
                <c:pt idx="1">
                  <c:v>Keskusta</c:v>
                </c:pt>
                <c:pt idx="2">
                  <c:v>Seitsemän tähden liike</c:v>
                </c:pt>
                <c:pt idx="3">
                  <c:v>KD</c:v>
                </c:pt>
                <c:pt idx="4">
                  <c:v>Liike Nyt</c:v>
                </c:pt>
                <c:pt idx="5">
                  <c:v>Perussuomalaiset</c:v>
                </c:pt>
                <c:pt idx="6">
                  <c:v>Piraattipuolue</c:v>
                </c:pt>
                <c:pt idx="7">
                  <c:v>SDP</c:v>
                </c:pt>
                <c:pt idx="8">
                  <c:v>Sininen Tulevaisuus</c:v>
                </c:pt>
                <c:pt idx="9">
                  <c:v>Vihreät</c:v>
                </c:pt>
              </c:strCache>
            </c:strRef>
          </c:cat>
          <c:val>
            <c:numRef>
              <c:f>'Hämeen vp'!$D$4:$D$13</c:f>
              <c:numCache>
                <c:formatCode>General</c:formatCode>
                <c:ptCount val="10"/>
                <c:pt idx="0">
                  <c:v>6</c:v>
                </c:pt>
                <c:pt idx="1">
                  <c:v>5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15-40E6-8736-D156E4F1518A}"/>
            </c:ext>
          </c:extLst>
        </c:ser>
        <c:ser>
          <c:idx val="1"/>
          <c:order val="1"/>
          <c:tx>
            <c:strRef>
              <c:f>'Hämeen vp'!$I$3</c:f>
              <c:strCache>
                <c:ptCount val="1"/>
                <c:pt idx="0">
                  <c:v>Valitut yrittäjät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strRef>
              <c:f>'Hämeen vp'!$B$4:$B$13</c:f>
              <c:strCache>
                <c:ptCount val="10"/>
                <c:pt idx="0">
                  <c:v>Kokoomus</c:v>
                </c:pt>
                <c:pt idx="1">
                  <c:v>Keskusta</c:v>
                </c:pt>
                <c:pt idx="2">
                  <c:v>Seitsemän tähden liike</c:v>
                </c:pt>
                <c:pt idx="3">
                  <c:v>KD</c:v>
                </c:pt>
                <c:pt idx="4">
                  <c:v>Liike Nyt</c:v>
                </c:pt>
                <c:pt idx="5">
                  <c:v>Perussuomalaiset</c:v>
                </c:pt>
                <c:pt idx="6">
                  <c:v>Piraattipuolue</c:v>
                </c:pt>
                <c:pt idx="7">
                  <c:v>SDP</c:v>
                </c:pt>
                <c:pt idx="8">
                  <c:v>Sininen Tulevaisuus</c:v>
                </c:pt>
                <c:pt idx="9">
                  <c:v>Vihreät</c:v>
                </c:pt>
              </c:strCache>
            </c:strRef>
          </c:cat>
          <c:val>
            <c:numRef>
              <c:f>'Hämeen vp'!$I$4:$I$13</c:f>
              <c:numCache>
                <c:formatCode>General</c:formatCode>
                <c:ptCount val="1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15-40E6-8736-D156E4F151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09134303"/>
        <c:axId val="99466063"/>
      </c:barChart>
      <c:catAx>
        <c:axId val="1091343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466063"/>
        <c:crosses val="autoZero"/>
        <c:auto val="1"/>
        <c:lblAlgn val="ctr"/>
        <c:lblOffset val="100"/>
        <c:noMultiLvlLbl val="0"/>
      </c:catAx>
      <c:valAx>
        <c:axId val="994660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91343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'Pirkanmaan vp'!$D$3</c:f>
              <c:strCache>
                <c:ptCount val="1"/>
                <c:pt idx="0">
                  <c:v>Yrittäjäehdokkaat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'Pirkanmaan vp'!$B$4:$B$16</c:f>
              <c:strCache>
                <c:ptCount val="13"/>
                <c:pt idx="0">
                  <c:v>Keskusta</c:v>
                </c:pt>
                <c:pt idx="1">
                  <c:v>Kokoomus</c:v>
                </c:pt>
                <c:pt idx="2">
                  <c:v>Liike Nyt</c:v>
                </c:pt>
                <c:pt idx="3">
                  <c:v>Perussuomalaiset</c:v>
                </c:pt>
                <c:pt idx="4">
                  <c:v>Seitsemän tähden liike</c:v>
                </c:pt>
                <c:pt idx="5">
                  <c:v>Sininen Tulevaisuus</c:v>
                </c:pt>
                <c:pt idx="6">
                  <c:v>KD</c:v>
                </c:pt>
                <c:pt idx="7">
                  <c:v>Liberaalipuolue</c:v>
                </c:pt>
                <c:pt idx="8">
                  <c:v>Vihreät</c:v>
                </c:pt>
                <c:pt idx="9">
                  <c:v>Kansalaispuolue</c:v>
                </c:pt>
                <c:pt idx="10">
                  <c:v>Feministinen puolue</c:v>
                </c:pt>
                <c:pt idx="11">
                  <c:v>Suomen Kansa Ensin</c:v>
                </c:pt>
                <c:pt idx="12">
                  <c:v>Vasemmistoliitto</c:v>
                </c:pt>
              </c:strCache>
            </c:strRef>
          </c:cat>
          <c:val>
            <c:numRef>
              <c:f>'Pirkanmaan vp'!$D$4:$D$16</c:f>
              <c:numCache>
                <c:formatCode>General</c:formatCode>
                <c:ptCount val="13"/>
                <c:pt idx="0">
                  <c:v>11</c:v>
                </c:pt>
                <c:pt idx="1">
                  <c:v>7</c:v>
                </c:pt>
                <c:pt idx="2">
                  <c:v>7</c:v>
                </c:pt>
                <c:pt idx="3">
                  <c:v>7</c:v>
                </c:pt>
                <c:pt idx="4">
                  <c:v>7</c:v>
                </c:pt>
                <c:pt idx="5">
                  <c:v>6</c:v>
                </c:pt>
                <c:pt idx="6">
                  <c:v>4</c:v>
                </c:pt>
                <c:pt idx="7">
                  <c:v>4</c:v>
                </c:pt>
                <c:pt idx="8">
                  <c:v>3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E6-4AC2-B9F6-F2999BDFA1E0}"/>
            </c:ext>
          </c:extLst>
        </c:ser>
        <c:ser>
          <c:idx val="1"/>
          <c:order val="1"/>
          <c:tx>
            <c:strRef>
              <c:f>'Pirkanmaan vp'!$I$3</c:f>
              <c:strCache>
                <c:ptCount val="1"/>
                <c:pt idx="0">
                  <c:v>Valitut yrittäjät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strRef>
              <c:f>'Pirkanmaan vp'!$B$4:$B$16</c:f>
              <c:strCache>
                <c:ptCount val="13"/>
                <c:pt idx="0">
                  <c:v>Keskusta</c:v>
                </c:pt>
                <c:pt idx="1">
                  <c:v>Kokoomus</c:v>
                </c:pt>
                <c:pt idx="2">
                  <c:v>Liike Nyt</c:v>
                </c:pt>
                <c:pt idx="3">
                  <c:v>Perussuomalaiset</c:v>
                </c:pt>
                <c:pt idx="4">
                  <c:v>Seitsemän tähden liike</c:v>
                </c:pt>
                <c:pt idx="5">
                  <c:v>Sininen Tulevaisuus</c:v>
                </c:pt>
                <c:pt idx="6">
                  <c:v>KD</c:v>
                </c:pt>
                <c:pt idx="7">
                  <c:v>Liberaalipuolue</c:v>
                </c:pt>
                <c:pt idx="8">
                  <c:v>Vihreät</c:v>
                </c:pt>
                <c:pt idx="9">
                  <c:v>Kansalaispuolue</c:v>
                </c:pt>
                <c:pt idx="10">
                  <c:v>Feministinen puolue</c:v>
                </c:pt>
                <c:pt idx="11">
                  <c:v>Suomen Kansa Ensin</c:v>
                </c:pt>
                <c:pt idx="12">
                  <c:v>Vasemmistoliitto</c:v>
                </c:pt>
              </c:strCache>
            </c:strRef>
          </c:cat>
          <c:val>
            <c:numRef>
              <c:f>'Pirkanmaan vp'!$I$4:$I$16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E6-4AC2-B9F6-F2999BDFA1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55658639"/>
        <c:axId val="191881695"/>
      </c:barChart>
      <c:catAx>
        <c:axId val="3556586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881695"/>
        <c:crosses val="autoZero"/>
        <c:auto val="1"/>
        <c:lblAlgn val="ctr"/>
        <c:lblOffset val="100"/>
        <c:noMultiLvlLbl val="0"/>
      </c:catAx>
      <c:valAx>
        <c:axId val="1918816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6586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'Kaakkois-Suomen vp'!$D$3</c:f>
              <c:strCache>
                <c:ptCount val="1"/>
                <c:pt idx="0">
                  <c:v>Yrittäjäehdokkaat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'Kaakkois-Suomen vp'!$B$4:$B$15</c:f>
              <c:strCache>
                <c:ptCount val="12"/>
                <c:pt idx="0">
                  <c:v>Kokoomus</c:v>
                </c:pt>
                <c:pt idx="1">
                  <c:v>Liike Nyt</c:v>
                </c:pt>
                <c:pt idx="2">
                  <c:v>Perussuomalaiset</c:v>
                </c:pt>
                <c:pt idx="3">
                  <c:v>Keskusta</c:v>
                </c:pt>
                <c:pt idx="4">
                  <c:v>Seitsemän tähden liike</c:v>
                </c:pt>
                <c:pt idx="5">
                  <c:v>Sininen Tulevaisuus</c:v>
                </c:pt>
                <c:pt idx="6">
                  <c:v>Vihreät</c:v>
                </c:pt>
                <c:pt idx="7">
                  <c:v>Vasemmistoliitto</c:v>
                </c:pt>
                <c:pt idx="8">
                  <c:v>Kansalaispuolue</c:v>
                </c:pt>
                <c:pt idx="9">
                  <c:v>KD</c:v>
                </c:pt>
                <c:pt idx="10">
                  <c:v>SDP</c:v>
                </c:pt>
                <c:pt idx="11">
                  <c:v>Suomen Kansa Ensin</c:v>
                </c:pt>
              </c:strCache>
            </c:strRef>
          </c:cat>
          <c:val>
            <c:numRef>
              <c:f>'Kaakkois-Suomen vp'!$D$4:$D$15</c:f>
              <c:numCache>
                <c:formatCode>General</c:formatCode>
                <c:ptCount val="12"/>
                <c:pt idx="0">
                  <c:v>7</c:v>
                </c:pt>
                <c:pt idx="1">
                  <c:v>5</c:v>
                </c:pt>
                <c:pt idx="2">
                  <c:v>5</c:v>
                </c:pt>
                <c:pt idx="3">
                  <c:v>4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39-4EB3-A2FA-2EC544691A2C}"/>
            </c:ext>
          </c:extLst>
        </c:ser>
        <c:ser>
          <c:idx val="1"/>
          <c:order val="1"/>
          <c:tx>
            <c:strRef>
              <c:f>'Kaakkois-Suomen vp'!$I$3</c:f>
              <c:strCache>
                <c:ptCount val="1"/>
                <c:pt idx="0">
                  <c:v>Valitut yrittäjät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'Kaakkois-Suomen vp'!$B$4:$B$15</c:f>
              <c:strCache>
                <c:ptCount val="12"/>
                <c:pt idx="0">
                  <c:v>Kokoomus</c:v>
                </c:pt>
                <c:pt idx="1">
                  <c:v>Liike Nyt</c:v>
                </c:pt>
                <c:pt idx="2">
                  <c:v>Perussuomalaiset</c:v>
                </c:pt>
                <c:pt idx="3">
                  <c:v>Keskusta</c:v>
                </c:pt>
                <c:pt idx="4">
                  <c:v>Seitsemän tähden liike</c:v>
                </c:pt>
                <c:pt idx="5">
                  <c:v>Sininen Tulevaisuus</c:v>
                </c:pt>
                <c:pt idx="6">
                  <c:v>Vihreät</c:v>
                </c:pt>
                <c:pt idx="7">
                  <c:v>Vasemmistoliitto</c:v>
                </c:pt>
                <c:pt idx="8">
                  <c:v>Kansalaispuolue</c:v>
                </c:pt>
                <c:pt idx="9">
                  <c:v>KD</c:v>
                </c:pt>
                <c:pt idx="10">
                  <c:v>SDP</c:v>
                </c:pt>
                <c:pt idx="11">
                  <c:v>Suomen Kansa Ensin</c:v>
                </c:pt>
              </c:strCache>
            </c:strRef>
          </c:cat>
          <c:val>
            <c:numRef>
              <c:f>'Kaakkois-Suomen vp'!$I$4:$I$15</c:f>
              <c:numCache>
                <c:formatCode>General</c:formatCode>
                <c:ptCount val="12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39-4EB3-A2FA-2EC544691A2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242933039"/>
        <c:axId val="1706950047"/>
      </c:barChart>
      <c:catAx>
        <c:axId val="2429330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6950047"/>
        <c:crosses val="autoZero"/>
        <c:auto val="1"/>
        <c:lblAlgn val="ctr"/>
        <c:lblOffset val="100"/>
        <c:noMultiLvlLbl val="0"/>
      </c:catAx>
      <c:valAx>
        <c:axId val="17069500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330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'Savo-Karjalan vp'!$D$3</c:f>
              <c:strCache>
                <c:ptCount val="1"/>
                <c:pt idx="0">
                  <c:v>Yrittäjäehdokkaat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'Savo-Karjalan vp'!$B$4:$B$13</c:f>
              <c:strCache>
                <c:ptCount val="10"/>
                <c:pt idx="0">
                  <c:v>Perussuomalaiset</c:v>
                </c:pt>
                <c:pt idx="1">
                  <c:v>Kansalaispuolue</c:v>
                </c:pt>
                <c:pt idx="2">
                  <c:v>Keskusta</c:v>
                </c:pt>
                <c:pt idx="3">
                  <c:v>Kokoomus</c:v>
                </c:pt>
                <c:pt idx="4">
                  <c:v>Vihreät</c:v>
                </c:pt>
                <c:pt idx="5">
                  <c:v>KD</c:v>
                </c:pt>
                <c:pt idx="6">
                  <c:v>Sininen Tulevaisuus</c:v>
                </c:pt>
                <c:pt idx="7">
                  <c:v>SDP</c:v>
                </c:pt>
                <c:pt idx="8">
                  <c:v>Vasemmistoliitto</c:v>
                </c:pt>
                <c:pt idx="9">
                  <c:v>Suomen Kansa Ensin</c:v>
                </c:pt>
              </c:strCache>
            </c:strRef>
          </c:cat>
          <c:val>
            <c:numRef>
              <c:f>'Savo-Karjalan vp'!$D$4:$D$13</c:f>
              <c:numCache>
                <c:formatCode>General</c:formatCode>
                <c:ptCount val="10"/>
                <c:pt idx="0">
                  <c:v>9</c:v>
                </c:pt>
                <c:pt idx="1">
                  <c:v>5</c:v>
                </c:pt>
                <c:pt idx="2">
                  <c:v>5</c:v>
                </c:pt>
                <c:pt idx="3">
                  <c:v>4</c:v>
                </c:pt>
                <c:pt idx="4">
                  <c:v>4</c:v>
                </c:pt>
                <c:pt idx="5">
                  <c:v>3</c:v>
                </c:pt>
                <c:pt idx="6">
                  <c:v>3</c:v>
                </c:pt>
                <c:pt idx="7">
                  <c:v>2</c:v>
                </c:pt>
                <c:pt idx="8">
                  <c:v>2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D5-421C-8C28-89DF6F2C1B16}"/>
            </c:ext>
          </c:extLst>
        </c:ser>
        <c:ser>
          <c:idx val="1"/>
          <c:order val="1"/>
          <c:tx>
            <c:strRef>
              <c:f>'Savo-Karjalan vp'!$I$3</c:f>
              <c:strCache>
                <c:ptCount val="1"/>
                <c:pt idx="0">
                  <c:v>Valitut yrittäjät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strRef>
              <c:f>'Savo-Karjalan vp'!$B$4:$B$13</c:f>
              <c:strCache>
                <c:ptCount val="10"/>
                <c:pt idx="0">
                  <c:v>Perussuomalaiset</c:v>
                </c:pt>
                <c:pt idx="1">
                  <c:v>Kansalaispuolue</c:v>
                </c:pt>
                <c:pt idx="2">
                  <c:v>Keskusta</c:v>
                </c:pt>
                <c:pt idx="3">
                  <c:v>Kokoomus</c:v>
                </c:pt>
                <c:pt idx="4">
                  <c:v>Vihreät</c:v>
                </c:pt>
                <c:pt idx="5">
                  <c:v>KD</c:v>
                </c:pt>
                <c:pt idx="6">
                  <c:v>Sininen Tulevaisuus</c:v>
                </c:pt>
                <c:pt idx="7">
                  <c:v>SDP</c:v>
                </c:pt>
                <c:pt idx="8">
                  <c:v>Vasemmistoliitto</c:v>
                </c:pt>
                <c:pt idx="9">
                  <c:v>Suomen Kansa Ensin</c:v>
                </c:pt>
              </c:strCache>
            </c:strRef>
          </c:cat>
          <c:val>
            <c:numRef>
              <c:f>'Savo-Karjalan vp'!$I$4:$I$13</c:f>
              <c:numCache>
                <c:formatCode>General</c:formatCode>
                <c:ptCount val="10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D5-421C-8C28-89DF6F2C1B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53852319"/>
        <c:axId val="1817167023"/>
      </c:barChart>
      <c:catAx>
        <c:axId val="2538523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7167023"/>
        <c:crosses val="autoZero"/>
        <c:auto val="1"/>
        <c:lblAlgn val="ctr"/>
        <c:lblOffset val="100"/>
        <c:noMultiLvlLbl val="0"/>
      </c:catAx>
      <c:valAx>
        <c:axId val="18171670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8523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'Vaasan vp'!$D$3</c:f>
              <c:strCache>
                <c:ptCount val="1"/>
                <c:pt idx="0">
                  <c:v>Yrittäjäehdokkaat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'Vaasan vp'!$B$4:$B$15</c:f>
              <c:strCache>
                <c:ptCount val="12"/>
                <c:pt idx="0">
                  <c:v>Perussuomalaiset</c:v>
                </c:pt>
                <c:pt idx="1">
                  <c:v>Seitsemän tähden liike</c:v>
                </c:pt>
                <c:pt idx="2">
                  <c:v>KD</c:v>
                </c:pt>
                <c:pt idx="3">
                  <c:v>Keskusta</c:v>
                </c:pt>
                <c:pt idx="4">
                  <c:v>RKP</c:v>
                </c:pt>
                <c:pt idx="5">
                  <c:v>Vihreät</c:v>
                </c:pt>
                <c:pt idx="6">
                  <c:v>Kokoomus</c:v>
                </c:pt>
                <c:pt idx="7">
                  <c:v>Kansalaispuolue</c:v>
                </c:pt>
                <c:pt idx="8">
                  <c:v>Piraattipuolue</c:v>
                </c:pt>
                <c:pt idx="9">
                  <c:v>SDP</c:v>
                </c:pt>
                <c:pt idx="10">
                  <c:v>Sininen Tulevaisuus</c:v>
                </c:pt>
                <c:pt idx="11">
                  <c:v>Vasemmistoliitto</c:v>
                </c:pt>
              </c:strCache>
            </c:strRef>
          </c:cat>
          <c:val>
            <c:numRef>
              <c:f>'Vaasan vp'!$D$4:$D$15</c:f>
              <c:numCache>
                <c:formatCode>General</c:formatCode>
                <c:ptCount val="12"/>
                <c:pt idx="0">
                  <c:v>7</c:v>
                </c:pt>
                <c:pt idx="1">
                  <c:v>6</c:v>
                </c:pt>
                <c:pt idx="2">
                  <c:v>4</c:v>
                </c:pt>
                <c:pt idx="3">
                  <c:v>5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6B-4C4E-950D-224BF811CC2C}"/>
            </c:ext>
          </c:extLst>
        </c:ser>
        <c:ser>
          <c:idx val="1"/>
          <c:order val="1"/>
          <c:tx>
            <c:strRef>
              <c:f>'Vaasan vp'!$I$3</c:f>
              <c:strCache>
                <c:ptCount val="1"/>
                <c:pt idx="0">
                  <c:v>Valitut yrittäjät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'Vaasan vp'!$B$4:$B$15</c:f>
              <c:strCache>
                <c:ptCount val="12"/>
                <c:pt idx="0">
                  <c:v>Perussuomalaiset</c:v>
                </c:pt>
                <c:pt idx="1">
                  <c:v>Seitsemän tähden liike</c:v>
                </c:pt>
                <c:pt idx="2">
                  <c:v>KD</c:v>
                </c:pt>
                <c:pt idx="3">
                  <c:v>Keskusta</c:v>
                </c:pt>
                <c:pt idx="4">
                  <c:v>RKP</c:v>
                </c:pt>
                <c:pt idx="5">
                  <c:v>Vihreät</c:v>
                </c:pt>
                <c:pt idx="6">
                  <c:v>Kokoomus</c:v>
                </c:pt>
                <c:pt idx="7">
                  <c:v>Kansalaispuolue</c:v>
                </c:pt>
                <c:pt idx="8">
                  <c:v>Piraattipuolue</c:v>
                </c:pt>
                <c:pt idx="9">
                  <c:v>SDP</c:v>
                </c:pt>
                <c:pt idx="10">
                  <c:v>Sininen Tulevaisuus</c:v>
                </c:pt>
                <c:pt idx="11">
                  <c:v>Vasemmistoliitto</c:v>
                </c:pt>
              </c:strCache>
            </c:strRef>
          </c:cat>
          <c:val>
            <c:numRef>
              <c:f>'Vaasan vp'!$I$4:$I$15</c:f>
              <c:numCache>
                <c:formatCode>General</c:formatCode>
                <c:ptCount val="12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6B-4C4E-950D-224BF811CC2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355612639"/>
        <c:axId val="1053398143"/>
      </c:barChart>
      <c:catAx>
        <c:axId val="3556126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3398143"/>
        <c:crosses val="autoZero"/>
        <c:auto val="1"/>
        <c:lblAlgn val="ctr"/>
        <c:lblOffset val="100"/>
        <c:noMultiLvlLbl val="0"/>
      </c:catAx>
      <c:valAx>
        <c:axId val="10533981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6126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'Keski-Suomen vp'!$D$3</c:f>
              <c:strCache>
                <c:ptCount val="1"/>
                <c:pt idx="0">
                  <c:v>Yrittäjäehdokkaat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'Keski-Suomen vp'!$B$4:$B$11</c:f>
              <c:strCache>
                <c:ptCount val="8"/>
                <c:pt idx="0">
                  <c:v>Keskusta</c:v>
                </c:pt>
                <c:pt idx="1">
                  <c:v>Kokoomus</c:v>
                </c:pt>
                <c:pt idx="2">
                  <c:v>Liike Nyt</c:v>
                </c:pt>
                <c:pt idx="3">
                  <c:v>Perussuomalaiset</c:v>
                </c:pt>
                <c:pt idx="4">
                  <c:v>Kansalaispuolue</c:v>
                </c:pt>
                <c:pt idx="5">
                  <c:v>Sininen Tulevaisuus</c:v>
                </c:pt>
                <c:pt idx="6">
                  <c:v>Eläinoikeuspuolue</c:v>
                </c:pt>
                <c:pt idx="7">
                  <c:v>Piraattipuolue</c:v>
                </c:pt>
              </c:strCache>
            </c:strRef>
          </c:cat>
          <c:val>
            <c:numRef>
              <c:f>'Keski-Suomen vp'!$D$4:$D$11</c:f>
              <c:numCache>
                <c:formatCode>General</c:formatCode>
                <c:ptCount val="8"/>
                <c:pt idx="0">
                  <c:v>5</c:v>
                </c:pt>
                <c:pt idx="1">
                  <c:v>5</c:v>
                </c:pt>
                <c:pt idx="2">
                  <c:v>4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B6-46B9-9A29-953A5EC74126}"/>
            </c:ext>
          </c:extLst>
        </c:ser>
        <c:ser>
          <c:idx val="1"/>
          <c:order val="1"/>
          <c:tx>
            <c:strRef>
              <c:f>'Keski-Suomen vp'!$I$3</c:f>
              <c:strCache>
                <c:ptCount val="1"/>
                <c:pt idx="0">
                  <c:v>Valitut yrittäjät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'Keski-Suomen vp'!$B$4:$B$11</c:f>
              <c:strCache>
                <c:ptCount val="8"/>
                <c:pt idx="0">
                  <c:v>Keskusta</c:v>
                </c:pt>
                <c:pt idx="1">
                  <c:v>Kokoomus</c:v>
                </c:pt>
                <c:pt idx="2">
                  <c:v>Liike Nyt</c:v>
                </c:pt>
                <c:pt idx="3">
                  <c:v>Perussuomalaiset</c:v>
                </c:pt>
                <c:pt idx="4">
                  <c:v>Kansalaispuolue</c:v>
                </c:pt>
                <c:pt idx="5">
                  <c:v>Sininen Tulevaisuus</c:v>
                </c:pt>
                <c:pt idx="6">
                  <c:v>Eläinoikeuspuolue</c:v>
                </c:pt>
                <c:pt idx="7">
                  <c:v>Piraattipuolue</c:v>
                </c:pt>
              </c:strCache>
            </c:strRef>
          </c:cat>
          <c:val>
            <c:numRef>
              <c:f>'Keski-Suomen vp'!$I$4:$I$11</c:f>
              <c:numCache>
                <c:formatCode>General</c:formatCode>
                <c:ptCount val="8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B6-46B9-9A29-953A5EC7412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250728543"/>
        <c:axId val="1924251967"/>
      </c:barChart>
      <c:catAx>
        <c:axId val="2507285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4251967"/>
        <c:crosses val="autoZero"/>
        <c:auto val="1"/>
        <c:lblAlgn val="ctr"/>
        <c:lblOffset val="100"/>
        <c:noMultiLvlLbl val="0"/>
      </c:catAx>
      <c:valAx>
        <c:axId val="19242519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7285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'Oulun vp'!$D$3</c:f>
              <c:strCache>
                <c:ptCount val="1"/>
                <c:pt idx="0">
                  <c:v>Yrittäjäehdokkaat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'Oulun vp'!$B$4:$B$14</c:f>
              <c:strCache>
                <c:ptCount val="11"/>
                <c:pt idx="0">
                  <c:v>Perussuomalaiset</c:v>
                </c:pt>
                <c:pt idx="1">
                  <c:v>Kokoomus</c:v>
                </c:pt>
                <c:pt idx="2">
                  <c:v>KD</c:v>
                </c:pt>
                <c:pt idx="3">
                  <c:v>Seitsemän tähden liike</c:v>
                </c:pt>
                <c:pt idx="4">
                  <c:v>Vasemmistoliitto</c:v>
                </c:pt>
                <c:pt idx="5">
                  <c:v>Vihreät</c:v>
                </c:pt>
                <c:pt idx="6">
                  <c:v>Keskusta</c:v>
                </c:pt>
                <c:pt idx="7">
                  <c:v>Liike Nyt</c:v>
                </c:pt>
                <c:pt idx="8">
                  <c:v>Piraattipuolue</c:v>
                </c:pt>
                <c:pt idx="9">
                  <c:v>Sininen Tulevaisuus</c:v>
                </c:pt>
                <c:pt idx="10">
                  <c:v>Valitsijayhdistys</c:v>
                </c:pt>
              </c:strCache>
            </c:strRef>
          </c:cat>
          <c:val>
            <c:numRef>
              <c:f>'Oulun vp'!$D$4:$D$14</c:f>
              <c:numCache>
                <c:formatCode>General</c:formatCode>
                <c:ptCount val="11"/>
                <c:pt idx="0">
                  <c:v>8</c:v>
                </c:pt>
                <c:pt idx="1">
                  <c:v>6</c:v>
                </c:pt>
                <c:pt idx="2">
                  <c:v>4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8E-491D-B4F2-DE2D96E3D1A1}"/>
            </c:ext>
          </c:extLst>
        </c:ser>
        <c:ser>
          <c:idx val="1"/>
          <c:order val="1"/>
          <c:tx>
            <c:strRef>
              <c:f>'Oulun vp'!$I$3</c:f>
              <c:strCache>
                <c:ptCount val="1"/>
                <c:pt idx="0">
                  <c:v>Valitut yrittäjät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'Oulun vp'!$B$4:$B$14</c:f>
              <c:strCache>
                <c:ptCount val="11"/>
                <c:pt idx="0">
                  <c:v>Perussuomalaiset</c:v>
                </c:pt>
                <c:pt idx="1">
                  <c:v>Kokoomus</c:v>
                </c:pt>
                <c:pt idx="2">
                  <c:v>KD</c:v>
                </c:pt>
                <c:pt idx="3">
                  <c:v>Seitsemän tähden liike</c:v>
                </c:pt>
                <c:pt idx="4">
                  <c:v>Vasemmistoliitto</c:v>
                </c:pt>
                <c:pt idx="5">
                  <c:v>Vihreät</c:v>
                </c:pt>
                <c:pt idx="6">
                  <c:v>Keskusta</c:v>
                </c:pt>
                <c:pt idx="7">
                  <c:v>Liike Nyt</c:v>
                </c:pt>
                <c:pt idx="8">
                  <c:v>Piraattipuolue</c:v>
                </c:pt>
                <c:pt idx="9">
                  <c:v>Sininen Tulevaisuus</c:v>
                </c:pt>
                <c:pt idx="10">
                  <c:v>Valitsijayhdistys</c:v>
                </c:pt>
              </c:strCache>
            </c:strRef>
          </c:cat>
          <c:val>
            <c:numRef>
              <c:f>'Oulun vp'!$I$4:$I$14</c:f>
              <c:numCache>
                <c:formatCode>General</c:formatCode>
                <c:ptCount val="1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8E-491D-B4F2-DE2D96E3D1A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107584319"/>
        <c:axId val="191878367"/>
      </c:barChart>
      <c:catAx>
        <c:axId val="1075843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878367"/>
        <c:crosses val="autoZero"/>
        <c:auto val="1"/>
        <c:lblAlgn val="ctr"/>
        <c:lblOffset val="100"/>
        <c:noMultiLvlLbl val="0"/>
      </c:catAx>
      <c:valAx>
        <c:axId val="1918783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5843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'Lapin vp'!$D$3</c:f>
              <c:strCache>
                <c:ptCount val="1"/>
                <c:pt idx="0">
                  <c:v>Yrittäjäehdokkaat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'Lapin vp'!$B$4:$B$12</c:f>
              <c:strCache>
                <c:ptCount val="9"/>
                <c:pt idx="0">
                  <c:v>Kokoomus</c:v>
                </c:pt>
                <c:pt idx="1">
                  <c:v>Perussuomalaiset</c:v>
                </c:pt>
                <c:pt idx="2">
                  <c:v>Liike Nyt</c:v>
                </c:pt>
                <c:pt idx="3">
                  <c:v>Seitsemän tähden liike</c:v>
                </c:pt>
                <c:pt idx="4">
                  <c:v>Vasemmistoliitto</c:v>
                </c:pt>
                <c:pt idx="5">
                  <c:v>Vihreät</c:v>
                </c:pt>
                <c:pt idx="6">
                  <c:v>Keskusta</c:v>
                </c:pt>
                <c:pt idx="7">
                  <c:v>Kommunistinen työväenpuolue</c:v>
                </c:pt>
                <c:pt idx="8">
                  <c:v>Sininen Tulevaisuus</c:v>
                </c:pt>
              </c:strCache>
            </c:strRef>
          </c:cat>
          <c:val>
            <c:numRef>
              <c:f>'Lapin vp'!$D$4:$D$12</c:f>
              <c:numCache>
                <c:formatCode>General</c:formatCode>
                <c:ptCount val="9"/>
                <c:pt idx="0">
                  <c:v>5</c:v>
                </c:pt>
                <c:pt idx="1">
                  <c:v>4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42-4B5C-8814-73C3E97CF4E4}"/>
            </c:ext>
          </c:extLst>
        </c:ser>
        <c:ser>
          <c:idx val="1"/>
          <c:order val="1"/>
          <c:tx>
            <c:strRef>
              <c:f>'Lapin vp'!$I$3</c:f>
              <c:strCache>
                <c:ptCount val="1"/>
                <c:pt idx="0">
                  <c:v>Valitut yrittäjät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'Lapin vp'!$B$4:$B$12</c:f>
              <c:strCache>
                <c:ptCount val="9"/>
                <c:pt idx="0">
                  <c:v>Kokoomus</c:v>
                </c:pt>
                <c:pt idx="1">
                  <c:v>Perussuomalaiset</c:v>
                </c:pt>
                <c:pt idx="2">
                  <c:v>Liike Nyt</c:v>
                </c:pt>
                <c:pt idx="3">
                  <c:v>Seitsemän tähden liike</c:v>
                </c:pt>
                <c:pt idx="4">
                  <c:v>Vasemmistoliitto</c:v>
                </c:pt>
                <c:pt idx="5">
                  <c:v>Vihreät</c:v>
                </c:pt>
                <c:pt idx="6">
                  <c:v>Keskusta</c:v>
                </c:pt>
                <c:pt idx="7">
                  <c:v>Kommunistinen työväenpuolue</c:v>
                </c:pt>
                <c:pt idx="8">
                  <c:v>Sininen Tulevaisuus</c:v>
                </c:pt>
              </c:strCache>
            </c:strRef>
          </c:cat>
          <c:val>
            <c:numRef>
              <c:f>'Lapin vp'!$I$4:$I$12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42-4B5C-8814-73C3E97CF4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94038959"/>
        <c:axId val="102698511"/>
      </c:barChart>
      <c:catAx>
        <c:axId val="1940389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698511"/>
        <c:crosses val="autoZero"/>
        <c:auto val="1"/>
        <c:lblAlgn val="ctr"/>
        <c:lblOffset val="100"/>
        <c:noMultiLvlLbl val="0"/>
      </c:catAx>
      <c:valAx>
        <c:axId val="1026985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40389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DCA3D5-27C8-394C-8025-DBFD2EAC027F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B2E1E-1AC8-E24E-9330-0FAF407D098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8988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EB2E1E-1AC8-E24E-9330-0FAF407D0980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9877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30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2296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31424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6467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99903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keskitet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30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92989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28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Suorakulmio 6"/>
          <p:cNvSpPr/>
          <p:nvPr/>
        </p:nvSpPr>
        <p:spPr>
          <a:xfrm>
            <a:off x="9139203" y="3431685"/>
            <a:ext cx="3052797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 err="1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9" name="Kuvan paikkamerkki 8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31685"/>
            <a:ext cx="9139203" cy="3429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Kolmio 9"/>
          <p:cNvSpPr/>
          <p:nvPr userDrawn="1"/>
        </p:nvSpPr>
        <p:spPr>
          <a:xfrm rot="16200000">
            <a:off x="8388893" y="4091882"/>
            <a:ext cx="883212" cy="666915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</p:spTree>
    <p:extLst>
      <p:ext uri="{BB962C8B-B14F-4D97-AF65-F5344CB8AC3E}">
        <p14:creationId xmlns:p14="http://schemas.microsoft.com/office/powerpoint/2010/main" val="847516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AF8E0C4-2B04-4575-90C9-B2559A6B0F5E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Sisällön paikkamerkki 7"/>
          <p:cNvSpPr>
            <a:spLocks noGrp="1"/>
          </p:cNvSpPr>
          <p:nvPr>
            <p:ph sz="quarter" idx="13"/>
          </p:nvPr>
        </p:nvSpPr>
        <p:spPr>
          <a:xfrm>
            <a:off x="414000" y="774551"/>
            <a:ext cx="11248354" cy="5056867"/>
          </a:xfrm>
        </p:spPr>
        <p:txBody>
          <a:bodyPr/>
          <a:lstStyle>
            <a:lvl1pPr>
              <a:buClr>
                <a:schemeClr val="bg1"/>
              </a:buClr>
              <a:defRPr sz="2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8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8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pic>
        <p:nvPicPr>
          <p:cNvPr id="2" name="Kuva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33" y="10756"/>
            <a:ext cx="2649966" cy="116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043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2777216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999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400"/>
            </a:lvl2pPr>
            <a:lvl3pPr marL="539987" indent="-179996">
              <a:spcBef>
                <a:spcPts val="0"/>
              </a:spcBef>
              <a:defRPr sz="2400"/>
            </a:lvl3pPr>
            <a:lvl4pPr marL="719982" indent="-179996">
              <a:spcBef>
                <a:spcPts val="0"/>
              </a:spcBef>
              <a:defRPr sz="2400"/>
            </a:lvl4pPr>
            <a:lvl5pPr marL="899978" indent="-179996">
              <a:spcBef>
                <a:spcPts val="0"/>
              </a:spcBef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218359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172504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8000" y="774550"/>
            <a:ext cx="10741468" cy="2291379"/>
          </a:xfrm>
        </p:spPr>
        <p:txBody>
          <a:bodyPr anchor="t" anchorCtr="0"/>
          <a:lstStyle>
            <a:lvl1pPr>
              <a:defRPr sz="2800" b="0"/>
            </a:lvl1pPr>
          </a:lstStyle>
          <a:p>
            <a:r>
              <a:rPr lang="fi-FI"/>
              <a:t>Muokkaa perustyylejä naps.</a:t>
            </a:r>
          </a:p>
        </p:txBody>
      </p:sp>
      <p:pic>
        <p:nvPicPr>
          <p:cNvPr id="5" name="Kuva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33" y="10756"/>
            <a:ext cx="2649966" cy="116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8862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8000" y="774551"/>
            <a:ext cx="10752226" cy="2377440"/>
          </a:xfrm>
        </p:spPr>
        <p:txBody>
          <a:bodyPr anchor="t" anchorCtr="0"/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perustyylejä naps.</a:t>
            </a:r>
          </a:p>
        </p:txBody>
      </p:sp>
      <p:pic>
        <p:nvPicPr>
          <p:cNvPr id="4" name="Kuva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33" y="10756"/>
            <a:ext cx="2649966" cy="116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9931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pic>
        <p:nvPicPr>
          <p:cNvPr id="4" name="Kuva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33" y="10756"/>
            <a:ext cx="2649966" cy="116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238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11299705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18444641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883279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645506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15661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fi-FI"/>
              <a:t>Etunimi Sukunimi</a:t>
            </a:r>
            <a:br>
              <a:rPr lang="fi-FI"/>
            </a:br>
            <a:r>
              <a:rPr lang="fi-FI"/>
              <a:t>tehtävänimike</a:t>
            </a:r>
            <a:br>
              <a:rPr lang="fi-FI"/>
            </a:br>
            <a:br>
              <a:rPr lang="fi-FI"/>
            </a:br>
            <a:r>
              <a:rPr lang="fi-FI"/>
              <a:t>p. 00 0000 000, 000 000 000</a:t>
            </a:r>
            <a:br>
              <a:rPr lang="fi-FI"/>
            </a:br>
            <a:r>
              <a:rPr lang="fi-FI" err="1"/>
              <a:t>etunimi.sukunimi@yrittajat.fi</a:t>
            </a:r>
            <a:br>
              <a:rPr lang="fi-FI"/>
            </a:br>
            <a:br>
              <a:rPr lang="fi-FI"/>
            </a:br>
            <a:r>
              <a:rPr lang="fi-FI"/>
              <a:t>Twitter:</a:t>
            </a:r>
            <a:br>
              <a:rPr lang="fi-FI"/>
            </a:br>
            <a:r>
              <a:rPr lang="fi-FI"/>
              <a:t>Instagram:</a:t>
            </a:r>
            <a:br>
              <a:rPr lang="fi-FI"/>
            </a:br>
            <a:r>
              <a:rPr lang="fi-FI"/>
              <a:t>Facebook:</a:t>
            </a:r>
            <a:br>
              <a:rPr lang="fi-FI"/>
            </a:br>
            <a:br>
              <a:rPr lang="fi-FI"/>
            </a:br>
            <a:r>
              <a:rPr lang="fi-FI" err="1"/>
              <a:t>yrittajat.fi</a:t>
            </a:r>
            <a:endParaRPr lang="fi-FI"/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9994" indent="0" algn="ctr">
              <a:spcBef>
                <a:spcPts val="0"/>
              </a:spcBef>
              <a:buNone/>
              <a:defRPr sz="2667"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2509664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660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790" y="0"/>
            <a:ext cx="2639209" cy="1146909"/>
          </a:xfrm>
          <a:prstGeom prst="rect">
            <a:avLst/>
          </a:prstGeom>
        </p:spPr>
      </p:pic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4000" y="0"/>
            <a:ext cx="11248354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880000" y="65159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8E0C4-2B04-4575-90C9-B2559A6B0F5E}" type="datetimeFigureOut">
              <a:rPr lang="fi-FI" smtClean="0"/>
              <a:t>21.11.2022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128000" y="6515944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414000" y="65159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10282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  <p:sldLayoutId id="2147483790" r:id="rId18"/>
    <p:sldLayoutId id="2147483791" r:id="rId19"/>
    <p:sldLayoutId id="2147483792" r:id="rId20"/>
    <p:sldLayoutId id="2147483793" r:id="rId21"/>
  </p:sldLayoutIdLst>
  <p:txStyles>
    <p:titleStyle>
      <a:lvl1pPr algn="l" defTabSz="914377" rtl="0" eaLnBrk="1" latinLnBrk="0" hangingPunct="1">
        <a:spcBef>
          <a:spcPct val="0"/>
        </a:spcBef>
        <a:buNone/>
        <a:defRPr sz="3000" b="1" kern="1200">
          <a:solidFill>
            <a:schemeClr val="accent6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4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7B26262-5CD3-4F37-8F38-EFE29BD237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Eduskuntavaalit 2019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D9D07EAF-9135-4A44-8525-FA83BA3237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Vaalitulos, päivitetty 3.5.2019</a:t>
            </a:r>
          </a:p>
        </p:txBody>
      </p:sp>
      <p:pic>
        <p:nvPicPr>
          <p:cNvPr id="5" name="Kuvan paikkamerkki 4">
            <a:extLst>
              <a:ext uri="{FF2B5EF4-FFF2-40B4-BE49-F238E27FC236}">
                <a16:creationId xmlns:a16="http://schemas.microsoft.com/office/drawing/2014/main" id="{C85F6DDB-D08B-4756-A317-5CCFDFD983F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27" b="16627"/>
          <a:stretch>
            <a:fillRect/>
          </a:stretch>
        </p:blipFill>
        <p:spPr>
          <a:xfrm>
            <a:off x="0" y="3434216"/>
            <a:ext cx="9139238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249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07D8DBAB-B5E0-47A8-8DAF-289F50103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Yrittäjät edustakuntavaaleissa 2019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0E3C5F25-A948-4896-8024-E3392BA44D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Eduskuntavaaleissa oli 2468 ehdokasta.</a:t>
            </a:r>
          </a:p>
          <a:p>
            <a:r>
              <a:rPr lang="fi-FI" dirty="0"/>
              <a:t>Yrittäjäehdokkaita oli 447 kappaletta eli 18,1 % ehdokkaista.</a:t>
            </a:r>
          </a:p>
          <a:p>
            <a:r>
              <a:rPr lang="fi-FI" dirty="0"/>
              <a:t>Yrittäjiä valittiin eduskuntaan 34 kappaletta eli 17 % kansanedustajista.</a:t>
            </a:r>
          </a:p>
          <a:p>
            <a:r>
              <a:rPr lang="fi-FI" dirty="0"/>
              <a:t>Valituista yrittäjistä 18 on Suomen Yrittäjien jäsenyritysten yrittäjiä. 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7" name="Ellipsi 6">
            <a:extLst>
              <a:ext uri="{FF2B5EF4-FFF2-40B4-BE49-F238E27FC236}">
                <a16:creationId xmlns:a16="http://schemas.microsoft.com/office/drawing/2014/main" id="{D499FB60-74BF-4875-9F8E-AEA6D58FF3E2}"/>
              </a:ext>
            </a:extLst>
          </p:cNvPr>
          <p:cNvSpPr/>
          <p:nvPr/>
        </p:nvSpPr>
        <p:spPr>
          <a:xfrm>
            <a:off x="851337" y="3649718"/>
            <a:ext cx="2995450" cy="288509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dirty="0"/>
              <a:t>Yrittäjä-kansanedustajat</a:t>
            </a:r>
          </a:p>
          <a:p>
            <a:pPr algn="ctr"/>
            <a:r>
              <a:rPr lang="fi-FI" sz="6600" b="1" dirty="0"/>
              <a:t>34</a:t>
            </a:r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0B69A0F9-DC5F-4614-887C-D7141B5AF847}"/>
              </a:ext>
            </a:extLst>
          </p:cNvPr>
          <p:cNvSpPr/>
          <p:nvPr/>
        </p:nvSpPr>
        <p:spPr>
          <a:xfrm>
            <a:off x="4227785" y="3649718"/>
            <a:ext cx="2995450" cy="288509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/>
              <a:t>Yrittäjien osuus eduskuntavaali-ehdokkaista</a:t>
            </a:r>
          </a:p>
          <a:p>
            <a:pPr algn="ctr"/>
            <a:r>
              <a:rPr lang="fi-FI" sz="5400" b="1"/>
              <a:t>18%</a:t>
            </a:r>
          </a:p>
        </p:txBody>
      </p:sp>
      <p:sp>
        <p:nvSpPr>
          <p:cNvPr id="9" name="Ellipsi 8">
            <a:extLst>
              <a:ext uri="{FF2B5EF4-FFF2-40B4-BE49-F238E27FC236}">
                <a16:creationId xmlns:a16="http://schemas.microsoft.com/office/drawing/2014/main" id="{CCB53BF4-C33F-40EB-AB78-5F343ABDA314}"/>
              </a:ext>
            </a:extLst>
          </p:cNvPr>
          <p:cNvSpPr/>
          <p:nvPr/>
        </p:nvSpPr>
        <p:spPr>
          <a:xfrm>
            <a:off x="7604233" y="3649718"/>
            <a:ext cx="2995450" cy="288509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dirty="0"/>
              <a:t>Yrittäjien osuus kansan-edustajista</a:t>
            </a:r>
          </a:p>
          <a:p>
            <a:pPr algn="ctr"/>
            <a:r>
              <a:rPr lang="fi-FI" sz="4400" b="1" dirty="0"/>
              <a:t>17 %</a:t>
            </a:r>
          </a:p>
        </p:txBody>
      </p:sp>
    </p:spTree>
    <p:extLst>
      <p:ext uri="{BB962C8B-B14F-4D97-AF65-F5344CB8AC3E}">
        <p14:creationId xmlns:p14="http://schemas.microsoft.com/office/powerpoint/2010/main" val="2336809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0839D74-E200-4DA4-BE60-7DF781C4C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Yrittäjäkansanedustajat puolueittain 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25DE4FC-B1C0-49BB-A16E-28A6ED24117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i-FI"/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3C481902-C882-4D32-BF5F-B9BF239706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668782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95363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FE08D7-3CD8-44DD-A5E9-3C55947C1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Yrittäjäkansanedustajat 2015 ja 2019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99CE7DA-2D9E-48D5-9B50-0404D5AD86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/>
              <a:t>Vuonna 2015 valittiin 47 yrittäjää, vuonna 2019 valittiin 33 yrittäjää. </a:t>
            </a:r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8BCF89E3-6B7C-42D2-A19F-9F1E7F2590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838829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74604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AFD0F47E-095E-483E-95AD-0DE9E96591C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b="1"/>
              <a:t>Perussuomalaiset jäsenyrittäjät</a:t>
            </a:r>
          </a:p>
          <a:p>
            <a:r>
              <a:rPr lang="fi-FI"/>
              <a:t>Jari Koskela, Satakunta Mikko </a:t>
            </a:r>
            <a:r>
              <a:rPr lang="fi-FI" err="1"/>
              <a:t>Lundén</a:t>
            </a:r>
            <a:r>
              <a:rPr lang="fi-FI"/>
              <a:t>, Varsinais-Suomi </a:t>
            </a:r>
          </a:p>
          <a:p>
            <a:r>
              <a:rPr lang="fi-FI"/>
              <a:t>Veijo Niemi, Pirkanmaa </a:t>
            </a:r>
          </a:p>
          <a:p>
            <a:r>
              <a:rPr lang="fi-FI"/>
              <a:t>Sebastian Tynkkynen, Oulu </a:t>
            </a:r>
          </a:p>
          <a:p>
            <a:r>
              <a:rPr lang="fi-FI"/>
              <a:t>Veikko Vallin, Pirkanmaa</a:t>
            </a:r>
          </a:p>
          <a:p>
            <a:endParaRPr lang="fi-FI"/>
          </a:p>
          <a:p>
            <a:pPr marL="0" indent="0">
              <a:buNone/>
            </a:pPr>
            <a:r>
              <a:rPr lang="fi-FI" b="1"/>
              <a:t>Perussuomalaiset yrittäjät</a:t>
            </a:r>
          </a:p>
          <a:p>
            <a:r>
              <a:rPr lang="fi-FI"/>
              <a:t>Vilhelm Junnila, Varsinais-Suomi</a:t>
            </a:r>
          </a:p>
          <a:p>
            <a:r>
              <a:rPr lang="fi-FI"/>
              <a:t>Ari Koponen, Uusimaa</a:t>
            </a:r>
          </a:p>
          <a:p>
            <a:r>
              <a:rPr lang="fi-FI"/>
              <a:t>Jouni Kotiaho, Keski-Suomi</a:t>
            </a:r>
          </a:p>
          <a:p>
            <a:pPr marL="0" indent="0">
              <a:buNone/>
            </a:pPr>
            <a:endParaRPr lang="fi-FI"/>
          </a:p>
          <a:p>
            <a:endParaRPr lang="fi-FI"/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C4C0FB74-72E9-4D75-8D15-61631111E03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i-FI"/>
              <a:t>Kristian Sheikki Laakso, Kaakkois-Suomi</a:t>
            </a:r>
          </a:p>
          <a:p>
            <a:r>
              <a:rPr lang="fi-FI"/>
              <a:t>Mika </a:t>
            </a:r>
            <a:r>
              <a:rPr lang="fi-FI" err="1"/>
              <a:t>Niikko</a:t>
            </a:r>
            <a:r>
              <a:rPr lang="fi-FI"/>
              <a:t>, Uusimaa</a:t>
            </a:r>
          </a:p>
          <a:p>
            <a:r>
              <a:rPr lang="fi-FI"/>
              <a:t>Mauri Peltokangas, Vaasa</a:t>
            </a:r>
          </a:p>
          <a:p>
            <a:r>
              <a:rPr lang="fi-FI"/>
              <a:t>Riikka </a:t>
            </a:r>
            <a:r>
              <a:rPr lang="fi-FI" err="1"/>
              <a:t>Slunga-Poutsalo</a:t>
            </a:r>
            <a:r>
              <a:rPr lang="fi-FI"/>
              <a:t>, Uusimaa</a:t>
            </a:r>
          </a:p>
          <a:p>
            <a:r>
              <a:rPr lang="fi-FI"/>
              <a:t>Ville </a:t>
            </a:r>
            <a:r>
              <a:rPr lang="fi-FI" err="1"/>
              <a:t>Tavio</a:t>
            </a:r>
            <a:r>
              <a:rPr lang="fi-FI"/>
              <a:t>, Varsinais-Suomi</a:t>
            </a:r>
          </a:p>
          <a:p>
            <a:r>
              <a:rPr lang="fi-FI"/>
              <a:t>Ano Turtiainen, Kaakkois-Suomi</a:t>
            </a:r>
          </a:p>
          <a:p>
            <a:r>
              <a:rPr lang="fi-FI"/>
              <a:t>Jussi </a:t>
            </a:r>
            <a:r>
              <a:rPr lang="fi-FI" err="1"/>
              <a:t>Wihonen</a:t>
            </a:r>
            <a:r>
              <a:rPr lang="fi-FI"/>
              <a:t>, Savo-Karjala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E8AFC73-B770-4BDB-BC35-61540BCB2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Yrittäjäkansanedustajat</a:t>
            </a:r>
          </a:p>
        </p:txBody>
      </p:sp>
    </p:spTree>
    <p:extLst>
      <p:ext uri="{BB962C8B-B14F-4D97-AF65-F5344CB8AC3E}">
        <p14:creationId xmlns:p14="http://schemas.microsoft.com/office/powerpoint/2010/main" val="997323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29529F05-D9E0-4869-8EC1-4B6E9510F1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993678"/>
          </a:xfrm>
        </p:spPr>
        <p:txBody>
          <a:bodyPr/>
          <a:lstStyle/>
          <a:p>
            <a:pPr marL="0" indent="0">
              <a:buNone/>
            </a:pPr>
            <a:r>
              <a:rPr lang="fi-FI" b="1" dirty="0"/>
              <a:t>Keskustan jäsenyrittäjät</a:t>
            </a:r>
          </a:p>
          <a:p>
            <a:r>
              <a:rPr lang="fi-FI" dirty="0"/>
              <a:t>Jari Leppä, Kaakkois-Suomi</a:t>
            </a:r>
          </a:p>
          <a:p>
            <a:r>
              <a:rPr lang="fi-FI" dirty="0"/>
              <a:t>Anne Kalmari, Keski-Suomi</a:t>
            </a:r>
          </a:p>
          <a:p>
            <a:r>
              <a:rPr lang="fi-FI" dirty="0"/>
              <a:t>Arto Pirttilahti, Pirkanmaa</a:t>
            </a:r>
          </a:p>
          <a:p>
            <a:r>
              <a:rPr lang="fi-FI" dirty="0" err="1"/>
              <a:t>Hannakaisa</a:t>
            </a:r>
            <a:r>
              <a:rPr lang="fi-FI" dirty="0"/>
              <a:t> Heikkinen, Savo-Karjala</a:t>
            </a:r>
          </a:p>
          <a:p>
            <a:r>
              <a:rPr lang="fi-FI" dirty="0"/>
              <a:t>Hanna Huttunen, Savo-Karjala</a:t>
            </a:r>
          </a:p>
          <a:p>
            <a:r>
              <a:rPr lang="fi-FI" dirty="0"/>
              <a:t>Mikko Savola, Vaasa</a:t>
            </a:r>
          </a:p>
          <a:p>
            <a:r>
              <a:rPr lang="fi-FI" dirty="0"/>
              <a:t>Esko Kiviranta, Varsinais-Suomi</a:t>
            </a:r>
          </a:p>
          <a:p>
            <a:endParaRPr lang="fi-FI" dirty="0"/>
          </a:p>
          <a:p>
            <a:pPr marL="0" indent="0">
              <a:buNone/>
            </a:pPr>
            <a:r>
              <a:rPr lang="fi-FI" b="1" dirty="0"/>
              <a:t>Keskustan yrittäjät</a:t>
            </a:r>
          </a:p>
          <a:p>
            <a:r>
              <a:rPr lang="fi-FI" dirty="0"/>
              <a:t>Juha Pylväs, Oulu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5355CE9-1BA8-40B4-ADCC-5D0EBC7BEB5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b="1" dirty="0"/>
              <a:t>Kokoomuksen jäsenyrittäjät</a:t>
            </a:r>
          </a:p>
          <a:p>
            <a:r>
              <a:rPr lang="fi-FI" dirty="0"/>
              <a:t>Timo Heinonen, Häme</a:t>
            </a:r>
          </a:p>
          <a:p>
            <a:r>
              <a:rPr lang="fi-FI" dirty="0"/>
              <a:t>Jukka Kopra, Kaakkois-Suomi</a:t>
            </a:r>
          </a:p>
          <a:p>
            <a:r>
              <a:rPr lang="fi-FI" dirty="0"/>
              <a:t>Pauli Kiuru, Pirkanmaa</a:t>
            </a:r>
          </a:p>
          <a:p>
            <a:r>
              <a:rPr lang="fi-FI" dirty="0"/>
              <a:t>Arto Satonen, Pirkanmaa</a:t>
            </a:r>
          </a:p>
          <a:p>
            <a:r>
              <a:rPr lang="fi-FI" dirty="0"/>
              <a:t>Ruut Sjöblom, Uusimaa</a:t>
            </a:r>
          </a:p>
          <a:p>
            <a:pPr marL="0" indent="0">
              <a:buNone/>
            </a:pPr>
            <a:endParaRPr lang="fi-FI" b="1" dirty="0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AC12F0E-444D-4E02-A43B-D1C4593EB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Yrittäjäkansanedustajat</a:t>
            </a:r>
          </a:p>
        </p:txBody>
      </p:sp>
    </p:spTree>
    <p:extLst>
      <p:ext uri="{BB962C8B-B14F-4D97-AF65-F5344CB8AC3E}">
        <p14:creationId xmlns:p14="http://schemas.microsoft.com/office/powerpoint/2010/main" val="3922259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D0E15FA8-E664-4CC4-B65E-B38912786D4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b="1"/>
              <a:t>RKP:n yrittäjät</a:t>
            </a:r>
          </a:p>
          <a:p>
            <a:r>
              <a:rPr lang="fi-FI"/>
              <a:t>Anders </a:t>
            </a:r>
            <a:r>
              <a:rPr lang="fi-FI" err="1"/>
              <a:t>Adlercreutz</a:t>
            </a:r>
            <a:r>
              <a:rPr lang="fi-FI"/>
              <a:t>, Uusimaa</a:t>
            </a:r>
          </a:p>
          <a:p>
            <a:r>
              <a:rPr lang="fi-FI"/>
              <a:t>Anders Norrback, Vaasa</a:t>
            </a:r>
          </a:p>
          <a:p>
            <a:r>
              <a:rPr lang="fi-FI"/>
              <a:t>Sandra Bergqvist, Varsinais-Suomi</a:t>
            </a:r>
          </a:p>
          <a:p>
            <a:endParaRPr lang="fi-FI"/>
          </a:p>
          <a:p>
            <a:pPr marL="0" indent="0">
              <a:buNone/>
            </a:pPr>
            <a:r>
              <a:rPr lang="fi-FI" b="1"/>
              <a:t>SDP:n jäsenyrittäjä</a:t>
            </a:r>
          </a:p>
          <a:p>
            <a:r>
              <a:rPr lang="fi-FI"/>
              <a:t>Ville Skinnari, Häme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52C7FB2-77CA-4DCE-BFD4-B8DC530BD9F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b="1"/>
              <a:t>Vihreiden yrittäjä</a:t>
            </a:r>
          </a:p>
          <a:p>
            <a:r>
              <a:rPr lang="fi-FI"/>
              <a:t>Sofia Virta, Varsinais-Suomi</a:t>
            </a:r>
          </a:p>
          <a:p>
            <a:endParaRPr lang="fi-FI"/>
          </a:p>
          <a:p>
            <a:pPr marL="0" indent="0">
              <a:buNone/>
            </a:pPr>
            <a:r>
              <a:rPr lang="fi-FI" b="1"/>
              <a:t>Liike </a:t>
            </a:r>
            <a:r>
              <a:rPr lang="fi-FI" b="1" err="1"/>
              <a:t>Nytin</a:t>
            </a:r>
            <a:r>
              <a:rPr lang="fi-FI" b="1"/>
              <a:t> yrittäjä</a:t>
            </a:r>
          </a:p>
          <a:p>
            <a:r>
              <a:rPr lang="fi-FI"/>
              <a:t>Harry Harkimo, Uusimaa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5A172A8B-31F6-496F-984D-8A151B04C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Yrittäjäkansanedustajat</a:t>
            </a:r>
          </a:p>
        </p:txBody>
      </p:sp>
    </p:spTree>
    <p:extLst>
      <p:ext uri="{BB962C8B-B14F-4D97-AF65-F5344CB8AC3E}">
        <p14:creationId xmlns:p14="http://schemas.microsoft.com/office/powerpoint/2010/main" val="3232284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DD43DDE-A6F3-4C3C-A3F8-3E7EB1840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Yrittäjäkansanedustajien sukupuolijakauma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987A1B5-827D-4E48-B0D5-3C243F7CD7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i-FI"/>
          </a:p>
        </p:txBody>
      </p:sp>
      <p:graphicFrame>
        <p:nvGraphicFramePr>
          <p:cNvPr id="10" name="Sisällön paikkamerkki 9">
            <a:extLst>
              <a:ext uri="{FF2B5EF4-FFF2-40B4-BE49-F238E27FC236}">
                <a16:creationId xmlns:a16="http://schemas.microsoft.com/office/drawing/2014/main" id="{14D5F03F-4FA9-4A51-9C46-FF2EFBB0E4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1870553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15016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75EFCEA-475B-444A-B706-A5600C27B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Yrittäjäkansanedustajien ikäjakauma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05627FB-C76B-4766-B343-894713C19A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i-FI"/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2C922DFF-8303-42DE-B164-541EB510CD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0528285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1776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05AE30C3-3C07-480C-BAF1-8BB55F25D71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1" name="Otsikko 10">
            <a:extLst>
              <a:ext uri="{FF2B5EF4-FFF2-40B4-BE49-F238E27FC236}">
                <a16:creationId xmlns:a16="http://schemas.microsoft.com/office/drawing/2014/main" id="{DB72A142-0478-4BD9-8DB1-590AB3311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6AC250A8-0CBA-4542-84C9-B014D8B798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3" y="-2712333"/>
            <a:ext cx="16266288" cy="10844191"/>
          </a:xfrm>
          <a:prstGeom prst="rect">
            <a:avLst/>
          </a:prstGeom>
        </p:spPr>
      </p:pic>
      <p:sp>
        <p:nvSpPr>
          <p:cNvPr id="13" name="Tekstiruutu 12">
            <a:extLst>
              <a:ext uri="{FF2B5EF4-FFF2-40B4-BE49-F238E27FC236}">
                <a16:creationId xmlns:a16="http://schemas.microsoft.com/office/drawing/2014/main" id="{A0089EE0-C392-4C54-904A-22C2FFC4EE3A}"/>
              </a:ext>
            </a:extLst>
          </p:cNvPr>
          <p:cNvSpPr txBox="1"/>
          <p:nvPr/>
        </p:nvSpPr>
        <p:spPr>
          <a:xfrm>
            <a:off x="646385" y="953814"/>
            <a:ext cx="5305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>
                <a:solidFill>
                  <a:schemeClr val="bg1"/>
                </a:solidFill>
              </a:rPr>
              <a:t>Vaalipiirikohtaiset tilastot</a:t>
            </a:r>
          </a:p>
        </p:txBody>
      </p:sp>
    </p:spTree>
    <p:extLst>
      <p:ext uri="{BB962C8B-B14F-4D97-AF65-F5344CB8AC3E}">
        <p14:creationId xmlns:p14="http://schemas.microsoft.com/office/powerpoint/2010/main" val="4048671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002CC193-2093-4AFA-B4C7-3DD825845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Helsingin vaalipiiri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1AC8BC5C-7D3A-4952-87E4-AF5676C42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/>
              <a:t>Helsingin vaalipiirissä oli 286 ehdokasta.</a:t>
            </a:r>
          </a:p>
          <a:p>
            <a:r>
              <a:rPr lang="fi-FI"/>
              <a:t>Yrittäjäehdokkaita oli 38 kappaletta eli 13,3 % ehdokkaista.</a:t>
            </a:r>
          </a:p>
          <a:p>
            <a:r>
              <a:rPr lang="fi-FI"/>
              <a:t>Helsingistä valittiin 22 kansanedustajaa.</a:t>
            </a:r>
          </a:p>
          <a:p>
            <a:r>
              <a:rPr lang="fi-FI"/>
              <a:t>Yrittäjiä valittiin 0 kappaletta eli 0 % vaalipiirin edustajista</a:t>
            </a:r>
          </a:p>
          <a:p>
            <a:r>
              <a:rPr lang="fi-FI"/>
              <a:t>Valituista yrittäjistä 0 on Suomen Yrittäjien jäsenyritysten yrittäjiä. </a:t>
            </a:r>
          </a:p>
          <a:p>
            <a:pPr marL="0" indent="0">
              <a:buNone/>
            </a:pPr>
            <a:endParaRPr lang="fi-FI"/>
          </a:p>
          <a:p>
            <a:endParaRPr lang="fi-FI"/>
          </a:p>
        </p:txBody>
      </p:sp>
      <p:sp>
        <p:nvSpPr>
          <p:cNvPr id="6" name="Ellipsi 5">
            <a:extLst>
              <a:ext uri="{FF2B5EF4-FFF2-40B4-BE49-F238E27FC236}">
                <a16:creationId xmlns:a16="http://schemas.microsoft.com/office/drawing/2014/main" id="{CE0C007B-DAA5-4B9B-9CB8-ED12035E67B9}"/>
              </a:ext>
            </a:extLst>
          </p:cNvPr>
          <p:cNvSpPr/>
          <p:nvPr/>
        </p:nvSpPr>
        <p:spPr>
          <a:xfrm>
            <a:off x="3948042" y="3846785"/>
            <a:ext cx="2987566" cy="277473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/>
              <a:t>Yrittäjä-ehdokkaat</a:t>
            </a:r>
            <a:r>
              <a:rPr lang="fi-FI"/>
              <a:t> </a:t>
            </a:r>
          </a:p>
          <a:p>
            <a:pPr algn="ctr"/>
            <a:r>
              <a:rPr lang="fi-FI" sz="6600" b="1"/>
              <a:t>38</a:t>
            </a:r>
          </a:p>
        </p:txBody>
      </p:sp>
      <p:sp>
        <p:nvSpPr>
          <p:cNvPr id="7" name="Ellipsi 6">
            <a:extLst>
              <a:ext uri="{FF2B5EF4-FFF2-40B4-BE49-F238E27FC236}">
                <a16:creationId xmlns:a16="http://schemas.microsoft.com/office/drawing/2014/main" id="{B5B4DB1B-5FE9-4CF7-9A17-19FB45CD8B62}"/>
              </a:ext>
            </a:extLst>
          </p:cNvPr>
          <p:cNvSpPr/>
          <p:nvPr/>
        </p:nvSpPr>
        <p:spPr>
          <a:xfrm>
            <a:off x="417974" y="3846785"/>
            <a:ext cx="2987566" cy="277473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/>
              <a:t>Yrittäjä-kansanedustajat </a:t>
            </a:r>
          </a:p>
          <a:p>
            <a:pPr algn="ctr"/>
            <a:r>
              <a:rPr lang="fi-FI" sz="6600" b="1"/>
              <a:t>0</a:t>
            </a:r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889B15B9-E12F-448F-96E6-A47E797149F2}"/>
              </a:ext>
            </a:extLst>
          </p:cNvPr>
          <p:cNvSpPr/>
          <p:nvPr/>
        </p:nvSpPr>
        <p:spPr>
          <a:xfrm>
            <a:off x="7478111" y="3846785"/>
            <a:ext cx="2987566" cy="277473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/>
              <a:t>Yrittäjien osuus vaalipiirin kansan-edustajista</a:t>
            </a:r>
          </a:p>
          <a:p>
            <a:pPr algn="ctr"/>
            <a:r>
              <a:rPr lang="fi-FI" sz="4400" b="1"/>
              <a:t>0 %</a:t>
            </a:r>
          </a:p>
        </p:txBody>
      </p:sp>
    </p:spTree>
    <p:extLst>
      <p:ext uri="{BB962C8B-B14F-4D97-AF65-F5344CB8AC3E}">
        <p14:creationId xmlns:p14="http://schemas.microsoft.com/office/powerpoint/2010/main" val="21439674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E197D76-9E2F-4DA6-BC2D-9099410A985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i-FI" sz="1800"/>
              <a:t>Haavisto Pekka (</a:t>
            </a:r>
            <a:r>
              <a:rPr lang="fi-FI" sz="1800" err="1"/>
              <a:t>Vihr</a:t>
            </a:r>
            <a:r>
              <a:rPr lang="fi-FI" sz="1800"/>
              <a:t>)</a:t>
            </a:r>
          </a:p>
          <a:p>
            <a:r>
              <a:rPr lang="fi-FI" sz="1800"/>
              <a:t>Zyskowicz Ben (Kok)</a:t>
            </a:r>
          </a:p>
          <a:p>
            <a:r>
              <a:rPr lang="fi-FI" sz="1800"/>
              <a:t>Haatainen Tuula (SDP)</a:t>
            </a:r>
          </a:p>
          <a:p>
            <a:r>
              <a:rPr lang="fi-FI" sz="1800"/>
              <a:t>Halla-aho Jussi (PS)</a:t>
            </a:r>
          </a:p>
          <a:p>
            <a:r>
              <a:rPr lang="fi-FI" sz="1800"/>
              <a:t>Ohisalo Mari (</a:t>
            </a:r>
            <a:r>
              <a:rPr lang="fi-FI" sz="1800" err="1"/>
              <a:t>Vihr</a:t>
            </a:r>
            <a:r>
              <a:rPr lang="fi-FI" sz="1800"/>
              <a:t>)</a:t>
            </a:r>
          </a:p>
          <a:p>
            <a:r>
              <a:rPr lang="fi-FI" sz="1800"/>
              <a:t>Arhinmäki Paavo (</a:t>
            </a:r>
            <a:r>
              <a:rPr lang="fi-FI" sz="1800" err="1"/>
              <a:t>Vas</a:t>
            </a:r>
            <a:r>
              <a:rPr lang="fi-FI" sz="1800"/>
              <a:t>)</a:t>
            </a:r>
          </a:p>
          <a:p>
            <a:r>
              <a:rPr lang="fi-FI" sz="1800"/>
              <a:t>Pelkonen Jaana (Kok)</a:t>
            </a:r>
          </a:p>
          <a:p>
            <a:r>
              <a:rPr lang="fi-FI" sz="1800"/>
              <a:t>Holopainen Mari (</a:t>
            </a:r>
            <a:r>
              <a:rPr lang="fi-FI" sz="1800" err="1"/>
              <a:t>Vihr</a:t>
            </a:r>
            <a:r>
              <a:rPr lang="fi-FI" sz="1800"/>
              <a:t>)</a:t>
            </a:r>
          </a:p>
          <a:p>
            <a:r>
              <a:rPr lang="fi-FI" sz="1800"/>
              <a:t>Vartiainen Juhana (Kok)</a:t>
            </a:r>
          </a:p>
          <a:p>
            <a:r>
              <a:rPr lang="fi-FI" sz="1800"/>
              <a:t>Heinäluoma Eveliina (SDP)</a:t>
            </a:r>
          </a:p>
          <a:p>
            <a:r>
              <a:rPr lang="fi-FI" sz="1800"/>
              <a:t>Rantanen Mari (PS)</a:t>
            </a:r>
          </a:p>
          <a:p>
            <a:r>
              <a:rPr lang="fi-FI" sz="1800"/>
              <a:t>Kari Emma (</a:t>
            </a:r>
            <a:r>
              <a:rPr lang="fi-FI" sz="1800" err="1"/>
              <a:t>Vihr</a:t>
            </a:r>
            <a:r>
              <a:rPr lang="fi-FI" sz="1800"/>
              <a:t>)</a:t>
            </a:r>
          </a:p>
          <a:p>
            <a:r>
              <a:rPr lang="fi-FI" sz="1800"/>
              <a:t>Kivelä </a:t>
            </a:r>
            <a:r>
              <a:rPr lang="fi-FI" sz="1800" err="1"/>
              <a:t>Mai</a:t>
            </a:r>
            <a:r>
              <a:rPr lang="fi-FI" sz="1800"/>
              <a:t> (</a:t>
            </a:r>
            <a:r>
              <a:rPr lang="fi-FI" sz="1800" err="1"/>
              <a:t>Vas</a:t>
            </a:r>
            <a:endParaRPr lang="fi-FI" sz="1800"/>
          </a:p>
          <a:p>
            <a:r>
              <a:rPr lang="fi-FI" sz="1800"/>
              <a:t>Koulumies Terhi (Kok)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04E8CBEF-7C93-4586-9671-5E56CF4F683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i-FI" sz="1800" err="1"/>
              <a:t>Biaudet</a:t>
            </a:r>
            <a:r>
              <a:rPr lang="fi-FI" sz="1800"/>
              <a:t> Eva (RKP)</a:t>
            </a:r>
          </a:p>
          <a:p>
            <a:r>
              <a:rPr lang="fi-FI" sz="1800"/>
              <a:t>Alanko-Kahiluoto Outi (</a:t>
            </a:r>
            <a:r>
              <a:rPr lang="fi-FI" sz="1800" err="1"/>
              <a:t>Vihr</a:t>
            </a:r>
            <a:r>
              <a:rPr lang="fi-FI" sz="1800"/>
              <a:t>)</a:t>
            </a:r>
          </a:p>
          <a:p>
            <a:r>
              <a:rPr lang="fi-FI" sz="1800"/>
              <a:t>Tuomioja Erkki (SDP)</a:t>
            </a:r>
          </a:p>
          <a:p>
            <a:r>
              <a:rPr lang="fi-FI" sz="1800"/>
              <a:t>Sarkomaa Sari (Kok)</a:t>
            </a:r>
          </a:p>
          <a:p>
            <a:r>
              <a:rPr lang="fi-FI" sz="1800" err="1"/>
              <a:t>Packalén</a:t>
            </a:r>
            <a:r>
              <a:rPr lang="fi-FI" sz="1800"/>
              <a:t> Tom (PS)</a:t>
            </a:r>
          </a:p>
          <a:p>
            <a:r>
              <a:rPr lang="fi-FI" sz="1800"/>
              <a:t>Harjanne Atte (PS)</a:t>
            </a:r>
          </a:p>
          <a:p>
            <a:r>
              <a:rPr lang="fi-FI" sz="1800"/>
              <a:t>Honkasalo Veronika (</a:t>
            </a:r>
            <a:r>
              <a:rPr lang="fi-FI" sz="1800" err="1"/>
              <a:t>Vas</a:t>
            </a:r>
            <a:r>
              <a:rPr lang="fi-FI" sz="1800"/>
              <a:t>)</a:t>
            </a:r>
          </a:p>
          <a:p>
            <a:r>
              <a:rPr lang="fi-FI" sz="1800"/>
              <a:t>Rydman </a:t>
            </a:r>
            <a:r>
              <a:rPr lang="fi-FI" sz="1800" err="1"/>
              <a:t>Wille</a:t>
            </a:r>
            <a:r>
              <a:rPr lang="fi-FI" sz="1800"/>
              <a:t> (Kok)</a:t>
            </a:r>
          </a:p>
          <a:p>
            <a:pPr marL="0" indent="0">
              <a:buNone/>
            </a:pPr>
            <a:r>
              <a:rPr lang="fi-FI" sz="1800"/>
              <a:t>VARALLA</a:t>
            </a:r>
          </a:p>
          <a:p>
            <a:r>
              <a:rPr lang="fi-FI" sz="1800" b="1">
                <a:solidFill>
                  <a:schemeClr val="tx2"/>
                </a:solidFill>
              </a:rPr>
              <a:t>Torsti Pilvi (SDP) - yrittäjä</a:t>
            </a:r>
          </a:p>
          <a:p>
            <a:r>
              <a:rPr lang="fi-FI" sz="1800" err="1"/>
              <a:t>Diarra</a:t>
            </a:r>
            <a:r>
              <a:rPr lang="fi-FI" sz="1800"/>
              <a:t> </a:t>
            </a:r>
            <a:r>
              <a:rPr lang="fi-FI" sz="1800" err="1"/>
              <a:t>Fatim</a:t>
            </a:r>
            <a:r>
              <a:rPr lang="fi-FI" sz="1800"/>
              <a:t> (</a:t>
            </a:r>
            <a:r>
              <a:rPr lang="fi-FI" sz="1800" err="1"/>
              <a:t>Vihr</a:t>
            </a:r>
            <a:r>
              <a:rPr lang="fi-FI" sz="1800"/>
              <a:t>)</a:t>
            </a:r>
          </a:p>
          <a:p>
            <a:r>
              <a:rPr lang="fi-FI" sz="1800" b="1">
                <a:solidFill>
                  <a:schemeClr val="tx2"/>
                </a:solidFill>
              </a:rPr>
              <a:t>Kaleva Atte (Kok) - yrittäjä</a:t>
            </a:r>
          </a:p>
          <a:p>
            <a:r>
              <a:rPr lang="fi-FI" sz="1800"/>
              <a:t>Raatikainen Mika (PS)</a:t>
            </a:r>
          </a:p>
          <a:p>
            <a:r>
              <a:rPr lang="fi-FI" sz="1800" err="1"/>
              <a:t>Modig</a:t>
            </a:r>
            <a:r>
              <a:rPr lang="fi-FI" sz="1800"/>
              <a:t> Silvia (</a:t>
            </a:r>
            <a:r>
              <a:rPr lang="fi-FI" sz="1800" err="1"/>
              <a:t>Vas</a:t>
            </a:r>
            <a:r>
              <a:rPr lang="fi-FI" sz="1800"/>
              <a:t>)</a:t>
            </a:r>
          </a:p>
          <a:p>
            <a:r>
              <a:rPr lang="fi-FI" sz="1800" b="1">
                <a:solidFill>
                  <a:schemeClr val="tx2"/>
                </a:solidFill>
              </a:rPr>
              <a:t>Rantala Marcus (RKP) - yrittäjä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CD73EC3-305A-4F62-BE65-B8A3CDA46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Helsingin kansanedustajat</a:t>
            </a:r>
          </a:p>
        </p:txBody>
      </p:sp>
    </p:spTree>
    <p:extLst>
      <p:ext uri="{BB962C8B-B14F-4D97-AF65-F5344CB8AC3E}">
        <p14:creationId xmlns:p14="http://schemas.microsoft.com/office/powerpoint/2010/main" val="30320464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00F2A25-2F00-481A-B0A2-2FC800EFA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Helsingin vaalipiiri</a:t>
            </a:r>
            <a:br>
              <a:rPr lang="fi-FI"/>
            </a:br>
            <a:r>
              <a:rPr lang="fi-FI"/>
              <a:t>yrittäjäehdokkaat ja valitut yrittäjät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79BB6635-F391-41A0-BD4E-F8BA8330DB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i-FI"/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A3998E90-5847-44A9-B6E3-752A2B1520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8518982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86814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002CC193-2093-4AFA-B4C7-3DD825845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Uudenmaan vaalipiiri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1AC8BC5C-7D3A-4952-87E4-AF5676C42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/>
              <a:t>Uudenmaan vaalipiirissä oli 492 ehdokasta.</a:t>
            </a:r>
          </a:p>
          <a:p>
            <a:r>
              <a:rPr lang="fi-FI"/>
              <a:t>Yrittäjäehdokkaita oli 81 kappaletta eli 16,5 % ehdokkaista.</a:t>
            </a:r>
          </a:p>
          <a:p>
            <a:r>
              <a:rPr lang="fi-FI"/>
              <a:t>Uudeltamaalta valittiin 36 kansanedustajaa.</a:t>
            </a:r>
          </a:p>
          <a:p>
            <a:r>
              <a:rPr lang="fi-FI"/>
              <a:t>Yrittäjiä valittiin 6 kappaletta eli 16,7 % vaalipiirin edustajista</a:t>
            </a:r>
          </a:p>
          <a:p>
            <a:r>
              <a:rPr lang="fi-FI"/>
              <a:t>Valituista yrittäjistä 1 on Suomen Yrittäjien jäsenyritysten yrittäjiä. </a:t>
            </a:r>
          </a:p>
          <a:p>
            <a:pPr marL="0" indent="0">
              <a:buNone/>
            </a:pPr>
            <a:endParaRPr lang="fi-FI"/>
          </a:p>
          <a:p>
            <a:endParaRPr lang="fi-FI"/>
          </a:p>
        </p:txBody>
      </p:sp>
      <p:sp>
        <p:nvSpPr>
          <p:cNvPr id="6" name="Ellipsi 5">
            <a:extLst>
              <a:ext uri="{FF2B5EF4-FFF2-40B4-BE49-F238E27FC236}">
                <a16:creationId xmlns:a16="http://schemas.microsoft.com/office/drawing/2014/main" id="{CE0C007B-DAA5-4B9B-9CB8-ED12035E67B9}"/>
              </a:ext>
            </a:extLst>
          </p:cNvPr>
          <p:cNvSpPr/>
          <p:nvPr/>
        </p:nvSpPr>
        <p:spPr>
          <a:xfrm>
            <a:off x="3948042" y="3846785"/>
            <a:ext cx="2987566" cy="277473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/>
              <a:t>Yrittäjä-ehdokkaat</a:t>
            </a:r>
            <a:r>
              <a:rPr lang="fi-FI"/>
              <a:t> </a:t>
            </a:r>
          </a:p>
          <a:p>
            <a:pPr algn="ctr"/>
            <a:r>
              <a:rPr lang="fi-FI" sz="6600" b="1"/>
              <a:t>81</a:t>
            </a:r>
          </a:p>
        </p:txBody>
      </p:sp>
      <p:sp>
        <p:nvSpPr>
          <p:cNvPr id="7" name="Ellipsi 6">
            <a:extLst>
              <a:ext uri="{FF2B5EF4-FFF2-40B4-BE49-F238E27FC236}">
                <a16:creationId xmlns:a16="http://schemas.microsoft.com/office/drawing/2014/main" id="{B5B4DB1B-5FE9-4CF7-9A17-19FB45CD8B62}"/>
              </a:ext>
            </a:extLst>
          </p:cNvPr>
          <p:cNvSpPr/>
          <p:nvPr/>
        </p:nvSpPr>
        <p:spPr>
          <a:xfrm>
            <a:off x="417974" y="3846785"/>
            <a:ext cx="2987566" cy="277473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/>
              <a:t>Yrittäjä-kansanedustajat </a:t>
            </a:r>
          </a:p>
          <a:p>
            <a:pPr algn="ctr"/>
            <a:r>
              <a:rPr lang="fi-FI" sz="6600" b="1"/>
              <a:t>6</a:t>
            </a:r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889B15B9-E12F-448F-96E6-A47E797149F2}"/>
              </a:ext>
            </a:extLst>
          </p:cNvPr>
          <p:cNvSpPr/>
          <p:nvPr/>
        </p:nvSpPr>
        <p:spPr>
          <a:xfrm>
            <a:off x="7478111" y="3846785"/>
            <a:ext cx="2987566" cy="277473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/>
              <a:t>Yrittäjien osuus vaalipiirin kansan-edustajista</a:t>
            </a:r>
          </a:p>
          <a:p>
            <a:pPr algn="ctr"/>
            <a:r>
              <a:rPr lang="fi-FI" sz="4400" b="1"/>
              <a:t>16,7 %</a:t>
            </a:r>
          </a:p>
        </p:txBody>
      </p:sp>
    </p:spTree>
    <p:extLst>
      <p:ext uri="{BB962C8B-B14F-4D97-AF65-F5344CB8AC3E}">
        <p14:creationId xmlns:p14="http://schemas.microsoft.com/office/powerpoint/2010/main" val="37480105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06DC633-B996-44DB-A769-41F82B875EF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i-FI"/>
              <a:t>Lepomäki Elina (Kok)</a:t>
            </a:r>
          </a:p>
          <a:p>
            <a:r>
              <a:rPr lang="fi-FI" err="1"/>
              <a:t>Lindtman</a:t>
            </a:r>
            <a:r>
              <a:rPr lang="fi-FI"/>
              <a:t> Antti (SDP)</a:t>
            </a:r>
          </a:p>
          <a:p>
            <a:r>
              <a:rPr lang="fi-FI"/>
              <a:t>Meri Leena (PS)</a:t>
            </a:r>
          </a:p>
          <a:p>
            <a:r>
              <a:rPr lang="fi-FI"/>
              <a:t>Petelius Pirkka-Pekka (</a:t>
            </a:r>
            <a:r>
              <a:rPr lang="fi-FI" err="1"/>
              <a:t>Vihr</a:t>
            </a:r>
            <a:r>
              <a:rPr lang="fi-FI"/>
              <a:t>)</a:t>
            </a:r>
          </a:p>
          <a:p>
            <a:r>
              <a:rPr lang="fi-FI"/>
              <a:t>Mykkänen Kai (Kok)</a:t>
            </a:r>
          </a:p>
          <a:p>
            <a:r>
              <a:rPr lang="fi-FI" b="1" err="1">
                <a:solidFill>
                  <a:schemeClr val="tx2"/>
                </a:solidFill>
              </a:rPr>
              <a:t>Adlercreutz</a:t>
            </a:r>
            <a:r>
              <a:rPr lang="fi-FI" b="1">
                <a:solidFill>
                  <a:schemeClr val="tx2"/>
                </a:solidFill>
              </a:rPr>
              <a:t> Anders (RKP) - yrittäjä</a:t>
            </a:r>
          </a:p>
          <a:p>
            <a:r>
              <a:rPr lang="fi-FI"/>
              <a:t>Rinne Antti (SDP)</a:t>
            </a:r>
          </a:p>
          <a:p>
            <a:r>
              <a:rPr lang="fi-FI" b="1" err="1">
                <a:solidFill>
                  <a:schemeClr val="tx2"/>
                </a:solidFill>
              </a:rPr>
              <a:t>Niikko</a:t>
            </a:r>
            <a:r>
              <a:rPr lang="fi-FI" b="1">
                <a:solidFill>
                  <a:schemeClr val="tx2"/>
                </a:solidFill>
              </a:rPr>
              <a:t> Mika (PS) - yrittäjä</a:t>
            </a:r>
          </a:p>
          <a:p>
            <a:r>
              <a:rPr lang="fi-FI" err="1"/>
              <a:t>Kauma</a:t>
            </a:r>
            <a:r>
              <a:rPr lang="fi-FI"/>
              <a:t> Pia (Kok)</a:t>
            </a:r>
          </a:p>
          <a:p>
            <a:r>
              <a:rPr lang="fi-FI" err="1"/>
              <a:t>Hopsu</a:t>
            </a:r>
            <a:r>
              <a:rPr lang="fi-FI"/>
              <a:t> Inka (</a:t>
            </a:r>
            <a:r>
              <a:rPr lang="fi-FI" err="1"/>
              <a:t>Vihr</a:t>
            </a:r>
            <a:r>
              <a:rPr lang="fi-FI"/>
              <a:t>)</a:t>
            </a:r>
          </a:p>
          <a:p>
            <a:r>
              <a:rPr lang="fi-FI"/>
              <a:t>Kaikkonen Antti (</a:t>
            </a:r>
            <a:r>
              <a:rPr lang="fi-FI" err="1"/>
              <a:t>Kesk</a:t>
            </a:r>
            <a:r>
              <a:rPr lang="fi-FI"/>
              <a:t>)</a:t>
            </a:r>
          </a:p>
          <a:p>
            <a:pPr marL="0" indent="0">
              <a:buNone/>
            </a:pPr>
            <a:endParaRPr lang="fi-FI"/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E9EC15D0-975F-437A-9E52-C6F4A871DA8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i-FI"/>
              <a:t>Guzenina Maria (SDP)</a:t>
            </a:r>
          </a:p>
          <a:p>
            <a:r>
              <a:rPr lang="fi-FI"/>
              <a:t>Purra Riikka (PS)</a:t>
            </a:r>
          </a:p>
          <a:p>
            <a:r>
              <a:rPr lang="fi-FI"/>
              <a:t>Multala Sari (Kok)</a:t>
            </a:r>
          </a:p>
          <a:p>
            <a:r>
              <a:rPr lang="fi-FI" err="1"/>
              <a:t>Saramo</a:t>
            </a:r>
            <a:r>
              <a:rPr lang="fi-FI"/>
              <a:t> Jussi (</a:t>
            </a:r>
            <a:r>
              <a:rPr lang="fi-FI" err="1"/>
              <a:t>Vas</a:t>
            </a:r>
            <a:r>
              <a:rPr lang="fi-FI"/>
              <a:t>)</a:t>
            </a:r>
          </a:p>
          <a:p>
            <a:r>
              <a:rPr lang="fi-FI"/>
              <a:t>Blomqvist Thomas (RKP)</a:t>
            </a:r>
          </a:p>
          <a:p>
            <a:r>
              <a:rPr lang="fi-FI" b="1">
                <a:solidFill>
                  <a:schemeClr val="tx2"/>
                </a:solidFill>
              </a:rPr>
              <a:t>Harkimo Harry (Liike Nyt) - yrittäjä</a:t>
            </a:r>
          </a:p>
          <a:p>
            <a:r>
              <a:rPr lang="fi-FI"/>
              <a:t>Koponen Noora (</a:t>
            </a:r>
            <a:r>
              <a:rPr lang="fi-FI" err="1"/>
              <a:t>Vihr</a:t>
            </a:r>
            <a:r>
              <a:rPr lang="fi-FI"/>
              <a:t>)</a:t>
            </a:r>
          </a:p>
          <a:p>
            <a:r>
              <a:rPr lang="fi-FI"/>
              <a:t>Harakka Timo (SDP)</a:t>
            </a:r>
          </a:p>
          <a:p>
            <a:r>
              <a:rPr lang="fi-FI"/>
              <a:t>Vestman Heikki (Kok)</a:t>
            </a:r>
          </a:p>
          <a:p>
            <a:r>
              <a:rPr lang="fi-FI"/>
              <a:t>Juvonen Arja (PS)</a:t>
            </a:r>
          </a:p>
          <a:p>
            <a:r>
              <a:rPr lang="fi-FI"/>
              <a:t>Kiljunen Kimmo (SDP)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87AEFC-8740-4D04-A606-BC914528C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Uudenmaan kansanedustajat 1/2</a:t>
            </a:r>
          </a:p>
        </p:txBody>
      </p:sp>
    </p:spTree>
    <p:extLst>
      <p:ext uri="{BB962C8B-B14F-4D97-AF65-F5344CB8AC3E}">
        <p14:creationId xmlns:p14="http://schemas.microsoft.com/office/powerpoint/2010/main" val="19235097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2F93CF38-B2BD-4111-A7F6-8C08AA1D01F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i-FI"/>
              <a:t>Laiho Mia (Kok)</a:t>
            </a:r>
          </a:p>
          <a:p>
            <a:r>
              <a:rPr lang="fi-FI" err="1"/>
              <a:t>Hyrkkö</a:t>
            </a:r>
            <a:r>
              <a:rPr lang="fi-FI"/>
              <a:t> Saara (</a:t>
            </a:r>
            <a:r>
              <a:rPr lang="fi-FI" err="1"/>
              <a:t>Vihr</a:t>
            </a:r>
            <a:r>
              <a:rPr lang="fi-FI"/>
              <a:t>)</a:t>
            </a:r>
          </a:p>
          <a:p>
            <a:r>
              <a:rPr lang="fi-FI"/>
              <a:t>Vanhanen Matti (</a:t>
            </a:r>
            <a:r>
              <a:rPr lang="fi-FI" err="1"/>
              <a:t>Kesk</a:t>
            </a:r>
            <a:r>
              <a:rPr lang="fi-FI"/>
              <a:t>)</a:t>
            </a:r>
          </a:p>
          <a:p>
            <a:r>
              <a:rPr lang="fi-FI" b="1">
                <a:solidFill>
                  <a:schemeClr val="tx2"/>
                </a:solidFill>
              </a:rPr>
              <a:t>Koponen Ari (PS) - yrittäjä</a:t>
            </a:r>
          </a:p>
          <a:p>
            <a:r>
              <a:rPr lang="fi-FI"/>
              <a:t>Rehn-Kivi Veronica (RKP)</a:t>
            </a:r>
          </a:p>
          <a:p>
            <a:r>
              <a:rPr lang="fi-FI" b="1">
                <a:solidFill>
                  <a:schemeClr val="tx2"/>
                </a:solidFill>
              </a:rPr>
              <a:t>Sjöblom Ruut (Kok) - jäsenyrittäjä</a:t>
            </a:r>
          </a:p>
          <a:p>
            <a:r>
              <a:rPr lang="fi-FI"/>
              <a:t>Kvarnström Johan (SDP)</a:t>
            </a:r>
          </a:p>
          <a:p>
            <a:r>
              <a:rPr lang="fi-FI"/>
              <a:t>Laukkanen Antero (KD)</a:t>
            </a:r>
          </a:p>
          <a:p>
            <a:r>
              <a:rPr lang="fi-FI"/>
              <a:t>Elo Tiina (</a:t>
            </a:r>
            <a:r>
              <a:rPr lang="fi-FI" err="1"/>
              <a:t>Vihr</a:t>
            </a:r>
            <a:r>
              <a:rPr lang="fi-FI"/>
              <a:t>)</a:t>
            </a:r>
          </a:p>
          <a:p>
            <a:r>
              <a:rPr lang="fi-FI" b="1" err="1">
                <a:solidFill>
                  <a:schemeClr val="tx2"/>
                </a:solidFill>
              </a:rPr>
              <a:t>Slunga-Poutsalo</a:t>
            </a:r>
            <a:r>
              <a:rPr lang="fi-FI" b="1">
                <a:solidFill>
                  <a:schemeClr val="tx2"/>
                </a:solidFill>
              </a:rPr>
              <a:t> (PS) - yrittäjä</a:t>
            </a:r>
          </a:p>
          <a:p>
            <a:r>
              <a:rPr lang="fi-FI"/>
              <a:t>Tolvanen Kari (Kok)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CA02546-6F15-46BC-AA3C-6C3E9731E93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i-FI" err="1"/>
              <a:t>Al-Taee</a:t>
            </a:r>
            <a:r>
              <a:rPr lang="fi-FI"/>
              <a:t> Hussein (SDP)</a:t>
            </a:r>
          </a:p>
          <a:p>
            <a:r>
              <a:rPr lang="fi-FI"/>
              <a:t>Lohikoski Pia (</a:t>
            </a:r>
            <a:r>
              <a:rPr lang="fi-FI" err="1"/>
              <a:t>Vas</a:t>
            </a:r>
            <a:r>
              <a:rPr lang="fi-FI"/>
              <a:t>)</a:t>
            </a:r>
          </a:p>
          <a:p>
            <a:r>
              <a:rPr lang="fi-FI"/>
              <a:t>Keto-Huovinen Pihla (Kok)</a:t>
            </a:r>
          </a:p>
          <a:p>
            <a:pPr marL="0" indent="0">
              <a:buNone/>
            </a:pPr>
            <a:r>
              <a:rPr lang="fi-FI" sz="2000"/>
              <a:t>VARALLA</a:t>
            </a:r>
          </a:p>
          <a:p>
            <a:r>
              <a:rPr lang="fi-FI" sz="2000"/>
              <a:t>Vahvelainen Tanja (PS)</a:t>
            </a:r>
          </a:p>
          <a:p>
            <a:r>
              <a:rPr lang="fi-FI" sz="2000"/>
              <a:t>Nylander Mikaela (RKP)</a:t>
            </a:r>
          </a:p>
          <a:p>
            <a:r>
              <a:rPr lang="fi-FI" sz="2000" b="1">
                <a:solidFill>
                  <a:schemeClr val="tx2"/>
                </a:solidFill>
              </a:rPr>
              <a:t>Nummela Nina (Liike Nyt) - jäsenyrittäjä</a:t>
            </a:r>
          </a:p>
          <a:p>
            <a:r>
              <a:rPr lang="fi-FI" sz="2000"/>
              <a:t>Karimäki Johanna (</a:t>
            </a:r>
            <a:r>
              <a:rPr lang="fi-FI" sz="2000" err="1"/>
              <a:t>Vihr</a:t>
            </a:r>
            <a:r>
              <a:rPr lang="fi-FI" sz="2000"/>
              <a:t>)</a:t>
            </a:r>
          </a:p>
          <a:p>
            <a:r>
              <a:rPr lang="fi-FI" sz="2000"/>
              <a:t>Räsänen Joona (SDP)</a:t>
            </a:r>
          </a:p>
          <a:p>
            <a:r>
              <a:rPr lang="fi-FI" sz="2000" b="1">
                <a:solidFill>
                  <a:schemeClr val="tx2"/>
                </a:solidFill>
              </a:rPr>
              <a:t>Viljanen Eerikki (</a:t>
            </a:r>
            <a:r>
              <a:rPr lang="fi-FI" sz="2000" b="1" err="1">
                <a:solidFill>
                  <a:schemeClr val="tx2"/>
                </a:solidFill>
              </a:rPr>
              <a:t>Kesk</a:t>
            </a:r>
            <a:r>
              <a:rPr lang="fi-FI" sz="2000" b="1">
                <a:solidFill>
                  <a:schemeClr val="tx2"/>
                </a:solidFill>
              </a:rPr>
              <a:t>) - jäsenyrittäjä</a:t>
            </a:r>
          </a:p>
          <a:p>
            <a:r>
              <a:rPr lang="fi-FI" sz="2000"/>
              <a:t>Vahasalo Raija (Kok)</a:t>
            </a:r>
          </a:p>
          <a:p>
            <a:r>
              <a:rPr lang="fi-FI" sz="2000"/>
              <a:t>Halonen Milla (</a:t>
            </a:r>
            <a:r>
              <a:rPr lang="fi-FI" sz="2000" err="1"/>
              <a:t>Vas</a:t>
            </a:r>
            <a:r>
              <a:rPr lang="fi-FI" sz="2000"/>
              <a:t>)</a:t>
            </a:r>
          </a:p>
          <a:p>
            <a:r>
              <a:rPr lang="fi-FI" sz="2000"/>
              <a:t>Tuomela Tiina (KD)</a:t>
            </a:r>
          </a:p>
          <a:p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8BAD6200-E17C-4B54-8503-3179E1676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Uudenmaan kansanedustajat 2/2</a:t>
            </a:r>
          </a:p>
        </p:txBody>
      </p:sp>
    </p:spTree>
    <p:extLst>
      <p:ext uri="{BB962C8B-B14F-4D97-AF65-F5344CB8AC3E}">
        <p14:creationId xmlns:p14="http://schemas.microsoft.com/office/powerpoint/2010/main" val="40256446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780555EC-5B58-4C42-B86B-AC28804EF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Uudenmaan vaalipiiri</a:t>
            </a:r>
            <a:br>
              <a:rPr lang="fi-FI"/>
            </a:br>
            <a:r>
              <a:rPr lang="fi-FI"/>
              <a:t>yrittäjäehdokkaat ja valitut yrittäjät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89729121-6636-464E-B25A-9F4FC29253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i-FI"/>
          </a:p>
        </p:txBody>
      </p:sp>
      <p:graphicFrame>
        <p:nvGraphicFramePr>
          <p:cNvPr id="7" name="Sisällön paikkamerkki 6">
            <a:extLst>
              <a:ext uri="{FF2B5EF4-FFF2-40B4-BE49-F238E27FC236}">
                <a16:creationId xmlns:a16="http://schemas.microsoft.com/office/drawing/2014/main" id="{EBD9FB7D-119C-420D-848B-CEC862DE56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5657271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257466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002CC193-2093-4AFA-B4C7-3DD825845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Varsinais-Suomen vaalipiiri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1AC8BC5C-7D3A-4952-87E4-AF5676C42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/>
              <a:t>Varsinais-Suomen vaalipiirissä oli 191 ehdokasta.</a:t>
            </a:r>
          </a:p>
          <a:p>
            <a:r>
              <a:rPr lang="fi-FI"/>
              <a:t>Yrittäjäehdokkaita oli 35 kappaletta eli 18,3 % ehdokkaista.</a:t>
            </a:r>
          </a:p>
          <a:p>
            <a:r>
              <a:rPr lang="fi-FI"/>
              <a:t>Varsinais-Suomesta valittiin 17 kansanedustajaa.</a:t>
            </a:r>
          </a:p>
          <a:p>
            <a:r>
              <a:rPr lang="fi-FI"/>
              <a:t>Yrittäjiä valittiin 6 kappaletta eli 35,3 % vaalipiirin edustajista</a:t>
            </a:r>
          </a:p>
          <a:p>
            <a:r>
              <a:rPr lang="fi-FI"/>
              <a:t>Valituista yrittäjistä 2 on Suomen Yrittäjien jäsenyritysten yrittäjiä. </a:t>
            </a:r>
          </a:p>
          <a:p>
            <a:pPr marL="0" indent="0">
              <a:buNone/>
            </a:pPr>
            <a:endParaRPr lang="fi-FI"/>
          </a:p>
          <a:p>
            <a:endParaRPr lang="fi-FI"/>
          </a:p>
        </p:txBody>
      </p:sp>
      <p:sp>
        <p:nvSpPr>
          <p:cNvPr id="6" name="Ellipsi 5">
            <a:extLst>
              <a:ext uri="{FF2B5EF4-FFF2-40B4-BE49-F238E27FC236}">
                <a16:creationId xmlns:a16="http://schemas.microsoft.com/office/drawing/2014/main" id="{CE0C007B-DAA5-4B9B-9CB8-ED12035E67B9}"/>
              </a:ext>
            </a:extLst>
          </p:cNvPr>
          <p:cNvSpPr/>
          <p:nvPr/>
        </p:nvSpPr>
        <p:spPr>
          <a:xfrm>
            <a:off x="3948042" y="3846785"/>
            <a:ext cx="2987566" cy="277473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/>
              <a:t>Yrittäjä-ehdokkaat</a:t>
            </a:r>
            <a:r>
              <a:rPr lang="fi-FI"/>
              <a:t> </a:t>
            </a:r>
          </a:p>
          <a:p>
            <a:pPr algn="ctr"/>
            <a:r>
              <a:rPr lang="fi-FI" sz="6600" b="1"/>
              <a:t>35</a:t>
            </a:r>
          </a:p>
        </p:txBody>
      </p:sp>
      <p:sp>
        <p:nvSpPr>
          <p:cNvPr id="7" name="Ellipsi 6">
            <a:extLst>
              <a:ext uri="{FF2B5EF4-FFF2-40B4-BE49-F238E27FC236}">
                <a16:creationId xmlns:a16="http://schemas.microsoft.com/office/drawing/2014/main" id="{B5B4DB1B-5FE9-4CF7-9A17-19FB45CD8B62}"/>
              </a:ext>
            </a:extLst>
          </p:cNvPr>
          <p:cNvSpPr/>
          <p:nvPr/>
        </p:nvSpPr>
        <p:spPr>
          <a:xfrm>
            <a:off x="417974" y="3846785"/>
            <a:ext cx="2987566" cy="277473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/>
              <a:t>Yrittäjä-kansanedustajat </a:t>
            </a:r>
          </a:p>
          <a:p>
            <a:pPr algn="ctr"/>
            <a:r>
              <a:rPr lang="fi-FI" sz="6600" b="1"/>
              <a:t>6</a:t>
            </a:r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889B15B9-E12F-448F-96E6-A47E797149F2}"/>
              </a:ext>
            </a:extLst>
          </p:cNvPr>
          <p:cNvSpPr/>
          <p:nvPr/>
        </p:nvSpPr>
        <p:spPr>
          <a:xfrm>
            <a:off x="7478111" y="3846785"/>
            <a:ext cx="2987566" cy="277473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/>
              <a:t>Yrittäjien osuus vaalipiirin kansan-edustajista</a:t>
            </a:r>
          </a:p>
          <a:p>
            <a:pPr algn="ctr"/>
            <a:r>
              <a:rPr lang="fi-FI" sz="4400" b="1"/>
              <a:t>35,3 %</a:t>
            </a:r>
          </a:p>
        </p:txBody>
      </p:sp>
    </p:spTree>
    <p:extLst>
      <p:ext uri="{BB962C8B-B14F-4D97-AF65-F5344CB8AC3E}">
        <p14:creationId xmlns:p14="http://schemas.microsoft.com/office/powerpoint/2010/main" val="34150559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BD0D0A0F-297D-4ABA-BA2F-CA5975E19E7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i-FI" sz="2000" b="1" err="1">
                <a:solidFill>
                  <a:schemeClr val="tx2"/>
                </a:solidFill>
              </a:rPr>
              <a:t>Tavio</a:t>
            </a:r>
            <a:r>
              <a:rPr lang="fi-FI" sz="2000" b="1">
                <a:solidFill>
                  <a:schemeClr val="tx2"/>
                </a:solidFill>
              </a:rPr>
              <a:t> Ville (PS) – yrittäjä</a:t>
            </a:r>
          </a:p>
          <a:p>
            <a:r>
              <a:rPr lang="fi-FI" sz="2000"/>
              <a:t>Orpo Petteri (Kok)</a:t>
            </a:r>
          </a:p>
          <a:p>
            <a:r>
              <a:rPr lang="fi-FI" sz="2000"/>
              <a:t>Lindén Aki (SDP)</a:t>
            </a:r>
          </a:p>
          <a:p>
            <a:r>
              <a:rPr lang="fi-FI" sz="2000"/>
              <a:t>Andersson Li (</a:t>
            </a:r>
            <a:r>
              <a:rPr lang="fi-FI" sz="2000" err="1"/>
              <a:t>Vas</a:t>
            </a:r>
            <a:r>
              <a:rPr lang="fi-FI" sz="2000"/>
              <a:t>)</a:t>
            </a:r>
          </a:p>
          <a:p>
            <a:r>
              <a:rPr lang="fi-FI" sz="2000"/>
              <a:t>Saarikko Annika (</a:t>
            </a:r>
            <a:r>
              <a:rPr lang="fi-FI" sz="2000" err="1"/>
              <a:t>Kesk</a:t>
            </a:r>
            <a:r>
              <a:rPr lang="fi-FI" sz="2000"/>
              <a:t>)</a:t>
            </a:r>
          </a:p>
          <a:p>
            <a:r>
              <a:rPr lang="fi-FI" sz="2000" b="1">
                <a:solidFill>
                  <a:schemeClr val="tx2"/>
                </a:solidFill>
              </a:rPr>
              <a:t>Junnila Vilhelm (PS) – yrittäjä</a:t>
            </a:r>
          </a:p>
          <a:p>
            <a:r>
              <a:rPr lang="fi-FI" sz="2000"/>
              <a:t>Kanerva Ilkka (Kok)</a:t>
            </a:r>
          </a:p>
          <a:p>
            <a:r>
              <a:rPr lang="fi-FI" sz="2000" b="1">
                <a:solidFill>
                  <a:schemeClr val="tx2"/>
                </a:solidFill>
              </a:rPr>
              <a:t>Virta Sofia (</a:t>
            </a:r>
            <a:r>
              <a:rPr lang="fi-FI" sz="2000" b="1" err="1">
                <a:solidFill>
                  <a:schemeClr val="tx2"/>
                </a:solidFill>
              </a:rPr>
              <a:t>Vihr</a:t>
            </a:r>
            <a:r>
              <a:rPr lang="fi-FI" sz="2000" b="1">
                <a:solidFill>
                  <a:schemeClr val="tx2"/>
                </a:solidFill>
              </a:rPr>
              <a:t>) -  yrittäjä</a:t>
            </a:r>
          </a:p>
          <a:p>
            <a:r>
              <a:rPr lang="fi-FI" sz="2000"/>
              <a:t>Eloranta Eeva-Johanna (SDP)</a:t>
            </a:r>
          </a:p>
          <a:p>
            <a:r>
              <a:rPr lang="fi-FI" sz="2000"/>
              <a:t>Elomaa </a:t>
            </a:r>
            <a:r>
              <a:rPr lang="fi-FI" sz="2000" err="1"/>
              <a:t>Kike</a:t>
            </a:r>
            <a:r>
              <a:rPr lang="fi-FI" sz="2000"/>
              <a:t> (PS)</a:t>
            </a:r>
          </a:p>
          <a:p>
            <a:r>
              <a:rPr lang="fi-FI" sz="2000"/>
              <a:t>Yrttiaho Johannes (</a:t>
            </a:r>
            <a:r>
              <a:rPr lang="fi-FI" sz="2000" err="1"/>
              <a:t>Vas</a:t>
            </a:r>
            <a:r>
              <a:rPr lang="fi-FI" sz="2000"/>
              <a:t>)</a:t>
            </a:r>
          </a:p>
          <a:p>
            <a:r>
              <a:rPr lang="fi-FI" sz="2000"/>
              <a:t>Virolainen Anne-Mari (Kok)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94B3EAD4-1A74-4DE1-8E77-39E8EF29E37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i-FI" sz="2000"/>
              <a:t>Taimela Katja (SDP)</a:t>
            </a:r>
          </a:p>
          <a:p>
            <a:r>
              <a:rPr lang="fi-FI" sz="2000" b="1">
                <a:solidFill>
                  <a:schemeClr val="tx2"/>
                </a:solidFill>
              </a:rPr>
              <a:t>Bergqvist Sandra (RKP) – yrittäjä</a:t>
            </a:r>
          </a:p>
          <a:p>
            <a:r>
              <a:rPr lang="fi-FI" sz="2000" b="1">
                <a:solidFill>
                  <a:schemeClr val="tx2"/>
                </a:solidFill>
              </a:rPr>
              <a:t>Kiviranta Esko (</a:t>
            </a:r>
            <a:r>
              <a:rPr lang="fi-FI" sz="2000" b="1" err="1">
                <a:solidFill>
                  <a:schemeClr val="tx2"/>
                </a:solidFill>
              </a:rPr>
              <a:t>Kesk</a:t>
            </a:r>
            <a:r>
              <a:rPr lang="fi-FI" sz="2000" b="1">
                <a:solidFill>
                  <a:schemeClr val="tx2"/>
                </a:solidFill>
              </a:rPr>
              <a:t>) – jäsenyrittäjä</a:t>
            </a:r>
          </a:p>
          <a:p>
            <a:r>
              <a:rPr lang="fi-FI" sz="2000" b="1" err="1">
                <a:solidFill>
                  <a:schemeClr val="tx2"/>
                </a:solidFill>
              </a:rPr>
              <a:t>Lundén</a:t>
            </a:r>
            <a:r>
              <a:rPr lang="fi-FI" sz="2000" b="1">
                <a:solidFill>
                  <a:schemeClr val="tx2"/>
                </a:solidFill>
              </a:rPr>
              <a:t> Mikko (PS) – jäsenyrittäjä</a:t>
            </a:r>
          </a:p>
          <a:p>
            <a:r>
              <a:rPr lang="fi-FI" sz="2000"/>
              <a:t>Sirén Saara-Sofia (Kok)</a:t>
            </a:r>
          </a:p>
          <a:p>
            <a:pPr marL="0" indent="0">
              <a:buNone/>
            </a:pPr>
            <a:r>
              <a:rPr lang="fi-FI" sz="2000"/>
              <a:t>VARALLA</a:t>
            </a:r>
          </a:p>
          <a:p>
            <a:r>
              <a:rPr lang="fi-FI" sz="2000"/>
              <a:t>Rantanen Elina (</a:t>
            </a:r>
            <a:r>
              <a:rPr lang="fi-FI" sz="2000" err="1"/>
              <a:t>Vihr</a:t>
            </a:r>
            <a:r>
              <a:rPr lang="fi-FI" sz="2000"/>
              <a:t>)</a:t>
            </a:r>
          </a:p>
          <a:p>
            <a:r>
              <a:rPr lang="fi-FI" sz="2000"/>
              <a:t>Laulumaa Janne (SDP)</a:t>
            </a:r>
          </a:p>
          <a:p>
            <a:r>
              <a:rPr lang="fi-FI" sz="2000"/>
              <a:t>Lindqvist Emma (</a:t>
            </a:r>
            <a:r>
              <a:rPr lang="fi-FI" sz="2000" err="1"/>
              <a:t>Vas</a:t>
            </a:r>
            <a:r>
              <a:rPr lang="fi-FI" sz="2000"/>
              <a:t>)</a:t>
            </a:r>
          </a:p>
          <a:p>
            <a:r>
              <a:rPr lang="fi-FI" sz="2000"/>
              <a:t>Vallittu Pertti (KD)</a:t>
            </a:r>
          </a:p>
          <a:p>
            <a:r>
              <a:rPr lang="fi-FI" sz="2000" b="1">
                <a:solidFill>
                  <a:schemeClr val="tx2"/>
                </a:solidFill>
              </a:rPr>
              <a:t>Valkonen Ville (Kok) - jäsenyrittäjä</a:t>
            </a:r>
          </a:p>
          <a:p>
            <a:r>
              <a:rPr lang="fi-FI" sz="2000" b="1">
                <a:solidFill>
                  <a:schemeClr val="tx2"/>
                </a:solidFill>
              </a:rPr>
              <a:t>Kurvinen Jani (</a:t>
            </a:r>
            <a:r>
              <a:rPr lang="fi-FI" sz="2000" b="1" err="1">
                <a:solidFill>
                  <a:schemeClr val="tx2"/>
                </a:solidFill>
              </a:rPr>
              <a:t>Kesk</a:t>
            </a:r>
            <a:r>
              <a:rPr lang="fi-FI" sz="2000" b="1">
                <a:solidFill>
                  <a:schemeClr val="tx2"/>
                </a:solidFill>
              </a:rPr>
              <a:t>) - jäsenyrittäjä</a:t>
            </a:r>
          </a:p>
          <a:p>
            <a:r>
              <a:rPr lang="fi-FI" sz="2000"/>
              <a:t>Heinonen Barbara (RKP)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643A3CA5-CDE2-4A06-B7AB-B40FAAA23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Varsinais-Suomen kansanedustajat</a:t>
            </a:r>
          </a:p>
        </p:txBody>
      </p:sp>
    </p:spTree>
    <p:extLst>
      <p:ext uri="{BB962C8B-B14F-4D97-AF65-F5344CB8AC3E}">
        <p14:creationId xmlns:p14="http://schemas.microsoft.com/office/powerpoint/2010/main" val="19770035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2A396C4-FE97-4248-A2BD-4BE70C7EC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Varsinais-Suomen vaalipiiri</a:t>
            </a:r>
            <a:br>
              <a:rPr lang="fi-FI"/>
            </a:br>
            <a:r>
              <a:rPr lang="fi-FI"/>
              <a:t>yrittäjäehdokkaat ja valitut yrittäjät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DB9600F-CE9D-4B05-87A3-4DB4B1B7A8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i-FI"/>
          </a:p>
        </p:txBody>
      </p:sp>
      <p:graphicFrame>
        <p:nvGraphicFramePr>
          <p:cNvPr id="5" name="Sisällön paikkamerkki 4">
            <a:extLst>
              <a:ext uri="{FF2B5EF4-FFF2-40B4-BE49-F238E27FC236}">
                <a16:creationId xmlns:a16="http://schemas.microsoft.com/office/drawing/2014/main" id="{9D822AE1-8705-422F-B4C6-47AAB87F58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586558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28973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002CC193-2093-4AFA-B4C7-3DD825845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Satakunnan vaalipiiri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1AC8BC5C-7D3A-4952-87E4-AF5676C42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/>
              <a:t>Satakunnan vaalipiirissä oli 117 ehdokasta.</a:t>
            </a:r>
          </a:p>
          <a:p>
            <a:r>
              <a:rPr lang="fi-FI"/>
              <a:t>Yrittäjäehdokkaita oli 23 kappaletta eli 19,7 % ehdokkaista.</a:t>
            </a:r>
          </a:p>
          <a:p>
            <a:r>
              <a:rPr lang="fi-FI"/>
              <a:t>Satakunnasta valittiin 8 kansanedustajaa.</a:t>
            </a:r>
          </a:p>
          <a:p>
            <a:r>
              <a:rPr lang="fi-FI"/>
              <a:t>Yrittäjiä valittiin 1.</a:t>
            </a:r>
          </a:p>
          <a:p>
            <a:r>
              <a:rPr lang="fi-FI"/>
              <a:t>Valituista yrittäjistä 1 on Suomen Yrittäjien jäsenyritysten yrittäjiä. </a:t>
            </a:r>
          </a:p>
          <a:p>
            <a:pPr marL="0" indent="0">
              <a:buNone/>
            </a:pPr>
            <a:endParaRPr lang="fi-FI"/>
          </a:p>
          <a:p>
            <a:endParaRPr lang="fi-FI"/>
          </a:p>
        </p:txBody>
      </p:sp>
      <p:sp>
        <p:nvSpPr>
          <p:cNvPr id="6" name="Ellipsi 5">
            <a:extLst>
              <a:ext uri="{FF2B5EF4-FFF2-40B4-BE49-F238E27FC236}">
                <a16:creationId xmlns:a16="http://schemas.microsoft.com/office/drawing/2014/main" id="{CE0C007B-DAA5-4B9B-9CB8-ED12035E67B9}"/>
              </a:ext>
            </a:extLst>
          </p:cNvPr>
          <p:cNvSpPr/>
          <p:nvPr/>
        </p:nvSpPr>
        <p:spPr>
          <a:xfrm>
            <a:off x="3948042" y="3846785"/>
            <a:ext cx="2987566" cy="277473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/>
              <a:t>Yrittäjä-ehdokkaat</a:t>
            </a:r>
            <a:r>
              <a:rPr lang="fi-FI"/>
              <a:t> </a:t>
            </a:r>
          </a:p>
          <a:p>
            <a:pPr algn="ctr"/>
            <a:r>
              <a:rPr lang="fi-FI" sz="6600" b="1"/>
              <a:t>23</a:t>
            </a:r>
          </a:p>
        </p:txBody>
      </p:sp>
      <p:sp>
        <p:nvSpPr>
          <p:cNvPr id="7" name="Ellipsi 6">
            <a:extLst>
              <a:ext uri="{FF2B5EF4-FFF2-40B4-BE49-F238E27FC236}">
                <a16:creationId xmlns:a16="http://schemas.microsoft.com/office/drawing/2014/main" id="{B5B4DB1B-5FE9-4CF7-9A17-19FB45CD8B62}"/>
              </a:ext>
            </a:extLst>
          </p:cNvPr>
          <p:cNvSpPr/>
          <p:nvPr/>
        </p:nvSpPr>
        <p:spPr>
          <a:xfrm>
            <a:off x="417974" y="3846785"/>
            <a:ext cx="2987566" cy="277473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/>
              <a:t>Yrittäjä-kansanedustajat </a:t>
            </a:r>
          </a:p>
          <a:p>
            <a:pPr algn="ctr"/>
            <a:r>
              <a:rPr lang="fi-FI" sz="6600" b="1"/>
              <a:t>1</a:t>
            </a:r>
            <a:r>
              <a:rPr lang="fi-FI" sz="2400"/>
              <a:t> </a:t>
            </a:r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889B15B9-E12F-448F-96E6-A47E797149F2}"/>
              </a:ext>
            </a:extLst>
          </p:cNvPr>
          <p:cNvSpPr/>
          <p:nvPr/>
        </p:nvSpPr>
        <p:spPr>
          <a:xfrm>
            <a:off x="7478111" y="3846785"/>
            <a:ext cx="2987566" cy="277473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/>
              <a:t>Yrittäjien osuus vaalipiirin kansan-edustajista</a:t>
            </a:r>
          </a:p>
          <a:p>
            <a:pPr algn="ctr"/>
            <a:r>
              <a:rPr lang="fi-FI" sz="4400" b="1"/>
              <a:t>12,5 %</a:t>
            </a:r>
          </a:p>
        </p:txBody>
      </p:sp>
    </p:spTree>
    <p:extLst>
      <p:ext uri="{BB962C8B-B14F-4D97-AF65-F5344CB8AC3E}">
        <p14:creationId xmlns:p14="http://schemas.microsoft.com/office/powerpoint/2010/main" val="41618236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B2F888D-A43E-4628-B903-426B77BC58D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i-FI"/>
              <a:t>Salonen Kristiina, SDP</a:t>
            </a:r>
          </a:p>
          <a:p>
            <a:r>
              <a:rPr lang="fi-FI"/>
              <a:t>Huhtasaari Laura, PS</a:t>
            </a:r>
          </a:p>
          <a:p>
            <a:r>
              <a:rPr lang="fi-FI"/>
              <a:t>Kalli Eeva, </a:t>
            </a:r>
            <a:r>
              <a:rPr lang="fi-FI" err="1"/>
              <a:t>Kesk</a:t>
            </a:r>
            <a:endParaRPr lang="fi-FI"/>
          </a:p>
          <a:p>
            <a:r>
              <a:rPr lang="fi-FI"/>
              <a:t>Marttinen Matias, Kok</a:t>
            </a:r>
          </a:p>
          <a:p>
            <a:r>
              <a:rPr lang="fi-FI"/>
              <a:t>Kiuru Krista, SDP</a:t>
            </a:r>
          </a:p>
          <a:p>
            <a:r>
              <a:rPr lang="fi-FI" b="1">
                <a:solidFill>
                  <a:schemeClr val="tx2"/>
                </a:solidFill>
              </a:rPr>
              <a:t>Koskela Jari, PS - jäsenyrittäjä</a:t>
            </a:r>
          </a:p>
          <a:p>
            <a:r>
              <a:rPr lang="fi-FI"/>
              <a:t>Myllykoski Jari, </a:t>
            </a:r>
            <a:r>
              <a:rPr lang="fi-FI" err="1"/>
              <a:t>Vas</a:t>
            </a:r>
            <a:endParaRPr lang="fi-FI"/>
          </a:p>
          <a:p>
            <a:r>
              <a:rPr lang="fi-FI"/>
              <a:t>Viljanen Heidi, SDP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2E5861F1-7906-4DA3-B9CD-01FDC2D20F9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/>
              <a:t>VARALLA</a:t>
            </a:r>
          </a:p>
          <a:p>
            <a:pPr marL="0" indent="0">
              <a:buNone/>
            </a:pPr>
            <a:endParaRPr lang="fi-FI"/>
          </a:p>
          <a:p>
            <a:r>
              <a:rPr lang="fi-FI" b="1">
                <a:solidFill>
                  <a:schemeClr val="tx2"/>
                </a:solidFill>
              </a:rPr>
              <a:t>Uusitalo Mikko, </a:t>
            </a:r>
            <a:r>
              <a:rPr lang="fi-FI" b="1" err="1">
                <a:solidFill>
                  <a:schemeClr val="tx2"/>
                </a:solidFill>
              </a:rPr>
              <a:t>Kesk</a:t>
            </a:r>
            <a:r>
              <a:rPr lang="fi-FI" b="1">
                <a:solidFill>
                  <a:schemeClr val="tx2"/>
                </a:solidFill>
              </a:rPr>
              <a:t> – yrittäjä</a:t>
            </a:r>
          </a:p>
          <a:p>
            <a:r>
              <a:rPr lang="fi-FI" err="1"/>
              <a:t>Huru</a:t>
            </a:r>
            <a:r>
              <a:rPr lang="fi-FI"/>
              <a:t> Petri, PS</a:t>
            </a:r>
          </a:p>
          <a:p>
            <a:r>
              <a:rPr lang="fi-FI" b="1">
                <a:solidFill>
                  <a:schemeClr val="tx2"/>
                </a:solidFill>
              </a:rPr>
              <a:t>Kataja Sampsa, Kok – jäsenyrittäjä</a:t>
            </a:r>
          </a:p>
          <a:p>
            <a:r>
              <a:rPr lang="fi-FI"/>
              <a:t>Levonen Jyrki, SDP 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6766222-EEE4-4FBB-BD90-372E0E5DC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Satakunnan kansanedustajat</a:t>
            </a:r>
          </a:p>
        </p:txBody>
      </p:sp>
    </p:spTree>
    <p:extLst>
      <p:ext uri="{BB962C8B-B14F-4D97-AF65-F5344CB8AC3E}">
        <p14:creationId xmlns:p14="http://schemas.microsoft.com/office/powerpoint/2010/main" val="25686663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FEB509F-9FEE-469C-AAA1-66FB5C02D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Satakunnan vaalipiiri</a:t>
            </a:r>
            <a:br>
              <a:rPr lang="fi-FI"/>
            </a:br>
            <a:r>
              <a:rPr lang="fi-FI"/>
              <a:t>yrittäjäehdokkaat ja valitut yrittäjät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492BAB4-3799-48FB-93AF-BE9CEEC2B3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i-FI"/>
          </a:p>
        </p:txBody>
      </p:sp>
      <p:graphicFrame>
        <p:nvGraphicFramePr>
          <p:cNvPr id="5" name="Sisällön paikkamerkki 4">
            <a:extLst>
              <a:ext uri="{FF2B5EF4-FFF2-40B4-BE49-F238E27FC236}">
                <a16:creationId xmlns:a16="http://schemas.microsoft.com/office/drawing/2014/main" id="{526C3C4B-3B22-4BFF-BC26-55320EECA1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2712337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370135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002CC193-2093-4AFA-B4C7-3DD825845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Hämeen vaalipiiri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1AC8BC5C-7D3A-4952-87E4-AF5676C42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/>
              <a:t>Hämeen vaalipiirissä oli 155 ehdokasta.</a:t>
            </a:r>
          </a:p>
          <a:p>
            <a:r>
              <a:rPr lang="fi-FI"/>
              <a:t>Yrittäjäehdokkaita oli 22 kappaletta eli 13,5 % ehdokkaista.</a:t>
            </a:r>
          </a:p>
          <a:p>
            <a:r>
              <a:rPr lang="fi-FI"/>
              <a:t>Hämeestä valittiin 14 kansanedustajaa.</a:t>
            </a:r>
          </a:p>
          <a:p>
            <a:r>
              <a:rPr lang="fi-FI"/>
              <a:t>Yrittäjiä valittiin 2 kappaletta eli 14,3 % vaalipiirin edustajista</a:t>
            </a:r>
          </a:p>
          <a:p>
            <a:r>
              <a:rPr lang="fi-FI"/>
              <a:t>Valituista yrittäjistä 2 on Suomen Yrittäjien jäsenyritysten yrittäjiä. </a:t>
            </a:r>
          </a:p>
          <a:p>
            <a:pPr marL="0" indent="0">
              <a:buNone/>
            </a:pPr>
            <a:endParaRPr lang="fi-FI"/>
          </a:p>
          <a:p>
            <a:endParaRPr lang="fi-FI"/>
          </a:p>
        </p:txBody>
      </p:sp>
      <p:sp>
        <p:nvSpPr>
          <p:cNvPr id="6" name="Ellipsi 5">
            <a:extLst>
              <a:ext uri="{FF2B5EF4-FFF2-40B4-BE49-F238E27FC236}">
                <a16:creationId xmlns:a16="http://schemas.microsoft.com/office/drawing/2014/main" id="{CE0C007B-DAA5-4B9B-9CB8-ED12035E67B9}"/>
              </a:ext>
            </a:extLst>
          </p:cNvPr>
          <p:cNvSpPr/>
          <p:nvPr/>
        </p:nvSpPr>
        <p:spPr>
          <a:xfrm>
            <a:off x="3948042" y="3846785"/>
            <a:ext cx="2987566" cy="277473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/>
              <a:t>Yrittäjä-ehdokkaat</a:t>
            </a:r>
            <a:r>
              <a:rPr lang="fi-FI"/>
              <a:t> </a:t>
            </a:r>
          </a:p>
          <a:p>
            <a:pPr algn="ctr"/>
            <a:r>
              <a:rPr lang="fi-FI" sz="6600" b="1"/>
              <a:t>22</a:t>
            </a:r>
          </a:p>
        </p:txBody>
      </p:sp>
      <p:sp>
        <p:nvSpPr>
          <p:cNvPr id="7" name="Ellipsi 6">
            <a:extLst>
              <a:ext uri="{FF2B5EF4-FFF2-40B4-BE49-F238E27FC236}">
                <a16:creationId xmlns:a16="http://schemas.microsoft.com/office/drawing/2014/main" id="{B5B4DB1B-5FE9-4CF7-9A17-19FB45CD8B62}"/>
              </a:ext>
            </a:extLst>
          </p:cNvPr>
          <p:cNvSpPr/>
          <p:nvPr/>
        </p:nvSpPr>
        <p:spPr>
          <a:xfrm>
            <a:off x="417974" y="3846785"/>
            <a:ext cx="2987566" cy="277473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/>
              <a:t>Yrittäjä-kansanedustajat </a:t>
            </a:r>
          </a:p>
          <a:p>
            <a:pPr algn="ctr"/>
            <a:r>
              <a:rPr lang="fi-FI" sz="6600" b="1"/>
              <a:t>2</a:t>
            </a:r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889B15B9-E12F-448F-96E6-A47E797149F2}"/>
              </a:ext>
            </a:extLst>
          </p:cNvPr>
          <p:cNvSpPr/>
          <p:nvPr/>
        </p:nvSpPr>
        <p:spPr>
          <a:xfrm>
            <a:off x="7478111" y="3846785"/>
            <a:ext cx="2987566" cy="277473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/>
              <a:t>Yrittäjien osuus vaalipiirin kansan-edustajista</a:t>
            </a:r>
          </a:p>
          <a:p>
            <a:pPr algn="ctr"/>
            <a:r>
              <a:rPr lang="fi-FI" sz="4400" b="1"/>
              <a:t>14,3 %</a:t>
            </a:r>
          </a:p>
        </p:txBody>
      </p:sp>
    </p:spTree>
    <p:extLst>
      <p:ext uri="{BB962C8B-B14F-4D97-AF65-F5344CB8AC3E}">
        <p14:creationId xmlns:p14="http://schemas.microsoft.com/office/powerpoint/2010/main" val="24291009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59D9AAE-210E-4F93-A1CA-0BE33993B05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i-FI" b="1">
                <a:solidFill>
                  <a:schemeClr val="tx2"/>
                </a:solidFill>
              </a:rPr>
              <a:t>Skinnari Ville (SDP) – jäsenyrittäjä</a:t>
            </a:r>
          </a:p>
          <a:p>
            <a:r>
              <a:rPr lang="fi-FI"/>
              <a:t>Ranne Lulu (PS)</a:t>
            </a:r>
          </a:p>
          <a:p>
            <a:r>
              <a:rPr lang="fi-FI"/>
              <a:t>Grahn-Laasonen Sanni (Kok)</a:t>
            </a:r>
          </a:p>
          <a:p>
            <a:r>
              <a:rPr lang="fi-FI"/>
              <a:t>Filatov Tarja (SDP)</a:t>
            </a:r>
          </a:p>
          <a:p>
            <a:r>
              <a:rPr lang="fi-FI"/>
              <a:t>Lehto Rami (PS)</a:t>
            </a:r>
          </a:p>
          <a:p>
            <a:r>
              <a:rPr lang="fi-FI"/>
              <a:t>Kemppi Hilkka (</a:t>
            </a:r>
            <a:r>
              <a:rPr lang="fi-FI" err="1"/>
              <a:t>Kesk</a:t>
            </a:r>
            <a:r>
              <a:rPr lang="fi-FI"/>
              <a:t>)</a:t>
            </a:r>
          </a:p>
          <a:p>
            <a:r>
              <a:rPr lang="fi-FI"/>
              <a:t>Jokinen Kalle (Kok)</a:t>
            </a:r>
          </a:p>
          <a:p>
            <a:r>
              <a:rPr lang="fi-FI" err="1"/>
              <a:t>Soinikoski</a:t>
            </a:r>
            <a:r>
              <a:rPr lang="fi-FI"/>
              <a:t> Mirka (</a:t>
            </a:r>
            <a:r>
              <a:rPr lang="fi-FI" err="1"/>
              <a:t>Vihr</a:t>
            </a:r>
            <a:r>
              <a:rPr lang="fi-FI"/>
              <a:t>)</a:t>
            </a:r>
          </a:p>
          <a:p>
            <a:r>
              <a:rPr lang="fi-FI"/>
              <a:t>Koskinen Johannes (SDP)</a:t>
            </a:r>
          </a:p>
          <a:p>
            <a:r>
              <a:rPr lang="fi-FI"/>
              <a:t>Pekonen Aino-Kaisa (</a:t>
            </a:r>
            <a:r>
              <a:rPr lang="fi-FI" err="1"/>
              <a:t>Vas</a:t>
            </a:r>
            <a:r>
              <a:rPr lang="fi-FI"/>
              <a:t>)</a:t>
            </a:r>
          </a:p>
          <a:p>
            <a:r>
              <a:rPr lang="fi-FI"/>
              <a:t>Ronkainen Jari (PS)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6CCCBFAB-91F2-466F-BD8F-063E708848B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i-FI" b="1">
                <a:solidFill>
                  <a:schemeClr val="tx2"/>
                </a:solidFill>
              </a:rPr>
              <a:t>Heinonen Timo (Kok) - jäsenyrittäjä</a:t>
            </a:r>
          </a:p>
          <a:p>
            <a:r>
              <a:rPr lang="fi-FI"/>
              <a:t>Kari Mika (SDP)</a:t>
            </a:r>
          </a:p>
          <a:p>
            <a:r>
              <a:rPr lang="fi-FI"/>
              <a:t>Räsänen Päivi (KD)</a:t>
            </a:r>
          </a:p>
          <a:p>
            <a:pPr marL="0" indent="0">
              <a:buNone/>
            </a:pPr>
            <a:r>
              <a:rPr lang="fi-FI"/>
              <a:t>VARALLA</a:t>
            </a:r>
          </a:p>
          <a:p>
            <a:r>
              <a:rPr lang="fi-FI"/>
              <a:t>Nieminen Mira (PS)</a:t>
            </a:r>
          </a:p>
          <a:p>
            <a:r>
              <a:rPr lang="fi-FI"/>
              <a:t>Rehula Juha (</a:t>
            </a:r>
            <a:r>
              <a:rPr lang="fi-FI" err="1"/>
              <a:t>Kesk</a:t>
            </a:r>
            <a:r>
              <a:rPr lang="fi-FI"/>
              <a:t>)</a:t>
            </a:r>
          </a:p>
          <a:p>
            <a:r>
              <a:rPr lang="fi-FI" err="1"/>
              <a:t>Bruneau</a:t>
            </a:r>
            <a:r>
              <a:rPr lang="fi-FI"/>
              <a:t> Milla (Kok)</a:t>
            </a:r>
          </a:p>
          <a:p>
            <a:r>
              <a:rPr lang="fi-FI"/>
              <a:t>Lepola Kaisa (SDP)</a:t>
            </a:r>
          </a:p>
          <a:p>
            <a:r>
              <a:rPr lang="fi-FI"/>
              <a:t>Jokinen Sari (</a:t>
            </a:r>
            <a:r>
              <a:rPr lang="fi-FI" err="1"/>
              <a:t>Vihr</a:t>
            </a:r>
            <a:r>
              <a:rPr lang="fi-FI"/>
              <a:t>)</a:t>
            </a:r>
          </a:p>
          <a:p>
            <a:r>
              <a:rPr lang="fi-FI" err="1"/>
              <a:t>Lientola</a:t>
            </a:r>
            <a:r>
              <a:rPr lang="fi-FI"/>
              <a:t> Elisa (</a:t>
            </a:r>
            <a:r>
              <a:rPr lang="fi-FI" err="1"/>
              <a:t>Vas</a:t>
            </a:r>
            <a:r>
              <a:rPr lang="fi-FI"/>
              <a:t>)</a:t>
            </a:r>
          </a:p>
          <a:p>
            <a:r>
              <a:rPr lang="fi-FI"/>
              <a:t>Falk Sonja (KD)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74B31BF-1B43-408E-9322-4B2F0ACF8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Hämeen kansanedustajat</a:t>
            </a:r>
          </a:p>
        </p:txBody>
      </p:sp>
    </p:spTree>
    <p:extLst>
      <p:ext uri="{BB962C8B-B14F-4D97-AF65-F5344CB8AC3E}">
        <p14:creationId xmlns:p14="http://schemas.microsoft.com/office/powerpoint/2010/main" val="42896461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1DB7F87-9A53-48A6-8AAA-54A2E62C8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Hämeen vaalipiiri</a:t>
            </a:r>
            <a:br>
              <a:rPr lang="fi-FI"/>
            </a:br>
            <a:r>
              <a:rPr lang="fi-FI"/>
              <a:t>yrittäjäehdokkaat ja valitut yrittäjät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CE62E7B-F252-4AA7-BC4C-D3965BA5144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i-FI"/>
          </a:p>
        </p:txBody>
      </p:sp>
      <p:graphicFrame>
        <p:nvGraphicFramePr>
          <p:cNvPr id="5" name="Sisällön paikkamerkki 4">
            <a:extLst>
              <a:ext uri="{FF2B5EF4-FFF2-40B4-BE49-F238E27FC236}">
                <a16:creationId xmlns:a16="http://schemas.microsoft.com/office/drawing/2014/main" id="{85D97BC5-3320-44E8-939A-C803157EE7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3210762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590881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002CC193-2093-4AFA-B4C7-3DD825845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Pirkanmaan vaalipiiri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1AC8BC5C-7D3A-4952-87E4-AF5676C42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/>
              <a:t>Pirkanmaan vaalipiirissä oli 251 ehdokasta.</a:t>
            </a:r>
          </a:p>
          <a:p>
            <a:r>
              <a:rPr lang="fi-FI"/>
              <a:t>Yrittäjäehdokkaita oli 61 kappaletta eli 23,9 % ehdokkaista.</a:t>
            </a:r>
          </a:p>
          <a:p>
            <a:r>
              <a:rPr lang="fi-FI"/>
              <a:t>Pirkanmaalta valittiin 19 kansanedustajaa.</a:t>
            </a:r>
          </a:p>
          <a:p>
            <a:r>
              <a:rPr lang="fi-FI"/>
              <a:t>Yrittäjiä valittiin 5 kappaletta eli 26,3 % vaalipiirin edustajista</a:t>
            </a:r>
          </a:p>
          <a:p>
            <a:r>
              <a:rPr lang="fi-FI"/>
              <a:t>Valituista yrittäjistä 5 on Suomen Yrittäjien jäsenyritysten yrittäjiä. </a:t>
            </a:r>
          </a:p>
          <a:p>
            <a:pPr marL="0" indent="0">
              <a:buNone/>
            </a:pPr>
            <a:endParaRPr lang="fi-FI"/>
          </a:p>
          <a:p>
            <a:endParaRPr lang="fi-FI"/>
          </a:p>
        </p:txBody>
      </p:sp>
      <p:sp>
        <p:nvSpPr>
          <p:cNvPr id="6" name="Ellipsi 5">
            <a:extLst>
              <a:ext uri="{FF2B5EF4-FFF2-40B4-BE49-F238E27FC236}">
                <a16:creationId xmlns:a16="http://schemas.microsoft.com/office/drawing/2014/main" id="{CE0C007B-DAA5-4B9B-9CB8-ED12035E67B9}"/>
              </a:ext>
            </a:extLst>
          </p:cNvPr>
          <p:cNvSpPr/>
          <p:nvPr/>
        </p:nvSpPr>
        <p:spPr>
          <a:xfrm>
            <a:off x="3948042" y="3846785"/>
            <a:ext cx="2987566" cy="277473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/>
              <a:t>Yrittäjä-ehdokkaat</a:t>
            </a:r>
            <a:r>
              <a:rPr lang="fi-FI"/>
              <a:t> </a:t>
            </a:r>
          </a:p>
          <a:p>
            <a:pPr algn="ctr"/>
            <a:r>
              <a:rPr lang="fi-FI" sz="6600" b="1"/>
              <a:t>61</a:t>
            </a:r>
          </a:p>
        </p:txBody>
      </p:sp>
      <p:sp>
        <p:nvSpPr>
          <p:cNvPr id="7" name="Ellipsi 6">
            <a:extLst>
              <a:ext uri="{FF2B5EF4-FFF2-40B4-BE49-F238E27FC236}">
                <a16:creationId xmlns:a16="http://schemas.microsoft.com/office/drawing/2014/main" id="{B5B4DB1B-5FE9-4CF7-9A17-19FB45CD8B62}"/>
              </a:ext>
            </a:extLst>
          </p:cNvPr>
          <p:cNvSpPr/>
          <p:nvPr/>
        </p:nvSpPr>
        <p:spPr>
          <a:xfrm>
            <a:off x="417974" y="3846785"/>
            <a:ext cx="2987566" cy="277473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/>
              <a:t>Yrittäjä-kansanedustajat </a:t>
            </a:r>
          </a:p>
          <a:p>
            <a:pPr algn="ctr"/>
            <a:r>
              <a:rPr lang="fi-FI" sz="6600" b="1"/>
              <a:t>5</a:t>
            </a:r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889B15B9-E12F-448F-96E6-A47E797149F2}"/>
              </a:ext>
            </a:extLst>
          </p:cNvPr>
          <p:cNvSpPr/>
          <p:nvPr/>
        </p:nvSpPr>
        <p:spPr>
          <a:xfrm>
            <a:off x="7478111" y="3846785"/>
            <a:ext cx="2987566" cy="277473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/>
              <a:t>Yrittäjien osuus vaalipiirin kansan-edustajista</a:t>
            </a:r>
          </a:p>
          <a:p>
            <a:pPr algn="ctr"/>
            <a:r>
              <a:rPr lang="fi-FI" sz="4400" b="1"/>
              <a:t>26,3 %</a:t>
            </a:r>
          </a:p>
        </p:txBody>
      </p:sp>
    </p:spTree>
    <p:extLst>
      <p:ext uri="{BB962C8B-B14F-4D97-AF65-F5344CB8AC3E}">
        <p14:creationId xmlns:p14="http://schemas.microsoft.com/office/powerpoint/2010/main" val="7203519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B9A3129-A96B-4986-BD93-51D02044C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Pirkanmaan vaalipiiri</a:t>
            </a:r>
            <a:br>
              <a:rPr lang="fi-FI"/>
            </a:br>
            <a:r>
              <a:rPr lang="fi-FI"/>
              <a:t>yrittäjäehdokkaat ja valitut yrittäjät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EEAA70F-56EB-4EF4-A291-BAE43FCFFC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i-FI"/>
          </a:p>
        </p:txBody>
      </p:sp>
      <p:graphicFrame>
        <p:nvGraphicFramePr>
          <p:cNvPr id="5" name="Sisällön paikkamerkki 4">
            <a:extLst>
              <a:ext uri="{FF2B5EF4-FFF2-40B4-BE49-F238E27FC236}">
                <a16:creationId xmlns:a16="http://schemas.microsoft.com/office/drawing/2014/main" id="{BF0AB8E0-ABC2-4471-BBD2-32A3C7CBFC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3388338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237940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B32FE4A6-7A0B-4C1E-B849-F24D5717249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i-FI" sz="2000"/>
              <a:t>Marin Sanna (SDP)</a:t>
            </a:r>
          </a:p>
          <a:p>
            <a:r>
              <a:rPr lang="fi-FI" sz="2000"/>
              <a:t>Ikonen Anna-Kaisa (Kok)</a:t>
            </a:r>
          </a:p>
          <a:p>
            <a:r>
              <a:rPr lang="fi-FI" sz="2000"/>
              <a:t>Savio Sami (PS)</a:t>
            </a:r>
          </a:p>
          <a:p>
            <a:r>
              <a:rPr lang="fi-FI" sz="2000"/>
              <a:t>Suomela Iiris (</a:t>
            </a:r>
            <a:r>
              <a:rPr lang="fi-FI" sz="2000" err="1"/>
              <a:t>Vihr</a:t>
            </a:r>
            <a:r>
              <a:rPr lang="fi-FI" sz="2000"/>
              <a:t>)</a:t>
            </a:r>
          </a:p>
          <a:p>
            <a:r>
              <a:rPr lang="fi-FI" sz="2000"/>
              <a:t>Nurminen Ilmari (SDP)</a:t>
            </a:r>
          </a:p>
          <a:p>
            <a:r>
              <a:rPr lang="fi-FI" sz="2000"/>
              <a:t>Vikman Sofia (Kok)</a:t>
            </a:r>
          </a:p>
          <a:p>
            <a:r>
              <a:rPr lang="fi-FI" sz="2000" b="1">
                <a:solidFill>
                  <a:schemeClr val="tx2"/>
                </a:solidFill>
              </a:rPr>
              <a:t>Pirttilahti Arto (</a:t>
            </a:r>
            <a:r>
              <a:rPr lang="fi-FI" sz="2000" b="1" err="1">
                <a:solidFill>
                  <a:schemeClr val="tx2"/>
                </a:solidFill>
              </a:rPr>
              <a:t>Kesk</a:t>
            </a:r>
            <a:r>
              <a:rPr lang="fi-FI" sz="2000" b="1">
                <a:solidFill>
                  <a:schemeClr val="tx2"/>
                </a:solidFill>
              </a:rPr>
              <a:t>) - jäsenyrittäjä</a:t>
            </a:r>
          </a:p>
          <a:p>
            <a:r>
              <a:rPr lang="fi-FI" sz="2000"/>
              <a:t>Puisto Sakari (PS)</a:t>
            </a:r>
          </a:p>
          <a:p>
            <a:r>
              <a:rPr lang="fi-FI" sz="2000"/>
              <a:t>Kontula Anna (</a:t>
            </a:r>
            <a:r>
              <a:rPr lang="fi-FI" sz="2000" err="1"/>
              <a:t>Vas</a:t>
            </a:r>
            <a:r>
              <a:rPr lang="fi-FI" sz="2000"/>
              <a:t>)</a:t>
            </a:r>
          </a:p>
          <a:p>
            <a:r>
              <a:rPr lang="fi-FI" sz="2000"/>
              <a:t>Viitanen Pia (SDP)</a:t>
            </a:r>
          </a:p>
          <a:p>
            <a:r>
              <a:rPr lang="fi-FI" sz="2000"/>
              <a:t>Hassi </a:t>
            </a:r>
            <a:r>
              <a:rPr lang="fi-FI" sz="2000" err="1"/>
              <a:t>Saru</a:t>
            </a:r>
            <a:r>
              <a:rPr lang="fi-FI" sz="2000"/>
              <a:t> (</a:t>
            </a:r>
            <a:r>
              <a:rPr lang="fi-FI" sz="2000" err="1"/>
              <a:t>Vihr</a:t>
            </a:r>
            <a:r>
              <a:rPr lang="fi-FI" sz="2000"/>
              <a:t>)</a:t>
            </a:r>
          </a:p>
          <a:p>
            <a:r>
              <a:rPr lang="fi-FI" sz="2000" b="1">
                <a:solidFill>
                  <a:schemeClr val="tx2"/>
                </a:solidFill>
              </a:rPr>
              <a:t>Kiuru Pauli (Kok) - jäsenyrittäjä</a:t>
            </a:r>
          </a:p>
          <a:p>
            <a:r>
              <a:rPr lang="fi-FI" sz="2000" b="1">
                <a:solidFill>
                  <a:schemeClr val="tx2"/>
                </a:solidFill>
              </a:rPr>
              <a:t>Vallin Veikko (PS) - jäsenyrittäjä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B6C0005C-0B42-4057-83BF-DB852ADFC49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i-FI" sz="2000" err="1"/>
              <a:t>Tanus</a:t>
            </a:r>
            <a:r>
              <a:rPr lang="fi-FI" sz="2000"/>
              <a:t> Sari (KD)</a:t>
            </a:r>
          </a:p>
          <a:p>
            <a:r>
              <a:rPr lang="fi-FI" sz="2000"/>
              <a:t>Asell Marko (SDP)</a:t>
            </a:r>
          </a:p>
          <a:p>
            <a:r>
              <a:rPr lang="fi-FI" sz="2000" b="1">
                <a:solidFill>
                  <a:schemeClr val="tx2"/>
                </a:solidFill>
              </a:rPr>
              <a:t>Satonen Arto (Kok) - jäsenyrittäjä</a:t>
            </a:r>
          </a:p>
          <a:p>
            <a:r>
              <a:rPr lang="fi-FI" sz="2000"/>
              <a:t>Ovaska Jouni (</a:t>
            </a:r>
            <a:r>
              <a:rPr lang="fi-FI" sz="2000" err="1"/>
              <a:t>Kesk</a:t>
            </a:r>
            <a:r>
              <a:rPr lang="fi-FI" sz="2000"/>
              <a:t>)</a:t>
            </a:r>
          </a:p>
          <a:p>
            <a:r>
              <a:rPr lang="fi-FI" sz="2000"/>
              <a:t>Gustafsson Jukka (SDP)</a:t>
            </a:r>
          </a:p>
          <a:p>
            <a:r>
              <a:rPr lang="fi-FI" sz="2000" b="1">
                <a:solidFill>
                  <a:schemeClr val="tx2"/>
                </a:solidFill>
              </a:rPr>
              <a:t>Niemi Veijo (PS) - jäsenyrittäjä</a:t>
            </a:r>
          </a:p>
          <a:p>
            <a:pPr marL="0" indent="0">
              <a:buNone/>
            </a:pPr>
            <a:r>
              <a:rPr lang="fi-FI" sz="2000"/>
              <a:t>VARALLA</a:t>
            </a:r>
          </a:p>
          <a:p>
            <a:r>
              <a:rPr lang="fi-FI" sz="2000" b="1">
                <a:solidFill>
                  <a:schemeClr val="tx2"/>
                </a:solidFill>
              </a:rPr>
              <a:t>Tynkkynen Oras (</a:t>
            </a:r>
            <a:r>
              <a:rPr lang="fi-FI" sz="2000" b="1" err="1">
                <a:solidFill>
                  <a:schemeClr val="tx2"/>
                </a:solidFill>
              </a:rPr>
              <a:t>Vihr</a:t>
            </a:r>
            <a:r>
              <a:rPr lang="fi-FI" sz="2000" b="1">
                <a:solidFill>
                  <a:schemeClr val="tx2"/>
                </a:solidFill>
              </a:rPr>
              <a:t>) - yrittäjä</a:t>
            </a:r>
          </a:p>
          <a:p>
            <a:r>
              <a:rPr lang="fi-FI" sz="2000"/>
              <a:t>Nyman Anne (</a:t>
            </a:r>
            <a:r>
              <a:rPr lang="fi-FI" sz="2000" err="1"/>
              <a:t>Vas</a:t>
            </a:r>
            <a:r>
              <a:rPr lang="fi-FI" sz="2000"/>
              <a:t>)</a:t>
            </a:r>
          </a:p>
          <a:p>
            <a:r>
              <a:rPr lang="fi-FI" sz="2000"/>
              <a:t>Kinnunen Jari (Kok)</a:t>
            </a:r>
          </a:p>
          <a:p>
            <a:r>
              <a:rPr lang="fi-FI" sz="2000"/>
              <a:t>Laine Hanna (SDP)</a:t>
            </a:r>
          </a:p>
          <a:p>
            <a:r>
              <a:rPr lang="fi-FI" sz="2000" b="1">
                <a:solidFill>
                  <a:schemeClr val="tx2"/>
                </a:solidFill>
              </a:rPr>
              <a:t>Kaleva Lassi (PS) - jäsenyrittäjä</a:t>
            </a:r>
          </a:p>
          <a:p>
            <a:r>
              <a:rPr lang="fi-FI" sz="2000" b="1">
                <a:solidFill>
                  <a:schemeClr val="tx2"/>
                </a:solidFill>
              </a:rPr>
              <a:t>Hakanen Pertti (</a:t>
            </a:r>
            <a:r>
              <a:rPr lang="fi-FI" sz="2000" b="1" err="1">
                <a:solidFill>
                  <a:schemeClr val="tx2"/>
                </a:solidFill>
              </a:rPr>
              <a:t>Kesk</a:t>
            </a:r>
            <a:r>
              <a:rPr lang="fi-FI" sz="2000" b="1">
                <a:solidFill>
                  <a:schemeClr val="tx2"/>
                </a:solidFill>
              </a:rPr>
              <a:t>) - yrittäjä</a:t>
            </a:r>
          </a:p>
          <a:p>
            <a:r>
              <a:rPr lang="fi-FI" sz="2000" b="1">
                <a:solidFill>
                  <a:schemeClr val="tx2"/>
                </a:solidFill>
              </a:rPr>
              <a:t>Turunen Kauko (KD) - jäsenyrittäjä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2D6F798-E0FD-4981-A907-F6F35E9AE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Pirkanmaan kansanedustajat</a:t>
            </a:r>
          </a:p>
        </p:txBody>
      </p:sp>
    </p:spTree>
    <p:extLst>
      <p:ext uri="{BB962C8B-B14F-4D97-AF65-F5344CB8AC3E}">
        <p14:creationId xmlns:p14="http://schemas.microsoft.com/office/powerpoint/2010/main" val="10059419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002CC193-2093-4AFA-B4C7-3DD825845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Kaakkois-Suomen vaalipiiri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1AC8BC5C-7D3A-4952-87E4-AF5676C42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/>
              <a:t>Kaakkois-Suomen vaalipiirissä oli 179 ehdokasta.</a:t>
            </a:r>
          </a:p>
          <a:p>
            <a:r>
              <a:rPr lang="fi-FI"/>
              <a:t>Yrittäjäehdokkaita oli 36 kappaletta eli 20,1 % ehdokkaista.</a:t>
            </a:r>
          </a:p>
          <a:p>
            <a:r>
              <a:rPr lang="fi-FI"/>
              <a:t>Kaakkois-Suomesta valittiin 17 kansanedustajaa.</a:t>
            </a:r>
          </a:p>
          <a:p>
            <a:r>
              <a:rPr lang="fi-FI"/>
              <a:t>Yrittäjiä valittiin 4 kappaletta eli 23,5 % vaalipiirin edustajista</a:t>
            </a:r>
          </a:p>
          <a:p>
            <a:r>
              <a:rPr lang="fi-FI"/>
              <a:t>Valituista yrittäjistä 2 on Suomen Yrittäjien jäsenyritysten yrittäjiä. </a:t>
            </a:r>
          </a:p>
          <a:p>
            <a:pPr marL="0" indent="0">
              <a:buNone/>
            </a:pPr>
            <a:endParaRPr lang="fi-FI"/>
          </a:p>
          <a:p>
            <a:endParaRPr lang="fi-FI"/>
          </a:p>
        </p:txBody>
      </p:sp>
      <p:sp>
        <p:nvSpPr>
          <p:cNvPr id="6" name="Ellipsi 5">
            <a:extLst>
              <a:ext uri="{FF2B5EF4-FFF2-40B4-BE49-F238E27FC236}">
                <a16:creationId xmlns:a16="http://schemas.microsoft.com/office/drawing/2014/main" id="{CE0C007B-DAA5-4B9B-9CB8-ED12035E67B9}"/>
              </a:ext>
            </a:extLst>
          </p:cNvPr>
          <p:cNvSpPr/>
          <p:nvPr/>
        </p:nvSpPr>
        <p:spPr>
          <a:xfrm>
            <a:off x="3948042" y="3846785"/>
            <a:ext cx="2987566" cy="277473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/>
              <a:t>Yrittäjä-ehdokkaat</a:t>
            </a:r>
            <a:r>
              <a:rPr lang="fi-FI"/>
              <a:t> </a:t>
            </a:r>
          </a:p>
          <a:p>
            <a:pPr algn="ctr"/>
            <a:r>
              <a:rPr lang="fi-FI" sz="6600" b="1"/>
              <a:t>36</a:t>
            </a:r>
          </a:p>
        </p:txBody>
      </p:sp>
      <p:sp>
        <p:nvSpPr>
          <p:cNvPr id="7" name="Ellipsi 6">
            <a:extLst>
              <a:ext uri="{FF2B5EF4-FFF2-40B4-BE49-F238E27FC236}">
                <a16:creationId xmlns:a16="http://schemas.microsoft.com/office/drawing/2014/main" id="{B5B4DB1B-5FE9-4CF7-9A17-19FB45CD8B62}"/>
              </a:ext>
            </a:extLst>
          </p:cNvPr>
          <p:cNvSpPr/>
          <p:nvPr/>
        </p:nvSpPr>
        <p:spPr>
          <a:xfrm>
            <a:off x="417974" y="3846785"/>
            <a:ext cx="2987566" cy="277473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/>
              <a:t>Yrittäjä-kansanedustajat </a:t>
            </a:r>
          </a:p>
          <a:p>
            <a:pPr algn="ctr"/>
            <a:r>
              <a:rPr lang="fi-FI" sz="6600" b="1"/>
              <a:t>4</a:t>
            </a:r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889B15B9-E12F-448F-96E6-A47E797149F2}"/>
              </a:ext>
            </a:extLst>
          </p:cNvPr>
          <p:cNvSpPr/>
          <p:nvPr/>
        </p:nvSpPr>
        <p:spPr>
          <a:xfrm>
            <a:off x="7478111" y="3846785"/>
            <a:ext cx="2987566" cy="277473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/>
              <a:t>Yrittäjien osuus vaalipiirin kansan-edustajista</a:t>
            </a:r>
          </a:p>
          <a:p>
            <a:pPr algn="ctr"/>
            <a:r>
              <a:rPr lang="fi-FI" sz="4400" b="1"/>
              <a:t>23,5 %</a:t>
            </a:r>
          </a:p>
        </p:txBody>
      </p:sp>
    </p:spTree>
    <p:extLst>
      <p:ext uri="{BB962C8B-B14F-4D97-AF65-F5344CB8AC3E}">
        <p14:creationId xmlns:p14="http://schemas.microsoft.com/office/powerpoint/2010/main" val="8178656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76B3A60-370E-4AA2-BD85-2D42E8592F8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i-FI" err="1"/>
              <a:t>Paateri</a:t>
            </a:r>
            <a:r>
              <a:rPr lang="fi-FI"/>
              <a:t> Sirpa (SDP)</a:t>
            </a:r>
          </a:p>
          <a:p>
            <a:r>
              <a:rPr lang="fi-FI"/>
              <a:t>Eerola Juho (PS)</a:t>
            </a:r>
          </a:p>
          <a:p>
            <a:r>
              <a:rPr lang="fi-FI"/>
              <a:t>Häkkänen Antti (Kok)</a:t>
            </a:r>
          </a:p>
          <a:p>
            <a:r>
              <a:rPr lang="fi-FI" b="1">
                <a:solidFill>
                  <a:schemeClr val="tx2"/>
                </a:solidFill>
              </a:rPr>
              <a:t>Leppä Jari (</a:t>
            </a:r>
            <a:r>
              <a:rPr lang="fi-FI" b="1" err="1">
                <a:solidFill>
                  <a:schemeClr val="tx2"/>
                </a:solidFill>
              </a:rPr>
              <a:t>Kesk</a:t>
            </a:r>
            <a:r>
              <a:rPr lang="fi-FI" b="1">
                <a:solidFill>
                  <a:schemeClr val="tx2"/>
                </a:solidFill>
              </a:rPr>
              <a:t>) – jäsenyrittäjä</a:t>
            </a:r>
          </a:p>
          <a:p>
            <a:r>
              <a:rPr lang="fi-FI"/>
              <a:t>Kiljunen Anneli (SDP)</a:t>
            </a:r>
          </a:p>
          <a:p>
            <a:r>
              <a:rPr lang="fi-FI"/>
              <a:t>Mäkelä Jani (PS)</a:t>
            </a:r>
          </a:p>
          <a:p>
            <a:r>
              <a:rPr lang="fi-FI"/>
              <a:t>Järvinen Heli (</a:t>
            </a:r>
            <a:r>
              <a:rPr lang="fi-FI" err="1"/>
              <a:t>Vihr</a:t>
            </a:r>
            <a:r>
              <a:rPr lang="fi-FI"/>
              <a:t>)</a:t>
            </a:r>
          </a:p>
          <a:p>
            <a:r>
              <a:rPr lang="fi-FI" b="1">
                <a:solidFill>
                  <a:schemeClr val="tx2"/>
                </a:solidFill>
              </a:rPr>
              <a:t>Kopra Jukka (Kok) – jäsenyrittäjä</a:t>
            </a:r>
          </a:p>
          <a:p>
            <a:r>
              <a:rPr lang="fi-FI"/>
              <a:t>Kosonen Hanna (</a:t>
            </a:r>
            <a:r>
              <a:rPr lang="fi-FI" err="1"/>
              <a:t>Kesk</a:t>
            </a:r>
            <a:r>
              <a:rPr lang="fi-FI"/>
              <a:t>)</a:t>
            </a:r>
          </a:p>
          <a:p>
            <a:r>
              <a:rPr lang="fi-FI" err="1"/>
              <a:t>Werning</a:t>
            </a:r>
            <a:r>
              <a:rPr lang="fi-FI"/>
              <a:t> Paula (SDP)</a:t>
            </a:r>
          </a:p>
          <a:p>
            <a:r>
              <a:rPr lang="fi-FI" b="1">
                <a:solidFill>
                  <a:schemeClr val="tx2"/>
                </a:solidFill>
              </a:rPr>
              <a:t>Laakso, Kristian (PS) - yrittäjä</a:t>
            </a:r>
          </a:p>
          <a:p>
            <a:endParaRPr lang="fi-FI"/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15BB8E03-6C86-4D14-9A67-B4F6499FFF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51879" y="1416000"/>
            <a:ext cx="5871507" cy="4535083"/>
          </a:xfrm>
        </p:spPr>
        <p:txBody>
          <a:bodyPr/>
          <a:lstStyle/>
          <a:p>
            <a:r>
              <a:rPr lang="fi-FI"/>
              <a:t>Kymäläinen, </a:t>
            </a:r>
            <a:r>
              <a:rPr lang="fi-FI" err="1"/>
              <a:t>Suna</a:t>
            </a:r>
            <a:r>
              <a:rPr lang="fi-FI"/>
              <a:t> (SDP)</a:t>
            </a:r>
          </a:p>
          <a:p>
            <a:r>
              <a:rPr lang="fi-FI"/>
              <a:t>Kaunisto, Ville (Kok)</a:t>
            </a:r>
          </a:p>
          <a:p>
            <a:r>
              <a:rPr lang="fi-FI"/>
              <a:t>Torniainen Ari (</a:t>
            </a:r>
            <a:r>
              <a:rPr lang="fi-FI" err="1"/>
              <a:t>Kesk</a:t>
            </a:r>
            <a:r>
              <a:rPr lang="fi-FI"/>
              <a:t>)</a:t>
            </a:r>
          </a:p>
          <a:p>
            <a:r>
              <a:rPr lang="fi-FI"/>
              <a:t>Malm Niina (SDP)</a:t>
            </a:r>
          </a:p>
          <a:p>
            <a:r>
              <a:rPr lang="fi-FI" b="1">
                <a:solidFill>
                  <a:schemeClr val="tx2"/>
                </a:solidFill>
              </a:rPr>
              <a:t>Turtiainen Ani (PS) – yrittäjä</a:t>
            </a:r>
          </a:p>
          <a:p>
            <a:r>
              <a:rPr lang="fi-FI"/>
              <a:t>Holopainen Hanna (</a:t>
            </a:r>
            <a:r>
              <a:rPr lang="fi-FI" err="1"/>
              <a:t>Vihr</a:t>
            </a:r>
            <a:r>
              <a:rPr lang="fi-FI"/>
              <a:t>)</a:t>
            </a:r>
          </a:p>
          <a:p>
            <a:pPr marL="0" indent="0">
              <a:buNone/>
            </a:pPr>
            <a:r>
              <a:rPr lang="fi-FI" sz="2000"/>
              <a:t>VARALLA</a:t>
            </a:r>
          </a:p>
          <a:p>
            <a:r>
              <a:rPr lang="fi-FI" sz="2000"/>
              <a:t>Valtola Oskari (Kok)</a:t>
            </a:r>
          </a:p>
          <a:p>
            <a:r>
              <a:rPr lang="fi-FI" sz="2000" b="1">
                <a:solidFill>
                  <a:schemeClr val="tx2"/>
                </a:solidFill>
              </a:rPr>
              <a:t>Pakkanen Markku (</a:t>
            </a:r>
            <a:r>
              <a:rPr lang="fi-FI" sz="2000" b="1" err="1">
                <a:solidFill>
                  <a:schemeClr val="tx2"/>
                </a:solidFill>
              </a:rPr>
              <a:t>Kesk</a:t>
            </a:r>
            <a:r>
              <a:rPr lang="fi-FI" sz="2000" b="1">
                <a:solidFill>
                  <a:schemeClr val="tx2"/>
                </a:solidFill>
              </a:rPr>
              <a:t>) - jäsenyrittäjä</a:t>
            </a:r>
          </a:p>
          <a:p>
            <a:r>
              <a:rPr lang="fi-FI" sz="2000"/>
              <a:t>Taavitsainen Satu (SDP)</a:t>
            </a:r>
          </a:p>
          <a:p>
            <a:r>
              <a:rPr lang="fi-FI" sz="2000" b="1">
                <a:solidFill>
                  <a:schemeClr val="tx2"/>
                </a:solidFill>
              </a:rPr>
              <a:t>Hartonen-Pulkka Tanja (PS) – yrittäjä</a:t>
            </a:r>
          </a:p>
          <a:p>
            <a:r>
              <a:rPr lang="fi-FI" sz="2000"/>
              <a:t>Liikanen Veli (</a:t>
            </a:r>
            <a:r>
              <a:rPr lang="fi-FI" sz="2000" err="1"/>
              <a:t>Vihr</a:t>
            </a:r>
            <a:r>
              <a:rPr lang="fi-FI" sz="2000"/>
              <a:t>)</a:t>
            </a:r>
          </a:p>
          <a:p>
            <a:pPr marL="0" indent="0">
              <a:buNone/>
            </a:pPr>
            <a:endParaRPr lang="fi-FI"/>
          </a:p>
          <a:p>
            <a:endParaRPr lang="fi-FI"/>
          </a:p>
          <a:p>
            <a:pPr marL="0" indent="0">
              <a:buNone/>
            </a:pPr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477F988-EAAF-495B-AD21-B64C649E5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Kaakkois-Suomen kansanedustajat</a:t>
            </a:r>
          </a:p>
        </p:txBody>
      </p:sp>
    </p:spTree>
    <p:extLst>
      <p:ext uri="{BB962C8B-B14F-4D97-AF65-F5344CB8AC3E}">
        <p14:creationId xmlns:p14="http://schemas.microsoft.com/office/powerpoint/2010/main" val="11066248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36E6FE8-CEBB-4D7B-872F-9B67E2AB6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Kaakkois-Suomen vaalipiiri</a:t>
            </a:r>
            <a:br>
              <a:rPr lang="fi-FI"/>
            </a:br>
            <a:r>
              <a:rPr lang="fi-FI"/>
              <a:t>yrittäjäehdokkaat ja valitut yrittäjät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45C46A1-F5A3-40AB-8153-D2EE1D2DB6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i-FI"/>
          </a:p>
        </p:txBody>
      </p:sp>
      <p:graphicFrame>
        <p:nvGraphicFramePr>
          <p:cNvPr id="5" name="Sisällön paikkamerkki 4">
            <a:extLst>
              <a:ext uri="{FF2B5EF4-FFF2-40B4-BE49-F238E27FC236}">
                <a16:creationId xmlns:a16="http://schemas.microsoft.com/office/drawing/2014/main" id="{023D7D71-2070-48FB-94F6-C2C0BAABF6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631789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641301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002CC193-2093-4AFA-B4C7-3DD825845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Savo-Karjalan vaalipiiri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1AC8BC5C-7D3A-4952-87E4-AF5676C42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/>
              <a:t>Savo-Karjalan vaalipiirissä oli 165 ehdokasta.</a:t>
            </a:r>
          </a:p>
          <a:p>
            <a:r>
              <a:rPr lang="fi-FI"/>
              <a:t>Yrittäjäehdokkaita oli 38 kappaletta eli 23,0 % ehdokkaista.</a:t>
            </a:r>
          </a:p>
          <a:p>
            <a:r>
              <a:rPr lang="fi-FI"/>
              <a:t>Savo-Karjalasta valittiin 15 kansanedustajaa.</a:t>
            </a:r>
          </a:p>
          <a:p>
            <a:r>
              <a:rPr lang="fi-FI"/>
              <a:t>Yrittäjiä valittiin 3 kappaletta eli 20 % vaalipiirin edustajista</a:t>
            </a:r>
          </a:p>
          <a:p>
            <a:r>
              <a:rPr lang="fi-FI"/>
              <a:t>Valituista yrittäjistä 2 on Suomen Yrittäjien jäsenyritysten yrittäjiä. </a:t>
            </a:r>
          </a:p>
          <a:p>
            <a:pPr marL="0" indent="0">
              <a:buNone/>
            </a:pPr>
            <a:endParaRPr lang="fi-FI"/>
          </a:p>
          <a:p>
            <a:endParaRPr lang="fi-FI"/>
          </a:p>
        </p:txBody>
      </p:sp>
      <p:sp>
        <p:nvSpPr>
          <p:cNvPr id="6" name="Ellipsi 5">
            <a:extLst>
              <a:ext uri="{FF2B5EF4-FFF2-40B4-BE49-F238E27FC236}">
                <a16:creationId xmlns:a16="http://schemas.microsoft.com/office/drawing/2014/main" id="{CE0C007B-DAA5-4B9B-9CB8-ED12035E67B9}"/>
              </a:ext>
            </a:extLst>
          </p:cNvPr>
          <p:cNvSpPr/>
          <p:nvPr/>
        </p:nvSpPr>
        <p:spPr>
          <a:xfrm>
            <a:off x="3948042" y="3846785"/>
            <a:ext cx="2987566" cy="277473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/>
              <a:t>Yrittäjä-ehdokkaat</a:t>
            </a:r>
            <a:r>
              <a:rPr lang="fi-FI"/>
              <a:t> </a:t>
            </a:r>
          </a:p>
          <a:p>
            <a:pPr algn="ctr"/>
            <a:r>
              <a:rPr lang="fi-FI" sz="6000" b="1"/>
              <a:t>38</a:t>
            </a:r>
          </a:p>
        </p:txBody>
      </p:sp>
      <p:sp>
        <p:nvSpPr>
          <p:cNvPr id="7" name="Ellipsi 6">
            <a:extLst>
              <a:ext uri="{FF2B5EF4-FFF2-40B4-BE49-F238E27FC236}">
                <a16:creationId xmlns:a16="http://schemas.microsoft.com/office/drawing/2014/main" id="{B5B4DB1B-5FE9-4CF7-9A17-19FB45CD8B62}"/>
              </a:ext>
            </a:extLst>
          </p:cNvPr>
          <p:cNvSpPr/>
          <p:nvPr/>
        </p:nvSpPr>
        <p:spPr>
          <a:xfrm>
            <a:off x="417974" y="3846785"/>
            <a:ext cx="2987566" cy="277473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/>
              <a:t>Yrittäjä-kansanedustajat </a:t>
            </a:r>
          </a:p>
          <a:p>
            <a:pPr algn="ctr"/>
            <a:r>
              <a:rPr lang="fi-FI" sz="6600" b="1"/>
              <a:t>3</a:t>
            </a:r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889B15B9-E12F-448F-96E6-A47E797149F2}"/>
              </a:ext>
            </a:extLst>
          </p:cNvPr>
          <p:cNvSpPr/>
          <p:nvPr/>
        </p:nvSpPr>
        <p:spPr>
          <a:xfrm>
            <a:off x="7478111" y="3846785"/>
            <a:ext cx="2987566" cy="277473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/>
              <a:t>Yrittäjien osuus vaalipiirin kansan-edustajista</a:t>
            </a:r>
          </a:p>
          <a:p>
            <a:pPr algn="ctr"/>
            <a:r>
              <a:rPr lang="fi-FI" sz="4400" b="1"/>
              <a:t>20%</a:t>
            </a:r>
          </a:p>
        </p:txBody>
      </p:sp>
    </p:spTree>
    <p:extLst>
      <p:ext uri="{BB962C8B-B14F-4D97-AF65-F5344CB8AC3E}">
        <p14:creationId xmlns:p14="http://schemas.microsoft.com/office/powerpoint/2010/main" val="24372602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9D13B72-C48D-4DC7-9A89-429991E7020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i-FI" b="1">
                <a:solidFill>
                  <a:schemeClr val="tx2"/>
                </a:solidFill>
              </a:rPr>
              <a:t>Heikkinen </a:t>
            </a:r>
            <a:r>
              <a:rPr lang="fi-FI" b="1" err="1">
                <a:solidFill>
                  <a:schemeClr val="tx2"/>
                </a:solidFill>
              </a:rPr>
              <a:t>Hannakaisa</a:t>
            </a:r>
            <a:r>
              <a:rPr lang="fi-FI" b="1">
                <a:solidFill>
                  <a:schemeClr val="tx2"/>
                </a:solidFill>
              </a:rPr>
              <a:t> (</a:t>
            </a:r>
            <a:r>
              <a:rPr lang="fi-FI" b="1" err="1">
                <a:solidFill>
                  <a:schemeClr val="tx2"/>
                </a:solidFill>
              </a:rPr>
              <a:t>kesk</a:t>
            </a:r>
            <a:r>
              <a:rPr lang="fi-FI" b="1">
                <a:solidFill>
                  <a:schemeClr val="tx2"/>
                </a:solidFill>
              </a:rPr>
              <a:t>) – jäsenyrittäjä</a:t>
            </a:r>
          </a:p>
          <a:p>
            <a:r>
              <a:rPr lang="fi-FI"/>
              <a:t>Antikainen Sanna (PS)</a:t>
            </a:r>
          </a:p>
          <a:p>
            <a:r>
              <a:rPr lang="fi-FI"/>
              <a:t>Mäkisalo-Ropponen Merja (SDP)</a:t>
            </a:r>
          </a:p>
          <a:p>
            <a:r>
              <a:rPr lang="fi-FI"/>
              <a:t>Kilpi Marko (Kok)</a:t>
            </a:r>
          </a:p>
          <a:p>
            <a:r>
              <a:rPr lang="fi-FI"/>
              <a:t>Vehviläinen Anu (</a:t>
            </a:r>
            <a:r>
              <a:rPr lang="fi-FI" err="1"/>
              <a:t>Kesk</a:t>
            </a:r>
            <a:r>
              <a:rPr lang="fi-FI"/>
              <a:t>)</a:t>
            </a:r>
          </a:p>
          <a:p>
            <a:r>
              <a:rPr lang="fi-FI"/>
              <a:t>Mikkonen Krista (</a:t>
            </a:r>
            <a:r>
              <a:rPr lang="fi-FI" err="1"/>
              <a:t>Vihr</a:t>
            </a:r>
            <a:r>
              <a:rPr lang="fi-FI"/>
              <a:t>)</a:t>
            </a:r>
          </a:p>
          <a:p>
            <a:r>
              <a:rPr lang="fi-FI" b="1" err="1">
                <a:solidFill>
                  <a:schemeClr val="tx2"/>
                </a:solidFill>
              </a:rPr>
              <a:t>Wihonen</a:t>
            </a:r>
            <a:r>
              <a:rPr lang="fi-FI" b="1">
                <a:solidFill>
                  <a:schemeClr val="tx2"/>
                </a:solidFill>
              </a:rPr>
              <a:t> Jussi (PS) – yrittäjä</a:t>
            </a:r>
          </a:p>
          <a:p>
            <a:r>
              <a:rPr lang="fi-FI"/>
              <a:t>Eskelinen Seppo (SDP)</a:t>
            </a:r>
          </a:p>
          <a:p>
            <a:r>
              <a:rPr lang="fi-FI" err="1"/>
              <a:t>Essayah</a:t>
            </a:r>
            <a:r>
              <a:rPr lang="fi-FI"/>
              <a:t> Sari (KD)</a:t>
            </a:r>
          </a:p>
          <a:p>
            <a:r>
              <a:rPr lang="fi-FI"/>
              <a:t>Hoskonen Hannu (</a:t>
            </a:r>
            <a:r>
              <a:rPr lang="fi-FI" err="1"/>
              <a:t>Kesk</a:t>
            </a:r>
            <a:r>
              <a:rPr lang="fi-FI"/>
              <a:t>)</a:t>
            </a:r>
          </a:p>
          <a:p>
            <a:r>
              <a:rPr lang="fi-FI" err="1"/>
              <a:t>Semi</a:t>
            </a:r>
            <a:r>
              <a:rPr lang="fi-FI"/>
              <a:t> Matti (</a:t>
            </a:r>
            <a:r>
              <a:rPr lang="fi-FI" err="1"/>
              <a:t>Vas</a:t>
            </a:r>
            <a:r>
              <a:rPr lang="fi-FI"/>
              <a:t>)</a:t>
            </a:r>
          </a:p>
          <a:p>
            <a:pPr marL="0" indent="0">
              <a:buNone/>
            </a:pPr>
            <a:endParaRPr lang="fi-FI" b="1"/>
          </a:p>
          <a:p>
            <a:endParaRPr lang="fi-FI"/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374FA3AC-14DA-49A2-AC8D-AC19D34D3FE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i-FI" err="1"/>
              <a:t>Eestilä</a:t>
            </a:r>
            <a:r>
              <a:rPr lang="fi-FI"/>
              <a:t> Markku (Kok)</a:t>
            </a:r>
          </a:p>
          <a:p>
            <a:r>
              <a:rPr lang="fi-FI"/>
              <a:t>Reijonen Minna (PS)</a:t>
            </a:r>
          </a:p>
          <a:p>
            <a:r>
              <a:rPr lang="fi-FI"/>
              <a:t>Suhonen Timo (SDP)</a:t>
            </a:r>
          </a:p>
          <a:p>
            <a:r>
              <a:rPr lang="fi-FI" b="1">
                <a:solidFill>
                  <a:schemeClr val="tx2"/>
                </a:solidFill>
              </a:rPr>
              <a:t>Huttunen Hanna (</a:t>
            </a:r>
            <a:r>
              <a:rPr lang="fi-FI" b="1" err="1">
                <a:solidFill>
                  <a:schemeClr val="tx2"/>
                </a:solidFill>
              </a:rPr>
              <a:t>Kesk</a:t>
            </a:r>
            <a:r>
              <a:rPr lang="fi-FI" b="1">
                <a:solidFill>
                  <a:schemeClr val="tx2"/>
                </a:solidFill>
              </a:rPr>
              <a:t>) – jäsenyrittäjä</a:t>
            </a:r>
          </a:p>
          <a:p>
            <a:pPr marL="0" indent="0">
              <a:buNone/>
            </a:pPr>
            <a:r>
              <a:rPr lang="fi-FI" sz="2000"/>
              <a:t>VARALLA</a:t>
            </a:r>
          </a:p>
          <a:p>
            <a:r>
              <a:rPr lang="fi-FI" sz="2000"/>
              <a:t>Auvinen Harri (</a:t>
            </a:r>
            <a:r>
              <a:rPr lang="fi-FI" sz="2000" err="1"/>
              <a:t>Vihr</a:t>
            </a:r>
            <a:r>
              <a:rPr lang="fi-FI" sz="2000"/>
              <a:t>)</a:t>
            </a:r>
          </a:p>
          <a:p>
            <a:r>
              <a:rPr lang="fi-FI" sz="2000"/>
              <a:t>Markkanen </a:t>
            </a:r>
            <a:r>
              <a:rPr lang="fi-FI" sz="2000" err="1"/>
              <a:t>Sallamaarit</a:t>
            </a:r>
            <a:r>
              <a:rPr lang="fi-FI" sz="2000"/>
              <a:t> (</a:t>
            </a:r>
            <a:r>
              <a:rPr lang="fi-FI" sz="2000" err="1"/>
              <a:t>Kesk</a:t>
            </a:r>
            <a:r>
              <a:rPr lang="fi-FI" sz="2000"/>
              <a:t>)</a:t>
            </a:r>
          </a:p>
          <a:p>
            <a:r>
              <a:rPr lang="fi-FI" sz="2000" b="1">
                <a:solidFill>
                  <a:schemeClr val="tx2"/>
                </a:solidFill>
              </a:rPr>
              <a:t>Kokko Osmo (PS) - jäsenyrittäjä</a:t>
            </a:r>
          </a:p>
          <a:p>
            <a:r>
              <a:rPr lang="fi-FI" sz="2000" err="1"/>
              <a:t>Vääräinen</a:t>
            </a:r>
            <a:r>
              <a:rPr lang="fi-FI" sz="2000"/>
              <a:t> Tuula (SDP)</a:t>
            </a:r>
          </a:p>
          <a:p>
            <a:r>
              <a:rPr lang="fi-FI" sz="2000"/>
              <a:t>Elo Timo (Kok)</a:t>
            </a:r>
          </a:p>
          <a:p>
            <a:r>
              <a:rPr lang="fi-FI" sz="2000"/>
              <a:t>Mikkola </a:t>
            </a:r>
            <a:r>
              <a:rPr lang="fi-FI" sz="2000" err="1"/>
              <a:t>Kikkis</a:t>
            </a:r>
            <a:r>
              <a:rPr lang="fi-FI" sz="2000"/>
              <a:t> (KD)</a:t>
            </a:r>
          </a:p>
          <a:p>
            <a:r>
              <a:rPr lang="fi-FI" sz="2000"/>
              <a:t>Meriluoto Laura (</a:t>
            </a:r>
            <a:r>
              <a:rPr lang="fi-FI" sz="2000" err="1"/>
              <a:t>Vas</a:t>
            </a:r>
            <a:r>
              <a:rPr lang="fi-FI" sz="2000"/>
              <a:t>)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6EC41B5-4F82-4F53-9731-D172F8093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Savo-Karjalan kansanedustajat</a:t>
            </a:r>
          </a:p>
        </p:txBody>
      </p:sp>
    </p:spTree>
    <p:extLst>
      <p:ext uri="{BB962C8B-B14F-4D97-AF65-F5344CB8AC3E}">
        <p14:creationId xmlns:p14="http://schemas.microsoft.com/office/powerpoint/2010/main" val="10430609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177ED34-DD9A-4555-9719-E1770D90A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Savo-Karjalan vaalipiiri</a:t>
            </a:r>
            <a:br>
              <a:rPr lang="fi-FI"/>
            </a:br>
            <a:r>
              <a:rPr lang="fi-FI"/>
              <a:t>yrittäjäehdokkaat ja valitut yrittäjät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F220B36-4924-41AB-8FD1-8499250F17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i-FI"/>
          </a:p>
        </p:txBody>
      </p:sp>
      <p:graphicFrame>
        <p:nvGraphicFramePr>
          <p:cNvPr id="5" name="Sisällön paikkamerkki 4">
            <a:extLst>
              <a:ext uri="{FF2B5EF4-FFF2-40B4-BE49-F238E27FC236}">
                <a16:creationId xmlns:a16="http://schemas.microsoft.com/office/drawing/2014/main" id="{9FA4FF66-585F-418A-BF6E-F1F6E00919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77225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399834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002CC193-2093-4AFA-B4C7-3DD825845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Vaasan vaalipiiri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1AC8BC5C-7D3A-4952-87E4-AF5676C42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/>
              <a:t>Vaasan vaalipiirissä oli 168 ehdokasta.</a:t>
            </a:r>
          </a:p>
          <a:p>
            <a:r>
              <a:rPr lang="fi-FI"/>
              <a:t>Yrittäjäehdokkaita oli 40 kappaletta eli 23,8 % ehdokkaista.</a:t>
            </a:r>
          </a:p>
          <a:p>
            <a:r>
              <a:rPr lang="fi-FI"/>
              <a:t>Vaasan vaalipiiristä valittiin 16 kansanedustajaa.</a:t>
            </a:r>
          </a:p>
          <a:p>
            <a:r>
              <a:rPr lang="fi-FI"/>
              <a:t>Yrittäjiä valittiin 3 kappaletta eli 18,8 % vaalipiirin edustajista</a:t>
            </a:r>
          </a:p>
          <a:p>
            <a:r>
              <a:rPr lang="fi-FI"/>
              <a:t>Valituista yrittäjistä 1 on Suomen Yrittäjien jäsenyritysten yrittäjiä. </a:t>
            </a:r>
          </a:p>
          <a:p>
            <a:pPr marL="0" indent="0">
              <a:buNone/>
            </a:pPr>
            <a:endParaRPr lang="fi-FI"/>
          </a:p>
          <a:p>
            <a:endParaRPr lang="fi-FI"/>
          </a:p>
        </p:txBody>
      </p:sp>
      <p:sp>
        <p:nvSpPr>
          <p:cNvPr id="6" name="Ellipsi 5">
            <a:extLst>
              <a:ext uri="{FF2B5EF4-FFF2-40B4-BE49-F238E27FC236}">
                <a16:creationId xmlns:a16="http://schemas.microsoft.com/office/drawing/2014/main" id="{CE0C007B-DAA5-4B9B-9CB8-ED12035E67B9}"/>
              </a:ext>
            </a:extLst>
          </p:cNvPr>
          <p:cNvSpPr/>
          <p:nvPr/>
        </p:nvSpPr>
        <p:spPr>
          <a:xfrm>
            <a:off x="3948042" y="3846785"/>
            <a:ext cx="2987566" cy="277473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/>
              <a:t>Yrittäjä-ehdokkaat</a:t>
            </a:r>
            <a:r>
              <a:rPr lang="fi-FI"/>
              <a:t> </a:t>
            </a:r>
          </a:p>
          <a:p>
            <a:pPr algn="ctr"/>
            <a:r>
              <a:rPr lang="fi-FI" sz="6000" b="1"/>
              <a:t>40</a:t>
            </a:r>
          </a:p>
        </p:txBody>
      </p:sp>
      <p:sp>
        <p:nvSpPr>
          <p:cNvPr id="7" name="Ellipsi 6">
            <a:extLst>
              <a:ext uri="{FF2B5EF4-FFF2-40B4-BE49-F238E27FC236}">
                <a16:creationId xmlns:a16="http://schemas.microsoft.com/office/drawing/2014/main" id="{B5B4DB1B-5FE9-4CF7-9A17-19FB45CD8B62}"/>
              </a:ext>
            </a:extLst>
          </p:cNvPr>
          <p:cNvSpPr/>
          <p:nvPr/>
        </p:nvSpPr>
        <p:spPr>
          <a:xfrm>
            <a:off x="417974" y="3846785"/>
            <a:ext cx="2987566" cy="277473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/>
              <a:t>Yrittäjä-kansanedustajat </a:t>
            </a:r>
          </a:p>
          <a:p>
            <a:pPr algn="ctr"/>
            <a:r>
              <a:rPr lang="fi-FI" sz="6600" b="1"/>
              <a:t>3</a:t>
            </a:r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889B15B9-E12F-448F-96E6-A47E797149F2}"/>
              </a:ext>
            </a:extLst>
          </p:cNvPr>
          <p:cNvSpPr/>
          <p:nvPr/>
        </p:nvSpPr>
        <p:spPr>
          <a:xfrm>
            <a:off x="7478111" y="3846785"/>
            <a:ext cx="2987566" cy="277473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/>
              <a:t>Yrittäjien osuus vaalipiirin kansan-edustajista</a:t>
            </a:r>
          </a:p>
          <a:p>
            <a:pPr algn="ctr"/>
            <a:r>
              <a:rPr lang="fi-FI" sz="4400" b="1"/>
              <a:t>18,8 %</a:t>
            </a:r>
          </a:p>
        </p:txBody>
      </p:sp>
    </p:spTree>
    <p:extLst>
      <p:ext uri="{BB962C8B-B14F-4D97-AF65-F5344CB8AC3E}">
        <p14:creationId xmlns:p14="http://schemas.microsoft.com/office/powerpoint/2010/main" val="21601964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D9C86635-3806-4F95-A852-1274ECC3D8B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i-FI"/>
              <a:t>Henriksson Anna-Maja (RKP)</a:t>
            </a:r>
          </a:p>
          <a:p>
            <a:r>
              <a:rPr lang="fi-FI"/>
              <a:t>Kivisaari Pasi (</a:t>
            </a:r>
            <a:r>
              <a:rPr lang="fi-FI" err="1"/>
              <a:t>Kesk</a:t>
            </a:r>
            <a:r>
              <a:rPr lang="fi-FI"/>
              <a:t>)</a:t>
            </a:r>
          </a:p>
          <a:p>
            <a:r>
              <a:rPr lang="fi-FI" b="1">
                <a:solidFill>
                  <a:schemeClr val="tx2"/>
                </a:solidFill>
              </a:rPr>
              <a:t>Peltokangas Mauri (PS) - yrittäjä</a:t>
            </a:r>
          </a:p>
          <a:p>
            <a:r>
              <a:rPr lang="fi-FI"/>
              <a:t>Urpilainen Jutta (SDP)</a:t>
            </a:r>
          </a:p>
          <a:p>
            <a:r>
              <a:rPr lang="fi-FI"/>
              <a:t>Risikko Paula (Kok)</a:t>
            </a:r>
          </a:p>
          <a:p>
            <a:r>
              <a:rPr lang="fi-FI"/>
              <a:t>Strand Joakim (RKP)</a:t>
            </a:r>
          </a:p>
          <a:p>
            <a:r>
              <a:rPr lang="fi-FI"/>
              <a:t>Lintilä Mika (</a:t>
            </a:r>
            <a:r>
              <a:rPr lang="fi-FI" err="1"/>
              <a:t>Kesk</a:t>
            </a:r>
            <a:r>
              <a:rPr lang="fi-FI"/>
              <a:t>)</a:t>
            </a:r>
          </a:p>
          <a:p>
            <a:r>
              <a:rPr lang="fi-FI"/>
              <a:t>Mäenpää Juha (PS)</a:t>
            </a:r>
          </a:p>
          <a:p>
            <a:r>
              <a:rPr lang="fi-FI"/>
              <a:t>Ollikainen Mikko (RKP)</a:t>
            </a:r>
          </a:p>
          <a:p>
            <a:r>
              <a:rPr lang="fi-FI"/>
              <a:t>Berg Kim (SDP)</a:t>
            </a:r>
          </a:p>
          <a:p>
            <a:r>
              <a:rPr lang="fi-FI"/>
              <a:t>Östman Peter (KD)</a:t>
            </a:r>
          </a:p>
          <a:p>
            <a:endParaRPr lang="fi-FI"/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D1E1A33-7293-45BF-9A3E-B3AEFDA5F0D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i-FI" b="1">
                <a:solidFill>
                  <a:schemeClr val="tx2"/>
                </a:solidFill>
              </a:rPr>
              <a:t>Savola Mikko (</a:t>
            </a:r>
            <a:r>
              <a:rPr lang="fi-FI" b="1" err="1">
                <a:solidFill>
                  <a:schemeClr val="tx2"/>
                </a:solidFill>
              </a:rPr>
              <a:t>Kesk</a:t>
            </a:r>
            <a:r>
              <a:rPr lang="fi-FI" b="1">
                <a:solidFill>
                  <a:schemeClr val="tx2"/>
                </a:solidFill>
              </a:rPr>
              <a:t>) - jäsenyrittäjä</a:t>
            </a:r>
          </a:p>
          <a:p>
            <a:r>
              <a:rPr lang="fi-FI"/>
              <a:t>Sankelo Janne (Kok)</a:t>
            </a:r>
          </a:p>
          <a:p>
            <a:r>
              <a:rPr lang="fi-FI"/>
              <a:t>Mäkynen Jukka (PS)</a:t>
            </a:r>
          </a:p>
          <a:p>
            <a:r>
              <a:rPr lang="fi-FI" b="1">
                <a:solidFill>
                  <a:schemeClr val="tx2"/>
                </a:solidFill>
              </a:rPr>
              <a:t>Norrback Anders (RKP) - yrittäjä</a:t>
            </a:r>
          </a:p>
          <a:p>
            <a:r>
              <a:rPr lang="fi-FI"/>
              <a:t>Kurvinen Antti (</a:t>
            </a:r>
            <a:r>
              <a:rPr lang="fi-FI" err="1"/>
              <a:t>Kesk</a:t>
            </a:r>
            <a:r>
              <a:rPr lang="fi-FI"/>
              <a:t>) </a:t>
            </a:r>
          </a:p>
          <a:p>
            <a:pPr marL="0" indent="0">
              <a:buNone/>
            </a:pPr>
            <a:r>
              <a:rPr lang="fi-FI"/>
              <a:t>VARALLA</a:t>
            </a:r>
          </a:p>
          <a:p>
            <a:r>
              <a:rPr lang="fi-FI"/>
              <a:t>Mäkynen Matias (SDP)</a:t>
            </a:r>
          </a:p>
          <a:p>
            <a:r>
              <a:rPr lang="fi-FI"/>
              <a:t>Karppi Päivi (PS)</a:t>
            </a:r>
          </a:p>
          <a:p>
            <a:r>
              <a:rPr lang="fi-FI"/>
              <a:t>Sjöskog Niclas (RKP)</a:t>
            </a:r>
          </a:p>
          <a:p>
            <a:r>
              <a:rPr lang="fi-FI"/>
              <a:t>Puumala Tuomo (</a:t>
            </a:r>
            <a:r>
              <a:rPr lang="fi-FI" err="1"/>
              <a:t>Kesk</a:t>
            </a:r>
            <a:r>
              <a:rPr lang="fi-FI"/>
              <a:t>)</a:t>
            </a:r>
          </a:p>
          <a:p>
            <a:r>
              <a:rPr lang="fi-FI"/>
              <a:t>Koski, Susanna (Kok)</a:t>
            </a:r>
          </a:p>
          <a:p>
            <a:r>
              <a:rPr lang="fi-FI"/>
              <a:t>Ruotsala Aki (KD)</a:t>
            </a:r>
          </a:p>
          <a:p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C35AE00A-33CD-4D95-93FE-899D3F859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Vaasan vaalipiirin kansanedustajat</a:t>
            </a:r>
          </a:p>
        </p:txBody>
      </p:sp>
    </p:spTree>
    <p:extLst>
      <p:ext uri="{BB962C8B-B14F-4D97-AF65-F5344CB8AC3E}">
        <p14:creationId xmlns:p14="http://schemas.microsoft.com/office/powerpoint/2010/main" val="8931041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48347A5-9F59-4813-9013-39902C03A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Vaasan vaalipiiri</a:t>
            </a:r>
            <a:br>
              <a:rPr lang="fi-FI"/>
            </a:br>
            <a:r>
              <a:rPr lang="fi-FI"/>
              <a:t>yrittäjäehdokkaat ja valitut yrittäjät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FE06C56-AFE4-46A9-85FD-CCF9C34E20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i-FI"/>
          </a:p>
        </p:txBody>
      </p:sp>
      <p:graphicFrame>
        <p:nvGraphicFramePr>
          <p:cNvPr id="5" name="Sisällön paikkamerkki 4">
            <a:extLst>
              <a:ext uri="{FF2B5EF4-FFF2-40B4-BE49-F238E27FC236}">
                <a16:creationId xmlns:a16="http://schemas.microsoft.com/office/drawing/2014/main" id="{9E0C4D59-A16F-41CC-A2BF-FE6C7989FD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0767236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452457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002CC193-2093-4AFA-B4C7-3DD825845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Keski-Suomen vaalipiiri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1AC8BC5C-7D3A-4952-87E4-AF5676C42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/>
              <a:t>Keski-Suomen vaalipiirissä oli 153 ehdokasta.</a:t>
            </a:r>
          </a:p>
          <a:p>
            <a:r>
              <a:rPr lang="fi-FI"/>
              <a:t>Yrittäjäehdokkaita oli 23 kappaletta eli 14,4 % ehdokkaista.</a:t>
            </a:r>
          </a:p>
          <a:p>
            <a:r>
              <a:rPr lang="fi-FI"/>
              <a:t>Keski-Suomesta valittiin 10 kansanedustajaa.</a:t>
            </a:r>
          </a:p>
          <a:p>
            <a:r>
              <a:rPr lang="fi-FI"/>
              <a:t>Yrittäjiä valittiin 2 kappaletta eli 20 % vaalipiirin edustajista</a:t>
            </a:r>
          </a:p>
          <a:p>
            <a:r>
              <a:rPr lang="fi-FI"/>
              <a:t>Valituista yrittäjistä 1 on Suomen Yrittäjien jäsenyritysten yrittäjiä. </a:t>
            </a:r>
          </a:p>
          <a:p>
            <a:pPr marL="0" indent="0">
              <a:buNone/>
            </a:pPr>
            <a:endParaRPr lang="fi-FI"/>
          </a:p>
          <a:p>
            <a:endParaRPr lang="fi-FI"/>
          </a:p>
        </p:txBody>
      </p:sp>
      <p:sp>
        <p:nvSpPr>
          <p:cNvPr id="6" name="Ellipsi 5">
            <a:extLst>
              <a:ext uri="{FF2B5EF4-FFF2-40B4-BE49-F238E27FC236}">
                <a16:creationId xmlns:a16="http://schemas.microsoft.com/office/drawing/2014/main" id="{CE0C007B-DAA5-4B9B-9CB8-ED12035E67B9}"/>
              </a:ext>
            </a:extLst>
          </p:cNvPr>
          <p:cNvSpPr/>
          <p:nvPr/>
        </p:nvSpPr>
        <p:spPr>
          <a:xfrm>
            <a:off x="3948042" y="3846785"/>
            <a:ext cx="2987566" cy="277473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/>
              <a:t>Yrittäjä-ehdokkaat</a:t>
            </a:r>
            <a:r>
              <a:rPr lang="fi-FI"/>
              <a:t> </a:t>
            </a:r>
          </a:p>
          <a:p>
            <a:pPr algn="ctr"/>
            <a:r>
              <a:rPr lang="fi-FI" sz="6600" b="1"/>
              <a:t>23</a:t>
            </a:r>
          </a:p>
        </p:txBody>
      </p:sp>
      <p:sp>
        <p:nvSpPr>
          <p:cNvPr id="7" name="Ellipsi 6">
            <a:extLst>
              <a:ext uri="{FF2B5EF4-FFF2-40B4-BE49-F238E27FC236}">
                <a16:creationId xmlns:a16="http://schemas.microsoft.com/office/drawing/2014/main" id="{B5B4DB1B-5FE9-4CF7-9A17-19FB45CD8B62}"/>
              </a:ext>
            </a:extLst>
          </p:cNvPr>
          <p:cNvSpPr/>
          <p:nvPr/>
        </p:nvSpPr>
        <p:spPr>
          <a:xfrm>
            <a:off x="417974" y="3846785"/>
            <a:ext cx="2987566" cy="277473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/>
              <a:t>Yrittäjä-kansanedustajat </a:t>
            </a:r>
          </a:p>
          <a:p>
            <a:pPr algn="ctr"/>
            <a:r>
              <a:rPr lang="fi-FI" sz="6600" b="1"/>
              <a:t>2</a:t>
            </a:r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889B15B9-E12F-448F-96E6-A47E797149F2}"/>
              </a:ext>
            </a:extLst>
          </p:cNvPr>
          <p:cNvSpPr/>
          <p:nvPr/>
        </p:nvSpPr>
        <p:spPr>
          <a:xfrm>
            <a:off x="7478111" y="3846785"/>
            <a:ext cx="2987566" cy="277473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/>
              <a:t>Yrittäjien osuus vaalipiirin kansan-edustajista</a:t>
            </a:r>
          </a:p>
          <a:p>
            <a:pPr algn="ctr"/>
            <a:r>
              <a:rPr lang="fi-FI" sz="4400" b="1"/>
              <a:t>20 %</a:t>
            </a:r>
          </a:p>
        </p:txBody>
      </p:sp>
    </p:spTree>
    <p:extLst>
      <p:ext uri="{BB962C8B-B14F-4D97-AF65-F5344CB8AC3E}">
        <p14:creationId xmlns:p14="http://schemas.microsoft.com/office/powerpoint/2010/main" val="34411855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E115BAB-202C-412C-8A90-CF97E8A0E50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i-FI" b="1">
                <a:solidFill>
                  <a:schemeClr val="tx2"/>
                </a:solidFill>
              </a:rPr>
              <a:t>Kalmari Anne (</a:t>
            </a:r>
            <a:r>
              <a:rPr lang="fi-FI" b="1" err="1">
                <a:solidFill>
                  <a:schemeClr val="tx2"/>
                </a:solidFill>
              </a:rPr>
              <a:t>kesk</a:t>
            </a:r>
            <a:r>
              <a:rPr lang="fi-FI" b="1">
                <a:solidFill>
                  <a:schemeClr val="tx2"/>
                </a:solidFill>
              </a:rPr>
              <a:t>) – jäsenyrittäjä</a:t>
            </a:r>
          </a:p>
          <a:p>
            <a:r>
              <a:rPr lang="fi-FI"/>
              <a:t>Mäkinen Riitta (SDP)</a:t>
            </a:r>
          </a:p>
          <a:p>
            <a:r>
              <a:rPr lang="fi-FI"/>
              <a:t>Hakkarainen Teuvo (PS)</a:t>
            </a:r>
          </a:p>
          <a:p>
            <a:r>
              <a:rPr lang="fi-FI"/>
              <a:t>Wallinheimo Sinuhe (Kok)</a:t>
            </a:r>
          </a:p>
          <a:p>
            <a:r>
              <a:rPr lang="fi-FI" err="1"/>
              <a:t>Forsgrén</a:t>
            </a:r>
            <a:r>
              <a:rPr lang="fi-FI"/>
              <a:t> Bella (</a:t>
            </a:r>
            <a:r>
              <a:rPr lang="fi-FI" err="1"/>
              <a:t>Vihr</a:t>
            </a:r>
            <a:r>
              <a:rPr lang="fi-FI"/>
              <a:t>)</a:t>
            </a:r>
          </a:p>
          <a:p>
            <a:r>
              <a:rPr lang="fi-FI"/>
              <a:t>Honkonen Petri (</a:t>
            </a:r>
            <a:r>
              <a:rPr lang="fi-FI" err="1"/>
              <a:t>Kesk</a:t>
            </a:r>
            <a:r>
              <a:rPr lang="fi-FI"/>
              <a:t>)</a:t>
            </a:r>
          </a:p>
          <a:p>
            <a:r>
              <a:rPr lang="fi-FI"/>
              <a:t>Rantanen Piritta (SDP)</a:t>
            </a:r>
          </a:p>
          <a:p>
            <a:r>
              <a:rPr lang="fi-FI" b="1">
                <a:solidFill>
                  <a:schemeClr val="tx2"/>
                </a:solidFill>
              </a:rPr>
              <a:t>Kotiaho Jouni (PS) – yrittäjä</a:t>
            </a:r>
          </a:p>
          <a:p>
            <a:r>
              <a:rPr lang="fi-FI"/>
              <a:t>Kautto Juho (</a:t>
            </a:r>
            <a:r>
              <a:rPr lang="fi-FI" err="1"/>
              <a:t>Vas</a:t>
            </a:r>
            <a:r>
              <a:rPr lang="fi-FI"/>
              <a:t>)</a:t>
            </a:r>
          </a:p>
          <a:p>
            <a:r>
              <a:rPr lang="fi-FI"/>
              <a:t>Könttä Joonas (</a:t>
            </a:r>
            <a:r>
              <a:rPr lang="fi-FI" err="1"/>
              <a:t>Kesk</a:t>
            </a:r>
            <a:r>
              <a:rPr lang="fi-FI"/>
              <a:t>)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3C7FDE88-3E29-432F-AACF-F6C1EAF9C2C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/>
              <a:t>VARALLA</a:t>
            </a:r>
          </a:p>
          <a:p>
            <a:r>
              <a:rPr lang="fi-FI"/>
              <a:t>Väyrynen Ville (Kok)</a:t>
            </a:r>
          </a:p>
          <a:p>
            <a:r>
              <a:rPr lang="fi-FI"/>
              <a:t>Kurttila Tuomas (SDP)</a:t>
            </a:r>
          </a:p>
          <a:p>
            <a:r>
              <a:rPr lang="fi-FI"/>
              <a:t>Kankaanniemi Toimi (PS)</a:t>
            </a:r>
          </a:p>
          <a:p>
            <a:r>
              <a:rPr lang="fi-FI"/>
              <a:t>Aalto Touko (</a:t>
            </a:r>
            <a:r>
              <a:rPr lang="fi-FI" err="1"/>
              <a:t>Vihr</a:t>
            </a:r>
            <a:r>
              <a:rPr lang="fi-FI"/>
              <a:t>)</a:t>
            </a:r>
          </a:p>
          <a:p>
            <a:r>
              <a:rPr lang="fi-FI"/>
              <a:t>Nissinen Eino (</a:t>
            </a:r>
            <a:r>
              <a:rPr lang="fi-FI" err="1"/>
              <a:t>Kesk</a:t>
            </a:r>
            <a:r>
              <a:rPr lang="fi-FI"/>
              <a:t>)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CA6A4E5-8282-4CE2-81B5-E6A49F927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Keski-Suomen kansanedustajat</a:t>
            </a:r>
          </a:p>
        </p:txBody>
      </p:sp>
    </p:spTree>
    <p:extLst>
      <p:ext uri="{BB962C8B-B14F-4D97-AF65-F5344CB8AC3E}">
        <p14:creationId xmlns:p14="http://schemas.microsoft.com/office/powerpoint/2010/main" val="41362135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518B0DE-1B5A-414A-BB52-0F637A056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Keski-Suomen vaalipiiri</a:t>
            </a:r>
            <a:br>
              <a:rPr lang="fi-FI"/>
            </a:br>
            <a:r>
              <a:rPr lang="fi-FI"/>
              <a:t>yrittäjäehdokkaat ja valitut yrittäjät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670A131-899E-4227-AE6D-19BAC4D6B6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i-FI"/>
          </a:p>
        </p:txBody>
      </p:sp>
      <p:graphicFrame>
        <p:nvGraphicFramePr>
          <p:cNvPr id="5" name="Sisällön paikkamerkki 4">
            <a:extLst>
              <a:ext uri="{FF2B5EF4-FFF2-40B4-BE49-F238E27FC236}">
                <a16:creationId xmlns:a16="http://schemas.microsoft.com/office/drawing/2014/main" id="{ECD69869-1CBF-43B6-BA0C-79357E4CC3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2509746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594759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002CC193-2093-4AFA-B4C7-3DD825845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Oulun vaalipiiri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1AC8BC5C-7D3A-4952-87E4-AF5676C42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Oulun vaalipiirissä oli 184 ehdokasta.</a:t>
            </a:r>
          </a:p>
          <a:p>
            <a:r>
              <a:rPr lang="fi-FI" dirty="0"/>
              <a:t>Yrittäjäehdokkaita oli 30 kappaletta eli 16,3 % ehdokkaista.</a:t>
            </a:r>
          </a:p>
          <a:p>
            <a:r>
              <a:rPr lang="fi-FI" dirty="0"/>
              <a:t>Oulun vaalipiiristä valittiin 18 kansanedustajaa.</a:t>
            </a:r>
          </a:p>
          <a:p>
            <a:r>
              <a:rPr lang="fi-FI" dirty="0"/>
              <a:t>Yrittäjiä valittiin 2 kappaletta eli 11,1 % vaalipiirin edustajista</a:t>
            </a:r>
          </a:p>
          <a:p>
            <a:r>
              <a:rPr lang="fi-FI" dirty="0"/>
              <a:t>Valituista yrittäjistä 1 on Suomen Yrittäjien jäsenyritysten yrittäjiä. </a:t>
            </a:r>
          </a:p>
          <a:p>
            <a:pPr marL="0" indent="0">
              <a:buNone/>
            </a:pPr>
            <a:endParaRPr lang="fi-FI" dirty="0"/>
          </a:p>
          <a:p>
            <a:endParaRPr lang="fi-FI" dirty="0"/>
          </a:p>
        </p:txBody>
      </p:sp>
      <p:sp>
        <p:nvSpPr>
          <p:cNvPr id="6" name="Ellipsi 5">
            <a:extLst>
              <a:ext uri="{FF2B5EF4-FFF2-40B4-BE49-F238E27FC236}">
                <a16:creationId xmlns:a16="http://schemas.microsoft.com/office/drawing/2014/main" id="{CE0C007B-DAA5-4B9B-9CB8-ED12035E67B9}"/>
              </a:ext>
            </a:extLst>
          </p:cNvPr>
          <p:cNvSpPr/>
          <p:nvPr/>
        </p:nvSpPr>
        <p:spPr>
          <a:xfrm>
            <a:off x="3948042" y="3846785"/>
            <a:ext cx="2987566" cy="277473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dirty="0"/>
              <a:t>Yrittäjä-ehdokkaat</a:t>
            </a:r>
            <a:r>
              <a:rPr lang="fi-FI" dirty="0"/>
              <a:t> </a:t>
            </a:r>
          </a:p>
          <a:p>
            <a:pPr algn="ctr"/>
            <a:r>
              <a:rPr lang="fi-FI" sz="6600" b="1" dirty="0"/>
              <a:t>30</a:t>
            </a:r>
          </a:p>
        </p:txBody>
      </p:sp>
      <p:sp>
        <p:nvSpPr>
          <p:cNvPr id="7" name="Ellipsi 6">
            <a:extLst>
              <a:ext uri="{FF2B5EF4-FFF2-40B4-BE49-F238E27FC236}">
                <a16:creationId xmlns:a16="http://schemas.microsoft.com/office/drawing/2014/main" id="{B5B4DB1B-5FE9-4CF7-9A17-19FB45CD8B62}"/>
              </a:ext>
            </a:extLst>
          </p:cNvPr>
          <p:cNvSpPr/>
          <p:nvPr/>
        </p:nvSpPr>
        <p:spPr>
          <a:xfrm>
            <a:off x="417974" y="3846785"/>
            <a:ext cx="2987566" cy="277473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dirty="0"/>
              <a:t>Yrittäjä-kansanedustajat </a:t>
            </a:r>
          </a:p>
          <a:p>
            <a:pPr algn="ctr"/>
            <a:r>
              <a:rPr lang="fi-FI" sz="6600" b="1" dirty="0"/>
              <a:t>2</a:t>
            </a:r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889B15B9-E12F-448F-96E6-A47E797149F2}"/>
              </a:ext>
            </a:extLst>
          </p:cNvPr>
          <p:cNvSpPr/>
          <p:nvPr/>
        </p:nvSpPr>
        <p:spPr>
          <a:xfrm>
            <a:off x="7478111" y="3846785"/>
            <a:ext cx="2987566" cy="277473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dirty="0"/>
              <a:t>Yrittäjien osuus vaalipiirin kansan-edustajista</a:t>
            </a:r>
          </a:p>
          <a:p>
            <a:pPr algn="ctr"/>
            <a:r>
              <a:rPr lang="fi-FI" sz="4400" b="1" dirty="0"/>
              <a:t>11,1 %</a:t>
            </a:r>
          </a:p>
        </p:txBody>
      </p:sp>
    </p:spTree>
    <p:extLst>
      <p:ext uri="{BB962C8B-B14F-4D97-AF65-F5344CB8AC3E}">
        <p14:creationId xmlns:p14="http://schemas.microsoft.com/office/powerpoint/2010/main" val="24976311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D10BBCC7-1C44-4167-863B-BDE712F6A0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i-FI" sz="2000" dirty="0"/>
              <a:t>Sipilä Juha (</a:t>
            </a:r>
            <a:r>
              <a:rPr lang="fi-FI" sz="2000" dirty="0" err="1"/>
              <a:t>kesk</a:t>
            </a:r>
            <a:r>
              <a:rPr lang="fi-FI" sz="2000" dirty="0"/>
              <a:t>)</a:t>
            </a:r>
          </a:p>
          <a:p>
            <a:r>
              <a:rPr lang="fi-FI" sz="2000" b="1" dirty="0">
                <a:solidFill>
                  <a:schemeClr val="tx2"/>
                </a:solidFill>
              </a:rPr>
              <a:t>Tynkkynen Sebastian (PS) - jäsenyrittäjä</a:t>
            </a:r>
          </a:p>
          <a:p>
            <a:r>
              <a:rPr lang="fi-FI" sz="2000" dirty="0"/>
              <a:t>Kinnunen Mikko (</a:t>
            </a:r>
            <a:r>
              <a:rPr lang="fi-FI" sz="2000" dirty="0" err="1"/>
              <a:t>Kesk</a:t>
            </a:r>
            <a:r>
              <a:rPr lang="fi-FI" sz="2000" dirty="0"/>
              <a:t>)</a:t>
            </a:r>
          </a:p>
          <a:p>
            <a:r>
              <a:rPr lang="fi-FI" sz="2000" dirty="0"/>
              <a:t>Sarkkinen Hanna (</a:t>
            </a:r>
            <a:r>
              <a:rPr lang="fi-FI" sz="2000" dirty="0" err="1"/>
              <a:t>Vas</a:t>
            </a:r>
            <a:r>
              <a:rPr lang="fi-FI" sz="2000" dirty="0"/>
              <a:t>)</a:t>
            </a:r>
          </a:p>
          <a:p>
            <a:r>
              <a:rPr lang="fi-FI" sz="2000" dirty="0"/>
              <a:t>Talvitie Mari-Leena (Kok)</a:t>
            </a:r>
          </a:p>
          <a:p>
            <a:r>
              <a:rPr lang="fi-FI" sz="2000" dirty="0"/>
              <a:t>Tuppurainen Tytti (SDP)</a:t>
            </a:r>
          </a:p>
          <a:p>
            <a:r>
              <a:rPr lang="fi-FI" sz="2000" dirty="0" err="1"/>
              <a:t>Simula</a:t>
            </a:r>
            <a:r>
              <a:rPr lang="fi-FI" sz="2000" dirty="0"/>
              <a:t> Jenna (PS)</a:t>
            </a:r>
          </a:p>
          <a:p>
            <a:r>
              <a:rPr lang="fi-FI" sz="2000" b="1" dirty="0">
                <a:solidFill>
                  <a:schemeClr val="tx2"/>
                </a:solidFill>
              </a:rPr>
              <a:t>Pylväs Juha (</a:t>
            </a:r>
            <a:r>
              <a:rPr lang="fi-FI" sz="2000" b="1" dirty="0" err="1">
                <a:solidFill>
                  <a:schemeClr val="tx2"/>
                </a:solidFill>
              </a:rPr>
              <a:t>Kesk</a:t>
            </a:r>
            <a:r>
              <a:rPr lang="fi-FI" sz="2000" b="1" dirty="0">
                <a:solidFill>
                  <a:schemeClr val="tx2"/>
                </a:solidFill>
              </a:rPr>
              <a:t>) </a:t>
            </a:r>
            <a:r>
              <a:rPr lang="fi-FI" sz="2000" b="1">
                <a:solidFill>
                  <a:schemeClr val="tx2"/>
                </a:solidFill>
              </a:rPr>
              <a:t>- yrittäjä</a:t>
            </a:r>
            <a:endParaRPr lang="fi-FI" sz="2000" b="1" dirty="0">
              <a:solidFill>
                <a:schemeClr val="tx2"/>
              </a:solidFill>
            </a:endParaRPr>
          </a:p>
          <a:p>
            <a:r>
              <a:rPr lang="fi-FI" sz="2000" dirty="0"/>
              <a:t>Pitko Jenni (</a:t>
            </a:r>
            <a:r>
              <a:rPr lang="fi-FI" sz="2000" dirty="0" err="1"/>
              <a:t>Vihr</a:t>
            </a:r>
            <a:r>
              <a:rPr lang="fi-FI" sz="2000" dirty="0"/>
              <a:t>)</a:t>
            </a:r>
          </a:p>
          <a:p>
            <a:r>
              <a:rPr lang="fi-FI" sz="2000" dirty="0"/>
              <a:t>Mattila Hanna-Leena (</a:t>
            </a:r>
            <a:r>
              <a:rPr lang="fi-FI" sz="2000" dirty="0" err="1"/>
              <a:t>Kesk</a:t>
            </a:r>
            <a:r>
              <a:rPr lang="fi-FI" sz="2000" dirty="0"/>
              <a:t>)</a:t>
            </a:r>
          </a:p>
          <a:p>
            <a:r>
              <a:rPr lang="fi-FI" sz="2000" dirty="0"/>
              <a:t>Immonen Olli (PS)</a:t>
            </a:r>
          </a:p>
          <a:p>
            <a:r>
              <a:rPr lang="fi-FI" sz="2000" dirty="0"/>
              <a:t>Kyllönen Merja (</a:t>
            </a:r>
            <a:r>
              <a:rPr lang="fi-FI" sz="2000" dirty="0" err="1"/>
              <a:t>Kesk</a:t>
            </a:r>
            <a:r>
              <a:rPr lang="fi-FI" sz="2000" dirty="0"/>
              <a:t>)</a:t>
            </a:r>
          </a:p>
          <a:p>
            <a:endParaRPr lang="fi-FI" sz="2000" dirty="0"/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09948B5B-71AB-4453-AFB1-694D2EAA257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i-FI" sz="2000"/>
              <a:t>Aittakumpu Pekka (</a:t>
            </a:r>
            <a:r>
              <a:rPr lang="fi-FI" sz="2000" err="1"/>
              <a:t>Kesk</a:t>
            </a:r>
            <a:r>
              <a:rPr lang="fi-FI" sz="2000"/>
              <a:t>)</a:t>
            </a:r>
          </a:p>
          <a:p>
            <a:r>
              <a:rPr lang="fi-FI" sz="2000"/>
              <a:t>Heikkinen Janne (Kok)</a:t>
            </a:r>
          </a:p>
          <a:p>
            <a:r>
              <a:rPr lang="fi-FI" sz="2000"/>
              <a:t>Piirainen Raimo (SDP)</a:t>
            </a:r>
          </a:p>
          <a:p>
            <a:r>
              <a:rPr lang="fi-FI" sz="2000"/>
              <a:t>Vähämäki Ville (PS)</a:t>
            </a:r>
          </a:p>
          <a:p>
            <a:r>
              <a:rPr lang="fi-FI" sz="2000"/>
              <a:t>Rantakangas Antti (</a:t>
            </a:r>
            <a:r>
              <a:rPr lang="fi-FI" sz="2000" err="1"/>
              <a:t>Kesk</a:t>
            </a:r>
            <a:r>
              <a:rPr lang="fi-FI" sz="2000"/>
              <a:t>)</a:t>
            </a:r>
          </a:p>
          <a:p>
            <a:r>
              <a:rPr lang="fi-FI" sz="2000"/>
              <a:t>Hänninen Katja (</a:t>
            </a:r>
            <a:r>
              <a:rPr lang="fi-FI" sz="2000" err="1"/>
              <a:t>Vas</a:t>
            </a:r>
            <a:r>
              <a:rPr lang="fi-FI" sz="2000"/>
              <a:t>)</a:t>
            </a:r>
          </a:p>
          <a:p>
            <a:pPr marL="0" indent="0">
              <a:buNone/>
            </a:pPr>
            <a:r>
              <a:rPr lang="fi-FI" sz="2000"/>
              <a:t>VARALLA</a:t>
            </a:r>
          </a:p>
          <a:p>
            <a:r>
              <a:rPr lang="fi-FI" sz="2000"/>
              <a:t>Kettunen, Tuomas (</a:t>
            </a:r>
            <a:r>
              <a:rPr lang="fi-FI" sz="2000" err="1"/>
              <a:t>Kesk</a:t>
            </a:r>
            <a:r>
              <a:rPr lang="fi-FI" sz="2000"/>
              <a:t>)</a:t>
            </a:r>
          </a:p>
          <a:p>
            <a:r>
              <a:rPr lang="fi-FI" sz="2000" b="1">
                <a:solidFill>
                  <a:schemeClr val="tx2"/>
                </a:solidFill>
              </a:rPr>
              <a:t>Aavakare Ella (PS) - yrittäjä</a:t>
            </a:r>
          </a:p>
          <a:p>
            <a:r>
              <a:rPr lang="fi-FI" sz="2000" err="1"/>
              <a:t>Flöjt</a:t>
            </a:r>
            <a:r>
              <a:rPr lang="fi-FI" sz="2000"/>
              <a:t> Mika (</a:t>
            </a:r>
            <a:r>
              <a:rPr lang="fi-FI" sz="2000" err="1"/>
              <a:t>Vihr</a:t>
            </a:r>
            <a:r>
              <a:rPr lang="fi-FI" sz="2000"/>
              <a:t>)</a:t>
            </a:r>
          </a:p>
          <a:p>
            <a:r>
              <a:rPr lang="fi-FI" sz="2000"/>
              <a:t>Hänninen Juha (Kok)</a:t>
            </a:r>
          </a:p>
          <a:p>
            <a:r>
              <a:rPr lang="fi-FI" sz="2000"/>
              <a:t>Heikkinen Tiina (SDP)</a:t>
            </a:r>
          </a:p>
          <a:p>
            <a:r>
              <a:rPr lang="fi-FI" sz="2000"/>
              <a:t>Kalliorinne Risto (</a:t>
            </a:r>
            <a:r>
              <a:rPr lang="fi-FI" sz="2000" err="1"/>
              <a:t>Vas</a:t>
            </a:r>
            <a:r>
              <a:rPr lang="fi-FI" sz="2000"/>
              <a:t>)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045781E2-7E12-4568-BE87-416F0F755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Oulun vaalipiirin kansanedustajat</a:t>
            </a:r>
          </a:p>
        </p:txBody>
      </p:sp>
    </p:spTree>
    <p:extLst>
      <p:ext uri="{BB962C8B-B14F-4D97-AF65-F5344CB8AC3E}">
        <p14:creationId xmlns:p14="http://schemas.microsoft.com/office/powerpoint/2010/main" val="2883001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75DAEE4-4D8B-4076-9690-25628B2DE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Oulun vaalipiiri</a:t>
            </a:r>
            <a:br>
              <a:rPr lang="fi-FI"/>
            </a:br>
            <a:r>
              <a:rPr lang="fi-FI"/>
              <a:t>yrittäjäehdokkaat ja valitut yrittäjät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16B114D-D1FF-425D-9279-209AFB12CF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i-FI"/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5E602673-FD62-4D10-9518-0B3DF07C9A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1398352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377148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002CC193-2093-4AFA-B4C7-3DD825845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Lapin vaalipiiri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1AC8BC5C-7D3A-4952-87E4-AF5676C42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/>
              <a:t>Lapin vaalipiirissä oli 122 ehdokasta.</a:t>
            </a:r>
          </a:p>
          <a:p>
            <a:r>
              <a:rPr lang="fi-FI"/>
              <a:t>Yrittäjäehdokkaita oli 20 kappaletta eli 16,4 % ehdokkaista.</a:t>
            </a:r>
          </a:p>
          <a:p>
            <a:r>
              <a:rPr lang="fi-FI"/>
              <a:t>Lapista valittiin 7 kansanedustajaa.</a:t>
            </a:r>
          </a:p>
          <a:p>
            <a:r>
              <a:rPr lang="fi-FI"/>
              <a:t>Yrittäjiä valittiin 0 kappaletta eli 0 % vaalipiirin edustajista</a:t>
            </a:r>
          </a:p>
          <a:p>
            <a:r>
              <a:rPr lang="fi-FI"/>
              <a:t>Valituista yrittäjistä 0 on Suomen Yrittäjien jäsenyritysten yrittäjiä. </a:t>
            </a:r>
          </a:p>
          <a:p>
            <a:pPr marL="0" indent="0">
              <a:buNone/>
            </a:pPr>
            <a:endParaRPr lang="fi-FI"/>
          </a:p>
          <a:p>
            <a:endParaRPr lang="fi-FI"/>
          </a:p>
        </p:txBody>
      </p:sp>
      <p:sp>
        <p:nvSpPr>
          <p:cNvPr id="6" name="Ellipsi 5">
            <a:extLst>
              <a:ext uri="{FF2B5EF4-FFF2-40B4-BE49-F238E27FC236}">
                <a16:creationId xmlns:a16="http://schemas.microsoft.com/office/drawing/2014/main" id="{CE0C007B-DAA5-4B9B-9CB8-ED12035E67B9}"/>
              </a:ext>
            </a:extLst>
          </p:cNvPr>
          <p:cNvSpPr/>
          <p:nvPr/>
        </p:nvSpPr>
        <p:spPr>
          <a:xfrm>
            <a:off x="3948042" y="3846785"/>
            <a:ext cx="2987566" cy="277473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/>
              <a:t>Yrittäjä-ehdokkaat</a:t>
            </a:r>
            <a:r>
              <a:rPr lang="fi-FI"/>
              <a:t> </a:t>
            </a:r>
          </a:p>
          <a:p>
            <a:pPr algn="ctr"/>
            <a:r>
              <a:rPr lang="fi-FI" sz="6600" b="1"/>
              <a:t>20</a:t>
            </a:r>
          </a:p>
        </p:txBody>
      </p:sp>
      <p:sp>
        <p:nvSpPr>
          <p:cNvPr id="7" name="Ellipsi 6">
            <a:extLst>
              <a:ext uri="{FF2B5EF4-FFF2-40B4-BE49-F238E27FC236}">
                <a16:creationId xmlns:a16="http://schemas.microsoft.com/office/drawing/2014/main" id="{B5B4DB1B-5FE9-4CF7-9A17-19FB45CD8B62}"/>
              </a:ext>
            </a:extLst>
          </p:cNvPr>
          <p:cNvSpPr/>
          <p:nvPr/>
        </p:nvSpPr>
        <p:spPr>
          <a:xfrm>
            <a:off x="417974" y="3846785"/>
            <a:ext cx="2987566" cy="277473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/>
              <a:t>Yrittäjä-kansanedustajat </a:t>
            </a:r>
          </a:p>
          <a:p>
            <a:pPr algn="ctr"/>
            <a:r>
              <a:rPr lang="fi-FI" sz="6600" b="1"/>
              <a:t>0</a:t>
            </a:r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889B15B9-E12F-448F-96E6-A47E797149F2}"/>
              </a:ext>
            </a:extLst>
          </p:cNvPr>
          <p:cNvSpPr/>
          <p:nvPr/>
        </p:nvSpPr>
        <p:spPr>
          <a:xfrm>
            <a:off x="7478111" y="3846785"/>
            <a:ext cx="2987566" cy="277473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/>
              <a:t>Yrittäjien osuus vaalipiirin kansan-edustajista</a:t>
            </a:r>
          </a:p>
          <a:p>
            <a:pPr algn="ctr"/>
            <a:r>
              <a:rPr lang="fi-FI" sz="4400" b="1"/>
              <a:t>0 %</a:t>
            </a:r>
          </a:p>
        </p:txBody>
      </p:sp>
    </p:spTree>
    <p:extLst>
      <p:ext uri="{BB962C8B-B14F-4D97-AF65-F5344CB8AC3E}">
        <p14:creationId xmlns:p14="http://schemas.microsoft.com/office/powerpoint/2010/main" val="24607926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FCA0F5F-B56A-4809-AE2E-D682E9BC3F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i-FI" err="1"/>
              <a:t>Kulmuni</a:t>
            </a:r>
            <a:r>
              <a:rPr lang="fi-FI"/>
              <a:t> Katri (</a:t>
            </a:r>
            <a:r>
              <a:rPr lang="fi-FI" err="1"/>
              <a:t>Kesk</a:t>
            </a:r>
            <a:r>
              <a:rPr lang="fi-FI"/>
              <a:t>)</a:t>
            </a:r>
          </a:p>
          <a:p>
            <a:r>
              <a:rPr lang="fi-FI"/>
              <a:t>Juuso Kaisa (PS)</a:t>
            </a:r>
          </a:p>
          <a:p>
            <a:r>
              <a:rPr lang="fi-FI" err="1"/>
              <a:t>Kärnä</a:t>
            </a:r>
            <a:r>
              <a:rPr lang="fi-FI"/>
              <a:t> Mikko (</a:t>
            </a:r>
            <a:r>
              <a:rPr lang="fi-FI" err="1"/>
              <a:t>Kesk</a:t>
            </a:r>
            <a:r>
              <a:rPr lang="fi-FI"/>
              <a:t>)</a:t>
            </a:r>
          </a:p>
          <a:p>
            <a:r>
              <a:rPr lang="fi-FI"/>
              <a:t>Mustajärvi Markus (</a:t>
            </a:r>
            <a:r>
              <a:rPr lang="fi-FI" err="1"/>
              <a:t>Vas</a:t>
            </a:r>
            <a:r>
              <a:rPr lang="fi-FI"/>
              <a:t>)</a:t>
            </a:r>
          </a:p>
          <a:p>
            <a:r>
              <a:rPr lang="fi-FI"/>
              <a:t>Ojala-Niemelä Johanna (SDP)</a:t>
            </a:r>
          </a:p>
          <a:p>
            <a:r>
              <a:rPr lang="fi-FI" err="1"/>
              <a:t>Autto</a:t>
            </a:r>
            <a:r>
              <a:rPr lang="fi-FI"/>
              <a:t> Heikki (Kok)</a:t>
            </a:r>
          </a:p>
          <a:p>
            <a:r>
              <a:rPr lang="fi-FI"/>
              <a:t>Lohi Markus (</a:t>
            </a:r>
            <a:r>
              <a:rPr lang="fi-FI" err="1"/>
              <a:t>Kesk</a:t>
            </a:r>
            <a:r>
              <a:rPr lang="fi-FI"/>
              <a:t>)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2182C812-B0F9-4145-889A-BE17F2F934C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/>
              <a:t>VARALLA</a:t>
            </a:r>
          </a:p>
          <a:p>
            <a:pPr marL="0" indent="0">
              <a:buNone/>
            </a:pPr>
            <a:endParaRPr lang="fi-FI"/>
          </a:p>
          <a:p>
            <a:r>
              <a:rPr lang="fi-FI"/>
              <a:t>Björkbacka Kalervo (PS)</a:t>
            </a:r>
          </a:p>
          <a:p>
            <a:r>
              <a:rPr lang="fi-FI"/>
              <a:t>Maijala Eeva-Maria (</a:t>
            </a:r>
            <a:r>
              <a:rPr lang="fi-FI" err="1"/>
              <a:t>Kesk</a:t>
            </a:r>
            <a:r>
              <a:rPr lang="fi-FI"/>
              <a:t>)</a:t>
            </a:r>
          </a:p>
          <a:p>
            <a:r>
              <a:rPr lang="fi-FI"/>
              <a:t>Moisanen Sari (</a:t>
            </a:r>
            <a:r>
              <a:rPr lang="fi-FI" err="1"/>
              <a:t>Vas</a:t>
            </a:r>
            <a:r>
              <a:rPr lang="fi-FI"/>
              <a:t>)</a:t>
            </a:r>
          </a:p>
          <a:p>
            <a:r>
              <a:rPr lang="fi-FI"/>
              <a:t>Tiitinen Pekka (SDP)</a:t>
            </a:r>
          </a:p>
          <a:p>
            <a:r>
              <a:rPr lang="fi-FI"/>
              <a:t>Tuisku Sara (Kok)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52E87D8-9B01-4FD2-8C46-79841D365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Lapin kansanedustajat</a:t>
            </a:r>
          </a:p>
        </p:txBody>
      </p:sp>
    </p:spTree>
    <p:extLst>
      <p:ext uri="{BB962C8B-B14F-4D97-AF65-F5344CB8AC3E}">
        <p14:creationId xmlns:p14="http://schemas.microsoft.com/office/powerpoint/2010/main" val="199552616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585053F-77F4-473C-B50E-CF776DDB0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Lapin vaalipiiri</a:t>
            </a:r>
            <a:br>
              <a:rPr lang="fi-FI"/>
            </a:br>
            <a:r>
              <a:rPr lang="fi-FI"/>
              <a:t>yrittäjäehdokkaat ja valitut yrittäjät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957C9E1-9D53-4498-9D0F-D546C3B497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i-FI"/>
          </a:p>
        </p:txBody>
      </p:sp>
      <p:graphicFrame>
        <p:nvGraphicFramePr>
          <p:cNvPr id="5" name="Sisällön paikkamerkki 4">
            <a:extLst>
              <a:ext uri="{FF2B5EF4-FFF2-40B4-BE49-F238E27FC236}">
                <a16:creationId xmlns:a16="http://schemas.microsoft.com/office/drawing/2014/main" id="{4418C1D7-6B81-4E10-8C7E-29FD754812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3891303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034947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3" y="-2712333"/>
            <a:ext cx="16266288" cy="10844191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70576707-E3EC-45AE-992F-A97734179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75" y="659756"/>
            <a:ext cx="11248354" cy="1116000"/>
          </a:xfrm>
          <a:noFill/>
        </p:spPr>
        <p:txBody>
          <a:bodyPr/>
          <a:lstStyle/>
          <a:p>
            <a:r>
              <a:rPr lang="fi-FI" sz="4000">
                <a:solidFill>
                  <a:schemeClr val="bg1"/>
                </a:solidFill>
              </a:rPr>
              <a:t>Keskeisimmät vaalitavoitteet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A8C296F-8205-413E-8863-45050B3A6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75" y="2075756"/>
            <a:ext cx="11248354" cy="4680000"/>
          </a:xfrm>
        </p:spPr>
        <p:txBody>
          <a:bodyPr/>
          <a:lstStyle/>
          <a:p>
            <a:pPr marL="0" indent="0">
              <a:buNone/>
            </a:pPr>
            <a:r>
              <a:rPr lang="fi-FI">
                <a:solidFill>
                  <a:schemeClr val="bg1"/>
                </a:solidFill>
              </a:rPr>
              <a:t>1. Kannustava verojärjestelmä</a:t>
            </a:r>
          </a:p>
          <a:p>
            <a:pPr marL="0" indent="0">
              <a:buNone/>
            </a:pPr>
            <a:r>
              <a:rPr lang="fi-FI">
                <a:solidFill>
                  <a:schemeClr val="bg1"/>
                </a:solidFill>
              </a:rPr>
              <a:t>2. Rohkeita rakenneuudistuksia</a:t>
            </a:r>
          </a:p>
          <a:p>
            <a:pPr marL="0" indent="0">
              <a:buNone/>
            </a:pPr>
            <a:r>
              <a:rPr lang="fi-FI">
                <a:solidFill>
                  <a:schemeClr val="bg1"/>
                </a:solidFill>
              </a:rPr>
              <a:t>3. Tukea yrittäjien hyvinvointiin</a:t>
            </a:r>
          </a:p>
          <a:p>
            <a:pPr marL="0" indent="0">
              <a:buNone/>
            </a:pPr>
            <a:r>
              <a:rPr lang="fi-FI">
                <a:solidFill>
                  <a:schemeClr val="bg1"/>
                </a:solidFill>
              </a:rPr>
              <a:t>4. Vähemmän yrityssääntelyä</a:t>
            </a:r>
          </a:p>
          <a:p>
            <a:pPr marL="0" indent="0">
              <a:buNone/>
            </a:pPr>
            <a:r>
              <a:rPr lang="fi-FI">
                <a:solidFill>
                  <a:schemeClr val="bg1"/>
                </a:solidFill>
              </a:rPr>
              <a:t>5. Enemmän kansainvälisyyttä</a:t>
            </a:r>
          </a:p>
          <a:p>
            <a:pPr marL="0" indent="0">
              <a:buNone/>
            </a:pPr>
            <a:r>
              <a:rPr lang="fi-FI">
                <a:solidFill>
                  <a:schemeClr val="bg1"/>
                </a:solidFill>
              </a:rPr>
              <a:t>6. Osaavaa työvoimaa</a:t>
            </a:r>
          </a:p>
          <a:p>
            <a:pPr marL="0" indent="0">
              <a:buNone/>
            </a:pPr>
            <a:r>
              <a:rPr lang="fi-FI">
                <a:solidFill>
                  <a:schemeClr val="bg1"/>
                </a:solidFill>
              </a:rPr>
              <a:t>7. Yrittäjälle uusi mahdollisuus</a:t>
            </a:r>
          </a:p>
          <a:p>
            <a:pPr marL="0" indent="0">
              <a:buNone/>
            </a:pPr>
            <a:r>
              <a:rPr lang="fi-FI">
                <a:solidFill>
                  <a:schemeClr val="bg1"/>
                </a:solidFill>
              </a:rPr>
              <a:t>8. Ilmastonmuutosta torjuttava</a:t>
            </a:r>
          </a:p>
          <a:p>
            <a:pPr marL="0" indent="0">
              <a:buNone/>
            </a:pPr>
            <a:r>
              <a:rPr lang="fi-FI">
                <a:solidFill>
                  <a:schemeClr val="bg1"/>
                </a:solidFill>
              </a:rPr>
              <a:t>9. Apua maahanmuuttajayrittäjille</a:t>
            </a:r>
          </a:p>
          <a:p>
            <a:pPr marL="0" indent="0">
              <a:buNone/>
            </a:pPr>
            <a:endParaRPr lang="fi-FI">
              <a:solidFill>
                <a:schemeClr val="bg1"/>
              </a:solidFill>
            </a:endParaRPr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33" y="10756"/>
            <a:ext cx="2649966" cy="116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79956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7623868"/>
      </p:ext>
    </p:extLst>
  </p:cSld>
  <p:clrMapOvr>
    <a:masterClrMapping/>
  </p:clrMapOvr>
</p:sld>
</file>

<file path=ppt/theme/theme1.xml><?xml version="1.0" encoding="utf-8"?>
<a:theme xmlns:a="http://schemas.openxmlformats.org/drawingml/2006/main" name="SuomenYrittajat169">
  <a:themeElements>
    <a:clrScheme name="Suomen Yrittäjä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BCE4F6"/>
      </a:accent2>
      <a:accent3>
        <a:srgbClr val="F19048"/>
      </a:accent3>
      <a:accent4>
        <a:srgbClr val="FED139"/>
      </a:accent4>
      <a:accent5>
        <a:srgbClr val="93C26B"/>
      </a:accent5>
      <a:accent6>
        <a:srgbClr val="000000"/>
      </a:accent6>
      <a:hlink>
        <a:srgbClr val="00A3DA"/>
      </a:hlink>
      <a:folHlink>
        <a:srgbClr val="F1904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Y_Mika_Nuppu_keskiviikko" id="{DE49DEAF-1D97-6149-B074-6E7861C28858}" vid="{2DB806A3-AC4B-E44D-83F9-3BAA47595AD3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C9992BEE7E004848BF91DD3D01D7067C" ma:contentTypeVersion="11" ma:contentTypeDescription="Luo uusi asiakirja." ma:contentTypeScope="" ma:versionID="96eff55d2d0ae0eedde097c0135437ee">
  <xsd:schema xmlns:xsd="http://www.w3.org/2001/XMLSchema" xmlns:xs="http://www.w3.org/2001/XMLSchema" xmlns:p="http://schemas.microsoft.com/office/2006/metadata/properties" xmlns:ns2="329bd664-d8be-41cf-b989-d8dfb89411f2" xmlns:ns3="fbf8f03c-7d4d-49e4-89c5-3c481dfe6f5b" targetNamespace="http://schemas.microsoft.com/office/2006/metadata/properties" ma:root="true" ma:fieldsID="448186c3b86c9be76321049be47c4e22" ns2:_="" ns3:_="">
    <xsd:import namespace="329bd664-d8be-41cf-b989-d8dfb89411f2"/>
    <xsd:import namespace="fbf8f03c-7d4d-49e4-89c5-3c481dfe6f5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9bd664-d8be-41cf-b989-d8dfb89411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Kuvien tunnisteet" ma:readOnly="false" ma:fieldId="{5cf76f15-5ced-4ddc-b409-7134ff3c332f}" ma:taxonomyMulti="true" ma:sspId="870c06c3-a347-4ed9-acb0-c439f3bcb5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f8f03c-7d4d-49e4-89c5-3c481dfe6f5b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ea7f66aa-6a08-443e-85d5-926ec37630ff}" ma:internalName="TaxCatchAll" ma:showField="CatchAllData" ma:web="fbf8f03c-7d4d-49e4-89c5-3c481dfe6f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29bd664-d8be-41cf-b989-d8dfb89411f2">
      <Terms xmlns="http://schemas.microsoft.com/office/infopath/2007/PartnerControls"/>
    </lcf76f155ced4ddcb4097134ff3c332f>
    <TaxCatchAll xmlns="fbf8f03c-7d4d-49e4-89c5-3c481dfe6f5b" xsi:nil="true"/>
  </documentManagement>
</p:properties>
</file>

<file path=customXml/itemProps1.xml><?xml version="1.0" encoding="utf-8"?>
<ds:datastoreItem xmlns:ds="http://schemas.openxmlformats.org/officeDocument/2006/customXml" ds:itemID="{FD1D8140-6281-4111-B8A8-045F4A4B5089}"/>
</file>

<file path=customXml/itemProps2.xml><?xml version="1.0" encoding="utf-8"?>
<ds:datastoreItem xmlns:ds="http://schemas.openxmlformats.org/officeDocument/2006/customXml" ds:itemID="{B07B6232-2397-4319-AF06-F8A7C99754F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A4E2325-2F41-42EA-9C4D-6025A0EDB3F8}">
  <ds:schemaRefs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6b8240d1-213e-40cf-824d-51f1e9b418ac"/>
    <ds:schemaRef ds:uri="http://www.w3.org/XML/1998/namespace"/>
    <ds:schemaRef ds:uri="http://purl.org/dc/terms/"/>
    <ds:schemaRef ds:uri="d44a8437-0591-4706-a0aa-8c0259e615a5"/>
    <ds:schemaRef ds:uri="http://purl.org/dc/elements/1.1/"/>
    <ds:schemaRef ds:uri="9860bcf1-3e23-4030-a790-bacd9055364b"/>
    <ds:schemaRef ds:uri="747620f1-6b73-488b-8292-97714af5b7c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2405</Words>
  <Application>Microsoft Office PowerPoint</Application>
  <PresentationFormat>Widescreen</PresentationFormat>
  <Paragraphs>536</Paragraphs>
  <Slides>49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SuomenYrittajat169</vt:lpstr>
      <vt:lpstr>Eduskuntavaalit 2019</vt:lpstr>
      <vt:lpstr>Yrittäjät edustakuntavaaleissa 2019</vt:lpstr>
      <vt:lpstr>Yrittäjäkansanedustajat puolueittain </vt:lpstr>
      <vt:lpstr>Yrittäjäkansanedustajat 2015 ja 2019</vt:lpstr>
      <vt:lpstr>Yrittäjäkansanedustajat</vt:lpstr>
      <vt:lpstr>Yrittäjäkansanedustajat</vt:lpstr>
      <vt:lpstr>Yrittäjäkansanedustajat</vt:lpstr>
      <vt:lpstr>Yrittäjäkansanedustajien sukupuolijakauma</vt:lpstr>
      <vt:lpstr>Yrittäjäkansanedustajien ikäjakauma</vt:lpstr>
      <vt:lpstr>PowerPoint Presentation</vt:lpstr>
      <vt:lpstr>Helsingin vaalipiiri</vt:lpstr>
      <vt:lpstr>Helsingin kansanedustajat</vt:lpstr>
      <vt:lpstr>Helsingin vaalipiiri yrittäjäehdokkaat ja valitut yrittäjät</vt:lpstr>
      <vt:lpstr>Uudenmaan vaalipiiri</vt:lpstr>
      <vt:lpstr>Uudenmaan kansanedustajat 1/2</vt:lpstr>
      <vt:lpstr>Uudenmaan kansanedustajat 2/2</vt:lpstr>
      <vt:lpstr>Uudenmaan vaalipiiri yrittäjäehdokkaat ja valitut yrittäjät</vt:lpstr>
      <vt:lpstr>Varsinais-Suomen vaalipiiri</vt:lpstr>
      <vt:lpstr>Varsinais-Suomen kansanedustajat</vt:lpstr>
      <vt:lpstr>Varsinais-Suomen vaalipiiri yrittäjäehdokkaat ja valitut yrittäjät</vt:lpstr>
      <vt:lpstr>Satakunnan vaalipiiri</vt:lpstr>
      <vt:lpstr>Satakunnan kansanedustajat</vt:lpstr>
      <vt:lpstr>Satakunnan vaalipiiri yrittäjäehdokkaat ja valitut yrittäjät</vt:lpstr>
      <vt:lpstr>Hämeen vaalipiiri</vt:lpstr>
      <vt:lpstr>Hämeen kansanedustajat</vt:lpstr>
      <vt:lpstr>Hämeen vaalipiiri yrittäjäehdokkaat ja valitut yrittäjät</vt:lpstr>
      <vt:lpstr>Pirkanmaan vaalipiiri</vt:lpstr>
      <vt:lpstr>Pirkanmaan vaalipiiri yrittäjäehdokkaat ja valitut yrittäjät</vt:lpstr>
      <vt:lpstr>Pirkanmaan kansanedustajat</vt:lpstr>
      <vt:lpstr>Kaakkois-Suomen vaalipiiri</vt:lpstr>
      <vt:lpstr>Kaakkois-Suomen kansanedustajat</vt:lpstr>
      <vt:lpstr>Kaakkois-Suomen vaalipiiri yrittäjäehdokkaat ja valitut yrittäjät</vt:lpstr>
      <vt:lpstr>Savo-Karjalan vaalipiiri</vt:lpstr>
      <vt:lpstr>Savo-Karjalan kansanedustajat</vt:lpstr>
      <vt:lpstr>Savo-Karjalan vaalipiiri yrittäjäehdokkaat ja valitut yrittäjät</vt:lpstr>
      <vt:lpstr>Vaasan vaalipiiri</vt:lpstr>
      <vt:lpstr>Vaasan vaalipiirin kansanedustajat</vt:lpstr>
      <vt:lpstr>Vaasan vaalipiiri yrittäjäehdokkaat ja valitut yrittäjät</vt:lpstr>
      <vt:lpstr>Keski-Suomen vaalipiiri</vt:lpstr>
      <vt:lpstr>Keski-Suomen kansanedustajat</vt:lpstr>
      <vt:lpstr>Keski-Suomen vaalipiiri yrittäjäehdokkaat ja valitut yrittäjät</vt:lpstr>
      <vt:lpstr>Oulun vaalipiiri</vt:lpstr>
      <vt:lpstr>Oulun vaalipiirin kansanedustajat</vt:lpstr>
      <vt:lpstr>Oulun vaalipiiri yrittäjäehdokkaat ja valitut yrittäjät</vt:lpstr>
      <vt:lpstr>Lapin vaalipiiri</vt:lpstr>
      <vt:lpstr>Lapin kansanedustajat</vt:lpstr>
      <vt:lpstr>Lapin vaalipiiri yrittäjäehdokkaat ja valitut yrittäjät</vt:lpstr>
      <vt:lpstr>Keskeisimmät vaalitavoitteet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Suomen uudistaminen ei onnistu ilman yrityksiä</dc:title>
  <dc:creator>Anna Lantee</dc:creator>
  <cp:lastModifiedBy>Hanna Hietala</cp:lastModifiedBy>
  <cp:revision>2</cp:revision>
  <dcterms:modified xsi:type="dcterms:W3CDTF">2022-11-21T11:07:45Z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0x010100C9992BEE7E004848BF91DD3D01D7067C</vt:lpwstr>
  </property>
  <property fmtid="{D5CDD505-2E9C-101B-9397-08002B2CF9AE}" pid="3" name="AuthorIds_UIVersion_24576">
    <vt:lpwstr>46</vt:lpwstr>
  </property>
  <property fmtid="{D5CDD505-2E9C-101B-9397-08002B2CF9AE}" pid="4" name="MediaServiceImageTags">
    <vt:lpwstr/>
  </property>
</Properties>
</file>