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4"/>
  </p:sldMasterIdLst>
  <p:notesMasterIdLst>
    <p:notesMasterId r:id="rId34"/>
  </p:notesMasterIdLst>
  <p:sldIdLst>
    <p:sldId id="258" r:id="rId5"/>
    <p:sldId id="264" r:id="rId6"/>
    <p:sldId id="280" r:id="rId7"/>
    <p:sldId id="276" r:id="rId8"/>
    <p:sldId id="277" r:id="rId9"/>
    <p:sldId id="322" r:id="rId10"/>
    <p:sldId id="321" r:id="rId11"/>
    <p:sldId id="323" r:id="rId12"/>
    <p:sldId id="272" r:id="rId13"/>
    <p:sldId id="273" r:id="rId14"/>
    <p:sldId id="325" r:id="rId15"/>
    <p:sldId id="265" r:id="rId16"/>
    <p:sldId id="266" r:id="rId17"/>
    <p:sldId id="267" r:id="rId18"/>
    <p:sldId id="324" r:id="rId19"/>
    <p:sldId id="268" r:id="rId20"/>
    <p:sldId id="269" r:id="rId21"/>
    <p:sldId id="270" r:id="rId22"/>
    <p:sldId id="286" r:id="rId23"/>
    <p:sldId id="274" r:id="rId24"/>
    <p:sldId id="275" r:id="rId25"/>
    <p:sldId id="329" r:id="rId26"/>
    <p:sldId id="282" r:id="rId27"/>
    <p:sldId id="283" r:id="rId28"/>
    <p:sldId id="284" r:id="rId29"/>
    <p:sldId id="327" r:id="rId30"/>
    <p:sldId id="285" r:id="rId31"/>
    <p:sldId id="279" r:id="rId32"/>
    <p:sldId id="326" r:id="rId33"/>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howGuides="1">
      <p:cViewPr varScale="1">
        <p:scale>
          <a:sx n="99" d="100"/>
          <a:sy n="99" d="100"/>
        </p:scale>
        <p:origin x="156" y="84"/>
      </p:cViewPr>
      <p:guideLst>
        <p:guide orient="horz" pos="2160"/>
        <p:guide pos="3840"/>
      </p:guideLst>
    </p:cSldViewPr>
  </p:slideViewPr>
  <p:notesTextViewPr>
    <p:cViewPr>
      <p:scale>
        <a:sx n="1" d="1"/>
        <a:sy n="1" d="1"/>
      </p:scale>
      <p:origin x="0" y="0"/>
    </p:cViewPr>
  </p:notesTextViewPr>
  <p:notesViewPr>
    <p:cSldViewPr>
      <p:cViewPr varScale="1">
        <p:scale>
          <a:sx n="80" d="100"/>
          <a:sy n="80" d="100"/>
        </p:scale>
        <p:origin x="316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b="0"/>
            </a:pPr>
            <a:r>
              <a:rPr lang="en-US" err="1"/>
              <a:t>Mitkä</a:t>
            </a:r>
            <a:r>
              <a:rPr lang="en-US"/>
              <a:t> </a:t>
            </a:r>
            <a:r>
              <a:rPr lang="en-US" err="1"/>
              <a:t>ovat</a:t>
            </a:r>
            <a:r>
              <a:rPr lang="en-US"/>
              <a:t> </a:t>
            </a:r>
            <a:r>
              <a:rPr lang="en-US" err="1"/>
              <a:t>tärkeimmät</a:t>
            </a:r>
            <a:r>
              <a:rPr lang="en-US"/>
              <a:t> </a:t>
            </a:r>
            <a:r>
              <a:rPr lang="en-US" err="1"/>
              <a:t>syyt</a:t>
            </a:r>
            <a:r>
              <a:rPr lang="en-US"/>
              <a:t> </a:t>
            </a:r>
            <a:r>
              <a:rPr lang="en-US" err="1"/>
              <a:t>sille</a:t>
            </a:r>
            <a:r>
              <a:rPr lang="en-US"/>
              <a:t>, </a:t>
            </a:r>
            <a:r>
              <a:rPr lang="en-US" err="1"/>
              <a:t>miksi</a:t>
            </a:r>
            <a:r>
              <a:rPr lang="en-US"/>
              <a:t> </a:t>
            </a:r>
            <a:r>
              <a:rPr lang="en-US" err="1"/>
              <a:t>olet</a:t>
            </a:r>
            <a:r>
              <a:rPr lang="en-US"/>
              <a:t> </a:t>
            </a:r>
            <a:r>
              <a:rPr lang="en-US" err="1"/>
              <a:t>Yrittäjäjärjestön</a:t>
            </a:r>
            <a:r>
              <a:rPr lang="en-US"/>
              <a:t> </a:t>
            </a:r>
            <a:r>
              <a:rPr lang="en-US" err="1"/>
              <a:t>jäsen</a:t>
            </a:r>
            <a:r>
              <a:rPr lang="en-US"/>
              <a:t>? </a:t>
            </a:r>
            <a:r>
              <a:rPr lang="en-US" err="1"/>
              <a:t>Valitse</a:t>
            </a:r>
            <a:r>
              <a:rPr lang="en-US"/>
              <a:t> </a:t>
            </a:r>
            <a:r>
              <a:rPr lang="en-US" err="1"/>
              <a:t>enintään</a:t>
            </a:r>
            <a:r>
              <a:rPr lang="en-US"/>
              <a:t> 2 </a:t>
            </a:r>
            <a:r>
              <a:rPr lang="en-US" err="1"/>
              <a:t>tärkeintä</a:t>
            </a:r>
            <a:r>
              <a:rPr lang="en-US"/>
              <a:t>.</a:t>
            </a:r>
          </a:p>
        </c:rich>
      </c:tx>
      <c:overlay val="0"/>
    </c:title>
    <c:autoTitleDeleted val="0"/>
    <c:plotArea>
      <c:layout>
        <c:manualLayout>
          <c:layoutTarget val="inner"/>
          <c:xMode val="edge"/>
          <c:yMode val="edge"/>
          <c:x val="0.26585871916165066"/>
          <c:y val="0.11945305111579035"/>
          <c:w val="0.71084239982759612"/>
          <c:h val="0.72151314861355664"/>
        </c:manualLayout>
      </c:layout>
      <c:barChart>
        <c:barDir val="bar"/>
        <c:grouping val="clustered"/>
        <c:varyColors val="0"/>
        <c:ser>
          <c:idx val="0"/>
          <c:order val="0"/>
          <c:tx>
            <c:strRef>
              <c:f>'Kaikki kysymykset'!$L$1262</c:f>
              <c:strCache>
                <c:ptCount val="1"/>
                <c:pt idx="0">
                  <c:v>Nykyinen jäsen (n=4335)</c:v>
                </c:pt>
              </c:strCache>
            </c:strRef>
          </c:tx>
          <c:spPr>
            <a:solidFill>
              <a:srgbClr val="C239CE">
                <a:lumMod val="60000"/>
                <a:lumOff val="40000"/>
              </a:srgbClr>
            </a:solidFill>
            <a:ln w="9525">
              <a:solidFill>
                <a:sysClr val="windowText" lastClr="000000"/>
              </a:solidFill>
            </a:ln>
          </c:spPr>
          <c:invertIfNegative val="0"/>
          <c:dLbls>
            <c:numFmt formatCode="0%" sourceLinked="0"/>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'Kaikki kysymykset'!$M$1261:$S$1261</c:f>
              <c:strCache>
                <c:ptCount val="7"/>
                <c:pt idx="0">
                  <c:v>Yrittäjäjärjestö tarjoaa tietoa ja apua yrittämiseen liittyen</c:v>
                </c:pt>
                <c:pt idx="1">
                  <c:v>Yrittäjäjärjestö ajaa yrittäjien asiaa ja vaikuttaa Suomessa ja EU:ssa</c:v>
                </c:pt>
                <c:pt idx="2">
                  <c:v>Yrittäjäjärjestö yhdistää ja verkostoi yrittäjiä</c:v>
                </c:pt>
                <c:pt idx="3">
                  <c:v>Yrittäjäjärjestö parantaa yrittäjän arkea</c:v>
                </c:pt>
                <c:pt idx="4">
                  <c:v>Yrittäjäjärjestöön kuuluminen tuo minulle liiketoimintahyötyä</c:v>
                </c:pt>
                <c:pt idx="5">
                  <c:v>En osaa sanoa</c:v>
                </c:pt>
                <c:pt idx="6">
                  <c:v>Muu, mikä?</c:v>
                </c:pt>
              </c:strCache>
            </c:strRef>
          </c:cat>
          <c:val>
            <c:numRef>
              <c:f>'Kaikki kysymykset'!$M$1262:$S$1262</c:f>
              <c:numCache>
                <c:formatCode>0%</c:formatCode>
                <c:ptCount val="7"/>
                <c:pt idx="0">
                  <c:v>0.59056210964607914</c:v>
                </c:pt>
                <c:pt idx="1">
                  <c:v>0.38075410594494563</c:v>
                </c:pt>
                <c:pt idx="2">
                  <c:v>0.32685634975711308</c:v>
                </c:pt>
                <c:pt idx="3">
                  <c:v>9.9467962063381904E-2</c:v>
                </c:pt>
                <c:pt idx="4">
                  <c:v>6.3613231552162849E-2</c:v>
                </c:pt>
                <c:pt idx="5">
                  <c:v>0.13879250520471895</c:v>
                </c:pt>
                <c:pt idx="6">
                  <c:v>6.0606060606060608E-2</c:v>
                </c:pt>
              </c:numCache>
            </c:numRef>
          </c:val>
          <c:extLst>
            <c:ext xmlns:c16="http://schemas.microsoft.com/office/drawing/2014/chart" uri="{C3380CC4-5D6E-409C-BE32-E72D297353CC}">
              <c16:uniqueId val="{00000000-710E-4B6E-BF99-4D7F51380411}"/>
            </c:ext>
          </c:extLst>
        </c:ser>
        <c:dLbls>
          <c:showLegendKey val="0"/>
          <c:showVal val="0"/>
          <c:showCatName val="0"/>
          <c:showSerName val="0"/>
          <c:showPercent val="0"/>
          <c:showBubbleSize val="0"/>
        </c:dLbls>
        <c:gapWidth val="120"/>
        <c:axId val="216844928"/>
        <c:axId val="216847488"/>
        <c:extLst>
          <c:ext xmlns:c15="http://schemas.microsoft.com/office/drawing/2012/chart" uri="{02D57815-91ED-43cb-92C2-25804820EDAC}">
            <c15:filteredBarSeries>
              <c15:ser>
                <c:idx val="1"/>
                <c:order val="1"/>
                <c:tx>
                  <c:strRef>
                    <c:extLst>
                      <c:ext uri="{02D57815-91ED-43cb-92C2-25804820EDAC}">
                        <c15:formulaRef>
                          <c15:sqref>'Kaikki kysymykset'!$L$1263</c15:sqref>
                        </c15:formulaRef>
                      </c:ext>
                    </c:extLst>
                    <c:strCache>
                      <c:ptCount val="1"/>
                      <c:pt idx="0">
                        <c:v>Entinen jäsen (n=274)</c:v>
                      </c:pt>
                    </c:strCache>
                  </c:strRef>
                </c:tx>
                <c:spPr>
                  <a:solidFill>
                    <a:srgbClr val="C239CE">
                      <a:lumMod val="20000"/>
                      <a:lumOff val="8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uri="{CE6537A1-D6FC-4f65-9D91-7224C49458BB}">
                      <c15:showLeaderLines val="1"/>
                    </c:ext>
                  </c:extLst>
                </c:dLbls>
                <c:cat>
                  <c:strRef>
                    <c:extLst>
                      <c:ext uri="{02D57815-91ED-43cb-92C2-25804820EDAC}">
                        <c15:formulaRef>
                          <c15:sqref>'Kaikki kysymykset'!$M$1261:$S$1261</c15:sqref>
                        </c15:formulaRef>
                      </c:ext>
                    </c:extLst>
                    <c:strCache>
                      <c:ptCount val="7"/>
                      <c:pt idx="0">
                        <c:v>Yrittäjäjärjestö tarjoaa tietoa ja apua yrittämiseen liittyen</c:v>
                      </c:pt>
                      <c:pt idx="1">
                        <c:v>Yrittäjäjärjestö ajaa yrittäjien asiaa ja vaikuttaa Suomessa ja EU:ssa</c:v>
                      </c:pt>
                      <c:pt idx="2">
                        <c:v>Yrittäjäjärjestö yhdistää ja verkostoi yrittäjiä</c:v>
                      </c:pt>
                      <c:pt idx="3">
                        <c:v>Yrittäjäjärjestö parantaa yrittäjän arkea</c:v>
                      </c:pt>
                      <c:pt idx="4">
                        <c:v>Yrittäjäjärjestöön kuuluminen tuo minulle liiketoimintahyötyä</c:v>
                      </c:pt>
                      <c:pt idx="5">
                        <c:v>En osaa sanoa</c:v>
                      </c:pt>
                      <c:pt idx="6">
                        <c:v>Muu, mikä?</c:v>
                      </c:pt>
                    </c:strCache>
                  </c:strRef>
                </c:cat>
                <c:val>
                  <c:numRef>
                    <c:extLst>
                      <c:ext uri="{02D57815-91ED-43cb-92C2-25804820EDAC}">
                        <c15:formulaRef>
                          <c15:sqref>'Kaikki kysymykset'!$M$1263:$S$1263</c15:sqref>
                        </c15:formulaRef>
                      </c:ext>
                    </c:extLst>
                    <c:numCache>
                      <c:formatCode>0%</c:formatCode>
                      <c:ptCount val="7"/>
                      <c:pt idx="0">
                        <c:v>0.51111111111111118</c:v>
                      </c:pt>
                      <c:pt idx="1">
                        <c:v>0.30740740740740741</c:v>
                      </c:pt>
                      <c:pt idx="2">
                        <c:v>0.38148148148148148</c:v>
                      </c:pt>
                      <c:pt idx="3">
                        <c:v>8.8888888888888892E-2</c:v>
                      </c:pt>
                      <c:pt idx="4">
                        <c:v>9.629629629629631E-2</c:v>
                      </c:pt>
                      <c:pt idx="5">
                        <c:v>0.18148148148148149</c:v>
                      </c:pt>
                      <c:pt idx="6">
                        <c:v>0.11481481481481483</c:v>
                      </c:pt>
                    </c:numCache>
                  </c:numRef>
                </c:val>
                <c:extLst>
                  <c:ext xmlns:c16="http://schemas.microsoft.com/office/drawing/2014/chart" uri="{C3380CC4-5D6E-409C-BE32-E72D297353CC}">
                    <c16:uniqueId val="{00000001-710E-4B6E-BF99-4D7F51380411}"/>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'Kaikki kysymykset'!$L$1264</c15:sqref>
                        </c15:formulaRef>
                      </c:ext>
                    </c:extLst>
                    <c:strCache>
                      <c:ptCount val="1"/>
                      <c:pt idx="0">
                        <c:v>Potentiaaliset jäsenet, jotka voisivat liittyä Yrittäjien jäseneksi (n=166)</c:v>
                      </c:pt>
                    </c:strCache>
                  </c:strRef>
                </c:tx>
                <c:spPr>
                  <a:solidFill>
                    <a:srgbClr val="198B97">
                      <a:lumMod val="60000"/>
                      <a:lumOff val="4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extLst xmlns:c15="http://schemas.microsoft.com/office/drawing/2012/chart">
                      <c:ext xmlns:c15="http://schemas.microsoft.com/office/drawing/2012/chart" uri="{02D57815-91ED-43cb-92C2-25804820EDAC}">
                        <c15:formulaRef>
                          <c15:sqref>'Kaikki kysymykset'!$M$1261:$S$1261</c15:sqref>
                        </c15:formulaRef>
                      </c:ext>
                    </c:extLst>
                    <c:strCache>
                      <c:ptCount val="7"/>
                      <c:pt idx="0">
                        <c:v>Yrittäjäjärjestö tarjoaa tietoa ja apua yrittämiseen liittyen</c:v>
                      </c:pt>
                      <c:pt idx="1">
                        <c:v>Yrittäjäjärjestö ajaa yrittäjien asiaa ja vaikuttaa Suomessa ja EU:ssa</c:v>
                      </c:pt>
                      <c:pt idx="2">
                        <c:v>Yrittäjäjärjestö yhdistää ja verkostoi yrittäjiä</c:v>
                      </c:pt>
                      <c:pt idx="3">
                        <c:v>Yrittäjäjärjestö parantaa yrittäjän arkea</c:v>
                      </c:pt>
                      <c:pt idx="4">
                        <c:v>Yrittäjäjärjestöön kuuluminen tuo minulle liiketoimintahyötyä</c:v>
                      </c:pt>
                      <c:pt idx="5">
                        <c:v>En osaa sanoa</c:v>
                      </c:pt>
                      <c:pt idx="6">
                        <c:v>Muu, mikä?</c:v>
                      </c:pt>
                    </c:strCache>
                  </c:strRef>
                </c:cat>
                <c:val>
                  <c:numRef>
                    <c:extLst xmlns:c15="http://schemas.microsoft.com/office/drawing/2012/chart">
                      <c:ext xmlns:c15="http://schemas.microsoft.com/office/drawing/2012/chart" uri="{02D57815-91ED-43cb-92C2-25804820EDAC}">
                        <c15:formulaRef>
                          <c15:sqref>'Kaikki kysymykset'!$M$1264:$S$1264</c15:sqref>
                        </c15:formulaRef>
                      </c:ext>
                    </c:extLst>
                    <c:numCache>
                      <c:formatCode>0%</c:formatCode>
                      <c:ptCount val="7"/>
                      <c:pt idx="0">
                        <c:v>0.51204819277108438</c:v>
                      </c:pt>
                      <c:pt idx="1">
                        <c:v>0.31927710843373497</c:v>
                      </c:pt>
                      <c:pt idx="2">
                        <c:v>0.51204819277108438</c:v>
                      </c:pt>
                      <c:pt idx="3">
                        <c:v>0.1144578313253012</c:v>
                      </c:pt>
                      <c:pt idx="4">
                        <c:v>0.28313253012048195</c:v>
                      </c:pt>
                      <c:pt idx="5">
                        <c:v>0.14457831325301207</c:v>
                      </c:pt>
                      <c:pt idx="6">
                        <c:v>1.8072289156626509E-2</c:v>
                      </c:pt>
                    </c:numCache>
                  </c:numRef>
                </c:val>
                <c:extLst xmlns:c15="http://schemas.microsoft.com/office/drawing/2012/chart">
                  <c:ext xmlns:c16="http://schemas.microsoft.com/office/drawing/2014/chart" uri="{C3380CC4-5D6E-409C-BE32-E72D297353CC}">
                    <c16:uniqueId val="{00000002-710E-4B6E-BF99-4D7F51380411}"/>
                  </c:ext>
                </c:extLst>
              </c15:ser>
            </c15:filteredBarSeries>
          </c:ext>
        </c:extLst>
      </c:barChart>
      <c:catAx>
        <c:axId val="216844928"/>
        <c:scaling>
          <c:orientation val="maxMin"/>
        </c:scaling>
        <c:delete val="0"/>
        <c:axPos val="l"/>
        <c:numFmt formatCode="General" sourceLinked="1"/>
        <c:majorTickMark val="none"/>
        <c:minorTickMark val="none"/>
        <c:tickLblPos val="nextTo"/>
        <c:spPr>
          <a:ln>
            <a:solidFill>
              <a:sysClr val="windowText" lastClr="000000"/>
            </a:solidFill>
          </a:ln>
        </c:spPr>
        <c:txPr>
          <a:bodyPr/>
          <a:lstStyle/>
          <a:p>
            <a:pPr>
              <a:defRPr sz="1200"/>
            </a:pPr>
            <a:endParaRPr lang="fi-FI"/>
          </a:p>
        </c:txPr>
        <c:crossAx val="216847488"/>
        <c:crossesAt val="0"/>
        <c:auto val="1"/>
        <c:lblAlgn val="ctr"/>
        <c:lblOffset val="100"/>
        <c:noMultiLvlLbl val="0"/>
      </c:catAx>
      <c:valAx>
        <c:axId val="216847488"/>
        <c:scaling>
          <c:orientation val="minMax"/>
          <c:min val="0"/>
        </c:scaling>
        <c:delete val="0"/>
        <c:axPos val="t"/>
        <c:majorGridlines>
          <c:spPr>
            <a:ln w="9525">
              <a:solidFill>
                <a:schemeClr val="tx1"/>
              </a:solidFill>
            </a:ln>
          </c:spPr>
        </c:majorGridlines>
        <c:minorGridlines>
          <c:spPr>
            <a:ln>
              <a:solidFill>
                <a:schemeClr val="bg1">
                  <a:lumMod val="75000"/>
                </a:schemeClr>
              </a:solidFill>
              <a:prstDash val="dash"/>
            </a:ln>
          </c:spPr>
        </c:minorGridlines>
        <c:numFmt formatCode="0%" sourceLinked="1"/>
        <c:majorTickMark val="none"/>
        <c:minorTickMark val="none"/>
        <c:tickLblPos val="high"/>
        <c:spPr>
          <a:ln w="6350">
            <a:noFill/>
          </a:ln>
        </c:spPr>
        <c:txPr>
          <a:bodyPr/>
          <a:lstStyle/>
          <a:p>
            <a:pPr>
              <a:defRPr sz="1200"/>
            </a:pPr>
            <a:endParaRPr lang="fi-FI"/>
          </a:p>
        </c:txPr>
        <c:crossAx val="216844928"/>
        <c:crosses val="autoZero"/>
        <c:crossBetween val="between"/>
        <c:majorUnit val="0.1"/>
        <c:minorUnit val="0.05"/>
      </c:valAx>
      <c:spPr>
        <a:ln w="9525">
          <a:solidFill>
            <a:schemeClr val="tx1"/>
          </a:solidFill>
        </a:ln>
      </c:spPr>
    </c:plotArea>
    <c:legend>
      <c:legendPos val="b"/>
      <c:layout>
        <c:manualLayout>
          <c:xMode val="edge"/>
          <c:yMode val="edge"/>
          <c:x val="0.14420117766630325"/>
          <c:y val="0.91124317132814103"/>
          <c:w val="0.82224834832976645"/>
          <c:h val="7.5510941832617459E-2"/>
        </c:manualLayout>
      </c:layout>
      <c:overlay val="0"/>
      <c:txPr>
        <a:bodyPr/>
        <a:lstStyle/>
        <a:p>
          <a:pPr>
            <a:defRPr sz="1200"/>
          </a:pPr>
          <a:endParaRPr lang="fi-FI"/>
        </a:p>
      </c:txPr>
    </c:legend>
    <c:plotVisOnly val="1"/>
    <c:dispBlanksAs val="gap"/>
    <c:showDLblsOverMax val="0"/>
  </c:chart>
  <c:spPr>
    <a:noFill/>
    <a:ln>
      <a:noFill/>
    </a:ln>
  </c:spPr>
  <c:txPr>
    <a:bodyPr/>
    <a:lstStyle/>
    <a:p>
      <a:pPr>
        <a:defRPr>
          <a:latin typeface="+mn-lt"/>
          <a:ea typeface="Tahoma" pitchFamily="34" charset="0"/>
          <a:cs typeface="Tahoma" pitchFamily="34" charset="0"/>
        </a:defRPr>
      </a:pPr>
      <a:endParaRPr lang="fi-FI"/>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b="0"/>
            </a:pPr>
            <a:r>
              <a:rPr lang="en-US" err="1"/>
              <a:t>Mitkä</a:t>
            </a:r>
            <a:r>
              <a:rPr lang="en-US"/>
              <a:t> </a:t>
            </a:r>
            <a:r>
              <a:rPr lang="en-US" err="1"/>
              <a:t>seuraavista</a:t>
            </a:r>
            <a:r>
              <a:rPr lang="en-US"/>
              <a:t> </a:t>
            </a:r>
            <a:r>
              <a:rPr lang="en-US" err="1"/>
              <a:t>Yrittäjäjärjestön</a:t>
            </a:r>
            <a:r>
              <a:rPr lang="en-US"/>
              <a:t> </a:t>
            </a:r>
            <a:r>
              <a:rPr lang="en-US" err="1"/>
              <a:t>palveluista</a:t>
            </a:r>
            <a:r>
              <a:rPr lang="en-US"/>
              <a:t> </a:t>
            </a:r>
            <a:r>
              <a:rPr lang="en-US" err="1"/>
              <a:t>ovat</a:t>
            </a:r>
            <a:r>
              <a:rPr lang="en-US"/>
              <a:t> </a:t>
            </a:r>
            <a:r>
              <a:rPr lang="en-US" err="1"/>
              <a:t>sinulle</a:t>
            </a:r>
            <a:r>
              <a:rPr lang="en-US"/>
              <a:t> tai </a:t>
            </a:r>
            <a:r>
              <a:rPr lang="en-US" err="1"/>
              <a:t>yrityksellesi</a:t>
            </a:r>
            <a:r>
              <a:rPr lang="en-US"/>
              <a:t> </a:t>
            </a:r>
            <a:r>
              <a:rPr lang="en-US" err="1"/>
              <a:t>tärkeimpiä</a:t>
            </a:r>
            <a:r>
              <a:rPr lang="en-US"/>
              <a:t>? </a:t>
            </a:r>
            <a:r>
              <a:rPr lang="en-US" err="1"/>
              <a:t>Valitse</a:t>
            </a:r>
            <a:r>
              <a:rPr lang="en-US"/>
              <a:t> </a:t>
            </a:r>
            <a:r>
              <a:rPr lang="en-US" err="1"/>
              <a:t>enintään</a:t>
            </a:r>
            <a:r>
              <a:rPr lang="en-US" baseline="0"/>
              <a:t> 2. </a:t>
            </a:r>
            <a:r>
              <a:rPr lang="en-US"/>
              <a:t> </a:t>
            </a:r>
          </a:p>
        </c:rich>
      </c:tx>
      <c:overlay val="0"/>
    </c:title>
    <c:autoTitleDeleted val="0"/>
    <c:plotArea>
      <c:layout>
        <c:manualLayout>
          <c:layoutTarget val="inner"/>
          <c:xMode val="edge"/>
          <c:yMode val="edge"/>
          <c:x val="0.23555971959834271"/>
          <c:y val="0.10087309092999075"/>
          <c:w val="0.74344190894030238"/>
          <c:h val="0.75539258509385121"/>
        </c:manualLayout>
      </c:layout>
      <c:barChart>
        <c:barDir val="bar"/>
        <c:grouping val="clustered"/>
        <c:varyColors val="0"/>
        <c:ser>
          <c:idx val="0"/>
          <c:order val="0"/>
          <c:tx>
            <c:strRef>
              <c:f>'Kaikki kysymykset'!$P$1549</c:f>
              <c:strCache>
                <c:ptCount val="1"/>
                <c:pt idx="0">
                  <c:v>Nykyinen jäsen (n=4335)</c:v>
                </c:pt>
              </c:strCache>
            </c:strRef>
          </c:tx>
          <c:spPr>
            <a:solidFill>
              <a:srgbClr val="C239CE">
                <a:lumMod val="60000"/>
                <a:lumOff val="40000"/>
              </a:srgbClr>
            </a:solidFill>
            <a:ln w="9525">
              <a:solidFill>
                <a:sysClr val="windowText" lastClr="000000"/>
              </a:solidFill>
            </a:ln>
          </c:spPr>
          <c:invertIfNegative val="0"/>
          <c:dLbls>
            <c:numFmt formatCode="0%" sourceLinked="0"/>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'Kaikki kysymykset'!$Q$1548:$AA$1548</c:f>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f>'Kaikki kysymykset'!$Q$1549:$AA$1549</c:f>
              <c:numCache>
                <c:formatCode>0%</c:formatCode>
                <c:ptCount val="11"/>
                <c:pt idx="0">
                  <c:v>0.49780549780549782</c:v>
                </c:pt>
                <c:pt idx="1">
                  <c:v>0.29822129822129823</c:v>
                </c:pt>
                <c:pt idx="2">
                  <c:v>0.2968352968352968</c:v>
                </c:pt>
                <c:pt idx="3">
                  <c:v>0.28112728112728114</c:v>
                </c:pt>
                <c:pt idx="4">
                  <c:v>0.27881727881727886</c:v>
                </c:pt>
                <c:pt idx="5">
                  <c:v>0.26819126819126821</c:v>
                </c:pt>
                <c:pt idx="6">
                  <c:v>0.17209517209517208</c:v>
                </c:pt>
                <c:pt idx="7">
                  <c:v>0.13629013629013631</c:v>
                </c:pt>
                <c:pt idx="8">
                  <c:v>5.6364056364056371E-2</c:v>
                </c:pt>
                <c:pt idx="9">
                  <c:v>5.2668052668052669E-2</c:v>
                </c:pt>
                <c:pt idx="10">
                  <c:v>1.1088011088011088E-2</c:v>
                </c:pt>
              </c:numCache>
            </c:numRef>
          </c:val>
          <c:extLst>
            <c:ext xmlns:c16="http://schemas.microsoft.com/office/drawing/2014/chart" uri="{C3380CC4-5D6E-409C-BE32-E72D297353CC}">
              <c16:uniqueId val="{00000000-74A9-4649-B67E-A112FFA6B2BC}"/>
            </c:ext>
          </c:extLst>
        </c:ser>
        <c:dLbls>
          <c:showLegendKey val="0"/>
          <c:showVal val="0"/>
          <c:showCatName val="0"/>
          <c:showSerName val="0"/>
          <c:showPercent val="0"/>
          <c:showBubbleSize val="0"/>
        </c:dLbls>
        <c:gapWidth val="120"/>
        <c:axId val="216844928"/>
        <c:axId val="216847488"/>
        <c:extLst>
          <c:ext xmlns:c15="http://schemas.microsoft.com/office/drawing/2012/chart" uri="{02D57815-91ED-43cb-92C2-25804820EDAC}">
            <c15:filteredBarSeries>
              <c15:ser>
                <c:idx val="1"/>
                <c:order val="1"/>
                <c:tx>
                  <c:strRef>
                    <c:extLst>
                      <c:ext uri="{02D57815-91ED-43cb-92C2-25804820EDAC}">
                        <c15:formulaRef>
                          <c15:sqref>'Kaikki kysymykset'!$P$1550</c15:sqref>
                        </c15:formulaRef>
                      </c:ext>
                    </c:extLst>
                    <c:strCache>
                      <c:ptCount val="1"/>
                      <c:pt idx="0">
                        <c:v>Entinen jäsen (n=274)</c:v>
                      </c:pt>
                    </c:strCache>
                  </c:strRef>
                </c:tx>
                <c:spPr>
                  <a:solidFill>
                    <a:srgbClr val="C239CE">
                      <a:lumMod val="20000"/>
                      <a:lumOff val="8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uri="{CE6537A1-D6FC-4f65-9D91-7224C49458BB}">
                      <c15:showLeaderLines val="1"/>
                    </c:ext>
                  </c:extLst>
                </c:dLbls>
                <c:cat>
                  <c:strRef>
                    <c:extLst>
                      <c:ext uri="{02D57815-91ED-43cb-92C2-25804820EDAC}">
                        <c15:formulaRef>
                          <c15:sqref>'Kaikki kysymykset'!$Q$1548:$AA$1548</c15:sqref>
                        </c15:formulaRef>
                      </c:ext>
                    </c:extLst>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extLst>
                      <c:ext uri="{02D57815-91ED-43cb-92C2-25804820EDAC}">
                        <c15:formulaRef>
                          <c15:sqref>'Kaikki kysymykset'!$Q$1550:$AA$1550</c15:sqref>
                        </c15:formulaRef>
                      </c:ext>
                    </c:extLst>
                    <c:numCache>
                      <c:formatCode>0%</c:formatCode>
                      <c:ptCount val="11"/>
                      <c:pt idx="0">
                        <c:v>0.40590405904059046</c:v>
                      </c:pt>
                      <c:pt idx="1">
                        <c:v>0.22140221402214022</c:v>
                      </c:pt>
                      <c:pt idx="2">
                        <c:v>0.22509225092250923</c:v>
                      </c:pt>
                      <c:pt idx="3">
                        <c:v>0.18819188191881919</c:v>
                      </c:pt>
                      <c:pt idx="4">
                        <c:v>0.30996309963099633</c:v>
                      </c:pt>
                      <c:pt idx="5">
                        <c:v>9.9630996309963096E-2</c:v>
                      </c:pt>
                      <c:pt idx="6">
                        <c:v>8.4870848708487087E-2</c:v>
                      </c:pt>
                      <c:pt idx="7">
                        <c:v>8.8560885608856083E-2</c:v>
                      </c:pt>
                      <c:pt idx="8">
                        <c:v>0.12177121771217712</c:v>
                      </c:pt>
                      <c:pt idx="9">
                        <c:v>8.4870848708487087E-2</c:v>
                      </c:pt>
                      <c:pt idx="10">
                        <c:v>1.107011070110701E-2</c:v>
                      </c:pt>
                    </c:numCache>
                  </c:numRef>
                </c:val>
                <c:extLst>
                  <c:ext xmlns:c16="http://schemas.microsoft.com/office/drawing/2014/chart" uri="{C3380CC4-5D6E-409C-BE32-E72D297353CC}">
                    <c16:uniqueId val="{00000001-74A9-4649-B67E-A112FFA6B2B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'Kaikki kysymykset'!$P$1551</c15:sqref>
                        </c15:formulaRef>
                      </c:ext>
                    </c:extLst>
                    <c:strCache>
                      <c:ptCount val="1"/>
                      <c:pt idx="0">
                        <c:v>Potentiaaliset jäsenet, jotka voisivat liittyä Yrittäjien jäseneksi (n=166)</c:v>
                      </c:pt>
                    </c:strCache>
                  </c:strRef>
                </c:tx>
                <c:spPr>
                  <a:solidFill>
                    <a:srgbClr val="198B97">
                      <a:lumMod val="60000"/>
                      <a:lumOff val="4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extLst xmlns:c15="http://schemas.microsoft.com/office/drawing/2012/chart">
                      <c:ext xmlns:c15="http://schemas.microsoft.com/office/drawing/2012/chart" uri="{02D57815-91ED-43cb-92C2-25804820EDAC}">
                        <c15:formulaRef>
                          <c15:sqref>'Kaikki kysymykset'!$Q$1548:$AA$1548</c15:sqref>
                        </c15:formulaRef>
                      </c:ext>
                    </c:extLst>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extLst xmlns:c15="http://schemas.microsoft.com/office/drawing/2012/chart">
                      <c:ext xmlns:c15="http://schemas.microsoft.com/office/drawing/2012/chart" uri="{02D57815-91ED-43cb-92C2-25804820EDAC}">
                        <c15:formulaRef>
                          <c15:sqref>'Kaikki kysymykset'!$Q$1551:$AA$1551</c15:sqref>
                        </c15:formulaRef>
                      </c:ext>
                    </c:extLst>
                    <c:numCache>
                      <c:formatCode>0%</c:formatCode>
                      <c:ptCount val="11"/>
                      <c:pt idx="0">
                        <c:v>0.58181818181818179</c:v>
                      </c:pt>
                      <c:pt idx="1">
                        <c:v>0.21212121212121213</c:v>
                      </c:pt>
                      <c:pt idx="2">
                        <c:v>0.15757575757575759</c:v>
                      </c:pt>
                      <c:pt idx="3">
                        <c:v>0.23636363636363636</c:v>
                      </c:pt>
                      <c:pt idx="4">
                        <c:v>0.40606060606060607</c:v>
                      </c:pt>
                      <c:pt idx="5">
                        <c:v>4.2424242424242427E-2</c:v>
                      </c:pt>
                      <c:pt idx="6">
                        <c:v>0.10303030303030303</c:v>
                      </c:pt>
                      <c:pt idx="7">
                        <c:v>4.2424242424242427E-2</c:v>
                      </c:pt>
                      <c:pt idx="8">
                        <c:v>1.8181818181818181E-2</c:v>
                      </c:pt>
                      <c:pt idx="10">
                        <c:v>1.2121212121212121E-2</c:v>
                      </c:pt>
                    </c:numCache>
                  </c:numRef>
                </c:val>
                <c:extLst xmlns:c15="http://schemas.microsoft.com/office/drawing/2012/chart">
                  <c:ext xmlns:c16="http://schemas.microsoft.com/office/drawing/2014/chart" uri="{C3380CC4-5D6E-409C-BE32-E72D297353CC}">
                    <c16:uniqueId val="{00000002-74A9-4649-B67E-A112FFA6B2BC}"/>
                  </c:ext>
                </c:extLst>
              </c15:ser>
            </c15:filteredBarSeries>
          </c:ext>
        </c:extLst>
      </c:barChart>
      <c:catAx>
        <c:axId val="216844928"/>
        <c:scaling>
          <c:orientation val="maxMin"/>
        </c:scaling>
        <c:delete val="0"/>
        <c:axPos val="l"/>
        <c:numFmt formatCode="General" sourceLinked="1"/>
        <c:majorTickMark val="none"/>
        <c:minorTickMark val="none"/>
        <c:tickLblPos val="nextTo"/>
        <c:spPr>
          <a:ln>
            <a:solidFill>
              <a:sysClr val="windowText" lastClr="000000"/>
            </a:solidFill>
          </a:ln>
        </c:spPr>
        <c:txPr>
          <a:bodyPr/>
          <a:lstStyle/>
          <a:p>
            <a:pPr>
              <a:defRPr sz="1200"/>
            </a:pPr>
            <a:endParaRPr lang="fi-FI"/>
          </a:p>
        </c:txPr>
        <c:crossAx val="216847488"/>
        <c:crossesAt val="0"/>
        <c:auto val="1"/>
        <c:lblAlgn val="ctr"/>
        <c:lblOffset val="100"/>
        <c:noMultiLvlLbl val="0"/>
      </c:catAx>
      <c:valAx>
        <c:axId val="216847488"/>
        <c:scaling>
          <c:orientation val="minMax"/>
          <c:min val="0"/>
        </c:scaling>
        <c:delete val="0"/>
        <c:axPos val="t"/>
        <c:majorGridlines>
          <c:spPr>
            <a:ln w="9525">
              <a:solidFill>
                <a:schemeClr val="tx1"/>
              </a:solidFill>
            </a:ln>
          </c:spPr>
        </c:majorGridlines>
        <c:minorGridlines>
          <c:spPr>
            <a:ln>
              <a:solidFill>
                <a:schemeClr val="bg1">
                  <a:lumMod val="75000"/>
                </a:schemeClr>
              </a:solidFill>
              <a:prstDash val="dash"/>
            </a:ln>
          </c:spPr>
        </c:minorGridlines>
        <c:numFmt formatCode="0%" sourceLinked="1"/>
        <c:majorTickMark val="none"/>
        <c:minorTickMark val="none"/>
        <c:tickLblPos val="high"/>
        <c:spPr>
          <a:ln w="6350">
            <a:noFill/>
          </a:ln>
        </c:spPr>
        <c:txPr>
          <a:bodyPr/>
          <a:lstStyle/>
          <a:p>
            <a:pPr>
              <a:defRPr sz="1200"/>
            </a:pPr>
            <a:endParaRPr lang="fi-FI"/>
          </a:p>
        </c:txPr>
        <c:crossAx val="216844928"/>
        <c:crosses val="autoZero"/>
        <c:crossBetween val="between"/>
        <c:majorUnit val="0.1"/>
        <c:minorUnit val="0.05"/>
      </c:valAx>
      <c:spPr>
        <a:ln w="9525">
          <a:solidFill>
            <a:schemeClr val="tx1"/>
          </a:solidFill>
        </a:ln>
      </c:spPr>
    </c:plotArea>
    <c:legend>
      <c:legendPos val="b"/>
      <c:layout>
        <c:manualLayout>
          <c:xMode val="edge"/>
          <c:yMode val="edge"/>
          <c:x val="0.16902066061088925"/>
          <c:y val="0.90782138780129595"/>
          <c:w val="0.81349724198191831"/>
          <c:h val="7.4004361820090861E-2"/>
        </c:manualLayout>
      </c:layout>
      <c:overlay val="0"/>
      <c:txPr>
        <a:bodyPr/>
        <a:lstStyle/>
        <a:p>
          <a:pPr>
            <a:defRPr sz="1200"/>
          </a:pPr>
          <a:endParaRPr lang="fi-FI"/>
        </a:p>
      </c:txPr>
    </c:legend>
    <c:plotVisOnly val="1"/>
    <c:dispBlanksAs val="gap"/>
    <c:showDLblsOverMax val="0"/>
  </c:chart>
  <c:spPr>
    <a:noFill/>
    <a:ln>
      <a:noFill/>
    </a:ln>
  </c:spPr>
  <c:txPr>
    <a:bodyPr/>
    <a:lstStyle/>
    <a:p>
      <a:pPr>
        <a:defRPr>
          <a:latin typeface="+mn-lt"/>
          <a:ea typeface="Tahoma" pitchFamily="34" charset="0"/>
          <a:cs typeface="Tahoma" pitchFamily="34" charset="0"/>
        </a:defRPr>
      </a:pPr>
      <a:endParaRPr lang="fi-FI"/>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b="0"/>
            </a:pPr>
            <a:r>
              <a:rPr lang="en-US" err="1"/>
              <a:t>Mitkä</a:t>
            </a:r>
            <a:r>
              <a:rPr lang="en-US"/>
              <a:t> </a:t>
            </a:r>
            <a:r>
              <a:rPr lang="en-US" err="1"/>
              <a:t>seuraavista</a:t>
            </a:r>
            <a:r>
              <a:rPr lang="en-US"/>
              <a:t> </a:t>
            </a:r>
            <a:r>
              <a:rPr lang="en-US" err="1"/>
              <a:t>Yrittäjäjärjestön</a:t>
            </a:r>
            <a:r>
              <a:rPr lang="en-US"/>
              <a:t> </a:t>
            </a:r>
            <a:r>
              <a:rPr lang="en-US" err="1"/>
              <a:t>palveluista</a:t>
            </a:r>
            <a:r>
              <a:rPr lang="en-US"/>
              <a:t> </a:t>
            </a:r>
            <a:r>
              <a:rPr lang="en-US" err="1"/>
              <a:t>ovat</a:t>
            </a:r>
            <a:r>
              <a:rPr lang="en-US"/>
              <a:t> </a:t>
            </a:r>
            <a:r>
              <a:rPr lang="en-US" err="1"/>
              <a:t>sinulle</a:t>
            </a:r>
            <a:r>
              <a:rPr lang="en-US"/>
              <a:t> tai </a:t>
            </a:r>
            <a:r>
              <a:rPr lang="en-US" err="1"/>
              <a:t>yrityksellesi</a:t>
            </a:r>
            <a:r>
              <a:rPr lang="en-US"/>
              <a:t> </a:t>
            </a:r>
            <a:r>
              <a:rPr lang="en-US" err="1"/>
              <a:t>tärkeimpiä</a:t>
            </a:r>
            <a:r>
              <a:rPr lang="en-US"/>
              <a:t>? </a:t>
            </a:r>
            <a:r>
              <a:rPr lang="en-US" err="1"/>
              <a:t>Valitse</a:t>
            </a:r>
            <a:r>
              <a:rPr lang="en-US"/>
              <a:t> </a:t>
            </a:r>
            <a:r>
              <a:rPr lang="en-US" err="1"/>
              <a:t>enintään</a:t>
            </a:r>
            <a:r>
              <a:rPr lang="en-US" baseline="0"/>
              <a:t> 2. </a:t>
            </a:r>
            <a:r>
              <a:rPr lang="en-US"/>
              <a:t> </a:t>
            </a:r>
          </a:p>
        </c:rich>
      </c:tx>
      <c:overlay val="0"/>
    </c:title>
    <c:autoTitleDeleted val="0"/>
    <c:plotArea>
      <c:layout>
        <c:manualLayout>
          <c:layoutTarget val="inner"/>
          <c:xMode val="edge"/>
          <c:yMode val="edge"/>
          <c:x val="0.23555971959834271"/>
          <c:y val="0.10087309092999075"/>
          <c:w val="0.74344190894030238"/>
          <c:h val="0.75539258509385121"/>
        </c:manualLayout>
      </c:layout>
      <c:barChart>
        <c:barDir val="bar"/>
        <c:grouping val="clustered"/>
        <c:varyColors val="0"/>
        <c:ser>
          <c:idx val="0"/>
          <c:order val="0"/>
          <c:tx>
            <c:strRef>
              <c:f>'Kaikki kysymykset'!$P$1549</c:f>
              <c:strCache>
                <c:ptCount val="1"/>
                <c:pt idx="0">
                  <c:v>Nykyinen jäsen (n=4335)</c:v>
                </c:pt>
              </c:strCache>
            </c:strRef>
          </c:tx>
          <c:spPr>
            <a:solidFill>
              <a:srgbClr val="C239CE">
                <a:lumMod val="60000"/>
                <a:lumOff val="40000"/>
              </a:srgbClr>
            </a:solidFill>
            <a:ln w="9525">
              <a:solidFill>
                <a:sysClr val="windowText" lastClr="000000"/>
              </a:solidFill>
            </a:ln>
          </c:spPr>
          <c:invertIfNegative val="0"/>
          <c:dLbls>
            <c:numFmt formatCode="0%" sourceLinked="0"/>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'Kaikki kysymykset'!$Q$1548:$AA$1548</c:f>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f>'Kaikki kysymykset'!$Q$1549:$AA$1549</c:f>
              <c:numCache>
                <c:formatCode>0%</c:formatCode>
                <c:ptCount val="11"/>
                <c:pt idx="0">
                  <c:v>0.49780549780549782</c:v>
                </c:pt>
                <c:pt idx="1">
                  <c:v>0.29822129822129823</c:v>
                </c:pt>
                <c:pt idx="2">
                  <c:v>0.2968352968352968</c:v>
                </c:pt>
                <c:pt idx="3">
                  <c:v>0.28112728112728114</c:v>
                </c:pt>
                <c:pt idx="4">
                  <c:v>0.27881727881727886</c:v>
                </c:pt>
                <c:pt idx="5">
                  <c:v>0.26819126819126821</c:v>
                </c:pt>
                <c:pt idx="6">
                  <c:v>0.17209517209517208</c:v>
                </c:pt>
                <c:pt idx="7">
                  <c:v>0.13629013629013631</c:v>
                </c:pt>
                <c:pt idx="8">
                  <c:v>5.6364056364056371E-2</c:v>
                </c:pt>
                <c:pt idx="9">
                  <c:v>5.2668052668052669E-2</c:v>
                </c:pt>
                <c:pt idx="10">
                  <c:v>1.1088011088011088E-2</c:v>
                </c:pt>
              </c:numCache>
            </c:numRef>
          </c:val>
          <c:extLst>
            <c:ext xmlns:c16="http://schemas.microsoft.com/office/drawing/2014/chart" uri="{C3380CC4-5D6E-409C-BE32-E72D297353CC}">
              <c16:uniqueId val="{00000000-74A9-4649-B67E-A112FFA6B2BC}"/>
            </c:ext>
          </c:extLst>
        </c:ser>
        <c:ser>
          <c:idx val="1"/>
          <c:order val="1"/>
          <c:tx>
            <c:strRef>
              <c:f>'Kaikki kysymykset'!$P$1550</c:f>
              <c:strCache>
                <c:ptCount val="1"/>
                <c:pt idx="0">
                  <c:v>Entinen jäsen (n=274)</c:v>
                </c:pt>
              </c:strCache>
            </c:strRef>
          </c:tx>
          <c:spPr>
            <a:solidFill>
              <a:srgbClr val="C239CE">
                <a:lumMod val="20000"/>
                <a:lumOff val="8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'Kaikki kysymykset'!$Q$1548:$AA$1548</c:f>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f>'Kaikki kysymykset'!$Q$1550:$AA$1550</c:f>
              <c:numCache>
                <c:formatCode>0%</c:formatCode>
                <c:ptCount val="11"/>
                <c:pt idx="0">
                  <c:v>0.40590405904059046</c:v>
                </c:pt>
                <c:pt idx="1">
                  <c:v>0.22140221402214022</c:v>
                </c:pt>
                <c:pt idx="2">
                  <c:v>0.22509225092250923</c:v>
                </c:pt>
                <c:pt idx="3">
                  <c:v>0.18819188191881919</c:v>
                </c:pt>
                <c:pt idx="4">
                  <c:v>0.30996309963099633</c:v>
                </c:pt>
                <c:pt idx="5">
                  <c:v>9.9630996309963096E-2</c:v>
                </c:pt>
                <c:pt idx="6">
                  <c:v>8.4870848708487087E-2</c:v>
                </c:pt>
                <c:pt idx="7">
                  <c:v>8.8560885608856083E-2</c:v>
                </c:pt>
                <c:pt idx="8">
                  <c:v>0.12177121771217712</c:v>
                </c:pt>
                <c:pt idx="9">
                  <c:v>8.4870848708487087E-2</c:v>
                </c:pt>
                <c:pt idx="10">
                  <c:v>1.107011070110701E-2</c:v>
                </c:pt>
              </c:numCache>
            </c:numRef>
          </c:val>
          <c:extLst>
            <c:ext xmlns:c16="http://schemas.microsoft.com/office/drawing/2014/chart" uri="{C3380CC4-5D6E-409C-BE32-E72D297353CC}">
              <c16:uniqueId val="{00000001-74A9-4649-B67E-A112FFA6B2BC}"/>
            </c:ext>
          </c:extLst>
        </c:ser>
        <c:ser>
          <c:idx val="2"/>
          <c:order val="2"/>
          <c:tx>
            <c:strRef>
              <c:f>'Kaikki kysymykset'!$P$1551</c:f>
              <c:strCache>
                <c:ptCount val="1"/>
                <c:pt idx="0">
                  <c:v>Potentiaaliset jäsenet, jotka voisivat liittyä Yrittäjien jäseneksi (n=166)</c:v>
                </c:pt>
              </c:strCache>
            </c:strRef>
          </c:tx>
          <c:spPr>
            <a:solidFill>
              <a:srgbClr val="198B97">
                <a:lumMod val="60000"/>
                <a:lumOff val="40000"/>
              </a:srgbClr>
            </a:solidFill>
            <a:ln w="9525">
              <a:solidFill>
                <a:sysClr val="windowText" lastClr="000000"/>
              </a:solidFill>
            </a:ln>
          </c:spPr>
          <c:invertIfNegative val="0"/>
          <c:dLbls>
            <c:spPr>
              <a:noFill/>
              <a:ln>
                <a:noFill/>
              </a:ln>
              <a:effectLst/>
            </c:spPr>
            <c:txPr>
              <a:bodyPr wrap="square" lIns="38100" tIns="19050" rIns="38100" bIns="19050" anchor="ctr">
                <a:spAutoFit/>
              </a:bodyPr>
              <a:lstStyle/>
              <a:p>
                <a:pPr>
                  <a:defRPr sz="1200"/>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'Kaikki kysymykset'!$Q$1548:$AA$1548</c:f>
              <c:strCache>
                <c:ptCount val="11"/>
                <c:pt idx="0">
                  <c:v>Neuvontapalvelut</c:v>
                </c:pt>
                <c:pt idx="1">
                  <c:v>Jäsenedut ja -alennukset</c:v>
                </c:pt>
                <c:pt idx="2">
                  <c:v>Tapahtumat</c:v>
                </c:pt>
                <c:pt idx="3">
                  <c:v>Koulutukset</c:v>
                </c:pt>
                <c:pt idx="4">
                  <c:v>Verkostoitumismahdollisuudet</c:v>
                </c:pt>
                <c:pt idx="5">
                  <c:v>Uutiskirjeet</c:v>
                </c:pt>
                <c:pt idx="6">
                  <c:v>Verkkosivut</c:v>
                </c:pt>
                <c:pt idx="7">
                  <c:v>Jäsenlehti</c:v>
                </c:pt>
                <c:pt idx="8">
                  <c:v>Eivät mitkään</c:v>
                </c:pt>
                <c:pt idx="9">
                  <c:v>En osaa sanoa</c:v>
                </c:pt>
                <c:pt idx="10">
                  <c:v>Jokin muu palvelu, mikä?</c:v>
                </c:pt>
              </c:strCache>
            </c:strRef>
          </c:cat>
          <c:val>
            <c:numRef>
              <c:f>'Kaikki kysymykset'!$Q$1551:$AA$1551</c:f>
              <c:numCache>
                <c:formatCode>0%</c:formatCode>
                <c:ptCount val="11"/>
                <c:pt idx="0">
                  <c:v>0.58181818181818179</c:v>
                </c:pt>
                <c:pt idx="1">
                  <c:v>0.21212121212121213</c:v>
                </c:pt>
                <c:pt idx="2">
                  <c:v>0.15757575757575759</c:v>
                </c:pt>
                <c:pt idx="3">
                  <c:v>0.23636363636363636</c:v>
                </c:pt>
                <c:pt idx="4">
                  <c:v>0.40606060606060607</c:v>
                </c:pt>
                <c:pt idx="5">
                  <c:v>4.2424242424242427E-2</c:v>
                </c:pt>
                <c:pt idx="6">
                  <c:v>0.10303030303030303</c:v>
                </c:pt>
                <c:pt idx="7">
                  <c:v>4.2424242424242427E-2</c:v>
                </c:pt>
                <c:pt idx="8">
                  <c:v>1.8181818181818181E-2</c:v>
                </c:pt>
                <c:pt idx="10">
                  <c:v>1.2121212121212121E-2</c:v>
                </c:pt>
              </c:numCache>
            </c:numRef>
          </c:val>
          <c:extLst>
            <c:ext xmlns:c16="http://schemas.microsoft.com/office/drawing/2014/chart" uri="{C3380CC4-5D6E-409C-BE32-E72D297353CC}">
              <c16:uniqueId val="{00000002-74A9-4649-B67E-A112FFA6B2BC}"/>
            </c:ext>
          </c:extLst>
        </c:ser>
        <c:dLbls>
          <c:showLegendKey val="0"/>
          <c:showVal val="0"/>
          <c:showCatName val="0"/>
          <c:showSerName val="0"/>
          <c:showPercent val="0"/>
          <c:showBubbleSize val="0"/>
        </c:dLbls>
        <c:gapWidth val="120"/>
        <c:axId val="216844928"/>
        <c:axId val="216847488"/>
      </c:barChart>
      <c:catAx>
        <c:axId val="216844928"/>
        <c:scaling>
          <c:orientation val="maxMin"/>
        </c:scaling>
        <c:delete val="0"/>
        <c:axPos val="l"/>
        <c:numFmt formatCode="General" sourceLinked="1"/>
        <c:majorTickMark val="none"/>
        <c:minorTickMark val="none"/>
        <c:tickLblPos val="nextTo"/>
        <c:spPr>
          <a:ln>
            <a:solidFill>
              <a:sysClr val="windowText" lastClr="000000"/>
            </a:solidFill>
          </a:ln>
        </c:spPr>
        <c:txPr>
          <a:bodyPr/>
          <a:lstStyle/>
          <a:p>
            <a:pPr>
              <a:defRPr sz="1200"/>
            </a:pPr>
            <a:endParaRPr lang="fi-FI"/>
          </a:p>
        </c:txPr>
        <c:crossAx val="216847488"/>
        <c:crossesAt val="0"/>
        <c:auto val="1"/>
        <c:lblAlgn val="ctr"/>
        <c:lblOffset val="100"/>
        <c:noMultiLvlLbl val="0"/>
      </c:catAx>
      <c:valAx>
        <c:axId val="216847488"/>
        <c:scaling>
          <c:orientation val="minMax"/>
          <c:min val="0"/>
        </c:scaling>
        <c:delete val="0"/>
        <c:axPos val="t"/>
        <c:majorGridlines>
          <c:spPr>
            <a:ln w="9525">
              <a:solidFill>
                <a:schemeClr val="tx1"/>
              </a:solidFill>
            </a:ln>
          </c:spPr>
        </c:majorGridlines>
        <c:minorGridlines>
          <c:spPr>
            <a:ln>
              <a:solidFill>
                <a:schemeClr val="bg1">
                  <a:lumMod val="75000"/>
                </a:schemeClr>
              </a:solidFill>
              <a:prstDash val="dash"/>
            </a:ln>
          </c:spPr>
        </c:minorGridlines>
        <c:numFmt formatCode="0%" sourceLinked="1"/>
        <c:majorTickMark val="none"/>
        <c:minorTickMark val="none"/>
        <c:tickLblPos val="high"/>
        <c:spPr>
          <a:ln w="6350">
            <a:noFill/>
          </a:ln>
        </c:spPr>
        <c:txPr>
          <a:bodyPr/>
          <a:lstStyle/>
          <a:p>
            <a:pPr>
              <a:defRPr sz="1200"/>
            </a:pPr>
            <a:endParaRPr lang="fi-FI"/>
          </a:p>
        </c:txPr>
        <c:crossAx val="216844928"/>
        <c:crosses val="autoZero"/>
        <c:crossBetween val="between"/>
        <c:majorUnit val="0.1"/>
        <c:minorUnit val="0.05"/>
      </c:valAx>
      <c:spPr>
        <a:ln w="9525">
          <a:solidFill>
            <a:schemeClr val="tx1"/>
          </a:solidFill>
        </a:ln>
      </c:spPr>
    </c:plotArea>
    <c:legend>
      <c:legendPos val="b"/>
      <c:layout>
        <c:manualLayout>
          <c:xMode val="edge"/>
          <c:yMode val="edge"/>
          <c:x val="0.16902066061088925"/>
          <c:y val="0.90782138780129595"/>
          <c:w val="0.81349724198191831"/>
          <c:h val="7.4004361820090861E-2"/>
        </c:manualLayout>
      </c:layout>
      <c:overlay val="0"/>
      <c:txPr>
        <a:bodyPr/>
        <a:lstStyle/>
        <a:p>
          <a:pPr>
            <a:defRPr sz="1200"/>
          </a:pPr>
          <a:endParaRPr lang="fi-FI"/>
        </a:p>
      </c:txPr>
    </c:legend>
    <c:plotVisOnly val="1"/>
    <c:dispBlanksAs val="gap"/>
    <c:showDLblsOverMax val="0"/>
  </c:chart>
  <c:spPr>
    <a:noFill/>
    <a:ln>
      <a:noFill/>
    </a:ln>
  </c:spPr>
  <c:txPr>
    <a:bodyPr/>
    <a:lstStyle/>
    <a:p>
      <a:pPr>
        <a:defRPr>
          <a:latin typeface="+mn-lt"/>
          <a:ea typeface="Tahoma" pitchFamily="34" charset="0"/>
          <a:cs typeface="Tahoma" pitchFamily="34" charset="0"/>
        </a:defRPr>
      </a:pPr>
      <a:endParaRPr lang="fi-FI"/>
    </a:p>
  </c:txPr>
  <c:externalData r:id="rId2">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9FDC63-45CB-49A8-8952-E9B6D06410F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959DC80-EB2D-47AE-878E-A0D074DBEFAE}">
      <dgm:prSet/>
      <dgm:spPr/>
      <dgm:t>
        <a:bodyPr/>
        <a:lstStyle/>
        <a:p>
          <a:r>
            <a:rPr lang="fi-FI" dirty="0"/>
            <a:t>Strategiastamme: Vaikutamme, vahvistamme, verkostoimme</a:t>
          </a:r>
          <a:endParaRPr lang="en-US" dirty="0"/>
        </a:p>
      </dgm:t>
    </dgm:pt>
    <dgm:pt modelId="{89B19ADA-E44B-4529-8B6C-BFF16AE7F2FE}" type="parTrans" cxnId="{ECDACE06-AA59-4487-AB22-18A81211258C}">
      <dgm:prSet/>
      <dgm:spPr/>
      <dgm:t>
        <a:bodyPr/>
        <a:lstStyle/>
        <a:p>
          <a:endParaRPr lang="en-US"/>
        </a:p>
      </dgm:t>
    </dgm:pt>
    <dgm:pt modelId="{A8098C69-6FDD-4D24-8A56-37EB981B807F}" type="sibTrans" cxnId="{ECDACE06-AA59-4487-AB22-18A81211258C}">
      <dgm:prSet/>
      <dgm:spPr/>
      <dgm:t>
        <a:bodyPr/>
        <a:lstStyle/>
        <a:p>
          <a:endParaRPr lang="en-US"/>
        </a:p>
      </dgm:t>
    </dgm:pt>
    <dgm:pt modelId="{6D15A5D5-4AAE-45C9-862C-310A7CEF5DD7}">
      <dgm:prSet/>
      <dgm:spPr/>
      <dgm:t>
        <a:bodyPr/>
        <a:lstStyle/>
        <a:p>
          <a:r>
            <a:rPr lang="fi-FI" dirty="0"/>
            <a:t>Haluamme parantaa tavallisten jäsenten jäsenkokemusta kehittämällä verkostoitumista ja yhdenmukaistaa jäsenkokemusta.</a:t>
          </a:r>
          <a:endParaRPr lang="en-US" dirty="0"/>
        </a:p>
      </dgm:t>
    </dgm:pt>
    <dgm:pt modelId="{0C1D2C7D-802B-4A44-8EE2-62D46E8BBC33}" type="parTrans" cxnId="{6EE9614A-7BCB-417C-8755-42460C71F0C0}">
      <dgm:prSet/>
      <dgm:spPr/>
      <dgm:t>
        <a:bodyPr/>
        <a:lstStyle/>
        <a:p>
          <a:endParaRPr lang="en-US"/>
        </a:p>
      </dgm:t>
    </dgm:pt>
    <dgm:pt modelId="{42F00A17-8523-49E3-A86C-31C1B3B05C47}" type="sibTrans" cxnId="{6EE9614A-7BCB-417C-8755-42460C71F0C0}">
      <dgm:prSet/>
      <dgm:spPr/>
      <dgm:t>
        <a:bodyPr/>
        <a:lstStyle/>
        <a:p>
          <a:endParaRPr lang="en-US"/>
        </a:p>
      </dgm:t>
    </dgm:pt>
    <dgm:pt modelId="{610EBD45-AD37-4D95-8CDF-F1FB8D1B259C}">
      <dgm:prSet/>
      <dgm:spPr/>
      <dgm:t>
        <a:bodyPr/>
        <a:lstStyle/>
        <a:p>
          <a:r>
            <a:rPr lang="fi-FI" dirty="0"/>
            <a:t>Jäsenet odottavat kohtaamisia fyysisessä ja digitaalisessa maailmassa. Yrittäjäjärjestön rooli on luoda verkostoitumisalustoja, tarjota keskustelunaiheita ja helpottaa keskustelun avausta.</a:t>
          </a:r>
          <a:endParaRPr lang="en-US" dirty="0"/>
        </a:p>
      </dgm:t>
    </dgm:pt>
    <dgm:pt modelId="{F112D469-80F0-4B22-A400-2D55FE673D21}" type="parTrans" cxnId="{3B734DFD-6471-403A-A609-D3D9B5935EA4}">
      <dgm:prSet/>
      <dgm:spPr/>
      <dgm:t>
        <a:bodyPr/>
        <a:lstStyle/>
        <a:p>
          <a:endParaRPr lang="en-US"/>
        </a:p>
      </dgm:t>
    </dgm:pt>
    <dgm:pt modelId="{3A583F51-1028-4136-B2A8-0D78385E4E75}" type="sibTrans" cxnId="{3B734DFD-6471-403A-A609-D3D9B5935EA4}">
      <dgm:prSet/>
      <dgm:spPr/>
      <dgm:t>
        <a:bodyPr/>
        <a:lstStyle/>
        <a:p>
          <a:endParaRPr lang="en-US"/>
        </a:p>
      </dgm:t>
    </dgm:pt>
    <dgm:pt modelId="{3EE815EF-D553-4F07-9914-F6BF99C3202C}" type="pres">
      <dgm:prSet presAssocID="{599FDC63-45CB-49A8-8952-E9B6D06410F1}" presName="root" presStyleCnt="0">
        <dgm:presLayoutVars>
          <dgm:dir/>
          <dgm:resizeHandles val="exact"/>
        </dgm:presLayoutVars>
      </dgm:prSet>
      <dgm:spPr/>
    </dgm:pt>
    <dgm:pt modelId="{80C5D19D-F8E6-4BAD-A357-FBA9F8404EA0}" type="pres">
      <dgm:prSet presAssocID="{C959DC80-EB2D-47AE-878E-A0D074DBEFAE}" presName="compNode" presStyleCnt="0"/>
      <dgm:spPr/>
    </dgm:pt>
    <dgm:pt modelId="{10C9B029-F420-46FA-BE96-6F0D77B2C5FD}" type="pres">
      <dgm:prSet presAssocID="{C959DC80-EB2D-47AE-878E-A0D074DBEFAE}" presName="bgRect" presStyleLbl="bgShp" presStyleIdx="0" presStyleCnt="3"/>
      <dgm:spPr/>
    </dgm:pt>
    <dgm:pt modelId="{F394810A-6BD1-42DC-B90C-3D8D052410DD}" type="pres">
      <dgm:prSet presAssocID="{C959DC80-EB2D-47AE-878E-A0D074DBEF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kstitykset"/>
        </a:ext>
      </dgm:extLst>
    </dgm:pt>
    <dgm:pt modelId="{5A28635E-4B94-4ADB-AD12-87EE27055522}" type="pres">
      <dgm:prSet presAssocID="{C959DC80-EB2D-47AE-878E-A0D074DBEFAE}" presName="spaceRect" presStyleCnt="0"/>
      <dgm:spPr/>
    </dgm:pt>
    <dgm:pt modelId="{92C423C6-3277-405D-BD4A-CADA612528FB}" type="pres">
      <dgm:prSet presAssocID="{C959DC80-EB2D-47AE-878E-A0D074DBEFAE}" presName="parTx" presStyleLbl="revTx" presStyleIdx="0" presStyleCnt="3">
        <dgm:presLayoutVars>
          <dgm:chMax val="0"/>
          <dgm:chPref val="0"/>
        </dgm:presLayoutVars>
      </dgm:prSet>
      <dgm:spPr/>
    </dgm:pt>
    <dgm:pt modelId="{9AA91E65-E6D6-44D9-9F8C-566D48E3F60A}" type="pres">
      <dgm:prSet presAssocID="{A8098C69-6FDD-4D24-8A56-37EB981B807F}" presName="sibTrans" presStyleCnt="0"/>
      <dgm:spPr/>
    </dgm:pt>
    <dgm:pt modelId="{B834217F-831A-4C54-9F76-9CF3C09CBAAB}" type="pres">
      <dgm:prSet presAssocID="{6D15A5D5-4AAE-45C9-862C-310A7CEF5DD7}" presName="compNode" presStyleCnt="0"/>
      <dgm:spPr/>
    </dgm:pt>
    <dgm:pt modelId="{D634E6FC-B687-47ED-AA20-C929433C50A2}" type="pres">
      <dgm:prSet presAssocID="{6D15A5D5-4AAE-45C9-862C-310A7CEF5DD7}" presName="bgRect" presStyleLbl="bgShp" presStyleIdx="1" presStyleCnt="3"/>
      <dgm:spPr/>
    </dgm:pt>
    <dgm:pt modelId="{31EB87C0-2CBE-4608-9191-4C1C9DD18913}" type="pres">
      <dgm:prSet presAssocID="{6D15A5D5-4AAE-45C9-862C-310A7CEF5DD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alintamerkki"/>
        </a:ext>
      </dgm:extLst>
    </dgm:pt>
    <dgm:pt modelId="{C51BA3B2-9020-4106-A629-18ABC0EB770C}" type="pres">
      <dgm:prSet presAssocID="{6D15A5D5-4AAE-45C9-862C-310A7CEF5DD7}" presName="spaceRect" presStyleCnt="0"/>
      <dgm:spPr/>
    </dgm:pt>
    <dgm:pt modelId="{D6C130FC-0C42-4748-9B64-11F51022E5C4}" type="pres">
      <dgm:prSet presAssocID="{6D15A5D5-4AAE-45C9-862C-310A7CEF5DD7}" presName="parTx" presStyleLbl="revTx" presStyleIdx="1" presStyleCnt="3">
        <dgm:presLayoutVars>
          <dgm:chMax val="0"/>
          <dgm:chPref val="0"/>
        </dgm:presLayoutVars>
      </dgm:prSet>
      <dgm:spPr/>
    </dgm:pt>
    <dgm:pt modelId="{C98AFC5E-56E3-4E34-830A-8C678CCC417A}" type="pres">
      <dgm:prSet presAssocID="{42F00A17-8523-49E3-A86C-31C1B3B05C47}" presName="sibTrans" presStyleCnt="0"/>
      <dgm:spPr/>
    </dgm:pt>
    <dgm:pt modelId="{0214509A-797D-4714-821B-75419765D73A}" type="pres">
      <dgm:prSet presAssocID="{610EBD45-AD37-4D95-8CDF-F1FB8D1B259C}" presName="compNode" presStyleCnt="0"/>
      <dgm:spPr/>
    </dgm:pt>
    <dgm:pt modelId="{2BC7D349-7D32-4E7B-A946-A44132982D62}" type="pres">
      <dgm:prSet presAssocID="{610EBD45-AD37-4D95-8CDF-F1FB8D1B259C}" presName="bgRect" presStyleLbl="bgShp" presStyleIdx="2" presStyleCnt="3"/>
      <dgm:spPr/>
    </dgm:pt>
    <dgm:pt modelId="{5F7E97D8-E56E-4BFF-AD8A-A352E79AB912}" type="pres">
      <dgm:prSet presAssocID="{610EBD45-AD37-4D95-8CDF-F1FB8D1B259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eskustelu"/>
        </a:ext>
      </dgm:extLst>
    </dgm:pt>
    <dgm:pt modelId="{8749E0E2-3EA4-4EF8-9FB3-C8866E0AA189}" type="pres">
      <dgm:prSet presAssocID="{610EBD45-AD37-4D95-8CDF-F1FB8D1B259C}" presName="spaceRect" presStyleCnt="0"/>
      <dgm:spPr/>
    </dgm:pt>
    <dgm:pt modelId="{B34594EB-E0C4-498D-910E-5B2DBD2E7CA2}" type="pres">
      <dgm:prSet presAssocID="{610EBD45-AD37-4D95-8CDF-F1FB8D1B259C}" presName="parTx" presStyleLbl="revTx" presStyleIdx="2" presStyleCnt="3">
        <dgm:presLayoutVars>
          <dgm:chMax val="0"/>
          <dgm:chPref val="0"/>
        </dgm:presLayoutVars>
      </dgm:prSet>
      <dgm:spPr/>
    </dgm:pt>
  </dgm:ptLst>
  <dgm:cxnLst>
    <dgm:cxn modelId="{ECDACE06-AA59-4487-AB22-18A81211258C}" srcId="{599FDC63-45CB-49A8-8952-E9B6D06410F1}" destId="{C959DC80-EB2D-47AE-878E-A0D074DBEFAE}" srcOrd="0" destOrd="0" parTransId="{89B19ADA-E44B-4529-8B6C-BFF16AE7F2FE}" sibTransId="{A8098C69-6FDD-4D24-8A56-37EB981B807F}"/>
    <dgm:cxn modelId="{54B02B14-61A3-4625-B201-70424908AA3E}" type="presOf" srcId="{C959DC80-EB2D-47AE-878E-A0D074DBEFAE}" destId="{92C423C6-3277-405D-BD4A-CADA612528FB}" srcOrd="0" destOrd="0" presId="urn:microsoft.com/office/officeart/2018/2/layout/IconVerticalSolidList"/>
    <dgm:cxn modelId="{6EE9614A-7BCB-417C-8755-42460C71F0C0}" srcId="{599FDC63-45CB-49A8-8952-E9B6D06410F1}" destId="{6D15A5D5-4AAE-45C9-862C-310A7CEF5DD7}" srcOrd="1" destOrd="0" parTransId="{0C1D2C7D-802B-4A44-8EE2-62D46E8BBC33}" sibTransId="{42F00A17-8523-49E3-A86C-31C1B3B05C47}"/>
    <dgm:cxn modelId="{CEDC23B0-5B48-4308-B288-5F7AC4111CF8}" type="presOf" srcId="{599FDC63-45CB-49A8-8952-E9B6D06410F1}" destId="{3EE815EF-D553-4F07-9914-F6BF99C3202C}" srcOrd="0" destOrd="0" presId="urn:microsoft.com/office/officeart/2018/2/layout/IconVerticalSolidList"/>
    <dgm:cxn modelId="{CF563ED8-FF50-4B16-98FF-84CD0CD15960}" type="presOf" srcId="{610EBD45-AD37-4D95-8CDF-F1FB8D1B259C}" destId="{B34594EB-E0C4-498D-910E-5B2DBD2E7CA2}" srcOrd="0" destOrd="0" presId="urn:microsoft.com/office/officeart/2018/2/layout/IconVerticalSolidList"/>
    <dgm:cxn modelId="{9C988EF4-8C1E-46BD-BC6B-BA13D4061C31}" type="presOf" srcId="{6D15A5D5-4AAE-45C9-862C-310A7CEF5DD7}" destId="{D6C130FC-0C42-4748-9B64-11F51022E5C4}" srcOrd="0" destOrd="0" presId="urn:microsoft.com/office/officeart/2018/2/layout/IconVerticalSolidList"/>
    <dgm:cxn modelId="{3B734DFD-6471-403A-A609-D3D9B5935EA4}" srcId="{599FDC63-45CB-49A8-8952-E9B6D06410F1}" destId="{610EBD45-AD37-4D95-8CDF-F1FB8D1B259C}" srcOrd="2" destOrd="0" parTransId="{F112D469-80F0-4B22-A400-2D55FE673D21}" sibTransId="{3A583F51-1028-4136-B2A8-0D78385E4E75}"/>
    <dgm:cxn modelId="{C611A73F-2E4D-4B2B-9359-F613BF5F19AA}" type="presParOf" srcId="{3EE815EF-D553-4F07-9914-F6BF99C3202C}" destId="{80C5D19D-F8E6-4BAD-A357-FBA9F8404EA0}" srcOrd="0" destOrd="0" presId="urn:microsoft.com/office/officeart/2018/2/layout/IconVerticalSolidList"/>
    <dgm:cxn modelId="{21F312B5-5FCC-4503-B00C-15FAE52469B4}" type="presParOf" srcId="{80C5D19D-F8E6-4BAD-A357-FBA9F8404EA0}" destId="{10C9B029-F420-46FA-BE96-6F0D77B2C5FD}" srcOrd="0" destOrd="0" presId="urn:microsoft.com/office/officeart/2018/2/layout/IconVerticalSolidList"/>
    <dgm:cxn modelId="{D4EB437D-1F96-4D98-9256-29C3012B2B8E}" type="presParOf" srcId="{80C5D19D-F8E6-4BAD-A357-FBA9F8404EA0}" destId="{F394810A-6BD1-42DC-B90C-3D8D052410DD}" srcOrd="1" destOrd="0" presId="urn:microsoft.com/office/officeart/2018/2/layout/IconVerticalSolidList"/>
    <dgm:cxn modelId="{17169099-EEF8-4514-AF0A-71EB30C74290}" type="presParOf" srcId="{80C5D19D-F8E6-4BAD-A357-FBA9F8404EA0}" destId="{5A28635E-4B94-4ADB-AD12-87EE27055522}" srcOrd="2" destOrd="0" presId="urn:microsoft.com/office/officeart/2018/2/layout/IconVerticalSolidList"/>
    <dgm:cxn modelId="{E8BA1948-E303-4A16-ACDD-FF39522F466E}" type="presParOf" srcId="{80C5D19D-F8E6-4BAD-A357-FBA9F8404EA0}" destId="{92C423C6-3277-405D-BD4A-CADA612528FB}" srcOrd="3" destOrd="0" presId="urn:microsoft.com/office/officeart/2018/2/layout/IconVerticalSolidList"/>
    <dgm:cxn modelId="{543663ED-53C6-4DF8-A2A3-3C44210AB046}" type="presParOf" srcId="{3EE815EF-D553-4F07-9914-F6BF99C3202C}" destId="{9AA91E65-E6D6-44D9-9F8C-566D48E3F60A}" srcOrd="1" destOrd="0" presId="urn:microsoft.com/office/officeart/2018/2/layout/IconVerticalSolidList"/>
    <dgm:cxn modelId="{779E9BF1-C445-4AAB-8426-2CB05BA984B7}" type="presParOf" srcId="{3EE815EF-D553-4F07-9914-F6BF99C3202C}" destId="{B834217F-831A-4C54-9F76-9CF3C09CBAAB}" srcOrd="2" destOrd="0" presId="urn:microsoft.com/office/officeart/2018/2/layout/IconVerticalSolidList"/>
    <dgm:cxn modelId="{1F49D990-376E-4FF4-9B9C-22B2BB64797D}" type="presParOf" srcId="{B834217F-831A-4C54-9F76-9CF3C09CBAAB}" destId="{D634E6FC-B687-47ED-AA20-C929433C50A2}" srcOrd="0" destOrd="0" presId="urn:microsoft.com/office/officeart/2018/2/layout/IconVerticalSolidList"/>
    <dgm:cxn modelId="{6C4D4CFD-45A2-4BA9-AF8D-94C4AB4E8BA4}" type="presParOf" srcId="{B834217F-831A-4C54-9F76-9CF3C09CBAAB}" destId="{31EB87C0-2CBE-4608-9191-4C1C9DD18913}" srcOrd="1" destOrd="0" presId="urn:microsoft.com/office/officeart/2018/2/layout/IconVerticalSolidList"/>
    <dgm:cxn modelId="{9AC83BB0-661B-4D94-BDDD-BFCB530EA70A}" type="presParOf" srcId="{B834217F-831A-4C54-9F76-9CF3C09CBAAB}" destId="{C51BA3B2-9020-4106-A629-18ABC0EB770C}" srcOrd="2" destOrd="0" presId="urn:microsoft.com/office/officeart/2018/2/layout/IconVerticalSolidList"/>
    <dgm:cxn modelId="{06ECCCCE-1A5A-40CF-8D3E-B2445708EAE5}" type="presParOf" srcId="{B834217F-831A-4C54-9F76-9CF3C09CBAAB}" destId="{D6C130FC-0C42-4748-9B64-11F51022E5C4}" srcOrd="3" destOrd="0" presId="urn:microsoft.com/office/officeart/2018/2/layout/IconVerticalSolidList"/>
    <dgm:cxn modelId="{CD3E7DA3-D45B-4CC3-9E57-B1883A9C7C5A}" type="presParOf" srcId="{3EE815EF-D553-4F07-9914-F6BF99C3202C}" destId="{C98AFC5E-56E3-4E34-830A-8C678CCC417A}" srcOrd="3" destOrd="0" presId="urn:microsoft.com/office/officeart/2018/2/layout/IconVerticalSolidList"/>
    <dgm:cxn modelId="{28958E84-2ADB-4788-B37A-17D76C444BEF}" type="presParOf" srcId="{3EE815EF-D553-4F07-9914-F6BF99C3202C}" destId="{0214509A-797D-4714-821B-75419765D73A}" srcOrd="4" destOrd="0" presId="urn:microsoft.com/office/officeart/2018/2/layout/IconVerticalSolidList"/>
    <dgm:cxn modelId="{7B3979C8-BDE6-42D4-81A4-70DAE78AD7A3}" type="presParOf" srcId="{0214509A-797D-4714-821B-75419765D73A}" destId="{2BC7D349-7D32-4E7B-A946-A44132982D62}" srcOrd="0" destOrd="0" presId="urn:microsoft.com/office/officeart/2018/2/layout/IconVerticalSolidList"/>
    <dgm:cxn modelId="{FD76AC10-3C9C-403C-9E01-6090872060FE}" type="presParOf" srcId="{0214509A-797D-4714-821B-75419765D73A}" destId="{5F7E97D8-E56E-4BFF-AD8A-A352E79AB912}" srcOrd="1" destOrd="0" presId="urn:microsoft.com/office/officeart/2018/2/layout/IconVerticalSolidList"/>
    <dgm:cxn modelId="{B985E4A9-C0F9-4A99-9DC3-F8A8810AC8C9}" type="presParOf" srcId="{0214509A-797D-4714-821B-75419765D73A}" destId="{8749E0E2-3EA4-4EF8-9FB3-C8866E0AA189}" srcOrd="2" destOrd="0" presId="urn:microsoft.com/office/officeart/2018/2/layout/IconVerticalSolidList"/>
    <dgm:cxn modelId="{9C8F03E2-8440-487B-8EF1-3CEBCCF304D1}" type="presParOf" srcId="{0214509A-797D-4714-821B-75419765D73A}" destId="{B34594EB-E0C4-498D-910E-5B2DBD2E7CA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91D837-A768-415A-A602-D6009683F48E}" type="doc">
      <dgm:prSet loTypeId="urn:microsoft.com/office/officeart/2005/8/layout/vProcess5" loCatId="process" qsTypeId="urn:microsoft.com/office/officeart/2005/8/quickstyle/simple2" qsCatId="simple" csTypeId="urn:microsoft.com/office/officeart/2005/8/colors/accent3_2" csCatId="accent3"/>
      <dgm:spPr/>
      <dgm:t>
        <a:bodyPr/>
        <a:lstStyle/>
        <a:p>
          <a:endParaRPr lang="en-US"/>
        </a:p>
      </dgm:t>
    </dgm:pt>
    <dgm:pt modelId="{4FD4AA47-D48A-48EE-A455-79CA0A30F48F}">
      <dgm:prSet/>
      <dgm:spPr/>
      <dgm:t>
        <a:bodyPr/>
        <a:lstStyle/>
        <a:p>
          <a:r>
            <a:rPr lang="fi-FI" dirty="0"/>
            <a:t>Valmistautuminen: Mitä haluat saavuttaa?</a:t>
          </a:r>
          <a:endParaRPr lang="en-US" dirty="0"/>
        </a:p>
      </dgm:t>
    </dgm:pt>
    <dgm:pt modelId="{F1C1874F-0DC8-4614-89BD-9C7792549977}" type="parTrans" cxnId="{3EF6594D-5E49-499D-8EA6-7F4A5F1B858A}">
      <dgm:prSet/>
      <dgm:spPr/>
      <dgm:t>
        <a:bodyPr/>
        <a:lstStyle/>
        <a:p>
          <a:endParaRPr lang="en-US"/>
        </a:p>
      </dgm:t>
    </dgm:pt>
    <dgm:pt modelId="{619CD89D-50D2-4940-A989-4CA2147DB390}" type="sibTrans" cxnId="{3EF6594D-5E49-499D-8EA6-7F4A5F1B858A}">
      <dgm:prSet/>
      <dgm:spPr/>
      <dgm:t>
        <a:bodyPr/>
        <a:lstStyle/>
        <a:p>
          <a:endParaRPr lang="en-US"/>
        </a:p>
      </dgm:t>
    </dgm:pt>
    <dgm:pt modelId="{E2CEC8BE-D005-4F67-907B-815E87AD2440}">
      <dgm:prSet/>
      <dgm:spPr/>
      <dgm:t>
        <a:bodyPr/>
        <a:lstStyle/>
        <a:p>
          <a:r>
            <a:rPr lang="fi-FI" dirty="0"/>
            <a:t>Suhteen rakentaminen: Kuuntelu rakentaa luottamusta.</a:t>
          </a:r>
          <a:endParaRPr lang="en-US" dirty="0"/>
        </a:p>
      </dgm:t>
    </dgm:pt>
    <dgm:pt modelId="{66E84989-17D7-446E-85B7-7E8FCF688C3E}" type="parTrans" cxnId="{07DBBE93-5B49-4805-939E-829A012A3ECA}">
      <dgm:prSet/>
      <dgm:spPr/>
      <dgm:t>
        <a:bodyPr/>
        <a:lstStyle/>
        <a:p>
          <a:endParaRPr lang="en-US"/>
        </a:p>
      </dgm:t>
    </dgm:pt>
    <dgm:pt modelId="{E4C9EB79-1BCE-4D1C-895C-4E9E93A3AC4E}" type="sibTrans" cxnId="{07DBBE93-5B49-4805-939E-829A012A3ECA}">
      <dgm:prSet/>
      <dgm:spPr/>
      <dgm:t>
        <a:bodyPr/>
        <a:lstStyle/>
        <a:p>
          <a:endParaRPr lang="en-US"/>
        </a:p>
      </dgm:t>
    </dgm:pt>
    <dgm:pt modelId="{45726E75-4AE3-4838-B257-C4FD019F01D5}">
      <dgm:prSet/>
      <dgm:spPr/>
      <dgm:t>
        <a:bodyPr/>
        <a:lstStyle/>
        <a:p>
          <a:pPr rtl="0"/>
          <a:r>
            <a:rPr lang="fi-FI" dirty="0"/>
            <a:t>Yhteydenpito kontaktin jälkeen: </a:t>
          </a:r>
          <a:r>
            <a:rPr lang="fi-FI" dirty="0">
              <a:latin typeface="Arial" panose="020B0604020202020204"/>
            </a:rPr>
            <a:t>sähköposti,</a:t>
          </a:r>
          <a:r>
            <a:rPr lang="fi-FI" dirty="0"/>
            <a:t> </a:t>
          </a:r>
          <a:r>
            <a:rPr lang="fi-FI" dirty="0">
              <a:latin typeface="Arial" panose="020B0604020202020204"/>
            </a:rPr>
            <a:t>LinkedIn...</a:t>
          </a:r>
          <a:endParaRPr lang="en-US" dirty="0"/>
        </a:p>
      </dgm:t>
    </dgm:pt>
    <dgm:pt modelId="{892E2FBB-89E5-448F-813C-C388EB06A638}" type="parTrans" cxnId="{1E0621AB-20B7-419E-8BA9-4CE76814C3A0}">
      <dgm:prSet/>
      <dgm:spPr/>
      <dgm:t>
        <a:bodyPr/>
        <a:lstStyle/>
        <a:p>
          <a:endParaRPr lang="en-US"/>
        </a:p>
      </dgm:t>
    </dgm:pt>
    <dgm:pt modelId="{649773E1-4622-40C3-B9A3-033F43A5DE40}" type="sibTrans" cxnId="{1E0621AB-20B7-419E-8BA9-4CE76814C3A0}">
      <dgm:prSet/>
      <dgm:spPr/>
      <dgm:t>
        <a:bodyPr/>
        <a:lstStyle/>
        <a:p>
          <a:endParaRPr lang="en-US"/>
        </a:p>
      </dgm:t>
    </dgm:pt>
    <dgm:pt modelId="{76254C21-6E67-4FF7-A4FF-EBB6C22DEEF3}">
      <dgm:prSet/>
      <dgm:spPr/>
      <dgm:t>
        <a:bodyPr/>
        <a:lstStyle/>
        <a:p>
          <a:r>
            <a:rPr lang="fi-FI" dirty="0"/>
            <a:t>Verkoston ylläpito: Myös silloin, kun et tarvitse mitään.</a:t>
          </a:r>
          <a:endParaRPr lang="en-US" dirty="0"/>
        </a:p>
      </dgm:t>
    </dgm:pt>
    <dgm:pt modelId="{BAB89D0F-B102-4ADD-BFB8-312A3680D98A}" type="parTrans" cxnId="{24601850-D5C2-4079-AE21-834BF31AF1DB}">
      <dgm:prSet/>
      <dgm:spPr/>
      <dgm:t>
        <a:bodyPr/>
        <a:lstStyle/>
        <a:p>
          <a:endParaRPr lang="en-US"/>
        </a:p>
      </dgm:t>
    </dgm:pt>
    <dgm:pt modelId="{148F1B0C-5D7D-452E-8B62-429D9F6AF43E}" type="sibTrans" cxnId="{24601850-D5C2-4079-AE21-834BF31AF1DB}">
      <dgm:prSet/>
      <dgm:spPr/>
      <dgm:t>
        <a:bodyPr/>
        <a:lstStyle/>
        <a:p>
          <a:endParaRPr lang="en-US"/>
        </a:p>
      </dgm:t>
    </dgm:pt>
    <dgm:pt modelId="{FA61058E-21E6-466A-97B6-8206E767E7B6}">
      <dgm:prSet/>
      <dgm:spPr/>
      <dgm:t>
        <a:bodyPr/>
        <a:lstStyle/>
        <a:p>
          <a:r>
            <a:rPr lang="fi-FI" dirty="0"/>
            <a:t>Hahmota: Visualisoi verkostosi.</a:t>
          </a:r>
          <a:endParaRPr lang="en-US" dirty="0"/>
        </a:p>
      </dgm:t>
    </dgm:pt>
    <dgm:pt modelId="{278904BF-DE5B-45F6-BD6E-2639D8441552}" type="parTrans" cxnId="{AD67F41E-36B6-42FD-973C-07C7305181C6}">
      <dgm:prSet/>
      <dgm:spPr/>
      <dgm:t>
        <a:bodyPr/>
        <a:lstStyle/>
        <a:p>
          <a:endParaRPr lang="en-US"/>
        </a:p>
      </dgm:t>
    </dgm:pt>
    <dgm:pt modelId="{E6BAC18B-AD09-4630-9B2E-1B16526A0BF9}" type="sibTrans" cxnId="{AD67F41E-36B6-42FD-973C-07C7305181C6}">
      <dgm:prSet/>
      <dgm:spPr/>
      <dgm:t>
        <a:bodyPr/>
        <a:lstStyle/>
        <a:p>
          <a:endParaRPr lang="en-US"/>
        </a:p>
      </dgm:t>
    </dgm:pt>
    <dgm:pt modelId="{C888E492-1F80-4AAC-B451-76AF2CE89008}" type="pres">
      <dgm:prSet presAssocID="{3791D837-A768-415A-A602-D6009683F48E}" presName="outerComposite" presStyleCnt="0">
        <dgm:presLayoutVars>
          <dgm:chMax val="5"/>
          <dgm:dir/>
          <dgm:resizeHandles val="exact"/>
        </dgm:presLayoutVars>
      </dgm:prSet>
      <dgm:spPr/>
    </dgm:pt>
    <dgm:pt modelId="{5DA59C76-2715-4D54-A64B-810854AC6EB9}" type="pres">
      <dgm:prSet presAssocID="{3791D837-A768-415A-A602-D6009683F48E}" presName="dummyMaxCanvas" presStyleCnt="0">
        <dgm:presLayoutVars/>
      </dgm:prSet>
      <dgm:spPr/>
    </dgm:pt>
    <dgm:pt modelId="{7A6C0BEC-99A5-4EAB-B411-82BBDB59D09F}" type="pres">
      <dgm:prSet presAssocID="{3791D837-A768-415A-A602-D6009683F48E}" presName="FiveNodes_1" presStyleLbl="node1" presStyleIdx="0" presStyleCnt="5">
        <dgm:presLayoutVars>
          <dgm:bulletEnabled val="1"/>
        </dgm:presLayoutVars>
      </dgm:prSet>
      <dgm:spPr/>
    </dgm:pt>
    <dgm:pt modelId="{EC73778B-5E75-4FE1-BE3D-DB181BC20494}" type="pres">
      <dgm:prSet presAssocID="{3791D837-A768-415A-A602-D6009683F48E}" presName="FiveNodes_2" presStyleLbl="node1" presStyleIdx="1" presStyleCnt="5">
        <dgm:presLayoutVars>
          <dgm:bulletEnabled val="1"/>
        </dgm:presLayoutVars>
      </dgm:prSet>
      <dgm:spPr/>
    </dgm:pt>
    <dgm:pt modelId="{F0AA91E4-08D9-492F-AD7B-437C29BE9272}" type="pres">
      <dgm:prSet presAssocID="{3791D837-A768-415A-A602-D6009683F48E}" presName="FiveNodes_3" presStyleLbl="node1" presStyleIdx="2" presStyleCnt="5">
        <dgm:presLayoutVars>
          <dgm:bulletEnabled val="1"/>
        </dgm:presLayoutVars>
      </dgm:prSet>
      <dgm:spPr/>
    </dgm:pt>
    <dgm:pt modelId="{0481B8BE-3CB0-4774-B3CA-6C7372BC5662}" type="pres">
      <dgm:prSet presAssocID="{3791D837-A768-415A-A602-D6009683F48E}" presName="FiveNodes_4" presStyleLbl="node1" presStyleIdx="3" presStyleCnt="5">
        <dgm:presLayoutVars>
          <dgm:bulletEnabled val="1"/>
        </dgm:presLayoutVars>
      </dgm:prSet>
      <dgm:spPr/>
    </dgm:pt>
    <dgm:pt modelId="{239E5330-DF30-4B4C-9D53-0B33851D98C7}" type="pres">
      <dgm:prSet presAssocID="{3791D837-A768-415A-A602-D6009683F48E}" presName="FiveNodes_5" presStyleLbl="node1" presStyleIdx="4" presStyleCnt="5">
        <dgm:presLayoutVars>
          <dgm:bulletEnabled val="1"/>
        </dgm:presLayoutVars>
      </dgm:prSet>
      <dgm:spPr/>
    </dgm:pt>
    <dgm:pt modelId="{E920D1E5-ADCC-4193-ACCF-D85E24F0F57C}" type="pres">
      <dgm:prSet presAssocID="{3791D837-A768-415A-A602-D6009683F48E}" presName="FiveConn_1-2" presStyleLbl="fgAccFollowNode1" presStyleIdx="0" presStyleCnt="4">
        <dgm:presLayoutVars>
          <dgm:bulletEnabled val="1"/>
        </dgm:presLayoutVars>
      </dgm:prSet>
      <dgm:spPr/>
    </dgm:pt>
    <dgm:pt modelId="{81030087-D2CC-47CB-BE49-96F35EA99C6A}" type="pres">
      <dgm:prSet presAssocID="{3791D837-A768-415A-A602-D6009683F48E}" presName="FiveConn_2-3" presStyleLbl="fgAccFollowNode1" presStyleIdx="1" presStyleCnt="4">
        <dgm:presLayoutVars>
          <dgm:bulletEnabled val="1"/>
        </dgm:presLayoutVars>
      </dgm:prSet>
      <dgm:spPr/>
    </dgm:pt>
    <dgm:pt modelId="{D532998E-E2F7-43DA-9AA5-2040B3F7847E}" type="pres">
      <dgm:prSet presAssocID="{3791D837-A768-415A-A602-D6009683F48E}" presName="FiveConn_3-4" presStyleLbl="fgAccFollowNode1" presStyleIdx="2" presStyleCnt="4">
        <dgm:presLayoutVars>
          <dgm:bulletEnabled val="1"/>
        </dgm:presLayoutVars>
      </dgm:prSet>
      <dgm:spPr/>
    </dgm:pt>
    <dgm:pt modelId="{9D38425E-4ADA-4D9D-A571-EFB41003FF3B}" type="pres">
      <dgm:prSet presAssocID="{3791D837-A768-415A-A602-D6009683F48E}" presName="FiveConn_4-5" presStyleLbl="fgAccFollowNode1" presStyleIdx="3" presStyleCnt="4">
        <dgm:presLayoutVars>
          <dgm:bulletEnabled val="1"/>
        </dgm:presLayoutVars>
      </dgm:prSet>
      <dgm:spPr/>
    </dgm:pt>
    <dgm:pt modelId="{0EF0ADF6-4FF8-4DBF-AE10-AE4E77D59F21}" type="pres">
      <dgm:prSet presAssocID="{3791D837-A768-415A-A602-D6009683F48E}" presName="FiveNodes_1_text" presStyleLbl="node1" presStyleIdx="4" presStyleCnt="5">
        <dgm:presLayoutVars>
          <dgm:bulletEnabled val="1"/>
        </dgm:presLayoutVars>
      </dgm:prSet>
      <dgm:spPr/>
    </dgm:pt>
    <dgm:pt modelId="{0209EC82-0A91-4C51-8A83-301AF1E8DE5B}" type="pres">
      <dgm:prSet presAssocID="{3791D837-A768-415A-A602-D6009683F48E}" presName="FiveNodes_2_text" presStyleLbl="node1" presStyleIdx="4" presStyleCnt="5">
        <dgm:presLayoutVars>
          <dgm:bulletEnabled val="1"/>
        </dgm:presLayoutVars>
      </dgm:prSet>
      <dgm:spPr/>
    </dgm:pt>
    <dgm:pt modelId="{CD28B4B9-1B98-4768-9B93-727F032A7533}" type="pres">
      <dgm:prSet presAssocID="{3791D837-A768-415A-A602-D6009683F48E}" presName="FiveNodes_3_text" presStyleLbl="node1" presStyleIdx="4" presStyleCnt="5">
        <dgm:presLayoutVars>
          <dgm:bulletEnabled val="1"/>
        </dgm:presLayoutVars>
      </dgm:prSet>
      <dgm:spPr/>
    </dgm:pt>
    <dgm:pt modelId="{89F8DA98-0337-4C86-BFBE-6AE1D172751C}" type="pres">
      <dgm:prSet presAssocID="{3791D837-A768-415A-A602-D6009683F48E}" presName="FiveNodes_4_text" presStyleLbl="node1" presStyleIdx="4" presStyleCnt="5">
        <dgm:presLayoutVars>
          <dgm:bulletEnabled val="1"/>
        </dgm:presLayoutVars>
      </dgm:prSet>
      <dgm:spPr/>
    </dgm:pt>
    <dgm:pt modelId="{EBA8629C-22E9-4AEA-97D9-9F1CDD537AB8}" type="pres">
      <dgm:prSet presAssocID="{3791D837-A768-415A-A602-D6009683F48E}" presName="FiveNodes_5_text" presStyleLbl="node1" presStyleIdx="4" presStyleCnt="5">
        <dgm:presLayoutVars>
          <dgm:bulletEnabled val="1"/>
        </dgm:presLayoutVars>
      </dgm:prSet>
      <dgm:spPr/>
    </dgm:pt>
  </dgm:ptLst>
  <dgm:cxnLst>
    <dgm:cxn modelId="{6A1FAC11-17B6-4EBF-8232-37D4751CC48A}" type="presOf" srcId="{148F1B0C-5D7D-452E-8B62-429D9F6AF43E}" destId="{9D38425E-4ADA-4D9D-A571-EFB41003FF3B}" srcOrd="0" destOrd="0" presId="urn:microsoft.com/office/officeart/2005/8/layout/vProcess5"/>
    <dgm:cxn modelId="{AD67F41E-36B6-42FD-973C-07C7305181C6}" srcId="{3791D837-A768-415A-A602-D6009683F48E}" destId="{FA61058E-21E6-466A-97B6-8206E767E7B6}" srcOrd="4" destOrd="0" parTransId="{278904BF-DE5B-45F6-BD6E-2639D8441552}" sibTransId="{E6BAC18B-AD09-4630-9B2E-1B16526A0BF9}"/>
    <dgm:cxn modelId="{D0B2E326-DA09-4C64-ABFF-D7AAFD57A4F9}" type="presOf" srcId="{45726E75-4AE3-4838-B257-C4FD019F01D5}" destId="{CD28B4B9-1B98-4768-9B93-727F032A7533}" srcOrd="1" destOrd="0" presId="urn:microsoft.com/office/officeart/2005/8/layout/vProcess5"/>
    <dgm:cxn modelId="{0CA30229-97EA-4894-8909-290E7C7CE5D1}" type="presOf" srcId="{3791D837-A768-415A-A602-D6009683F48E}" destId="{C888E492-1F80-4AAC-B451-76AF2CE89008}" srcOrd="0" destOrd="0" presId="urn:microsoft.com/office/officeart/2005/8/layout/vProcess5"/>
    <dgm:cxn modelId="{6F45C05E-4B55-4E06-B65B-527E55A0150D}" type="presOf" srcId="{4FD4AA47-D48A-48EE-A455-79CA0A30F48F}" destId="{7A6C0BEC-99A5-4EAB-B411-82BBDB59D09F}" srcOrd="0" destOrd="0" presId="urn:microsoft.com/office/officeart/2005/8/layout/vProcess5"/>
    <dgm:cxn modelId="{EB4BBC45-CBAB-4215-911C-970433364ADE}" type="presOf" srcId="{FA61058E-21E6-466A-97B6-8206E767E7B6}" destId="{239E5330-DF30-4B4C-9D53-0B33851D98C7}" srcOrd="0" destOrd="0" presId="urn:microsoft.com/office/officeart/2005/8/layout/vProcess5"/>
    <dgm:cxn modelId="{DA54AB4B-6A95-4C14-ADE7-7B338C4D536B}" type="presOf" srcId="{76254C21-6E67-4FF7-A4FF-EBB6C22DEEF3}" destId="{0481B8BE-3CB0-4774-B3CA-6C7372BC5662}" srcOrd="0" destOrd="0" presId="urn:microsoft.com/office/officeart/2005/8/layout/vProcess5"/>
    <dgm:cxn modelId="{3EF6594D-5E49-499D-8EA6-7F4A5F1B858A}" srcId="{3791D837-A768-415A-A602-D6009683F48E}" destId="{4FD4AA47-D48A-48EE-A455-79CA0A30F48F}" srcOrd="0" destOrd="0" parTransId="{F1C1874F-0DC8-4614-89BD-9C7792549977}" sibTransId="{619CD89D-50D2-4940-A989-4CA2147DB390}"/>
    <dgm:cxn modelId="{24601850-D5C2-4079-AE21-834BF31AF1DB}" srcId="{3791D837-A768-415A-A602-D6009683F48E}" destId="{76254C21-6E67-4FF7-A4FF-EBB6C22DEEF3}" srcOrd="3" destOrd="0" parTransId="{BAB89D0F-B102-4ADD-BFB8-312A3680D98A}" sibTransId="{148F1B0C-5D7D-452E-8B62-429D9F6AF43E}"/>
    <dgm:cxn modelId="{1B69DF50-F4CC-40B2-8A01-FFDF538F9FDD}" type="presOf" srcId="{E2CEC8BE-D005-4F67-907B-815E87AD2440}" destId="{0209EC82-0A91-4C51-8A83-301AF1E8DE5B}" srcOrd="1" destOrd="0" presId="urn:microsoft.com/office/officeart/2005/8/layout/vProcess5"/>
    <dgm:cxn modelId="{87BC515A-B1E2-4267-B971-090177AD4647}" type="presOf" srcId="{E2CEC8BE-D005-4F67-907B-815E87AD2440}" destId="{EC73778B-5E75-4FE1-BE3D-DB181BC20494}" srcOrd="0" destOrd="0" presId="urn:microsoft.com/office/officeart/2005/8/layout/vProcess5"/>
    <dgm:cxn modelId="{07DBBE93-5B49-4805-939E-829A012A3ECA}" srcId="{3791D837-A768-415A-A602-D6009683F48E}" destId="{E2CEC8BE-D005-4F67-907B-815E87AD2440}" srcOrd="1" destOrd="0" parTransId="{66E84989-17D7-446E-85B7-7E8FCF688C3E}" sibTransId="{E4C9EB79-1BCE-4D1C-895C-4E9E93A3AC4E}"/>
    <dgm:cxn modelId="{1E0621AB-20B7-419E-8BA9-4CE76814C3A0}" srcId="{3791D837-A768-415A-A602-D6009683F48E}" destId="{45726E75-4AE3-4838-B257-C4FD019F01D5}" srcOrd="2" destOrd="0" parTransId="{892E2FBB-89E5-448F-813C-C388EB06A638}" sibTransId="{649773E1-4622-40C3-B9A3-033F43A5DE40}"/>
    <dgm:cxn modelId="{C1FEE1AB-7E04-4616-A787-D6DC4597BB5B}" type="presOf" srcId="{619CD89D-50D2-4940-A989-4CA2147DB390}" destId="{E920D1E5-ADCC-4193-ACCF-D85E24F0F57C}" srcOrd="0" destOrd="0" presId="urn:microsoft.com/office/officeart/2005/8/layout/vProcess5"/>
    <dgm:cxn modelId="{6ACE0FAD-C89E-485E-B77B-AB2443A62967}" type="presOf" srcId="{45726E75-4AE3-4838-B257-C4FD019F01D5}" destId="{F0AA91E4-08D9-492F-AD7B-437C29BE9272}" srcOrd="0" destOrd="0" presId="urn:microsoft.com/office/officeart/2005/8/layout/vProcess5"/>
    <dgm:cxn modelId="{F79D21AE-A185-4AB3-9F80-CDC35AE5A349}" type="presOf" srcId="{649773E1-4622-40C3-B9A3-033F43A5DE40}" destId="{D532998E-E2F7-43DA-9AA5-2040B3F7847E}" srcOrd="0" destOrd="0" presId="urn:microsoft.com/office/officeart/2005/8/layout/vProcess5"/>
    <dgm:cxn modelId="{85E616CF-7138-4DAA-B1EF-38FB975AC482}" type="presOf" srcId="{FA61058E-21E6-466A-97B6-8206E767E7B6}" destId="{EBA8629C-22E9-4AEA-97D9-9F1CDD537AB8}" srcOrd="1" destOrd="0" presId="urn:microsoft.com/office/officeart/2005/8/layout/vProcess5"/>
    <dgm:cxn modelId="{B46A71D6-74E4-4B40-AACB-0CC884A98229}" type="presOf" srcId="{E4C9EB79-1BCE-4D1C-895C-4E9E93A3AC4E}" destId="{81030087-D2CC-47CB-BE49-96F35EA99C6A}" srcOrd="0" destOrd="0" presId="urn:microsoft.com/office/officeart/2005/8/layout/vProcess5"/>
    <dgm:cxn modelId="{741321F3-D060-48CE-A3D7-66406A598B6A}" type="presOf" srcId="{4FD4AA47-D48A-48EE-A455-79CA0A30F48F}" destId="{0EF0ADF6-4FF8-4DBF-AE10-AE4E77D59F21}" srcOrd="1" destOrd="0" presId="urn:microsoft.com/office/officeart/2005/8/layout/vProcess5"/>
    <dgm:cxn modelId="{FF33B3F9-26DE-4196-8F43-4954C342C7EF}" type="presOf" srcId="{76254C21-6E67-4FF7-A4FF-EBB6C22DEEF3}" destId="{89F8DA98-0337-4C86-BFBE-6AE1D172751C}" srcOrd="1" destOrd="0" presId="urn:microsoft.com/office/officeart/2005/8/layout/vProcess5"/>
    <dgm:cxn modelId="{75001474-CAFE-44B8-82BF-99CF74C7D463}" type="presParOf" srcId="{C888E492-1F80-4AAC-B451-76AF2CE89008}" destId="{5DA59C76-2715-4D54-A64B-810854AC6EB9}" srcOrd="0" destOrd="0" presId="urn:microsoft.com/office/officeart/2005/8/layout/vProcess5"/>
    <dgm:cxn modelId="{5AAFF670-F63B-48B5-BF72-749193EA0811}" type="presParOf" srcId="{C888E492-1F80-4AAC-B451-76AF2CE89008}" destId="{7A6C0BEC-99A5-4EAB-B411-82BBDB59D09F}" srcOrd="1" destOrd="0" presId="urn:microsoft.com/office/officeart/2005/8/layout/vProcess5"/>
    <dgm:cxn modelId="{924C25D2-5114-474A-B01E-C404B5F736E3}" type="presParOf" srcId="{C888E492-1F80-4AAC-B451-76AF2CE89008}" destId="{EC73778B-5E75-4FE1-BE3D-DB181BC20494}" srcOrd="2" destOrd="0" presId="urn:microsoft.com/office/officeart/2005/8/layout/vProcess5"/>
    <dgm:cxn modelId="{945C846A-E9AD-494B-B461-8E1C65EA476D}" type="presParOf" srcId="{C888E492-1F80-4AAC-B451-76AF2CE89008}" destId="{F0AA91E4-08D9-492F-AD7B-437C29BE9272}" srcOrd="3" destOrd="0" presId="urn:microsoft.com/office/officeart/2005/8/layout/vProcess5"/>
    <dgm:cxn modelId="{7BE75207-035A-44CF-B92D-18D2BCD04AC1}" type="presParOf" srcId="{C888E492-1F80-4AAC-B451-76AF2CE89008}" destId="{0481B8BE-3CB0-4774-B3CA-6C7372BC5662}" srcOrd="4" destOrd="0" presId="urn:microsoft.com/office/officeart/2005/8/layout/vProcess5"/>
    <dgm:cxn modelId="{730041CD-E8C3-47D8-8D41-7B671AAE6803}" type="presParOf" srcId="{C888E492-1F80-4AAC-B451-76AF2CE89008}" destId="{239E5330-DF30-4B4C-9D53-0B33851D98C7}" srcOrd="5" destOrd="0" presId="urn:microsoft.com/office/officeart/2005/8/layout/vProcess5"/>
    <dgm:cxn modelId="{5C0D6F1D-A933-4CF2-9330-A73BF0AF139B}" type="presParOf" srcId="{C888E492-1F80-4AAC-B451-76AF2CE89008}" destId="{E920D1E5-ADCC-4193-ACCF-D85E24F0F57C}" srcOrd="6" destOrd="0" presId="urn:microsoft.com/office/officeart/2005/8/layout/vProcess5"/>
    <dgm:cxn modelId="{8E723AF9-DE87-4EC1-BD65-D96F80B8B750}" type="presParOf" srcId="{C888E492-1F80-4AAC-B451-76AF2CE89008}" destId="{81030087-D2CC-47CB-BE49-96F35EA99C6A}" srcOrd="7" destOrd="0" presId="urn:microsoft.com/office/officeart/2005/8/layout/vProcess5"/>
    <dgm:cxn modelId="{728C97DB-9065-416E-9DAA-E9ECE0970DA3}" type="presParOf" srcId="{C888E492-1F80-4AAC-B451-76AF2CE89008}" destId="{D532998E-E2F7-43DA-9AA5-2040B3F7847E}" srcOrd="8" destOrd="0" presId="urn:microsoft.com/office/officeart/2005/8/layout/vProcess5"/>
    <dgm:cxn modelId="{9F39FE9B-EA99-4546-AD50-D085D35228B3}" type="presParOf" srcId="{C888E492-1F80-4AAC-B451-76AF2CE89008}" destId="{9D38425E-4ADA-4D9D-A571-EFB41003FF3B}" srcOrd="9" destOrd="0" presId="urn:microsoft.com/office/officeart/2005/8/layout/vProcess5"/>
    <dgm:cxn modelId="{70A92F19-58BE-4BDD-8C5B-1F77EEAE2659}" type="presParOf" srcId="{C888E492-1F80-4AAC-B451-76AF2CE89008}" destId="{0EF0ADF6-4FF8-4DBF-AE10-AE4E77D59F21}" srcOrd="10" destOrd="0" presId="urn:microsoft.com/office/officeart/2005/8/layout/vProcess5"/>
    <dgm:cxn modelId="{B048DE25-8189-4489-A258-809E81F57376}" type="presParOf" srcId="{C888E492-1F80-4AAC-B451-76AF2CE89008}" destId="{0209EC82-0A91-4C51-8A83-301AF1E8DE5B}" srcOrd="11" destOrd="0" presId="urn:microsoft.com/office/officeart/2005/8/layout/vProcess5"/>
    <dgm:cxn modelId="{9B13F10B-9287-4B31-AEDC-EA11512596DF}" type="presParOf" srcId="{C888E492-1F80-4AAC-B451-76AF2CE89008}" destId="{CD28B4B9-1B98-4768-9B93-727F032A7533}" srcOrd="12" destOrd="0" presId="urn:microsoft.com/office/officeart/2005/8/layout/vProcess5"/>
    <dgm:cxn modelId="{B8F5178E-C52F-4354-A285-F9CDB28A98EB}" type="presParOf" srcId="{C888E492-1F80-4AAC-B451-76AF2CE89008}" destId="{89F8DA98-0337-4C86-BFBE-6AE1D172751C}" srcOrd="13" destOrd="0" presId="urn:microsoft.com/office/officeart/2005/8/layout/vProcess5"/>
    <dgm:cxn modelId="{80F251B3-FFE6-4547-8A67-3C5E1EE23F6F}" type="presParOf" srcId="{C888E492-1F80-4AAC-B451-76AF2CE89008}" destId="{EBA8629C-22E9-4AEA-97D9-9F1CDD537AB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F810B9-A2A4-4D99-BF84-B599A0FACAE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1FDDFE1-748D-4111-871F-DAA6898ECF75}">
      <dgm:prSet/>
      <dgm:spPr/>
      <dgm:t>
        <a:bodyPr/>
        <a:lstStyle/>
        <a:p>
          <a:r>
            <a:rPr lang="fi-FI"/>
            <a:t>Riippuen valitsemastasi verkostoitumismallista, hyviä hetkiä ovat aamukahvin yhteydessä ennen tilaisuutta ja iltapäiväkahvin yhteydessä.</a:t>
          </a:r>
          <a:endParaRPr lang="en-US"/>
        </a:p>
      </dgm:t>
    </dgm:pt>
    <dgm:pt modelId="{2F3B6D88-CCF7-4C07-A6A7-490F8D74174D}" type="parTrans" cxnId="{9D59BC0B-ADAE-4A20-931E-E773DFE08537}">
      <dgm:prSet/>
      <dgm:spPr/>
      <dgm:t>
        <a:bodyPr/>
        <a:lstStyle/>
        <a:p>
          <a:endParaRPr lang="en-US"/>
        </a:p>
      </dgm:t>
    </dgm:pt>
    <dgm:pt modelId="{11B9B346-D929-44EA-BEE5-C09FA55D18D8}" type="sibTrans" cxnId="{9D59BC0B-ADAE-4A20-931E-E773DFE08537}">
      <dgm:prSet/>
      <dgm:spPr/>
      <dgm:t>
        <a:bodyPr/>
        <a:lstStyle/>
        <a:p>
          <a:endParaRPr lang="en-US"/>
        </a:p>
      </dgm:t>
    </dgm:pt>
    <dgm:pt modelId="{6503039B-C65F-4446-B809-FFBDFA2AF4F3}">
      <dgm:prSet/>
      <dgm:spPr/>
      <dgm:t>
        <a:bodyPr/>
        <a:lstStyle/>
        <a:p>
          <a:r>
            <a:rPr lang="fi-FI"/>
            <a:t>Nopea verkostoitumissessio voidaan hyvin ajoittaa hieman pidemmän tauon yhteyteen tai tilaisuuden lopuksi.</a:t>
          </a:r>
          <a:endParaRPr lang="en-US"/>
        </a:p>
      </dgm:t>
    </dgm:pt>
    <dgm:pt modelId="{53FE7A76-B145-4021-AB9A-457DF082D2A9}" type="parTrans" cxnId="{2C4605BC-500B-4B93-91F9-AE04B659B20C}">
      <dgm:prSet/>
      <dgm:spPr/>
      <dgm:t>
        <a:bodyPr/>
        <a:lstStyle/>
        <a:p>
          <a:endParaRPr lang="en-US"/>
        </a:p>
      </dgm:t>
    </dgm:pt>
    <dgm:pt modelId="{144E7C50-3BC3-4072-8C13-5E1D6B95B6D0}" type="sibTrans" cxnId="{2C4605BC-500B-4B93-91F9-AE04B659B20C}">
      <dgm:prSet/>
      <dgm:spPr/>
      <dgm:t>
        <a:bodyPr/>
        <a:lstStyle/>
        <a:p>
          <a:endParaRPr lang="en-US"/>
        </a:p>
      </dgm:t>
    </dgm:pt>
    <dgm:pt modelId="{D2DF9F06-32E8-4F38-A092-6CDCD2BAB28B}">
      <dgm:prSet/>
      <dgm:spPr/>
      <dgm:t>
        <a:bodyPr/>
        <a:lstStyle/>
        <a:p>
          <a:r>
            <a:rPr lang="fi-FI" dirty="0"/>
            <a:t>Tila saattaa rajoittaa erilaisten verkostoitumismallien käyttöä jos osallistujia on paljon. Mieti suunnitellessasi, tarvitsetko erillisen tilan verkostoitumiseen. </a:t>
          </a:r>
          <a:endParaRPr lang="en-US" dirty="0"/>
        </a:p>
      </dgm:t>
    </dgm:pt>
    <dgm:pt modelId="{BD582763-B0BD-4A51-9732-A84F005130E0}" type="parTrans" cxnId="{3DE058F9-E070-4224-9EA1-1F5717AE0F47}">
      <dgm:prSet/>
      <dgm:spPr/>
      <dgm:t>
        <a:bodyPr/>
        <a:lstStyle/>
        <a:p>
          <a:endParaRPr lang="en-US"/>
        </a:p>
      </dgm:t>
    </dgm:pt>
    <dgm:pt modelId="{2F791E19-5159-4FF0-8177-31F10F71FCCA}" type="sibTrans" cxnId="{3DE058F9-E070-4224-9EA1-1F5717AE0F47}">
      <dgm:prSet/>
      <dgm:spPr/>
      <dgm:t>
        <a:bodyPr/>
        <a:lstStyle/>
        <a:p>
          <a:endParaRPr lang="en-US"/>
        </a:p>
      </dgm:t>
    </dgm:pt>
    <dgm:pt modelId="{561098C8-C2AD-4F22-A079-3F529BA8B1FC}" type="pres">
      <dgm:prSet presAssocID="{C3F810B9-A2A4-4D99-BF84-B599A0FACAE1}" presName="root" presStyleCnt="0">
        <dgm:presLayoutVars>
          <dgm:dir/>
          <dgm:resizeHandles val="exact"/>
        </dgm:presLayoutVars>
      </dgm:prSet>
      <dgm:spPr/>
    </dgm:pt>
    <dgm:pt modelId="{238A5308-EBF0-4B82-B150-0A611E12F64B}" type="pres">
      <dgm:prSet presAssocID="{F1FDDFE1-748D-4111-871F-DAA6898ECF75}" presName="compNode" presStyleCnt="0"/>
      <dgm:spPr/>
    </dgm:pt>
    <dgm:pt modelId="{B7B53D25-9794-4213-9137-71E92CEED81B}" type="pres">
      <dgm:prSet presAssocID="{F1FDDFE1-748D-4111-871F-DAA6898ECF75}" presName="bgRect" presStyleLbl="bgShp" presStyleIdx="0" presStyleCnt="3"/>
      <dgm:spPr/>
    </dgm:pt>
    <dgm:pt modelId="{59272FE5-FB7A-4689-8F8A-31F6A03E0903}" type="pres">
      <dgm:prSet presAssocID="{F1FDDFE1-748D-4111-871F-DAA6898ECF7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Yhteys katkaistu"/>
        </a:ext>
      </dgm:extLst>
    </dgm:pt>
    <dgm:pt modelId="{97BBE9B0-B630-4C92-992B-A8FC67CDB88C}" type="pres">
      <dgm:prSet presAssocID="{F1FDDFE1-748D-4111-871F-DAA6898ECF75}" presName="spaceRect" presStyleCnt="0"/>
      <dgm:spPr/>
    </dgm:pt>
    <dgm:pt modelId="{2BEE590B-27B1-43CB-AFA7-A10CBE5E814D}" type="pres">
      <dgm:prSet presAssocID="{F1FDDFE1-748D-4111-871F-DAA6898ECF75}" presName="parTx" presStyleLbl="revTx" presStyleIdx="0" presStyleCnt="3">
        <dgm:presLayoutVars>
          <dgm:chMax val="0"/>
          <dgm:chPref val="0"/>
        </dgm:presLayoutVars>
      </dgm:prSet>
      <dgm:spPr/>
    </dgm:pt>
    <dgm:pt modelId="{9568610A-A066-4804-9AE9-0E833F02E0F1}" type="pres">
      <dgm:prSet presAssocID="{11B9B346-D929-44EA-BEE5-C09FA55D18D8}" presName="sibTrans" presStyleCnt="0"/>
      <dgm:spPr/>
    </dgm:pt>
    <dgm:pt modelId="{87BD9478-03F8-43F1-BEAD-05B8D1825E53}" type="pres">
      <dgm:prSet presAssocID="{6503039B-C65F-4446-B809-FFBDFA2AF4F3}" presName="compNode" presStyleCnt="0"/>
      <dgm:spPr/>
    </dgm:pt>
    <dgm:pt modelId="{C39B7026-9CE0-4CD0-888C-B3B42B87184B}" type="pres">
      <dgm:prSet presAssocID="{6503039B-C65F-4446-B809-FFBDFA2AF4F3}" presName="bgRect" presStyleLbl="bgShp" presStyleIdx="1" presStyleCnt="3"/>
      <dgm:spPr/>
    </dgm:pt>
    <dgm:pt modelId="{01133400-B9B4-4DF5-8475-58F0078D2465}" type="pres">
      <dgm:prSet presAssocID="{6503039B-C65F-4446-B809-FFBDFA2AF4F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nssi"/>
        </a:ext>
      </dgm:extLst>
    </dgm:pt>
    <dgm:pt modelId="{83991D71-76C4-41AE-997D-D3D5181EC7AD}" type="pres">
      <dgm:prSet presAssocID="{6503039B-C65F-4446-B809-FFBDFA2AF4F3}" presName="spaceRect" presStyleCnt="0"/>
      <dgm:spPr/>
    </dgm:pt>
    <dgm:pt modelId="{5D355CB2-9539-492D-B1BC-50A5E6043923}" type="pres">
      <dgm:prSet presAssocID="{6503039B-C65F-4446-B809-FFBDFA2AF4F3}" presName="parTx" presStyleLbl="revTx" presStyleIdx="1" presStyleCnt="3">
        <dgm:presLayoutVars>
          <dgm:chMax val="0"/>
          <dgm:chPref val="0"/>
        </dgm:presLayoutVars>
      </dgm:prSet>
      <dgm:spPr/>
    </dgm:pt>
    <dgm:pt modelId="{D628DE08-7DEC-40F4-88F6-C332677BC0B8}" type="pres">
      <dgm:prSet presAssocID="{144E7C50-3BC3-4072-8C13-5E1D6B95B6D0}" presName="sibTrans" presStyleCnt="0"/>
      <dgm:spPr/>
    </dgm:pt>
    <dgm:pt modelId="{A37BC1A5-D351-4D20-9874-B810C9C013F6}" type="pres">
      <dgm:prSet presAssocID="{D2DF9F06-32E8-4F38-A092-6CDCD2BAB28B}" presName="compNode" presStyleCnt="0"/>
      <dgm:spPr/>
    </dgm:pt>
    <dgm:pt modelId="{394D9A87-EFCC-488F-B9EF-3076EFFEBC57}" type="pres">
      <dgm:prSet presAssocID="{D2DF9F06-32E8-4F38-A092-6CDCD2BAB28B}" presName="bgRect" presStyleLbl="bgShp" presStyleIdx="2" presStyleCnt="3"/>
      <dgm:spPr/>
    </dgm:pt>
    <dgm:pt modelId="{9DFD0DEB-B04C-4B30-9A05-1BA33938106E}" type="pres">
      <dgm:prSet presAssocID="{D2DF9F06-32E8-4F38-A092-6CDCD2BAB28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F87095A2-9188-4AAE-AD26-9EC543C70E1E}" type="pres">
      <dgm:prSet presAssocID="{D2DF9F06-32E8-4F38-A092-6CDCD2BAB28B}" presName="spaceRect" presStyleCnt="0"/>
      <dgm:spPr/>
    </dgm:pt>
    <dgm:pt modelId="{70081C81-A526-4A8D-9B7B-50489CC2E49C}" type="pres">
      <dgm:prSet presAssocID="{D2DF9F06-32E8-4F38-A092-6CDCD2BAB28B}" presName="parTx" presStyleLbl="revTx" presStyleIdx="2" presStyleCnt="3">
        <dgm:presLayoutVars>
          <dgm:chMax val="0"/>
          <dgm:chPref val="0"/>
        </dgm:presLayoutVars>
      </dgm:prSet>
      <dgm:spPr/>
    </dgm:pt>
  </dgm:ptLst>
  <dgm:cxnLst>
    <dgm:cxn modelId="{9D59BC0B-ADAE-4A20-931E-E773DFE08537}" srcId="{C3F810B9-A2A4-4D99-BF84-B599A0FACAE1}" destId="{F1FDDFE1-748D-4111-871F-DAA6898ECF75}" srcOrd="0" destOrd="0" parTransId="{2F3B6D88-CCF7-4C07-A6A7-490F8D74174D}" sibTransId="{11B9B346-D929-44EA-BEE5-C09FA55D18D8}"/>
    <dgm:cxn modelId="{39580A0E-DA4F-49CB-9580-E46E56078032}" type="presOf" srcId="{F1FDDFE1-748D-4111-871F-DAA6898ECF75}" destId="{2BEE590B-27B1-43CB-AFA7-A10CBE5E814D}" srcOrd="0" destOrd="0" presId="urn:microsoft.com/office/officeart/2018/2/layout/IconVerticalSolidList"/>
    <dgm:cxn modelId="{FD36F635-B2D1-4D4E-825D-AFCFB63D5C33}" type="presOf" srcId="{6503039B-C65F-4446-B809-FFBDFA2AF4F3}" destId="{5D355CB2-9539-492D-B1BC-50A5E6043923}" srcOrd="0" destOrd="0" presId="urn:microsoft.com/office/officeart/2018/2/layout/IconVerticalSolidList"/>
    <dgm:cxn modelId="{2C4605BC-500B-4B93-91F9-AE04B659B20C}" srcId="{C3F810B9-A2A4-4D99-BF84-B599A0FACAE1}" destId="{6503039B-C65F-4446-B809-FFBDFA2AF4F3}" srcOrd="1" destOrd="0" parTransId="{53FE7A76-B145-4021-AB9A-457DF082D2A9}" sibTransId="{144E7C50-3BC3-4072-8C13-5E1D6B95B6D0}"/>
    <dgm:cxn modelId="{318060DC-8958-4DED-99B7-C37126F83A47}" type="presOf" srcId="{D2DF9F06-32E8-4F38-A092-6CDCD2BAB28B}" destId="{70081C81-A526-4A8D-9B7B-50489CC2E49C}" srcOrd="0" destOrd="0" presId="urn:microsoft.com/office/officeart/2018/2/layout/IconVerticalSolidList"/>
    <dgm:cxn modelId="{7060D4F5-2DBC-4468-A286-40EF8273116D}" type="presOf" srcId="{C3F810B9-A2A4-4D99-BF84-B599A0FACAE1}" destId="{561098C8-C2AD-4F22-A079-3F529BA8B1FC}" srcOrd="0" destOrd="0" presId="urn:microsoft.com/office/officeart/2018/2/layout/IconVerticalSolidList"/>
    <dgm:cxn modelId="{3DE058F9-E070-4224-9EA1-1F5717AE0F47}" srcId="{C3F810B9-A2A4-4D99-BF84-B599A0FACAE1}" destId="{D2DF9F06-32E8-4F38-A092-6CDCD2BAB28B}" srcOrd="2" destOrd="0" parTransId="{BD582763-B0BD-4A51-9732-A84F005130E0}" sibTransId="{2F791E19-5159-4FF0-8177-31F10F71FCCA}"/>
    <dgm:cxn modelId="{2FF5F870-704D-414F-A849-E8C3E29465AB}" type="presParOf" srcId="{561098C8-C2AD-4F22-A079-3F529BA8B1FC}" destId="{238A5308-EBF0-4B82-B150-0A611E12F64B}" srcOrd="0" destOrd="0" presId="urn:microsoft.com/office/officeart/2018/2/layout/IconVerticalSolidList"/>
    <dgm:cxn modelId="{C50A70C4-1F16-4A98-A4D2-47155F8C8ACB}" type="presParOf" srcId="{238A5308-EBF0-4B82-B150-0A611E12F64B}" destId="{B7B53D25-9794-4213-9137-71E92CEED81B}" srcOrd="0" destOrd="0" presId="urn:microsoft.com/office/officeart/2018/2/layout/IconVerticalSolidList"/>
    <dgm:cxn modelId="{AE3A2DB1-108B-4280-9C81-AE0BA38A92DD}" type="presParOf" srcId="{238A5308-EBF0-4B82-B150-0A611E12F64B}" destId="{59272FE5-FB7A-4689-8F8A-31F6A03E0903}" srcOrd="1" destOrd="0" presId="urn:microsoft.com/office/officeart/2018/2/layout/IconVerticalSolidList"/>
    <dgm:cxn modelId="{FC89FE8B-BC0E-43BB-B9A6-5F5A68F4841A}" type="presParOf" srcId="{238A5308-EBF0-4B82-B150-0A611E12F64B}" destId="{97BBE9B0-B630-4C92-992B-A8FC67CDB88C}" srcOrd="2" destOrd="0" presId="urn:microsoft.com/office/officeart/2018/2/layout/IconVerticalSolidList"/>
    <dgm:cxn modelId="{7B915C18-D383-4F8B-9679-8437126128B3}" type="presParOf" srcId="{238A5308-EBF0-4B82-B150-0A611E12F64B}" destId="{2BEE590B-27B1-43CB-AFA7-A10CBE5E814D}" srcOrd="3" destOrd="0" presId="urn:microsoft.com/office/officeart/2018/2/layout/IconVerticalSolidList"/>
    <dgm:cxn modelId="{1595A25F-6B43-4330-B19D-2A31C36F2AED}" type="presParOf" srcId="{561098C8-C2AD-4F22-A079-3F529BA8B1FC}" destId="{9568610A-A066-4804-9AE9-0E833F02E0F1}" srcOrd="1" destOrd="0" presId="urn:microsoft.com/office/officeart/2018/2/layout/IconVerticalSolidList"/>
    <dgm:cxn modelId="{86828DE5-34F2-4E9D-8DB0-C85E232623AB}" type="presParOf" srcId="{561098C8-C2AD-4F22-A079-3F529BA8B1FC}" destId="{87BD9478-03F8-43F1-BEAD-05B8D1825E53}" srcOrd="2" destOrd="0" presId="urn:microsoft.com/office/officeart/2018/2/layout/IconVerticalSolidList"/>
    <dgm:cxn modelId="{432CA62B-16CE-40D0-99B2-75EF67E51BF9}" type="presParOf" srcId="{87BD9478-03F8-43F1-BEAD-05B8D1825E53}" destId="{C39B7026-9CE0-4CD0-888C-B3B42B87184B}" srcOrd="0" destOrd="0" presId="urn:microsoft.com/office/officeart/2018/2/layout/IconVerticalSolidList"/>
    <dgm:cxn modelId="{015BE565-C2B1-4873-9DEF-37570C4C308D}" type="presParOf" srcId="{87BD9478-03F8-43F1-BEAD-05B8D1825E53}" destId="{01133400-B9B4-4DF5-8475-58F0078D2465}" srcOrd="1" destOrd="0" presId="urn:microsoft.com/office/officeart/2018/2/layout/IconVerticalSolidList"/>
    <dgm:cxn modelId="{CDFDBF54-19FB-435F-A930-13FD9DE3C6DA}" type="presParOf" srcId="{87BD9478-03F8-43F1-BEAD-05B8D1825E53}" destId="{83991D71-76C4-41AE-997D-D3D5181EC7AD}" srcOrd="2" destOrd="0" presId="urn:microsoft.com/office/officeart/2018/2/layout/IconVerticalSolidList"/>
    <dgm:cxn modelId="{051DAE54-0CFC-4EEE-9162-292A025DF967}" type="presParOf" srcId="{87BD9478-03F8-43F1-BEAD-05B8D1825E53}" destId="{5D355CB2-9539-492D-B1BC-50A5E6043923}" srcOrd="3" destOrd="0" presId="urn:microsoft.com/office/officeart/2018/2/layout/IconVerticalSolidList"/>
    <dgm:cxn modelId="{69ABFA8E-EAE1-4502-B4C4-5EE723113F27}" type="presParOf" srcId="{561098C8-C2AD-4F22-A079-3F529BA8B1FC}" destId="{D628DE08-7DEC-40F4-88F6-C332677BC0B8}" srcOrd="3" destOrd="0" presId="urn:microsoft.com/office/officeart/2018/2/layout/IconVerticalSolidList"/>
    <dgm:cxn modelId="{9D9FF3C3-CC16-44F9-8ACC-7129501FA405}" type="presParOf" srcId="{561098C8-C2AD-4F22-A079-3F529BA8B1FC}" destId="{A37BC1A5-D351-4D20-9874-B810C9C013F6}" srcOrd="4" destOrd="0" presId="urn:microsoft.com/office/officeart/2018/2/layout/IconVerticalSolidList"/>
    <dgm:cxn modelId="{9489380E-BB86-46D2-A80B-CAEAD5983A4A}" type="presParOf" srcId="{A37BC1A5-D351-4D20-9874-B810C9C013F6}" destId="{394D9A87-EFCC-488F-B9EF-3076EFFEBC57}" srcOrd="0" destOrd="0" presId="urn:microsoft.com/office/officeart/2018/2/layout/IconVerticalSolidList"/>
    <dgm:cxn modelId="{13DED238-3E76-4ECD-A38C-D18DB66584E7}" type="presParOf" srcId="{A37BC1A5-D351-4D20-9874-B810C9C013F6}" destId="{9DFD0DEB-B04C-4B30-9A05-1BA33938106E}" srcOrd="1" destOrd="0" presId="urn:microsoft.com/office/officeart/2018/2/layout/IconVerticalSolidList"/>
    <dgm:cxn modelId="{61F8AEB9-9FBF-4C48-81E7-9DC9BB22118D}" type="presParOf" srcId="{A37BC1A5-D351-4D20-9874-B810C9C013F6}" destId="{F87095A2-9188-4AAE-AD26-9EC543C70E1E}" srcOrd="2" destOrd="0" presId="urn:microsoft.com/office/officeart/2018/2/layout/IconVerticalSolidList"/>
    <dgm:cxn modelId="{B69E9BA9-4BF4-4A96-96C6-5B6744950207}" type="presParOf" srcId="{A37BC1A5-D351-4D20-9874-B810C9C013F6}" destId="{70081C81-A526-4A8D-9B7B-50489CC2E49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9B029-F420-46FA-BE96-6F0D77B2C5FD}">
      <dsp:nvSpPr>
        <dsp:cNvPr id="0" name=""/>
        <dsp:cNvSpPr/>
      </dsp:nvSpPr>
      <dsp:spPr>
        <a:xfrm>
          <a:off x="0" y="571"/>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94810A-6BD1-42DC-B90C-3D8D052410DD}">
      <dsp:nvSpPr>
        <dsp:cNvPr id="0" name=""/>
        <dsp:cNvSpPr/>
      </dsp:nvSpPr>
      <dsp:spPr>
        <a:xfrm>
          <a:off x="404386" y="301354"/>
          <a:ext cx="735249" cy="735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C423C6-3277-405D-BD4A-CADA612528FB}">
      <dsp:nvSpPr>
        <dsp:cNvPr id="0" name=""/>
        <dsp:cNvSpPr/>
      </dsp:nvSpPr>
      <dsp:spPr>
        <a:xfrm>
          <a:off x="1544022" y="571"/>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066800">
            <a:lnSpc>
              <a:spcPct val="90000"/>
            </a:lnSpc>
            <a:spcBef>
              <a:spcPct val="0"/>
            </a:spcBef>
            <a:spcAft>
              <a:spcPct val="35000"/>
            </a:spcAft>
            <a:buNone/>
          </a:pPr>
          <a:r>
            <a:rPr lang="fi-FI" sz="2400" kern="1200" dirty="0"/>
            <a:t>Strategiastamme: Vaikutamme, vahvistamme, verkostoimme</a:t>
          </a:r>
          <a:endParaRPr lang="en-US" sz="2400" kern="1200" dirty="0"/>
        </a:p>
      </dsp:txBody>
      <dsp:txXfrm>
        <a:off x="1544022" y="571"/>
        <a:ext cx="9704331" cy="1336816"/>
      </dsp:txXfrm>
    </dsp:sp>
    <dsp:sp modelId="{D634E6FC-B687-47ED-AA20-C929433C50A2}">
      <dsp:nvSpPr>
        <dsp:cNvPr id="0" name=""/>
        <dsp:cNvSpPr/>
      </dsp:nvSpPr>
      <dsp:spPr>
        <a:xfrm>
          <a:off x="0" y="1671591"/>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EB87C0-2CBE-4608-9191-4C1C9DD18913}">
      <dsp:nvSpPr>
        <dsp:cNvPr id="0" name=""/>
        <dsp:cNvSpPr/>
      </dsp:nvSpPr>
      <dsp:spPr>
        <a:xfrm>
          <a:off x="404386" y="1972375"/>
          <a:ext cx="735249" cy="735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6C130FC-0C42-4748-9B64-11F51022E5C4}">
      <dsp:nvSpPr>
        <dsp:cNvPr id="0" name=""/>
        <dsp:cNvSpPr/>
      </dsp:nvSpPr>
      <dsp:spPr>
        <a:xfrm>
          <a:off x="1544022" y="1671591"/>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066800">
            <a:lnSpc>
              <a:spcPct val="90000"/>
            </a:lnSpc>
            <a:spcBef>
              <a:spcPct val="0"/>
            </a:spcBef>
            <a:spcAft>
              <a:spcPct val="35000"/>
            </a:spcAft>
            <a:buNone/>
          </a:pPr>
          <a:r>
            <a:rPr lang="fi-FI" sz="2400" kern="1200" dirty="0"/>
            <a:t>Haluamme parantaa tavallisten jäsenten jäsenkokemusta kehittämällä verkostoitumista ja yhdenmukaistaa jäsenkokemusta.</a:t>
          </a:r>
          <a:endParaRPr lang="en-US" sz="2400" kern="1200" dirty="0"/>
        </a:p>
      </dsp:txBody>
      <dsp:txXfrm>
        <a:off x="1544022" y="1671591"/>
        <a:ext cx="9704331" cy="1336816"/>
      </dsp:txXfrm>
    </dsp:sp>
    <dsp:sp modelId="{2BC7D349-7D32-4E7B-A946-A44132982D62}">
      <dsp:nvSpPr>
        <dsp:cNvPr id="0" name=""/>
        <dsp:cNvSpPr/>
      </dsp:nvSpPr>
      <dsp:spPr>
        <a:xfrm>
          <a:off x="0" y="3342612"/>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E97D8-E56E-4BFF-AD8A-A352E79AB912}">
      <dsp:nvSpPr>
        <dsp:cNvPr id="0" name=""/>
        <dsp:cNvSpPr/>
      </dsp:nvSpPr>
      <dsp:spPr>
        <a:xfrm>
          <a:off x="404386" y="3643395"/>
          <a:ext cx="735249" cy="735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4594EB-E0C4-498D-910E-5B2DBD2E7CA2}">
      <dsp:nvSpPr>
        <dsp:cNvPr id="0" name=""/>
        <dsp:cNvSpPr/>
      </dsp:nvSpPr>
      <dsp:spPr>
        <a:xfrm>
          <a:off x="1544022" y="3342612"/>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066800">
            <a:lnSpc>
              <a:spcPct val="90000"/>
            </a:lnSpc>
            <a:spcBef>
              <a:spcPct val="0"/>
            </a:spcBef>
            <a:spcAft>
              <a:spcPct val="35000"/>
            </a:spcAft>
            <a:buNone/>
          </a:pPr>
          <a:r>
            <a:rPr lang="fi-FI" sz="2400" kern="1200" dirty="0"/>
            <a:t>Jäsenet odottavat kohtaamisia fyysisessä ja digitaalisessa maailmassa. Yrittäjäjärjestön rooli on luoda verkostoitumisalustoja, tarjota keskustelunaiheita ja helpottaa keskustelun avausta.</a:t>
          </a:r>
          <a:endParaRPr lang="en-US" sz="2400" kern="1200" dirty="0"/>
        </a:p>
      </dsp:txBody>
      <dsp:txXfrm>
        <a:off x="1544022" y="3342612"/>
        <a:ext cx="9704331" cy="1336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C0BEC-99A5-4EAB-B411-82BBDB59D09F}">
      <dsp:nvSpPr>
        <dsp:cNvPr id="0" name=""/>
        <dsp:cNvSpPr/>
      </dsp:nvSpPr>
      <dsp:spPr>
        <a:xfrm>
          <a:off x="0" y="0"/>
          <a:ext cx="8661232" cy="842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dirty="0"/>
            <a:t>Valmistautuminen: Mitä haluat saavuttaa?</a:t>
          </a:r>
          <a:endParaRPr lang="en-US" sz="2300" kern="1200" dirty="0"/>
        </a:p>
      </dsp:txBody>
      <dsp:txXfrm>
        <a:off x="24673" y="24673"/>
        <a:ext cx="7653656" cy="793054"/>
      </dsp:txXfrm>
    </dsp:sp>
    <dsp:sp modelId="{EC73778B-5E75-4FE1-BE3D-DB181BC20494}">
      <dsp:nvSpPr>
        <dsp:cNvPr id="0" name=""/>
        <dsp:cNvSpPr/>
      </dsp:nvSpPr>
      <dsp:spPr>
        <a:xfrm>
          <a:off x="646780" y="959400"/>
          <a:ext cx="8661232" cy="842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dirty="0"/>
            <a:t>Suhteen rakentaminen: Kuuntelu rakentaa luottamusta.</a:t>
          </a:r>
          <a:endParaRPr lang="en-US" sz="2300" kern="1200" dirty="0"/>
        </a:p>
      </dsp:txBody>
      <dsp:txXfrm>
        <a:off x="671453" y="984073"/>
        <a:ext cx="7417546" cy="793054"/>
      </dsp:txXfrm>
    </dsp:sp>
    <dsp:sp modelId="{F0AA91E4-08D9-492F-AD7B-437C29BE9272}">
      <dsp:nvSpPr>
        <dsp:cNvPr id="0" name=""/>
        <dsp:cNvSpPr/>
      </dsp:nvSpPr>
      <dsp:spPr>
        <a:xfrm>
          <a:off x="1293560" y="1918800"/>
          <a:ext cx="8661232" cy="842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fi-FI" sz="2300" kern="1200" dirty="0"/>
            <a:t>Yhteydenpito kontaktin jälkeen: </a:t>
          </a:r>
          <a:r>
            <a:rPr lang="fi-FI" sz="2300" kern="1200" dirty="0">
              <a:latin typeface="Arial" panose="020B0604020202020204"/>
            </a:rPr>
            <a:t>sähköposti,</a:t>
          </a:r>
          <a:r>
            <a:rPr lang="fi-FI" sz="2300" kern="1200" dirty="0"/>
            <a:t> </a:t>
          </a:r>
          <a:r>
            <a:rPr lang="fi-FI" sz="2300" kern="1200" dirty="0">
              <a:latin typeface="Arial" panose="020B0604020202020204"/>
            </a:rPr>
            <a:t>LinkedIn...</a:t>
          </a:r>
          <a:endParaRPr lang="en-US" sz="2300" kern="1200" dirty="0"/>
        </a:p>
      </dsp:txBody>
      <dsp:txXfrm>
        <a:off x="1318233" y="1943473"/>
        <a:ext cx="7417546" cy="793054"/>
      </dsp:txXfrm>
    </dsp:sp>
    <dsp:sp modelId="{0481B8BE-3CB0-4774-B3CA-6C7372BC5662}">
      <dsp:nvSpPr>
        <dsp:cNvPr id="0" name=""/>
        <dsp:cNvSpPr/>
      </dsp:nvSpPr>
      <dsp:spPr>
        <a:xfrm>
          <a:off x="1940341" y="2878200"/>
          <a:ext cx="8661232" cy="842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dirty="0"/>
            <a:t>Verkoston ylläpito: Myös silloin, kun et tarvitse mitään.</a:t>
          </a:r>
          <a:endParaRPr lang="en-US" sz="2300" kern="1200" dirty="0"/>
        </a:p>
      </dsp:txBody>
      <dsp:txXfrm>
        <a:off x="1965014" y="2902873"/>
        <a:ext cx="7417546" cy="793054"/>
      </dsp:txXfrm>
    </dsp:sp>
    <dsp:sp modelId="{239E5330-DF30-4B4C-9D53-0B33851D98C7}">
      <dsp:nvSpPr>
        <dsp:cNvPr id="0" name=""/>
        <dsp:cNvSpPr/>
      </dsp:nvSpPr>
      <dsp:spPr>
        <a:xfrm>
          <a:off x="2587121" y="3837600"/>
          <a:ext cx="8661232" cy="842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dirty="0"/>
            <a:t>Hahmota: Visualisoi verkostosi.</a:t>
          </a:r>
          <a:endParaRPr lang="en-US" sz="2300" kern="1200" dirty="0"/>
        </a:p>
      </dsp:txBody>
      <dsp:txXfrm>
        <a:off x="2611794" y="3862273"/>
        <a:ext cx="7417546" cy="793054"/>
      </dsp:txXfrm>
    </dsp:sp>
    <dsp:sp modelId="{E920D1E5-ADCC-4193-ACCF-D85E24F0F57C}">
      <dsp:nvSpPr>
        <dsp:cNvPr id="0" name=""/>
        <dsp:cNvSpPr/>
      </dsp:nvSpPr>
      <dsp:spPr>
        <a:xfrm>
          <a:off x="8113672" y="615420"/>
          <a:ext cx="547560" cy="547560"/>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236873" y="615420"/>
        <a:ext cx="301158" cy="412039"/>
      </dsp:txXfrm>
    </dsp:sp>
    <dsp:sp modelId="{81030087-D2CC-47CB-BE49-96F35EA99C6A}">
      <dsp:nvSpPr>
        <dsp:cNvPr id="0" name=""/>
        <dsp:cNvSpPr/>
      </dsp:nvSpPr>
      <dsp:spPr>
        <a:xfrm>
          <a:off x="8760452" y="1574820"/>
          <a:ext cx="547560" cy="547560"/>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883653" y="1574820"/>
        <a:ext cx="301158" cy="412039"/>
      </dsp:txXfrm>
    </dsp:sp>
    <dsp:sp modelId="{D532998E-E2F7-43DA-9AA5-2040B3F7847E}">
      <dsp:nvSpPr>
        <dsp:cNvPr id="0" name=""/>
        <dsp:cNvSpPr/>
      </dsp:nvSpPr>
      <dsp:spPr>
        <a:xfrm>
          <a:off x="9407233" y="2520180"/>
          <a:ext cx="547560" cy="547560"/>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530434" y="2520180"/>
        <a:ext cx="301158" cy="412039"/>
      </dsp:txXfrm>
    </dsp:sp>
    <dsp:sp modelId="{9D38425E-4ADA-4D9D-A571-EFB41003FF3B}">
      <dsp:nvSpPr>
        <dsp:cNvPr id="0" name=""/>
        <dsp:cNvSpPr/>
      </dsp:nvSpPr>
      <dsp:spPr>
        <a:xfrm>
          <a:off x="10054013" y="3488940"/>
          <a:ext cx="547560" cy="547560"/>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0177214" y="3488940"/>
        <a:ext cx="301158" cy="412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53D25-9794-4213-9137-71E92CEED81B}">
      <dsp:nvSpPr>
        <dsp:cNvPr id="0" name=""/>
        <dsp:cNvSpPr/>
      </dsp:nvSpPr>
      <dsp:spPr>
        <a:xfrm>
          <a:off x="0" y="571"/>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272FE5-FB7A-4689-8F8A-31F6A03E0903}">
      <dsp:nvSpPr>
        <dsp:cNvPr id="0" name=""/>
        <dsp:cNvSpPr/>
      </dsp:nvSpPr>
      <dsp:spPr>
        <a:xfrm>
          <a:off x="404386" y="301354"/>
          <a:ext cx="735249" cy="735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EE590B-27B1-43CB-AFA7-A10CBE5E814D}">
      <dsp:nvSpPr>
        <dsp:cNvPr id="0" name=""/>
        <dsp:cNvSpPr/>
      </dsp:nvSpPr>
      <dsp:spPr>
        <a:xfrm>
          <a:off x="1544022" y="571"/>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111250">
            <a:lnSpc>
              <a:spcPct val="90000"/>
            </a:lnSpc>
            <a:spcBef>
              <a:spcPct val="0"/>
            </a:spcBef>
            <a:spcAft>
              <a:spcPct val="35000"/>
            </a:spcAft>
            <a:buNone/>
          </a:pPr>
          <a:r>
            <a:rPr lang="fi-FI" sz="2500" kern="1200"/>
            <a:t>Riippuen valitsemastasi verkostoitumismallista, hyviä hetkiä ovat aamukahvin yhteydessä ennen tilaisuutta ja iltapäiväkahvin yhteydessä.</a:t>
          </a:r>
          <a:endParaRPr lang="en-US" sz="2500" kern="1200"/>
        </a:p>
      </dsp:txBody>
      <dsp:txXfrm>
        <a:off x="1544022" y="571"/>
        <a:ext cx="9704331" cy="1336816"/>
      </dsp:txXfrm>
    </dsp:sp>
    <dsp:sp modelId="{C39B7026-9CE0-4CD0-888C-B3B42B87184B}">
      <dsp:nvSpPr>
        <dsp:cNvPr id="0" name=""/>
        <dsp:cNvSpPr/>
      </dsp:nvSpPr>
      <dsp:spPr>
        <a:xfrm>
          <a:off x="0" y="1671591"/>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133400-B9B4-4DF5-8475-58F0078D2465}">
      <dsp:nvSpPr>
        <dsp:cNvPr id="0" name=""/>
        <dsp:cNvSpPr/>
      </dsp:nvSpPr>
      <dsp:spPr>
        <a:xfrm>
          <a:off x="404386" y="1972375"/>
          <a:ext cx="735249" cy="735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355CB2-9539-492D-B1BC-50A5E6043923}">
      <dsp:nvSpPr>
        <dsp:cNvPr id="0" name=""/>
        <dsp:cNvSpPr/>
      </dsp:nvSpPr>
      <dsp:spPr>
        <a:xfrm>
          <a:off x="1544022" y="1671591"/>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111250">
            <a:lnSpc>
              <a:spcPct val="90000"/>
            </a:lnSpc>
            <a:spcBef>
              <a:spcPct val="0"/>
            </a:spcBef>
            <a:spcAft>
              <a:spcPct val="35000"/>
            </a:spcAft>
            <a:buNone/>
          </a:pPr>
          <a:r>
            <a:rPr lang="fi-FI" sz="2500" kern="1200"/>
            <a:t>Nopea verkostoitumissessio voidaan hyvin ajoittaa hieman pidemmän tauon yhteyteen tai tilaisuuden lopuksi.</a:t>
          </a:r>
          <a:endParaRPr lang="en-US" sz="2500" kern="1200"/>
        </a:p>
      </dsp:txBody>
      <dsp:txXfrm>
        <a:off x="1544022" y="1671591"/>
        <a:ext cx="9704331" cy="1336816"/>
      </dsp:txXfrm>
    </dsp:sp>
    <dsp:sp modelId="{394D9A87-EFCC-488F-B9EF-3076EFFEBC57}">
      <dsp:nvSpPr>
        <dsp:cNvPr id="0" name=""/>
        <dsp:cNvSpPr/>
      </dsp:nvSpPr>
      <dsp:spPr>
        <a:xfrm>
          <a:off x="0" y="3342612"/>
          <a:ext cx="11248354" cy="1336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D0DEB-B04C-4B30-9A05-1BA33938106E}">
      <dsp:nvSpPr>
        <dsp:cNvPr id="0" name=""/>
        <dsp:cNvSpPr/>
      </dsp:nvSpPr>
      <dsp:spPr>
        <a:xfrm>
          <a:off x="404386" y="3643395"/>
          <a:ext cx="735249" cy="735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081C81-A526-4A8D-9B7B-50489CC2E49C}">
      <dsp:nvSpPr>
        <dsp:cNvPr id="0" name=""/>
        <dsp:cNvSpPr/>
      </dsp:nvSpPr>
      <dsp:spPr>
        <a:xfrm>
          <a:off x="1544022" y="3342612"/>
          <a:ext cx="9704331" cy="1336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80" tIns="141480" rIns="141480" bIns="141480" numCol="1" spcCol="1270" anchor="ctr" anchorCtr="0">
          <a:noAutofit/>
        </a:bodyPr>
        <a:lstStyle/>
        <a:p>
          <a:pPr marL="0" lvl="0" indent="0" algn="l" defTabSz="1111250">
            <a:lnSpc>
              <a:spcPct val="90000"/>
            </a:lnSpc>
            <a:spcBef>
              <a:spcPct val="0"/>
            </a:spcBef>
            <a:spcAft>
              <a:spcPct val="35000"/>
            </a:spcAft>
            <a:buNone/>
          </a:pPr>
          <a:r>
            <a:rPr lang="fi-FI" sz="2500" kern="1200" dirty="0"/>
            <a:t>Tila saattaa rajoittaa erilaisten verkostoitumismallien käyttöä jos osallistujia on paljon. Mieti suunnitellessasi, tarvitsetko erillisen tilan verkostoitumiseen. </a:t>
          </a:r>
          <a:endParaRPr lang="en-US" sz="2500" kern="1200" dirty="0"/>
        </a:p>
      </dsp:txBody>
      <dsp:txXfrm>
        <a:off x="1544022" y="3342612"/>
        <a:ext cx="9704331" cy="13368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0.77346</cdr:x>
      <cdr:y>0.40422</cdr:y>
    </cdr:from>
    <cdr:to>
      <cdr:x>0.99421</cdr:x>
      <cdr:y>0.80405</cdr:y>
    </cdr:to>
    <cdr:sp macro="" textlink="">
      <cdr:nvSpPr>
        <cdr:cNvPr id="2" name="Suorakulmio 1">
          <a:extLst xmlns:a="http://schemas.openxmlformats.org/drawingml/2006/main">
            <a:ext uri="{FF2B5EF4-FFF2-40B4-BE49-F238E27FC236}">
              <a16:creationId xmlns:a16="http://schemas.microsoft.com/office/drawing/2014/main" id="{26475ED5-83E5-D3CC-644C-F50D835B0834}"/>
            </a:ext>
          </a:extLst>
        </cdr:cNvPr>
        <cdr:cNvSpPr/>
      </cdr:nvSpPr>
      <cdr:spPr>
        <a:xfrm xmlns:a="http://schemas.openxmlformats.org/drawingml/2006/main">
          <a:off x="8699900" y="2083891"/>
          <a:ext cx="2483005" cy="2061258"/>
        </a:xfrm>
        <a:prstGeom xmlns:a="http://schemas.openxmlformats.org/drawingml/2006/main" prst="rect">
          <a:avLst/>
        </a:prstGeom>
        <a:solidFill xmlns:a="http://schemas.openxmlformats.org/drawingml/2006/main">
          <a:schemeClr val="bg1"/>
        </a:solidFill>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fi-FI" sz="1400" b="1" dirty="0">
              <a:solidFill>
                <a:schemeClr val="tx2"/>
              </a:solidFill>
            </a:rPr>
            <a:t>Jokin muu, mikä</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Jäsenedut</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Lakiapu</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Verkostoituminen</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Vertaistuki</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Neuvonta</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Periaate</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Paikallinen toiminta</a:t>
          </a:r>
        </a:p>
        <a:p xmlns:a="http://schemas.openxmlformats.org/drawingml/2006/main">
          <a:pPr marL="285750" indent="-285750" algn="l" rtl="0">
            <a:buFont typeface="Arial" panose="020B0604020202020204" pitchFamily="34" charset="0"/>
            <a:buChar char="•"/>
          </a:pPr>
          <a:r>
            <a:rPr lang="fi-FI" sz="1400" kern="1200" dirty="0">
              <a:solidFill>
                <a:schemeClr val="tx2"/>
              </a:solidFill>
            </a:rPr>
            <a:t>Ystävät</a:t>
          </a:r>
        </a:p>
        <a:p xmlns:a="http://schemas.openxmlformats.org/drawingml/2006/main">
          <a:endParaRPr lang="fi-FI" sz="1400" dirty="0">
            <a:solidFill>
              <a:schemeClr val="tx2"/>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B6AF8D-FC22-4752-A3B9-6DA469188AAA}" type="datetimeFigureOut">
              <a:rPr lang="fi-FI" smtClean="0"/>
              <a:t>17.10.2025</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BBDD93A1-36CC-4246-897B-3343C27AA005}" type="slidenum">
              <a:rPr lang="fi-FI" smtClean="0"/>
              <a:t>26</a:t>
            </a:fld>
            <a:endParaRPr lang="fi-FI"/>
          </a:p>
        </p:txBody>
      </p:sp>
    </p:spTree>
    <p:extLst>
      <p:ext uri="{BB962C8B-B14F-4D97-AF65-F5344CB8AC3E}">
        <p14:creationId xmlns:p14="http://schemas.microsoft.com/office/powerpoint/2010/main" val="409185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endParaRPr lang="fi-FI" dirty="0"/>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endParaRPr lang="fi-FI" dirty="0"/>
          </a:p>
        </p:txBody>
      </p:sp>
      <p:sp>
        <p:nvSpPr>
          <p:cNvPr id="4" name="Päivämäärän paikkamerkki 3"/>
          <p:cNvSpPr>
            <a:spLocks noGrp="1"/>
          </p:cNvSpPr>
          <p:nvPr>
            <p:ph type="dt" sz="half" idx="10"/>
          </p:nvPr>
        </p:nvSpPr>
        <p:spPr/>
        <p:txBody>
          <a:bodyPr/>
          <a:lstStyle/>
          <a:p>
            <a:fld id="{5C121BBF-6B19-4C82-9DE3-E69FF4E32259}" type="datetime1">
              <a:rPr lang="fi-FI" smtClean="0"/>
              <a:t>17.10.2025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p>
            <a:fld id="{339C2F9F-D62C-45B4-A903-8104CE8EF828}" type="datetime1">
              <a:rPr lang="fi-FI" smtClean="0"/>
              <a:t>17.10.2025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err="1"/>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17.10.2025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95E75A26-E7EB-42B7-B05A-8F0C149E23CB}"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endParaRPr lang="fi-FI" dirty="0"/>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endParaRPr lang="fi-FI" dirty="0"/>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17.10.2025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17.10.2025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17.10.2025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17.10.2025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a:t>
            </a:r>
            <a:r>
              <a:rPr lang="fi-FI" dirty="0"/>
              <a:t>00 0000 000, 000 000 000</a:t>
            </a:r>
            <a:br>
              <a:rPr lang="fi-FI" dirty="0"/>
            </a:br>
            <a:r>
              <a:rPr lang="fi-FI" dirty="0" err="1"/>
              <a:t>etunimi.sukunimi@yrittajat.fi</a:t>
            </a:r>
            <a:br>
              <a:rPr lang="fi-FI" dirty="0"/>
            </a:br>
            <a:br>
              <a:rPr lang="fi-FI" dirty="0"/>
            </a:br>
            <a:r>
              <a:rPr lang="fi-FI" dirty="0"/>
              <a:t>Twitter:</a:t>
            </a:r>
            <a:br>
              <a:rPr lang="fi-FI" dirty="0"/>
            </a:br>
            <a:r>
              <a:rPr lang="fi-FI" dirty="0"/>
              <a:t>Instagram:</a:t>
            </a:r>
            <a:br>
              <a:rPr lang="fi-FI" dirty="0"/>
            </a:br>
            <a:r>
              <a:rPr lang="fi-FI" dirty="0"/>
              <a:t>Facebook:</a:t>
            </a:r>
            <a:br>
              <a:rPr lang="fi-FI" dirty="0"/>
            </a:br>
            <a:br>
              <a:rPr lang="fi-FI" dirty="0"/>
            </a:br>
            <a:r>
              <a:rPr lang="fi-FI" dirty="0" err="1"/>
              <a:t>yrittajat.fi</a:t>
            </a:r>
            <a:endParaRPr lang="fi-FI" dirty="0"/>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dirty="0"/>
              <a:t>Vedä kuva paikkamerkkiin tai</a:t>
            </a:r>
            <a:br>
              <a:rPr lang="fi-FI" dirty="0"/>
            </a:br>
            <a:r>
              <a:rPr lang="fi-FI" dirty="0"/>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dirty="0"/>
              <a:t>Muokkaa </a:t>
            </a:r>
            <a:r>
              <a:rPr lang="fi-FI" dirty="0" err="1"/>
              <a:t>perustyyl</a:t>
            </a:r>
            <a:r>
              <a:rPr lang="fi-FI" dirty="0"/>
              <a:t>. </a:t>
            </a:r>
            <a:r>
              <a:rPr lang="fi-FI" dirty="0" err="1"/>
              <a:t>napsautt</a:t>
            </a:r>
            <a:r>
              <a:rPr lang="fi-FI" dirty="0"/>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a:p>
            <a:pPr lvl="5"/>
            <a:r>
              <a:rPr lang="fi-FI" dirty="0"/>
              <a:t>6</a:t>
            </a:r>
          </a:p>
          <a:p>
            <a:pPr lvl="6"/>
            <a:r>
              <a:rPr lang="fi-FI" dirty="0"/>
              <a:t>7</a:t>
            </a:r>
          </a:p>
          <a:p>
            <a:pPr lvl="7"/>
            <a:r>
              <a:rPr lang="fi-FI" dirty="0"/>
              <a:t>8</a:t>
            </a:r>
          </a:p>
          <a:p>
            <a:pPr lvl="8"/>
            <a:r>
              <a:rPr lang="fi-FI" dirty="0"/>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17.10.2025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hyperlink" Target="https://yrittajat.sharepoint.com/sites/Materiaalipankki/SitePages/Tapahtumat-ja-koulutukset.asp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doi.org/10.33352/prlg.9193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C6563270-B246-495F-9E28-410DC6772378}"/>
              </a:ext>
            </a:extLst>
          </p:cNvPr>
          <p:cNvSpPr>
            <a:spLocks noGrp="1"/>
          </p:cNvSpPr>
          <p:nvPr>
            <p:ph type="ctrTitle"/>
          </p:nvPr>
        </p:nvSpPr>
        <p:spPr/>
        <p:txBody>
          <a:bodyPr/>
          <a:lstStyle/>
          <a:p>
            <a:r>
              <a:rPr lang="fi-FI" dirty="0"/>
              <a:t>Verkostoituminen tapahtumissa ja koulutuksissa</a:t>
            </a:r>
          </a:p>
        </p:txBody>
      </p:sp>
      <p:pic>
        <p:nvPicPr>
          <p:cNvPr id="3" name="Kuvan paikkamerkki 2" descr="Kuva, joka sisältää kohteen vaate, tuoli, henkilö, huonekalu&#10;&#10;Kuvaus luotu automaattisesti">
            <a:extLst>
              <a:ext uri="{FF2B5EF4-FFF2-40B4-BE49-F238E27FC236}">
                <a16:creationId xmlns:a16="http://schemas.microsoft.com/office/drawing/2014/main" id="{3DE58C6D-3DC8-D0AC-1D41-1936C48CB30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1853" b="21853"/>
          <a:stretch>
            <a:fillRect/>
          </a:stretch>
        </p:blipFill>
        <p:spPr/>
      </p:pic>
      <p:sp>
        <p:nvSpPr>
          <p:cNvPr id="4" name="Subtitle 3">
            <a:extLst>
              <a:ext uri="{FF2B5EF4-FFF2-40B4-BE49-F238E27FC236}">
                <a16:creationId xmlns:a16="http://schemas.microsoft.com/office/drawing/2014/main" id="{8F17244D-15CC-E174-B3FD-371C13E16D2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22980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2B97F9E-FCA0-212A-F076-DE777306E9F2}"/>
              </a:ext>
            </a:extLst>
          </p:cNvPr>
          <p:cNvSpPr>
            <a:spLocks noGrp="1"/>
          </p:cNvSpPr>
          <p:nvPr>
            <p:ph idx="1"/>
          </p:nvPr>
        </p:nvSpPr>
        <p:spPr>
          <a:xfrm>
            <a:off x="471823" y="980728"/>
            <a:ext cx="11248354" cy="4680000"/>
          </a:xfrm>
        </p:spPr>
        <p:txBody>
          <a:bodyPr vert="horz" lIns="0" tIns="45720" rIns="0" bIns="45720" rtlCol="0" anchor="t">
            <a:noAutofit/>
          </a:bodyPr>
          <a:lstStyle/>
          <a:p>
            <a:pPr marL="0" indent="0">
              <a:buNone/>
            </a:pPr>
            <a:r>
              <a:rPr lang="fi-FI" sz="2000" dirty="0"/>
              <a:t>Tavoitteemme on vuoden 2025 aikana ottaa käyttöön yhteneviä verkostoitumismalleja koko organisaatiossa. Tausta-aineistona on käytetty Yrittäjien tutkimuksia, kyselyjä sekä ryhmä- ja työpajatyöskentelyistä koostettuja tuloksia sekä muuta tutkimustietoa. </a:t>
            </a:r>
          </a:p>
          <a:p>
            <a:pPr marL="0" indent="0">
              <a:buNone/>
            </a:pPr>
            <a:endParaRPr lang="fi-FI" sz="2000" dirty="0"/>
          </a:p>
          <a:p>
            <a:pPr marL="0" indent="0">
              <a:buNone/>
            </a:pPr>
            <a:r>
              <a:rPr lang="fi-FI" sz="2000" b="1" dirty="0"/>
              <a:t>Puheenvuoron sisältö</a:t>
            </a:r>
          </a:p>
          <a:p>
            <a:pPr marL="0" indent="0">
              <a:buNone/>
            </a:pPr>
            <a:endParaRPr lang="fi-FI" sz="2000" dirty="0"/>
          </a:p>
          <a:p>
            <a:pPr marL="239395" indent="-239395">
              <a:buFont typeface="Wingdings" panose="05000000000000000000" pitchFamily="2" charset="2"/>
              <a:buChar char="Ø"/>
            </a:pPr>
            <a:r>
              <a:rPr lang="fi-FI" sz="2000" dirty="0"/>
              <a:t> Mitä verkostoituminen merkitsee?</a:t>
            </a:r>
            <a:endParaRPr lang="fi-FI" sz="2000" dirty="0">
              <a:cs typeface="Arial" panose="020B0604020202020204"/>
            </a:endParaRPr>
          </a:p>
          <a:p>
            <a:pPr marL="239395" indent="-239395">
              <a:buFont typeface="Wingdings" panose="05000000000000000000" pitchFamily="2" charset="2"/>
              <a:buChar char="Ø"/>
            </a:pPr>
            <a:r>
              <a:rPr lang="fi-FI" sz="2000" dirty="0"/>
              <a:t> Verkostoitumisen askeleet.</a:t>
            </a:r>
            <a:endParaRPr lang="fi-FI" sz="2000" dirty="0">
              <a:cs typeface="Arial" panose="020B0604020202020204"/>
            </a:endParaRPr>
          </a:p>
          <a:p>
            <a:pPr marL="239395" indent="-239395">
              <a:buFont typeface="Wingdings" panose="05000000000000000000" pitchFamily="2" charset="2"/>
              <a:buChar char="Ø"/>
            </a:pPr>
            <a:r>
              <a:rPr lang="fi-FI" sz="2000" dirty="0"/>
              <a:t> Verkostoitumiskonsepteja.</a:t>
            </a:r>
            <a:endParaRPr lang="fi-FI" sz="2000" dirty="0">
              <a:cs typeface="Arial" panose="020B0604020202020204"/>
            </a:endParaRPr>
          </a:p>
          <a:p>
            <a:pPr marL="239395" indent="-239395">
              <a:buFont typeface="Wingdings" panose="05000000000000000000" pitchFamily="2" charset="2"/>
              <a:buChar char="Ø"/>
            </a:pPr>
            <a:r>
              <a:rPr lang="fi-FI" sz="2000" dirty="0"/>
              <a:t> Yhteenveto.</a:t>
            </a:r>
            <a:endParaRPr lang="fi-FI" sz="2000" dirty="0">
              <a:cs typeface="Arial" panose="020B0604020202020204"/>
            </a:endParaRPr>
          </a:p>
          <a:p>
            <a:pPr marL="0" indent="0">
              <a:buNone/>
            </a:pPr>
            <a:endParaRPr lang="fi-FI" sz="2000" dirty="0"/>
          </a:p>
          <a:p>
            <a:pPr marL="0" indent="0">
              <a:buNone/>
            </a:pPr>
            <a:r>
              <a:rPr lang="fi-FI" sz="2000" b="1" dirty="0"/>
              <a:t>Aineistossa on myös</a:t>
            </a:r>
          </a:p>
          <a:p>
            <a:pPr marL="239395" indent="-239395">
              <a:buFont typeface="Wingdings" panose="05000000000000000000" pitchFamily="2" charset="2"/>
              <a:buChar char="Ø"/>
            </a:pPr>
            <a:r>
              <a:rPr lang="fi-FI" sz="2000" dirty="0"/>
              <a:t> Työkalupakki</a:t>
            </a:r>
            <a:endParaRPr lang="fi-FI" sz="2000" dirty="0">
              <a:cs typeface="Arial"/>
            </a:endParaRPr>
          </a:p>
          <a:p>
            <a:pPr marL="239395" indent="-239395"/>
            <a:endParaRPr lang="fi-FI" dirty="0">
              <a:cs typeface="Arial" panose="020B0604020202020204"/>
            </a:endParaRPr>
          </a:p>
        </p:txBody>
      </p:sp>
      <p:sp>
        <p:nvSpPr>
          <p:cNvPr id="3" name="Tekstiruutu 2">
            <a:extLst>
              <a:ext uri="{FF2B5EF4-FFF2-40B4-BE49-F238E27FC236}">
                <a16:creationId xmlns:a16="http://schemas.microsoft.com/office/drawing/2014/main" id="{594E8763-0A29-8E83-0B3B-B1AC7C45E90A}"/>
              </a:ext>
            </a:extLst>
          </p:cNvPr>
          <p:cNvSpPr txBox="1"/>
          <p:nvPr/>
        </p:nvSpPr>
        <p:spPr>
          <a:xfrm>
            <a:off x="8616280" y="4783565"/>
            <a:ext cx="3240360" cy="1754326"/>
          </a:xfrm>
          <a:prstGeom prst="rect">
            <a:avLst/>
          </a:prstGeom>
          <a:noFill/>
          <a:ln w="19050">
            <a:solidFill>
              <a:schemeClr val="accent1"/>
            </a:solidFill>
          </a:ln>
        </p:spPr>
        <p:txBody>
          <a:bodyPr wrap="square" rtlCol="0">
            <a:spAutoFit/>
          </a:bodyPr>
          <a:lstStyle/>
          <a:p>
            <a:pPr algn="ctr"/>
            <a:r>
              <a:rPr lang="fi-FI" sz="1800" b="1" dirty="0"/>
              <a:t>Tämä aineisto materiaalipankista:</a:t>
            </a:r>
          </a:p>
          <a:p>
            <a:endParaRPr lang="fi-FI" b="1" dirty="0"/>
          </a:p>
          <a:p>
            <a:r>
              <a:rPr lang="fi-FI" sz="1800" dirty="0">
                <a:hlinkClick r:id="rId2"/>
              </a:rPr>
              <a:t>Suomen Yrittäjien tapahtumat ja koulutukset</a:t>
            </a:r>
            <a:r>
              <a:rPr lang="fi-FI" sz="1800" b="1" dirty="0"/>
              <a:t> </a:t>
            </a:r>
          </a:p>
          <a:p>
            <a:endParaRPr lang="fi-FI" dirty="0"/>
          </a:p>
        </p:txBody>
      </p:sp>
    </p:spTree>
    <p:extLst>
      <p:ext uri="{BB962C8B-B14F-4D97-AF65-F5344CB8AC3E}">
        <p14:creationId xmlns:p14="http://schemas.microsoft.com/office/powerpoint/2010/main" val="3025936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32AAE4-9976-4EFD-EBC2-A42B7684C995}"/>
              </a:ext>
            </a:extLst>
          </p:cNvPr>
          <p:cNvSpPr>
            <a:spLocks noGrp="1"/>
          </p:cNvSpPr>
          <p:nvPr>
            <p:ph type="ctrTitle"/>
          </p:nvPr>
        </p:nvSpPr>
        <p:spPr/>
        <p:txBody>
          <a:bodyPr/>
          <a:lstStyle/>
          <a:p>
            <a:r>
              <a:rPr lang="fi-FI" dirty="0"/>
              <a:t>Mitä verkostoituminen merkitsee?</a:t>
            </a:r>
          </a:p>
        </p:txBody>
      </p:sp>
    </p:spTree>
    <p:extLst>
      <p:ext uri="{BB962C8B-B14F-4D97-AF65-F5344CB8AC3E}">
        <p14:creationId xmlns:p14="http://schemas.microsoft.com/office/powerpoint/2010/main" val="2505176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DE4AE7D-ED32-F913-59BC-FBFFD8526AA0}"/>
              </a:ext>
            </a:extLst>
          </p:cNvPr>
          <p:cNvSpPr>
            <a:spLocks noGrp="1"/>
          </p:cNvSpPr>
          <p:nvPr>
            <p:ph idx="1"/>
          </p:nvPr>
        </p:nvSpPr>
        <p:spPr/>
        <p:txBody>
          <a:bodyPr/>
          <a:lstStyle/>
          <a:p>
            <a:pPr marL="0" indent="0">
              <a:buNone/>
            </a:pPr>
            <a:r>
              <a:rPr lang="fi-FI" sz="2200" b="1" dirty="0"/>
              <a:t>Yhden määritelmän mukaan:</a:t>
            </a:r>
          </a:p>
          <a:p>
            <a:pPr marL="0" indent="0">
              <a:buNone/>
            </a:pPr>
            <a:r>
              <a:rPr lang="fi-FI" sz="2200" dirty="0"/>
              <a:t>Verkostoituminen yrityselämässä tarkoittaa tavoitteellista suhteiden ja yhteyksien luomista ja ylläpitämistä ihmisten välillä, jotka voivat auttaa toisiaan saavuttamaan tavoitteitaan. Toimiva verkosto perustuu luottamukseen ja vastavuoroisuuteen.</a:t>
            </a:r>
          </a:p>
          <a:p>
            <a:pPr marL="0" indent="0">
              <a:buNone/>
            </a:pPr>
            <a:endParaRPr lang="fi-FI" sz="2200" dirty="0"/>
          </a:p>
          <a:p>
            <a:pPr marL="0" indent="0">
              <a:buNone/>
            </a:pPr>
            <a:r>
              <a:rPr lang="fi-FI" sz="2200" b="0" i="0" dirty="0">
                <a:solidFill>
                  <a:srgbClr val="000000"/>
                </a:solidFill>
                <a:effectLst/>
              </a:rPr>
              <a:t>Jyväskylän yliopistossa ja Itä-Suomen yliopistossa tehdyssä tutkimuksessa havaittiin, että verkostoituminen on etenkin pienille- ja keskisuurille yrityksille elintärkeä taito, jossa ihmisten väliseen vuorovaikutukseen liittyvä osaaminen korostuu.</a:t>
            </a:r>
          </a:p>
          <a:p>
            <a:pPr marL="0" indent="0">
              <a:buNone/>
            </a:pPr>
            <a:endParaRPr lang="fi-FI" sz="2200" dirty="0">
              <a:solidFill>
                <a:srgbClr val="000000"/>
              </a:solidFill>
            </a:endParaRPr>
          </a:p>
          <a:p>
            <a:pPr marL="0" indent="0">
              <a:buNone/>
            </a:pPr>
            <a:r>
              <a:rPr lang="fi-FI" sz="1600" b="1" i="0" dirty="0">
                <a:solidFill>
                  <a:srgbClr val="000000"/>
                </a:solidFill>
                <a:effectLst/>
              </a:rPr>
              <a:t>Tutkimusartikkeli</a:t>
            </a:r>
            <a:br>
              <a:rPr lang="fi-FI" sz="1600" dirty="0"/>
            </a:br>
            <a:r>
              <a:rPr lang="fi-FI" sz="1600" b="0" i="0" dirty="0">
                <a:solidFill>
                  <a:srgbClr val="000000"/>
                </a:solidFill>
                <a:effectLst/>
              </a:rPr>
              <a:t>Lotta Kokkonen, Jonna Koponen. </a:t>
            </a:r>
            <a:r>
              <a:rPr lang="fi-FI" sz="1600" b="0" i="0" dirty="0" err="1">
                <a:solidFill>
                  <a:srgbClr val="000000"/>
                </a:solidFill>
                <a:effectLst/>
              </a:rPr>
              <a:t>Entrepreneurs</a:t>
            </a:r>
            <a:r>
              <a:rPr lang="fi-FI" sz="1600" b="0" i="0" dirty="0">
                <a:solidFill>
                  <a:srgbClr val="000000"/>
                </a:solidFill>
                <a:effectLst/>
              </a:rPr>
              <a:t>’ </a:t>
            </a:r>
            <a:r>
              <a:rPr lang="fi-FI" sz="1600" b="0" i="0" dirty="0" err="1">
                <a:solidFill>
                  <a:srgbClr val="000000"/>
                </a:solidFill>
                <a:effectLst/>
              </a:rPr>
              <a:t>interpersonal</a:t>
            </a:r>
            <a:r>
              <a:rPr lang="fi-FI" sz="1600" b="0" i="0" dirty="0">
                <a:solidFill>
                  <a:srgbClr val="000000"/>
                </a:solidFill>
                <a:effectLst/>
              </a:rPr>
              <a:t> </a:t>
            </a:r>
            <a:r>
              <a:rPr lang="fi-FI" sz="1600" b="0" i="0" dirty="0" err="1">
                <a:solidFill>
                  <a:srgbClr val="000000"/>
                </a:solidFill>
                <a:effectLst/>
              </a:rPr>
              <a:t>communication</a:t>
            </a:r>
            <a:r>
              <a:rPr lang="fi-FI" sz="1600" b="0" i="0" dirty="0">
                <a:solidFill>
                  <a:srgbClr val="000000"/>
                </a:solidFill>
                <a:effectLst/>
              </a:rPr>
              <a:t> </a:t>
            </a:r>
            <a:r>
              <a:rPr lang="fi-FI" sz="1600" b="0" i="0" dirty="0" err="1">
                <a:solidFill>
                  <a:srgbClr val="000000"/>
                </a:solidFill>
                <a:effectLst/>
              </a:rPr>
              <a:t>competence</a:t>
            </a:r>
            <a:r>
              <a:rPr lang="fi-FI" sz="1600" b="0" i="0" dirty="0">
                <a:solidFill>
                  <a:srgbClr val="000000"/>
                </a:solidFill>
                <a:effectLst/>
              </a:rPr>
              <a:t> in </a:t>
            </a:r>
            <a:r>
              <a:rPr lang="fi-FI" sz="1600" b="0" i="0" dirty="0" err="1">
                <a:solidFill>
                  <a:srgbClr val="000000"/>
                </a:solidFill>
                <a:effectLst/>
              </a:rPr>
              <a:t>networking</a:t>
            </a:r>
            <a:r>
              <a:rPr lang="fi-FI" sz="1600" b="0" i="0" dirty="0">
                <a:solidFill>
                  <a:srgbClr val="000000"/>
                </a:solidFill>
                <a:effectLst/>
              </a:rPr>
              <a:t>. Prologi – puheviestinnän vuosikirja 2020. </a:t>
            </a:r>
            <a:r>
              <a:rPr lang="fi-FI" sz="1600" b="0" i="0" u="sng" dirty="0">
                <a:solidFill>
                  <a:srgbClr val="00778A"/>
                </a:solidFill>
                <a:effectLst/>
                <a:hlinkClick r:id="rId2"/>
              </a:rPr>
              <a:t>https://doi.org/10.33352/prlg.91936</a:t>
            </a:r>
            <a:r>
              <a:rPr lang="fi-FI" sz="2200" b="0" i="0" dirty="0">
                <a:solidFill>
                  <a:srgbClr val="000000"/>
                </a:solidFill>
                <a:effectLst/>
              </a:rPr>
              <a:t> </a:t>
            </a:r>
            <a:r>
              <a:rPr lang="fi-FI" sz="2200" dirty="0"/>
              <a:t> </a:t>
            </a:r>
          </a:p>
        </p:txBody>
      </p:sp>
      <p:sp>
        <p:nvSpPr>
          <p:cNvPr id="3" name="Otsikko 2">
            <a:extLst>
              <a:ext uri="{FF2B5EF4-FFF2-40B4-BE49-F238E27FC236}">
                <a16:creationId xmlns:a16="http://schemas.microsoft.com/office/drawing/2014/main" id="{32E4EDCF-AD17-5EEE-D2DB-537636085C88}"/>
              </a:ext>
            </a:extLst>
          </p:cNvPr>
          <p:cNvSpPr>
            <a:spLocks noGrp="1"/>
          </p:cNvSpPr>
          <p:nvPr>
            <p:ph type="title"/>
          </p:nvPr>
        </p:nvSpPr>
        <p:spPr/>
        <p:txBody>
          <a:bodyPr/>
          <a:lstStyle/>
          <a:p>
            <a:r>
              <a:rPr lang="fi-FI" dirty="0"/>
              <a:t>Moniulotteinen käsite</a:t>
            </a:r>
          </a:p>
        </p:txBody>
      </p:sp>
    </p:spTree>
    <p:extLst>
      <p:ext uri="{BB962C8B-B14F-4D97-AF65-F5344CB8AC3E}">
        <p14:creationId xmlns:p14="http://schemas.microsoft.com/office/powerpoint/2010/main" val="124863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BDF36C97-EA06-FA1C-6BCB-955740761B6E}"/>
              </a:ext>
            </a:extLst>
          </p:cNvPr>
          <p:cNvSpPr>
            <a:spLocks noGrp="1"/>
          </p:cNvSpPr>
          <p:nvPr>
            <p:ph type="title"/>
          </p:nvPr>
        </p:nvSpPr>
        <p:spPr>
          <a:xfrm>
            <a:off x="414000" y="0"/>
            <a:ext cx="9138790" cy="1116000"/>
          </a:xfrm>
        </p:spPr>
        <p:txBody>
          <a:bodyPr anchor="b">
            <a:normAutofit/>
          </a:bodyPr>
          <a:lstStyle/>
          <a:p>
            <a:r>
              <a:rPr lang="fi-FI" dirty="0"/>
              <a:t>Miksi?</a:t>
            </a:r>
          </a:p>
        </p:txBody>
      </p:sp>
      <p:graphicFrame>
        <p:nvGraphicFramePr>
          <p:cNvPr id="5" name="Sisällön paikkamerkki 1">
            <a:extLst>
              <a:ext uri="{FF2B5EF4-FFF2-40B4-BE49-F238E27FC236}">
                <a16:creationId xmlns:a16="http://schemas.microsoft.com/office/drawing/2014/main" id="{B5B7693D-3F1F-9724-23A0-2F87983FA0FC}"/>
              </a:ext>
            </a:extLst>
          </p:cNvPr>
          <p:cNvGraphicFramePr>
            <a:graphicFrameLocks noGrp="1"/>
          </p:cNvGraphicFramePr>
          <p:nvPr>
            <p:ph idx="1"/>
            <p:extLst>
              <p:ext uri="{D42A27DB-BD31-4B8C-83A1-F6EECF244321}">
                <p14:modId xmlns:p14="http://schemas.microsoft.com/office/powerpoint/2010/main" val="841896510"/>
              </p:ext>
            </p:extLst>
          </p:nvPr>
        </p:nvGraphicFramePr>
        <p:xfrm>
          <a:off x="414000" y="1416000"/>
          <a:ext cx="11248354"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845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8F45D8-2B2C-C373-5889-8B7954F875C7}"/>
              </a:ext>
            </a:extLst>
          </p:cNvPr>
          <p:cNvSpPr>
            <a:spLocks noGrp="1"/>
          </p:cNvSpPr>
          <p:nvPr>
            <p:ph type="title"/>
          </p:nvPr>
        </p:nvSpPr>
        <p:spPr>
          <a:xfrm>
            <a:off x="399495" y="210352"/>
            <a:ext cx="9224897" cy="1254464"/>
          </a:xfrm>
        </p:spPr>
        <p:txBody>
          <a:bodyPr anchor="ctr"/>
          <a:lstStyle/>
          <a:p>
            <a:r>
              <a:rPr lang="fi-FI" sz="2400" dirty="0"/>
              <a:t>Jäsenkysely 2023: Keskeisimmät houkuttelutekijät</a:t>
            </a:r>
          </a:p>
        </p:txBody>
      </p:sp>
      <p:sp>
        <p:nvSpPr>
          <p:cNvPr id="4" name="Päivämäärän paikkamerkki 3">
            <a:extLst>
              <a:ext uri="{FF2B5EF4-FFF2-40B4-BE49-F238E27FC236}">
                <a16:creationId xmlns:a16="http://schemas.microsoft.com/office/drawing/2014/main" id="{9457879C-7374-D83B-F458-23AD44793535}"/>
              </a:ext>
            </a:extLst>
          </p:cNvPr>
          <p:cNvSpPr>
            <a:spLocks noGrp="1"/>
          </p:cNvSpPr>
          <p:nvPr>
            <p:ph type="dt" sz="half" idx="10"/>
          </p:nvPr>
        </p:nvSpPr>
        <p:spPr/>
        <p:txBody>
          <a:bodyPr/>
          <a:lstStyle/>
          <a:p>
            <a:fld id="{A919A32B-9D7C-4141-87CD-EB9C8895F881}" type="datetime1">
              <a:rPr lang="fi-FI" smtClean="0"/>
              <a:t>17.10.2025</a:t>
            </a:fld>
            <a:endParaRPr lang="fi-FI"/>
          </a:p>
        </p:txBody>
      </p:sp>
      <p:sp>
        <p:nvSpPr>
          <p:cNvPr id="5" name="Alatunnisteen paikkamerkki 4">
            <a:extLst>
              <a:ext uri="{FF2B5EF4-FFF2-40B4-BE49-F238E27FC236}">
                <a16:creationId xmlns:a16="http://schemas.microsoft.com/office/drawing/2014/main" id="{7029D372-D0B4-EC10-4706-B7232AF812B6}"/>
              </a:ext>
            </a:extLst>
          </p:cNvPr>
          <p:cNvSpPr>
            <a:spLocks noGrp="1"/>
          </p:cNvSpPr>
          <p:nvPr>
            <p:ph type="ftr" sz="quarter" idx="11"/>
          </p:nvPr>
        </p:nvSpPr>
        <p:spPr/>
        <p:txBody>
          <a:bodyPr/>
          <a:lstStyle/>
          <a:p>
            <a:r>
              <a:rPr lang="fi-FI"/>
              <a:t>Luottamuksellinen</a:t>
            </a:r>
          </a:p>
        </p:txBody>
      </p:sp>
      <p:sp>
        <p:nvSpPr>
          <p:cNvPr id="6" name="Dian numeron paikkamerkki 5">
            <a:extLst>
              <a:ext uri="{FF2B5EF4-FFF2-40B4-BE49-F238E27FC236}">
                <a16:creationId xmlns:a16="http://schemas.microsoft.com/office/drawing/2014/main" id="{6A3E00B0-D74B-81EC-F43D-07FC30724D2A}"/>
              </a:ext>
            </a:extLst>
          </p:cNvPr>
          <p:cNvSpPr>
            <a:spLocks noGrp="1"/>
          </p:cNvSpPr>
          <p:nvPr>
            <p:ph type="sldNum" sz="quarter" idx="12"/>
          </p:nvPr>
        </p:nvSpPr>
        <p:spPr/>
        <p:txBody>
          <a:bodyPr/>
          <a:lstStyle/>
          <a:p>
            <a:fld id="{B89B46FC-B66E-4301-B25C-D47AA4C5ACBB}" type="slidenum">
              <a:rPr lang="fi-FI" smtClean="0"/>
              <a:pPr/>
              <a:t>6</a:t>
            </a:fld>
            <a:endParaRPr lang="fi-FI"/>
          </a:p>
        </p:txBody>
      </p:sp>
      <p:graphicFrame>
        <p:nvGraphicFramePr>
          <p:cNvPr id="7" name="Sisällön paikkamerkki 6">
            <a:extLst>
              <a:ext uri="{FF2B5EF4-FFF2-40B4-BE49-F238E27FC236}">
                <a16:creationId xmlns:a16="http://schemas.microsoft.com/office/drawing/2014/main" id="{ED5D861E-738F-F217-9EFF-9560F5386E47}"/>
              </a:ext>
            </a:extLst>
          </p:cNvPr>
          <p:cNvGraphicFramePr>
            <a:graphicFrameLocks noGrp="1"/>
          </p:cNvGraphicFramePr>
          <p:nvPr>
            <p:ph idx="1"/>
          </p:nvPr>
        </p:nvGraphicFramePr>
        <p:xfrm>
          <a:off x="399495" y="1263192"/>
          <a:ext cx="11248008" cy="5155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796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29DE5D-FC59-C91D-FEA8-77D4E32E22E4}"/>
              </a:ext>
            </a:extLst>
          </p:cNvPr>
          <p:cNvSpPr>
            <a:spLocks noGrp="1"/>
          </p:cNvSpPr>
          <p:nvPr>
            <p:ph type="title"/>
          </p:nvPr>
        </p:nvSpPr>
        <p:spPr>
          <a:xfrm>
            <a:off x="603682" y="210352"/>
            <a:ext cx="8660669" cy="1130176"/>
          </a:xfrm>
        </p:spPr>
        <p:txBody>
          <a:bodyPr/>
          <a:lstStyle/>
          <a:p>
            <a:r>
              <a:rPr lang="fi-FI" sz="2400" dirty="0"/>
              <a:t>Jäsenkysely 2023: Tarjottujen palveluiden tärkeys</a:t>
            </a:r>
          </a:p>
        </p:txBody>
      </p:sp>
      <p:sp>
        <p:nvSpPr>
          <p:cNvPr id="4" name="Päivämäärän paikkamerkki 3">
            <a:extLst>
              <a:ext uri="{FF2B5EF4-FFF2-40B4-BE49-F238E27FC236}">
                <a16:creationId xmlns:a16="http://schemas.microsoft.com/office/drawing/2014/main" id="{93478A28-9ABB-1670-56F8-8DA3D19A2A9F}"/>
              </a:ext>
            </a:extLst>
          </p:cNvPr>
          <p:cNvSpPr>
            <a:spLocks noGrp="1"/>
          </p:cNvSpPr>
          <p:nvPr>
            <p:ph type="dt" sz="half" idx="10"/>
          </p:nvPr>
        </p:nvSpPr>
        <p:spPr/>
        <p:txBody>
          <a:bodyPr/>
          <a:lstStyle/>
          <a:p>
            <a:fld id="{A919A32B-9D7C-4141-87CD-EB9C8895F881}" type="datetime1">
              <a:rPr lang="fi-FI" smtClean="0"/>
              <a:t>17.10.2025</a:t>
            </a:fld>
            <a:endParaRPr lang="fi-FI"/>
          </a:p>
        </p:txBody>
      </p:sp>
      <p:sp>
        <p:nvSpPr>
          <p:cNvPr id="5" name="Alatunnisteen paikkamerkki 4">
            <a:extLst>
              <a:ext uri="{FF2B5EF4-FFF2-40B4-BE49-F238E27FC236}">
                <a16:creationId xmlns:a16="http://schemas.microsoft.com/office/drawing/2014/main" id="{FAE89321-B401-2E69-C8DA-9A52FCDBB65C}"/>
              </a:ext>
            </a:extLst>
          </p:cNvPr>
          <p:cNvSpPr>
            <a:spLocks noGrp="1"/>
          </p:cNvSpPr>
          <p:nvPr>
            <p:ph type="ftr" sz="quarter" idx="11"/>
          </p:nvPr>
        </p:nvSpPr>
        <p:spPr/>
        <p:txBody>
          <a:bodyPr/>
          <a:lstStyle/>
          <a:p>
            <a:r>
              <a:rPr lang="fi-FI"/>
              <a:t>Luottamuksellinen</a:t>
            </a:r>
          </a:p>
        </p:txBody>
      </p:sp>
      <p:sp>
        <p:nvSpPr>
          <p:cNvPr id="6" name="Dian numeron paikkamerkki 5">
            <a:extLst>
              <a:ext uri="{FF2B5EF4-FFF2-40B4-BE49-F238E27FC236}">
                <a16:creationId xmlns:a16="http://schemas.microsoft.com/office/drawing/2014/main" id="{516CB42B-0689-E133-764C-B14E57840E82}"/>
              </a:ext>
            </a:extLst>
          </p:cNvPr>
          <p:cNvSpPr>
            <a:spLocks noGrp="1"/>
          </p:cNvSpPr>
          <p:nvPr>
            <p:ph type="sldNum" sz="quarter" idx="12"/>
          </p:nvPr>
        </p:nvSpPr>
        <p:spPr/>
        <p:txBody>
          <a:bodyPr/>
          <a:lstStyle/>
          <a:p>
            <a:fld id="{B89B46FC-B66E-4301-B25C-D47AA4C5ACBB}" type="slidenum">
              <a:rPr lang="fi-FI" smtClean="0"/>
              <a:pPr/>
              <a:t>7</a:t>
            </a:fld>
            <a:endParaRPr lang="fi-FI"/>
          </a:p>
        </p:txBody>
      </p:sp>
      <p:graphicFrame>
        <p:nvGraphicFramePr>
          <p:cNvPr id="7" name="Sisällön paikkamerkki 6">
            <a:extLst>
              <a:ext uri="{FF2B5EF4-FFF2-40B4-BE49-F238E27FC236}">
                <a16:creationId xmlns:a16="http://schemas.microsoft.com/office/drawing/2014/main" id="{0DAD7CF3-2966-E085-44A5-0F9A6EE44091}"/>
              </a:ext>
            </a:extLst>
          </p:cNvPr>
          <p:cNvGraphicFramePr>
            <a:graphicFrameLocks noGrp="1"/>
          </p:cNvGraphicFramePr>
          <p:nvPr>
            <p:ph idx="1"/>
          </p:nvPr>
        </p:nvGraphicFramePr>
        <p:xfrm>
          <a:off x="603683" y="1464815"/>
          <a:ext cx="10978717" cy="4980589"/>
        </p:xfrm>
        <a:graphic>
          <a:graphicData uri="http://schemas.openxmlformats.org/drawingml/2006/chart">
            <c:chart xmlns:c="http://schemas.openxmlformats.org/drawingml/2006/chart" xmlns:r="http://schemas.openxmlformats.org/officeDocument/2006/relationships" r:id="rId2"/>
          </a:graphicData>
        </a:graphic>
      </p:graphicFrame>
      <p:sp>
        <p:nvSpPr>
          <p:cNvPr id="10" name="Suorakulmio: Pyöristetyt kulmat 9">
            <a:extLst>
              <a:ext uri="{FF2B5EF4-FFF2-40B4-BE49-F238E27FC236}">
                <a16:creationId xmlns:a16="http://schemas.microsoft.com/office/drawing/2014/main" id="{A6E95EFB-A763-0BD9-8158-439E04005A34}"/>
              </a:ext>
            </a:extLst>
          </p:cNvPr>
          <p:cNvSpPr/>
          <p:nvPr/>
        </p:nvSpPr>
        <p:spPr>
          <a:xfrm>
            <a:off x="7228264" y="1904215"/>
            <a:ext cx="2931736" cy="47134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Pyöristetyt kulmat 10">
            <a:extLst>
              <a:ext uri="{FF2B5EF4-FFF2-40B4-BE49-F238E27FC236}">
                <a16:creationId xmlns:a16="http://schemas.microsoft.com/office/drawing/2014/main" id="{5E8E0DC0-C50A-01C7-9BBC-6894340B1F65}"/>
              </a:ext>
            </a:extLst>
          </p:cNvPr>
          <p:cNvSpPr/>
          <p:nvPr/>
        </p:nvSpPr>
        <p:spPr>
          <a:xfrm>
            <a:off x="5630419" y="3321853"/>
            <a:ext cx="2372936" cy="36512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2C977DE9-4462-289B-0066-7D39BBA3ACF8}"/>
              </a:ext>
            </a:extLst>
          </p:cNvPr>
          <p:cNvSpPr txBox="1"/>
          <p:nvPr/>
        </p:nvSpPr>
        <p:spPr>
          <a:xfrm>
            <a:off x="10147429" y="1969866"/>
            <a:ext cx="461914" cy="1107996"/>
          </a:xfrm>
          <a:prstGeom prst="rect">
            <a:avLst/>
          </a:prstGeom>
          <a:noFill/>
        </p:spPr>
        <p:txBody>
          <a:bodyPr wrap="square" rtlCol="0">
            <a:spAutoFit/>
          </a:bodyPr>
          <a:lstStyle/>
          <a:p>
            <a:pPr algn="l"/>
            <a:r>
              <a:rPr lang="fi-FI" sz="2200">
                <a:solidFill>
                  <a:schemeClr val="bg2"/>
                </a:solidFill>
              </a:rPr>
              <a:t>1. </a:t>
            </a:r>
          </a:p>
          <a:p>
            <a:pPr algn="l"/>
            <a:r>
              <a:rPr lang="fi-FI" sz="2200">
                <a:solidFill>
                  <a:schemeClr val="bg2"/>
                </a:solidFill>
              </a:rPr>
              <a:t>2.</a:t>
            </a:r>
          </a:p>
          <a:p>
            <a:pPr algn="l"/>
            <a:r>
              <a:rPr lang="fi-FI" sz="2200">
                <a:solidFill>
                  <a:schemeClr val="bg2"/>
                </a:solidFill>
              </a:rPr>
              <a:t>3.</a:t>
            </a:r>
          </a:p>
        </p:txBody>
      </p:sp>
      <p:sp>
        <p:nvSpPr>
          <p:cNvPr id="13" name="Tekstiruutu 12">
            <a:extLst>
              <a:ext uri="{FF2B5EF4-FFF2-40B4-BE49-F238E27FC236}">
                <a16:creationId xmlns:a16="http://schemas.microsoft.com/office/drawing/2014/main" id="{B204900C-AEA0-B473-15F9-C9FB1DDEF0BA}"/>
              </a:ext>
            </a:extLst>
          </p:cNvPr>
          <p:cNvSpPr txBox="1"/>
          <p:nvPr/>
        </p:nvSpPr>
        <p:spPr>
          <a:xfrm>
            <a:off x="10555925" y="1974562"/>
            <a:ext cx="461914" cy="1785104"/>
          </a:xfrm>
          <a:prstGeom prst="rect">
            <a:avLst/>
          </a:prstGeom>
          <a:noFill/>
        </p:spPr>
        <p:txBody>
          <a:bodyPr wrap="square" rtlCol="0">
            <a:spAutoFit/>
          </a:bodyPr>
          <a:lstStyle/>
          <a:p>
            <a:pPr algn="l"/>
            <a:r>
              <a:rPr lang="fi-FI" sz="2200">
                <a:solidFill>
                  <a:schemeClr val="bg2">
                    <a:lumMod val="20000"/>
                    <a:lumOff val="80000"/>
                  </a:schemeClr>
                </a:solidFill>
              </a:rPr>
              <a:t>1. </a:t>
            </a:r>
          </a:p>
          <a:p>
            <a:pPr algn="l"/>
            <a:endParaRPr lang="fi-FI" sz="2200">
              <a:solidFill>
                <a:schemeClr val="bg2">
                  <a:lumMod val="20000"/>
                  <a:lumOff val="80000"/>
                </a:schemeClr>
              </a:solidFill>
            </a:endParaRPr>
          </a:p>
          <a:p>
            <a:pPr algn="l"/>
            <a:r>
              <a:rPr lang="fi-FI" sz="2200">
                <a:solidFill>
                  <a:schemeClr val="bg2">
                    <a:lumMod val="20000"/>
                    <a:lumOff val="80000"/>
                  </a:schemeClr>
                </a:solidFill>
              </a:rPr>
              <a:t>3.</a:t>
            </a:r>
          </a:p>
          <a:p>
            <a:pPr algn="l"/>
            <a:endParaRPr lang="fi-FI" sz="2200">
              <a:solidFill>
                <a:schemeClr val="bg2">
                  <a:lumMod val="20000"/>
                  <a:lumOff val="80000"/>
                </a:schemeClr>
              </a:solidFill>
            </a:endParaRPr>
          </a:p>
          <a:p>
            <a:pPr algn="l"/>
            <a:r>
              <a:rPr lang="fi-FI" sz="2200">
                <a:solidFill>
                  <a:schemeClr val="bg2">
                    <a:lumMod val="20000"/>
                    <a:lumOff val="80000"/>
                  </a:schemeClr>
                </a:solidFill>
              </a:rPr>
              <a:t>2.</a:t>
            </a:r>
          </a:p>
        </p:txBody>
      </p:sp>
      <p:sp>
        <p:nvSpPr>
          <p:cNvPr id="14" name="Tekstiruutu 13">
            <a:extLst>
              <a:ext uri="{FF2B5EF4-FFF2-40B4-BE49-F238E27FC236}">
                <a16:creationId xmlns:a16="http://schemas.microsoft.com/office/drawing/2014/main" id="{AE148B4D-8DC1-53F4-FC6F-9C584085C260}"/>
              </a:ext>
            </a:extLst>
          </p:cNvPr>
          <p:cNvSpPr txBox="1"/>
          <p:nvPr/>
        </p:nvSpPr>
        <p:spPr>
          <a:xfrm>
            <a:off x="11005268" y="1969866"/>
            <a:ext cx="461914" cy="1785104"/>
          </a:xfrm>
          <a:prstGeom prst="rect">
            <a:avLst/>
          </a:prstGeom>
          <a:noFill/>
        </p:spPr>
        <p:txBody>
          <a:bodyPr wrap="square" rtlCol="0">
            <a:spAutoFit/>
          </a:bodyPr>
          <a:lstStyle/>
          <a:p>
            <a:pPr algn="l"/>
            <a:r>
              <a:rPr lang="fi-FI" sz="2200">
                <a:solidFill>
                  <a:schemeClr val="accent5"/>
                </a:solidFill>
              </a:rPr>
              <a:t>1. </a:t>
            </a:r>
          </a:p>
          <a:p>
            <a:pPr algn="l"/>
            <a:endParaRPr lang="fi-FI" sz="2200">
              <a:solidFill>
                <a:schemeClr val="accent5"/>
              </a:solidFill>
            </a:endParaRPr>
          </a:p>
          <a:p>
            <a:pPr algn="l"/>
            <a:endParaRPr lang="fi-FI" sz="2200">
              <a:solidFill>
                <a:schemeClr val="accent5"/>
              </a:solidFill>
            </a:endParaRPr>
          </a:p>
          <a:p>
            <a:pPr algn="l"/>
            <a:r>
              <a:rPr lang="fi-FI" sz="2200">
                <a:solidFill>
                  <a:schemeClr val="accent5"/>
                </a:solidFill>
              </a:rPr>
              <a:t>3.</a:t>
            </a:r>
          </a:p>
          <a:p>
            <a:pPr algn="l"/>
            <a:r>
              <a:rPr lang="fi-FI" sz="2200">
                <a:solidFill>
                  <a:schemeClr val="accent5"/>
                </a:solidFill>
              </a:rPr>
              <a:t>2.</a:t>
            </a:r>
          </a:p>
        </p:txBody>
      </p:sp>
    </p:spTree>
    <p:extLst>
      <p:ext uri="{BB962C8B-B14F-4D97-AF65-F5344CB8AC3E}">
        <p14:creationId xmlns:p14="http://schemas.microsoft.com/office/powerpoint/2010/main" val="135204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29DE5D-FC59-C91D-FEA8-77D4E32E22E4}"/>
              </a:ext>
            </a:extLst>
          </p:cNvPr>
          <p:cNvSpPr>
            <a:spLocks noGrp="1"/>
          </p:cNvSpPr>
          <p:nvPr>
            <p:ph type="title"/>
          </p:nvPr>
        </p:nvSpPr>
        <p:spPr>
          <a:xfrm>
            <a:off x="603682" y="210352"/>
            <a:ext cx="8084605" cy="1130176"/>
          </a:xfrm>
        </p:spPr>
        <p:txBody>
          <a:bodyPr/>
          <a:lstStyle/>
          <a:p>
            <a:r>
              <a:rPr lang="fi-FI" sz="2400" dirty="0"/>
              <a:t>Jäsenkysely 2023: Tarjottujen palveluiden tärkeys</a:t>
            </a:r>
          </a:p>
        </p:txBody>
      </p:sp>
      <p:sp>
        <p:nvSpPr>
          <p:cNvPr id="4" name="Päivämäärän paikkamerkki 3">
            <a:extLst>
              <a:ext uri="{FF2B5EF4-FFF2-40B4-BE49-F238E27FC236}">
                <a16:creationId xmlns:a16="http://schemas.microsoft.com/office/drawing/2014/main" id="{93478A28-9ABB-1670-56F8-8DA3D19A2A9F}"/>
              </a:ext>
            </a:extLst>
          </p:cNvPr>
          <p:cNvSpPr>
            <a:spLocks noGrp="1"/>
          </p:cNvSpPr>
          <p:nvPr>
            <p:ph type="dt" sz="half" idx="10"/>
          </p:nvPr>
        </p:nvSpPr>
        <p:spPr/>
        <p:txBody>
          <a:bodyPr/>
          <a:lstStyle/>
          <a:p>
            <a:fld id="{A919A32B-9D7C-4141-87CD-EB9C8895F881}" type="datetime1">
              <a:rPr lang="fi-FI" smtClean="0"/>
              <a:t>17.10.2025</a:t>
            </a:fld>
            <a:endParaRPr lang="fi-FI"/>
          </a:p>
        </p:txBody>
      </p:sp>
      <p:sp>
        <p:nvSpPr>
          <p:cNvPr id="5" name="Alatunnisteen paikkamerkki 4">
            <a:extLst>
              <a:ext uri="{FF2B5EF4-FFF2-40B4-BE49-F238E27FC236}">
                <a16:creationId xmlns:a16="http://schemas.microsoft.com/office/drawing/2014/main" id="{FAE89321-B401-2E69-C8DA-9A52FCDBB65C}"/>
              </a:ext>
            </a:extLst>
          </p:cNvPr>
          <p:cNvSpPr>
            <a:spLocks noGrp="1"/>
          </p:cNvSpPr>
          <p:nvPr>
            <p:ph type="ftr" sz="quarter" idx="11"/>
          </p:nvPr>
        </p:nvSpPr>
        <p:spPr/>
        <p:txBody>
          <a:bodyPr/>
          <a:lstStyle/>
          <a:p>
            <a:r>
              <a:rPr lang="fi-FI"/>
              <a:t>Luottamuksellinen</a:t>
            </a:r>
          </a:p>
        </p:txBody>
      </p:sp>
      <p:sp>
        <p:nvSpPr>
          <p:cNvPr id="6" name="Dian numeron paikkamerkki 5">
            <a:extLst>
              <a:ext uri="{FF2B5EF4-FFF2-40B4-BE49-F238E27FC236}">
                <a16:creationId xmlns:a16="http://schemas.microsoft.com/office/drawing/2014/main" id="{516CB42B-0689-E133-764C-B14E57840E82}"/>
              </a:ext>
            </a:extLst>
          </p:cNvPr>
          <p:cNvSpPr>
            <a:spLocks noGrp="1"/>
          </p:cNvSpPr>
          <p:nvPr>
            <p:ph type="sldNum" sz="quarter" idx="12"/>
          </p:nvPr>
        </p:nvSpPr>
        <p:spPr/>
        <p:txBody>
          <a:bodyPr/>
          <a:lstStyle/>
          <a:p>
            <a:fld id="{B89B46FC-B66E-4301-B25C-D47AA4C5ACBB}" type="slidenum">
              <a:rPr lang="fi-FI" smtClean="0"/>
              <a:pPr/>
              <a:t>8</a:t>
            </a:fld>
            <a:endParaRPr lang="fi-FI"/>
          </a:p>
        </p:txBody>
      </p:sp>
      <p:graphicFrame>
        <p:nvGraphicFramePr>
          <p:cNvPr id="7" name="Sisällön paikkamerkki 6">
            <a:extLst>
              <a:ext uri="{FF2B5EF4-FFF2-40B4-BE49-F238E27FC236}">
                <a16:creationId xmlns:a16="http://schemas.microsoft.com/office/drawing/2014/main" id="{0DAD7CF3-2966-E085-44A5-0F9A6EE44091}"/>
              </a:ext>
            </a:extLst>
          </p:cNvPr>
          <p:cNvGraphicFramePr>
            <a:graphicFrameLocks noGrp="1"/>
          </p:cNvGraphicFramePr>
          <p:nvPr>
            <p:ph idx="1"/>
          </p:nvPr>
        </p:nvGraphicFramePr>
        <p:xfrm>
          <a:off x="603683" y="1464815"/>
          <a:ext cx="10978717" cy="4980589"/>
        </p:xfrm>
        <a:graphic>
          <a:graphicData uri="http://schemas.openxmlformats.org/drawingml/2006/chart">
            <c:chart xmlns:c="http://schemas.openxmlformats.org/drawingml/2006/chart" xmlns:r="http://schemas.openxmlformats.org/officeDocument/2006/relationships" r:id="rId2"/>
          </a:graphicData>
        </a:graphic>
      </p:graphicFrame>
      <p:sp>
        <p:nvSpPr>
          <p:cNvPr id="10" name="Suorakulmio: Pyöristetyt kulmat 9">
            <a:extLst>
              <a:ext uri="{FF2B5EF4-FFF2-40B4-BE49-F238E27FC236}">
                <a16:creationId xmlns:a16="http://schemas.microsoft.com/office/drawing/2014/main" id="{A6E95EFB-A763-0BD9-8158-439E04005A34}"/>
              </a:ext>
            </a:extLst>
          </p:cNvPr>
          <p:cNvSpPr/>
          <p:nvPr/>
        </p:nvSpPr>
        <p:spPr>
          <a:xfrm>
            <a:off x="7228264" y="1904215"/>
            <a:ext cx="2931736" cy="47134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Pyöristetyt kulmat 10">
            <a:extLst>
              <a:ext uri="{FF2B5EF4-FFF2-40B4-BE49-F238E27FC236}">
                <a16:creationId xmlns:a16="http://schemas.microsoft.com/office/drawing/2014/main" id="{5E8E0DC0-C50A-01C7-9BBC-6894340B1F65}"/>
              </a:ext>
            </a:extLst>
          </p:cNvPr>
          <p:cNvSpPr/>
          <p:nvPr/>
        </p:nvSpPr>
        <p:spPr>
          <a:xfrm>
            <a:off x="5630419" y="3321853"/>
            <a:ext cx="2372936" cy="36512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2C977DE9-4462-289B-0066-7D39BBA3ACF8}"/>
              </a:ext>
            </a:extLst>
          </p:cNvPr>
          <p:cNvSpPr txBox="1"/>
          <p:nvPr/>
        </p:nvSpPr>
        <p:spPr>
          <a:xfrm>
            <a:off x="10147429" y="1969866"/>
            <a:ext cx="461914" cy="1107996"/>
          </a:xfrm>
          <a:prstGeom prst="rect">
            <a:avLst/>
          </a:prstGeom>
          <a:noFill/>
        </p:spPr>
        <p:txBody>
          <a:bodyPr wrap="square" rtlCol="0">
            <a:spAutoFit/>
          </a:bodyPr>
          <a:lstStyle/>
          <a:p>
            <a:pPr algn="l"/>
            <a:r>
              <a:rPr lang="fi-FI" sz="2200">
                <a:solidFill>
                  <a:schemeClr val="bg2"/>
                </a:solidFill>
              </a:rPr>
              <a:t>1. </a:t>
            </a:r>
          </a:p>
          <a:p>
            <a:pPr algn="l"/>
            <a:r>
              <a:rPr lang="fi-FI" sz="2200">
                <a:solidFill>
                  <a:schemeClr val="bg2"/>
                </a:solidFill>
              </a:rPr>
              <a:t>2.</a:t>
            </a:r>
          </a:p>
          <a:p>
            <a:pPr algn="l"/>
            <a:r>
              <a:rPr lang="fi-FI" sz="2200">
                <a:solidFill>
                  <a:schemeClr val="bg2"/>
                </a:solidFill>
              </a:rPr>
              <a:t>3.</a:t>
            </a:r>
          </a:p>
        </p:txBody>
      </p:sp>
      <p:sp>
        <p:nvSpPr>
          <p:cNvPr id="13" name="Tekstiruutu 12">
            <a:extLst>
              <a:ext uri="{FF2B5EF4-FFF2-40B4-BE49-F238E27FC236}">
                <a16:creationId xmlns:a16="http://schemas.microsoft.com/office/drawing/2014/main" id="{B204900C-AEA0-B473-15F9-C9FB1DDEF0BA}"/>
              </a:ext>
            </a:extLst>
          </p:cNvPr>
          <p:cNvSpPr txBox="1"/>
          <p:nvPr/>
        </p:nvSpPr>
        <p:spPr>
          <a:xfrm>
            <a:off x="10555925" y="1974562"/>
            <a:ext cx="461914" cy="1785104"/>
          </a:xfrm>
          <a:prstGeom prst="rect">
            <a:avLst/>
          </a:prstGeom>
          <a:noFill/>
        </p:spPr>
        <p:txBody>
          <a:bodyPr wrap="square" rtlCol="0">
            <a:spAutoFit/>
          </a:bodyPr>
          <a:lstStyle/>
          <a:p>
            <a:pPr algn="l"/>
            <a:r>
              <a:rPr lang="fi-FI" sz="2200">
                <a:solidFill>
                  <a:schemeClr val="bg2">
                    <a:lumMod val="20000"/>
                    <a:lumOff val="80000"/>
                  </a:schemeClr>
                </a:solidFill>
              </a:rPr>
              <a:t>1. </a:t>
            </a:r>
          </a:p>
          <a:p>
            <a:pPr algn="l"/>
            <a:endParaRPr lang="fi-FI" sz="2200">
              <a:solidFill>
                <a:schemeClr val="bg2">
                  <a:lumMod val="20000"/>
                  <a:lumOff val="80000"/>
                </a:schemeClr>
              </a:solidFill>
            </a:endParaRPr>
          </a:p>
          <a:p>
            <a:pPr algn="l"/>
            <a:r>
              <a:rPr lang="fi-FI" sz="2200">
                <a:solidFill>
                  <a:schemeClr val="bg2">
                    <a:lumMod val="20000"/>
                    <a:lumOff val="80000"/>
                  </a:schemeClr>
                </a:solidFill>
              </a:rPr>
              <a:t>3.</a:t>
            </a:r>
          </a:p>
          <a:p>
            <a:pPr algn="l"/>
            <a:endParaRPr lang="fi-FI" sz="2200">
              <a:solidFill>
                <a:schemeClr val="bg2">
                  <a:lumMod val="20000"/>
                  <a:lumOff val="80000"/>
                </a:schemeClr>
              </a:solidFill>
            </a:endParaRPr>
          </a:p>
          <a:p>
            <a:pPr algn="l"/>
            <a:r>
              <a:rPr lang="fi-FI" sz="2200">
                <a:solidFill>
                  <a:schemeClr val="bg2">
                    <a:lumMod val="20000"/>
                    <a:lumOff val="80000"/>
                  </a:schemeClr>
                </a:solidFill>
              </a:rPr>
              <a:t>2.</a:t>
            </a:r>
          </a:p>
        </p:txBody>
      </p:sp>
      <p:sp>
        <p:nvSpPr>
          <p:cNvPr id="14" name="Tekstiruutu 13">
            <a:extLst>
              <a:ext uri="{FF2B5EF4-FFF2-40B4-BE49-F238E27FC236}">
                <a16:creationId xmlns:a16="http://schemas.microsoft.com/office/drawing/2014/main" id="{AE148B4D-8DC1-53F4-FC6F-9C584085C260}"/>
              </a:ext>
            </a:extLst>
          </p:cNvPr>
          <p:cNvSpPr txBox="1"/>
          <p:nvPr/>
        </p:nvSpPr>
        <p:spPr>
          <a:xfrm>
            <a:off x="11005268" y="1969866"/>
            <a:ext cx="461914" cy="1785104"/>
          </a:xfrm>
          <a:prstGeom prst="rect">
            <a:avLst/>
          </a:prstGeom>
          <a:noFill/>
        </p:spPr>
        <p:txBody>
          <a:bodyPr wrap="square" rtlCol="0">
            <a:spAutoFit/>
          </a:bodyPr>
          <a:lstStyle/>
          <a:p>
            <a:pPr algn="l"/>
            <a:r>
              <a:rPr lang="fi-FI" sz="2200">
                <a:solidFill>
                  <a:schemeClr val="accent5"/>
                </a:solidFill>
              </a:rPr>
              <a:t>1. </a:t>
            </a:r>
          </a:p>
          <a:p>
            <a:pPr algn="l"/>
            <a:endParaRPr lang="fi-FI" sz="2200">
              <a:solidFill>
                <a:schemeClr val="accent5"/>
              </a:solidFill>
            </a:endParaRPr>
          </a:p>
          <a:p>
            <a:pPr algn="l"/>
            <a:endParaRPr lang="fi-FI" sz="2200">
              <a:solidFill>
                <a:schemeClr val="accent5"/>
              </a:solidFill>
            </a:endParaRPr>
          </a:p>
          <a:p>
            <a:pPr algn="l"/>
            <a:r>
              <a:rPr lang="fi-FI" sz="2200">
                <a:solidFill>
                  <a:schemeClr val="accent5"/>
                </a:solidFill>
              </a:rPr>
              <a:t>3.</a:t>
            </a:r>
          </a:p>
          <a:p>
            <a:pPr algn="l"/>
            <a:r>
              <a:rPr lang="fi-FI" sz="2200">
                <a:solidFill>
                  <a:schemeClr val="accent5"/>
                </a:solidFill>
              </a:rPr>
              <a:t>2.</a:t>
            </a:r>
          </a:p>
        </p:txBody>
      </p:sp>
    </p:spTree>
    <p:extLst>
      <p:ext uri="{BB962C8B-B14F-4D97-AF65-F5344CB8AC3E}">
        <p14:creationId xmlns:p14="http://schemas.microsoft.com/office/powerpoint/2010/main" val="372194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DCA9F2-BB33-0A30-BDF3-40EA98AE9942}"/>
              </a:ext>
            </a:extLst>
          </p:cNvPr>
          <p:cNvSpPr>
            <a:spLocks noGrp="1"/>
          </p:cNvSpPr>
          <p:nvPr>
            <p:ph type="ctrTitle"/>
          </p:nvPr>
        </p:nvSpPr>
        <p:spPr/>
        <p:txBody>
          <a:bodyPr/>
          <a:lstStyle/>
          <a:p>
            <a:r>
              <a:rPr lang="fi-FI" dirty="0"/>
              <a:t>Verkostoitumisen askeleet </a:t>
            </a:r>
          </a:p>
        </p:txBody>
      </p:sp>
    </p:spTree>
    <p:extLst>
      <p:ext uri="{BB962C8B-B14F-4D97-AF65-F5344CB8AC3E}">
        <p14:creationId xmlns:p14="http://schemas.microsoft.com/office/powerpoint/2010/main" val="852507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6E4360D-A9A8-9B1B-DB01-BFEE5930D373}"/>
              </a:ext>
            </a:extLst>
          </p:cNvPr>
          <p:cNvSpPr>
            <a:spLocks noGrp="1"/>
          </p:cNvSpPr>
          <p:nvPr>
            <p:ph idx="1"/>
          </p:nvPr>
        </p:nvSpPr>
        <p:spPr/>
        <p:txBody>
          <a:bodyPr/>
          <a:lstStyle/>
          <a:p>
            <a:pPr marL="0" indent="0">
              <a:buNone/>
            </a:pPr>
            <a:r>
              <a:rPr lang="fi-FI" sz="2200" b="0" i="0" dirty="0">
                <a:solidFill>
                  <a:srgbClr val="000000"/>
                </a:solidFill>
                <a:effectLst/>
              </a:rPr>
              <a:t>Tutkimuksen tulokset osoittivat, että verkostoitumiseen liittyvä vuorovaikutusosaaminen vaatii yrittäjiltä </a:t>
            </a:r>
            <a:r>
              <a:rPr lang="fi-FI" sz="2200" b="0" i="0" u="sng" dirty="0">
                <a:solidFill>
                  <a:srgbClr val="000000"/>
                </a:solidFill>
                <a:effectLst/>
              </a:rPr>
              <a:t>rohkeutta ja motivaatiota</a:t>
            </a:r>
            <a:r>
              <a:rPr lang="fi-FI" sz="2200" b="0" i="0" dirty="0">
                <a:solidFill>
                  <a:srgbClr val="000000"/>
                </a:solidFill>
                <a:effectLst/>
              </a:rPr>
              <a:t> ottaa kontaktia ja tehdä aloitteita. </a:t>
            </a:r>
          </a:p>
          <a:p>
            <a:pPr marL="0" indent="0">
              <a:buNone/>
            </a:pPr>
            <a:endParaRPr lang="fi-FI" sz="2200" dirty="0">
              <a:solidFill>
                <a:srgbClr val="000000"/>
              </a:solidFill>
            </a:endParaRPr>
          </a:p>
          <a:p>
            <a:pPr marL="0" indent="0">
              <a:buNone/>
            </a:pPr>
            <a:r>
              <a:rPr lang="fi-FI" sz="2200" b="0" i="0" dirty="0">
                <a:solidFill>
                  <a:srgbClr val="000000"/>
                </a:solidFill>
                <a:effectLst/>
              </a:rPr>
              <a:t>Lisäksi se vaatii </a:t>
            </a:r>
            <a:r>
              <a:rPr lang="fi-FI" sz="2200" b="0" i="0" u="sng" dirty="0">
                <a:solidFill>
                  <a:srgbClr val="000000"/>
                </a:solidFill>
                <a:effectLst/>
              </a:rPr>
              <a:t>luottamuksen rakentamisen taitoa</a:t>
            </a:r>
            <a:r>
              <a:rPr lang="fi-FI" sz="2200" b="0" i="0" dirty="0">
                <a:solidFill>
                  <a:srgbClr val="000000"/>
                </a:solidFill>
                <a:effectLst/>
              </a:rPr>
              <a:t>, kuuntelemisen ja perustelemisen taitoa, keskustelutaitoja sekä epävarmuuden hallintataitoa. </a:t>
            </a:r>
          </a:p>
          <a:p>
            <a:pPr marL="0" indent="0">
              <a:buNone/>
            </a:pPr>
            <a:endParaRPr lang="fi-FI" sz="2200" dirty="0">
              <a:solidFill>
                <a:srgbClr val="000000"/>
              </a:solidFill>
            </a:endParaRPr>
          </a:p>
          <a:p>
            <a:pPr marL="0" indent="0">
              <a:buNone/>
            </a:pPr>
            <a:r>
              <a:rPr lang="fi-FI" sz="2200" b="0" i="0" dirty="0">
                <a:solidFill>
                  <a:srgbClr val="000000"/>
                </a:solidFill>
                <a:effectLst/>
              </a:rPr>
              <a:t>Kaiken pohjana on </a:t>
            </a:r>
            <a:r>
              <a:rPr lang="fi-FI" sz="2200" b="0" i="0" u="sng" dirty="0">
                <a:solidFill>
                  <a:srgbClr val="000000"/>
                </a:solidFill>
                <a:effectLst/>
              </a:rPr>
              <a:t>syvällinen ymmärrys omasta tuotteesta tai palvelusta</a:t>
            </a:r>
            <a:r>
              <a:rPr lang="fi-FI" sz="2200" b="0" i="0" dirty="0">
                <a:solidFill>
                  <a:srgbClr val="000000"/>
                </a:solidFill>
                <a:effectLst/>
              </a:rPr>
              <a:t>, sen ominaisuuksista ja mahdollisuuksista. </a:t>
            </a:r>
            <a:r>
              <a:rPr lang="fi-FI" sz="2200" b="0" i="0" u="sng" dirty="0">
                <a:solidFill>
                  <a:srgbClr val="000000"/>
                </a:solidFill>
                <a:effectLst/>
              </a:rPr>
              <a:t>Hyvä maine </a:t>
            </a:r>
            <a:r>
              <a:rPr lang="fi-FI" sz="2200" b="0" i="0" dirty="0">
                <a:solidFill>
                  <a:srgbClr val="000000"/>
                </a:solidFill>
                <a:effectLst/>
              </a:rPr>
              <a:t>auttaa luomaan luotettavaa vaikutelmaa ja herättämään kiinnostusta.</a:t>
            </a:r>
          </a:p>
          <a:p>
            <a:pPr marL="0" indent="0">
              <a:buNone/>
            </a:pPr>
            <a:endParaRPr lang="fi-FI" sz="2200" kern="100" dirty="0">
              <a:solidFill>
                <a:srgbClr val="000000"/>
              </a:solidFill>
              <a:ea typeface="Aptos" panose="020B0004020202020204" pitchFamily="34" charset="0"/>
              <a:cs typeface="Times New Roman" panose="02020603050405020304" pitchFamily="18" charset="0"/>
            </a:endParaRPr>
          </a:p>
          <a:p>
            <a:pPr marL="0" indent="0">
              <a:buNone/>
            </a:pPr>
            <a:r>
              <a:rPr lang="fi-FI" sz="1600" b="0" i="0" dirty="0">
                <a:solidFill>
                  <a:srgbClr val="000000"/>
                </a:solidFill>
                <a:effectLst/>
              </a:rPr>
              <a:t>Lotta Kokkonen, Jonna Koponen. </a:t>
            </a:r>
            <a:r>
              <a:rPr lang="fi-FI" sz="1600" b="0" i="0" dirty="0" err="1">
                <a:solidFill>
                  <a:srgbClr val="000000"/>
                </a:solidFill>
                <a:effectLst/>
              </a:rPr>
              <a:t>Entrepreneurs</a:t>
            </a:r>
            <a:r>
              <a:rPr lang="fi-FI" sz="1600" b="0" i="0" dirty="0">
                <a:solidFill>
                  <a:srgbClr val="000000"/>
                </a:solidFill>
                <a:effectLst/>
              </a:rPr>
              <a:t>’ </a:t>
            </a:r>
            <a:r>
              <a:rPr lang="fi-FI" sz="1600" b="0" i="0" dirty="0" err="1">
                <a:solidFill>
                  <a:srgbClr val="000000"/>
                </a:solidFill>
                <a:effectLst/>
              </a:rPr>
              <a:t>interpersonal</a:t>
            </a:r>
            <a:r>
              <a:rPr lang="fi-FI" sz="1600" b="0" i="0" dirty="0">
                <a:solidFill>
                  <a:srgbClr val="000000"/>
                </a:solidFill>
                <a:effectLst/>
              </a:rPr>
              <a:t> </a:t>
            </a:r>
            <a:r>
              <a:rPr lang="fi-FI" sz="1600" b="0" i="0" dirty="0" err="1">
                <a:solidFill>
                  <a:srgbClr val="000000"/>
                </a:solidFill>
                <a:effectLst/>
              </a:rPr>
              <a:t>communication</a:t>
            </a:r>
            <a:r>
              <a:rPr lang="fi-FI" sz="1600" b="0" i="0" dirty="0">
                <a:solidFill>
                  <a:srgbClr val="000000"/>
                </a:solidFill>
                <a:effectLst/>
              </a:rPr>
              <a:t> </a:t>
            </a:r>
            <a:r>
              <a:rPr lang="fi-FI" sz="1600" b="0" i="0" dirty="0" err="1">
                <a:solidFill>
                  <a:srgbClr val="000000"/>
                </a:solidFill>
                <a:effectLst/>
              </a:rPr>
              <a:t>competence</a:t>
            </a:r>
            <a:r>
              <a:rPr lang="fi-FI" sz="1600" b="0" i="0" dirty="0">
                <a:solidFill>
                  <a:srgbClr val="000000"/>
                </a:solidFill>
                <a:effectLst/>
              </a:rPr>
              <a:t> in </a:t>
            </a:r>
            <a:r>
              <a:rPr lang="fi-FI" sz="1600" b="0" i="0" dirty="0" err="1">
                <a:solidFill>
                  <a:srgbClr val="000000"/>
                </a:solidFill>
                <a:effectLst/>
              </a:rPr>
              <a:t>networking</a:t>
            </a:r>
            <a:r>
              <a:rPr lang="fi-FI" sz="1600" b="0" i="0" dirty="0">
                <a:solidFill>
                  <a:srgbClr val="000000"/>
                </a:solidFill>
                <a:effectLst/>
              </a:rPr>
              <a:t>. Prologi – puheviestinnän vuosikirja 2020.</a:t>
            </a:r>
            <a:endParaRPr lang="fi-FI" sz="2200" kern="100" dirty="0">
              <a:ea typeface="Aptos" panose="020B0004020202020204" pitchFamily="34" charset="0"/>
              <a:cs typeface="Times New Roman" panose="02020603050405020304" pitchFamily="18" charset="0"/>
            </a:endParaRPr>
          </a:p>
        </p:txBody>
      </p:sp>
      <p:sp>
        <p:nvSpPr>
          <p:cNvPr id="3" name="Otsikko 2">
            <a:extLst>
              <a:ext uri="{FF2B5EF4-FFF2-40B4-BE49-F238E27FC236}">
                <a16:creationId xmlns:a16="http://schemas.microsoft.com/office/drawing/2014/main" id="{762B32E5-69DF-31BE-01A1-2122B447623B}"/>
              </a:ext>
            </a:extLst>
          </p:cNvPr>
          <p:cNvSpPr>
            <a:spLocks noGrp="1"/>
          </p:cNvSpPr>
          <p:nvPr>
            <p:ph type="title"/>
          </p:nvPr>
        </p:nvSpPr>
        <p:spPr/>
        <p:txBody>
          <a:bodyPr/>
          <a:lstStyle/>
          <a:p>
            <a:r>
              <a:rPr lang="fi-FI" dirty="0"/>
              <a:t>Intro</a:t>
            </a:r>
          </a:p>
        </p:txBody>
      </p:sp>
    </p:spTree>
    <p:extLst>
      <p:ext uri="{BB962C8B-B14F-4D97-AF65-F5344CB8AC3E}">
        <p14:creationId xmlns:p14="http://schemas.microsoft.com/office/powerpoint/2010/main" val="1556380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499B1F3-1F51-F1EA-B6B0-835F5FE18C55}"/>
              </a:ext>
            </a:extLst>
          </p:cNvPr>
          <p:cNvSpPr>
            <a:spLocks noGrp="1"/>
          </p:cNvSpPr>
          <p:nvPr>
            <p:ph type="title"/>
          </p:nvPr>
        </p:nvSpPr>
        <p:spPr>
          <a:xfrm>
            <a:off x="414000" y="0"/>
            <a:ext cx="9138790" cy="1116000"/>
          </a:xfrm>
        </p:spPr>
        <p:txBody>
          <a:bodyPr anchor="b">
            <a:normAutofit/>
          </a:bodyPr>
          <a:lstStyle/>
          <a:p>
            <a:r>
              <a:rPr lang="fi-FI" dirty="0"/>
              <a:t>Verkostoitumisen askeleet</a:t>
            </a:r>
          </a:p>
        </p:txBody>
      </p:sp>
      <p:graphicFrame>
        <p:nvGraphicFramePr>
          <p:cNvPr id="5" name="Sisällön paikkamerkki 1">
            <a:extLst>
              <a:ext uri="{FF2B5EF4-FFF2-40B4-BE49-F238E27FC236}">
                <a16:creationId xmlns:a16="http://schemas.microsoft.com/office/drawing/2014/main" id="{AF31B635-E4F6-330A-8038-E2D38A27563E}"/>
              </a:ext>
            </a:extLst>
          </p:cNvPr>
          <p:cNvGraphicFramePr>
            <a:graphicFrameLocks noGrp="1"/>
          </p:cNvGraphicFramePr>
          <p:nvPr>
            <p:ph idx="1"/>
            <p:extLst>
              <p:ext uri="{D42A27DB-BD31-4B8C-83A1-F6EECF244321}">
                <p14:modId xmlns:p14="http://schemas.microsoft.com/office/powerpoint/2010/main" val="1106267141"/>
              </p:ext>
            </p:extLst>
          </p:nvPr>
        </p:nvGraphicFramePr>
        <p:xfrm>
          <a:off x="414000" y="1416000"/>
          <a:ext cx="11248354"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8824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EF9AF2-3389-AE45-66E8-B5E0BE64498F}"/>
              </a:ext>
            </a:extLst>
          </p:cNvPr>
          <p:cNvSpPr>
            <a:spLocks noGrp="1"/>
          </p:cNvSpPr>
          <p:nvPr>
            <p:ph type="ctrTitle"/>
          </p:nvPr>
        </p:nvSpPr>
        <p:spPr/>
        <p:txBody>
          <a:bodyPr/>
          <a:lstStyle/>
          <a:p>
            <a:r>
              <a:rPr lang="fi-FI" dirty="0"/>
              <a:t>Konsepteja</a:t>
            </a:r>
          </a:p>
        </p:txBody>
      </p:sp>
      <p:sp>
        <p:nvSpPr>
          <p:cNvPr id="3" name="Alaotsikko 2">
            <a:extLst>
              <a:ext uri="{FF2B5EF4-FFF2-40B4-BE49-F238E27FC236}">
                <a16:creationId xmlns:a16="http://schemas.microsoft.com/office/drawing/2014/main" id="{6BC9F713-8BF3-9910-410B-C2E36DCFD266}"/>
              </a:ext>
            </a:extLst>
          </p:cNvPr>
          <p:cNvSpPr>
            <a:spLocks noGrp="1"/>
          </p:cNvSpPr>
          <p:nvPr>
            <p:ph type="subTitle" idx="1"/>
          </p:nvPr>
        </p:nvSpPr>
        <p:spPr/>
        <p:txBody>
          <a:bodyPr/>
          <a:lstStyle/>
          <a:p>
            <a:r>
              <a:rPr lang="fi-FI" dirty="0"/>
              <a:t>4+1</a:t>
            </a:r>
          </a:p>
        </p:txBody>
      </p:sp>
    </p:spTree>
    <p:extLst>
      <p:ext uri="{BB962C8B-B14F-4D97-AF65-F5344CB8AC3E}">
        <p14:creationId xmlns:p14="http://schemas.microsoft.com/office/powerpoint/2010/main" val="4058800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E43F396-9A63-FA39-7930-5D751CBA896D}"/>
              </a:ext>
            </a:extLst>
          </p:cNvPr>
          <p:cNvSpPr>
            <a:spLocks noGrp="1"/>
          </p:cNvSpPr>
          <p:nvPr>
            <p:ph sz="half" idx="1"/>
          </p:nvPr>
        </p:nvSpPr>
        <p:spPr>
          <a:xfrm>
            <a:off x="414000" y="1416000"/>
            <a:ext cx="5510474" cy="4535083"/>
          </a:xfrm>
        </p:spPr>
        <p:txBody>
          <a:bodyPr>
            <a:normAutofit/>
          </a:bodyPr>
          <a:lstStyle/>
          <a:p>
            <a:pPr marL="0" indent="0">
              <a:lnSpc>
                <a:spcPct val="90000"/>
              </a:lnSpc>
              <a:buNone/>
            </a:pPr>
            <a:r>
              <a:rPr lang="fi-FI" sz="2000" dirty="0"/>
              <a:t>Seuraavassa on 4+1 verkostoitumiskonseptia. Voit valita näistä tapahtumaasi, koulutukseesi parhaiten soveltuvan mallin. </a:t>
            </a:r>
          </a:p>
          <a:p>
            <a:pPr marL="0" indent="0">
              <a:lnSpc>
                <a:spcPct val="90000"/>
              </a:lnSpc>
              <a:buNone/>
            </a:pPr>
            <a:endParaRPr lang="fi-FI" sz="2000" dirty="0"/>
          </a:p>
          <a:p>
            <a:pPr marL="0" indent="0">
              <a:lnSpc>
                <a:spcPct val="90000"/>
              </a:lnSpc>
              <a:buNone/>
            </a:pPr>
            <a:r>
              <a:rPr lang="fi-FI" sz="2000" b="1" dirty="0"/>
              <a:t>Verkostoitumisen pelisäännöt:</a:t>
            </a:r>
          </a:p>
          <a:p>
            <a:pPr marL="0" indent="0">
              <a:lnSpc>
                <a:spcPct val="90000"/>
              </a:lnSpc>
              <a:buNone/>
            </a:pPr>
            <a:endParaRPr lang="fi-FI" sz="2000" dirty="0"/>
          </a:p>
          <a:p>
            <a:pPr>
              <a:lnSpc>
                <a:spcPct val="90000"/>
              </a:lnSpc>
            </a:pPr>
            <a:r>
              <a:rPr lang="fi-FI" sz="2000" dirty="0"/>
              <a:t>Kunnioita kaikkia kommentteja, vaikka olisit eri mieltä.</a:t>
            </a:r>
          </a:p>
          <a:p>
            <a:pPr>
              <a:lnSpc>
                <a:spcPct val="90000"/>
              </a:lnSpc>
            </a:pPr>
            <a:r>
              <a:rPr lang="fi-FI" sz="2000" dirty="0"/>
              <a:t>Kuuntele ja kysy.</a:t>
            </a:r>
          </a:p>
          <a:p>
            <a:pPr>
              <a:lnSpc>
                <a:spcPct val="90000"/>
              </a:lnSpc>
            </a:pPr>
            <a:r>
              <a:rPr lang="fi-FI" sz="2000" dirty="0"/>
              <a:t>Jaa tietoa.</a:t>
            </a:r>
          </a:p>
          <a:p>
            <a:pPr>
              <a:lnSpc>
                <a:spcPct val="90000"/>
              </a:lnSpc>
            </a:pPr>
            <a:r>
              <a:rPr lang="fi-FI" sz="2000" dirty="0"/>
              <a:t>Ole läsnä.</a:t>
            </a:r>
          </a:p>
          <a:p>
            <a:pPr marL="0" indent="0">
              <a:lnSpc>
                <a:spcPct val="90000"/>
              </a:lnSpc>
              <a:buNone/>
            </a:pPr>
            <a:endParaRPr lang="fi-FI" sz="2000" b="1" dirty="0"/>
          </a:p>
          <a:p>
            <a:pPr marL="0" indent="0">
              <a:lnSpc>
                <a:spcPct val="90000"/>
              </a:lnSpc>
              <a:buNone/>
            </a:pPr>
            <a:r>
              <a:rPr lang="fi-FI" sz="2000" dirty="0"/>
              <a:t>Muista aina tuoda esille, että osallistuminen ohjattuun verkostoitumiseen on vapaaehtoista.</a:t>
            </a:r>
          </a:p>
          <a:p>
            <a:pPr marL="0" indent="0">
              <a:lnSpc>
                <a:spcPct val="90000"/>
              </a:lnSpc>
              <a:buNone/>
            </a:pPr>
            <a:endParaRPr lang="fi-FI" sz="2000" b="1" dirty="0"/>
          </a:p>
        </p:txBody>
      </p:sp>
      <p:pic>
        <p:nvPicPr>
          <p:cNvPr id="5" name="Kuva 4" descr="Liikemies kättelemässä">
            <a:extLst>
              <a:ext uri="{FF2B5EF4-FFF2-40B4-BE49-F238E27FC236}">
                <a16:creationId xmlns:a16="http://schemas.microsoft.com/office/drawing/2014/main" id="{EAAB0C47-2E3E-E596-2F9B-2350E8C5F916}"/>
              </a:ext>
            </a:extLst>
          </p:cNvPr>
          <p:cNvPicPr>
            <a:picLocks noChangeAspect="1"/>
          </p:cNvPicPr>
          <p:nvPr/>
        </p:nvPicPr>
        <p:blipFill>
          <a:blip r:embed="rId2">
            <a:extLst>
              <a:ext uri="{28A0092B-C50C-407E-A947-70E740481C1C}">
                <a14:useLocalDpi xmlns:a14="http://schemas.microsoft.com/office/drawing/2010/main" val="0"/>
              </a:ext>
            </a:extLst>
          </a:blip>
          <a:srcRect l="11701" r="7192" b="-2"/>
          <a:stretch/>
        </p:blipFill>
        <p:spPr>
          <a:xfrm>
            <a:off x="6151880" y="1416000"/>
            <a:ext cx="5510474" cy="4535083"/>
          </a:xfrm>
          <a:prstGeom prst="rect">
            <a:avLst/>
          </a:prstGeom>
          <a:noFill/>
        </p:spPr>
      </p:pic>
      <p:sp>
        <p:nvSpPr>
          <p:cNvPr id="3" name="Otsikko 2">
            <a:extLst>
              <a:ext uri="{FF2B5EF4-FFF2-40B4-BE49-F238E27FC236}">
                <a16:creationId xmlns:a16="http://schemas.microsoft.com/office/drawing/2014/main" id="{4C90042B-839E-F51A-0571-98E68EF77149}"/>
              </a:ext>
            </a:extLst>
          </p:cNvPr>
          <p:cNvSpPr>
            <a:spLocks noGrp="1"/>
          </p:cNvSpPr>
          <p:nvPr>
            <p:ph type="title"/>
          </p:nvPr>
        </p:nvSpPr>
        <p:spPr>
          <a:xfrm>
            <a:off x="414000" y="0"/>
            <a:ext cx="9138790" cy="1116000"/>
          </a:xfrm>
        </p:spPr>
        <p:txBody>
          <a:bodyPr anchor="b">
            <a:normAutofit/>
          </a:bodyPr>
          <a:lstStyle/>
          <a:p>
            <a:r>
              <a:rPr lang="fi-FI" dirty="0"/>
              <a:t>Intro</a:t>
            </a:r>
          </a:p>
        </p:txBody>
      </p:sp>
    </p:spTree>
    <p:extLst>
      <p:ext uri="{BB962C8B-B14F-4D97-AF65-F5344CB8AC3E}">
        <p14:creationId xmlns:p14="http://schemas.microsoft.com/office/powerpoint/2010/main" val="91296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3FC69FD-7B10-E1B2-4691-84509C15AA38}"/>
              </a:ext>
            </a:extLst>
          </p:cNvPr>
          <p:cNvSpPr>
            <a:spLocks noGrp="1"/>
          </p:cNvSpPr>
          <p:nvPr>
            <p:ph sz="half" idx="1"/>
          </p:nvPr>
        </p:nvSpPr>
        <p:spPr>
          <a:xfrm>
            <a:off x="414000" y="1512000"/>
            <a:ext cx="7656235" cy="4584000"/>
          </a:xfrm>
        </p:spPr>
        <p:txBody>
          <a:bodyPr>
            <a:normAutofit/>
          </a:bodyPr>
          <a:lstStyle/>
          <a:p>
            <a:pPr lvl="0"/>
            <a:r>
              <a:rPr lang="fi-FI" sz="2200" kern="100" dirty="0"/>
              <a:t>T</a:t>
            </a:r>
            <a:r>
              <a:rPr lang="fi-FI" sz="2200" kern="100" dirty="0">
                <a:effectLst/>
              </a:rPr>
              <a:t>apahtuma-alueella on esim. 10 pöytää.</a:t>
            </a:r>
          </a:p>
          <a:p>
            <a:pPr lvl="0"/>
            <a:r>
              <a:rPr lang="fi-FI" sz="2200" kern="100" dirty="0"/>
              <a:t>J</a:t>
            </a:r>
            <a:r>
              <a:rPr lang="fi-FI" sz="2200" kern="100" dirty="0">
                <a:effectLst/>
              </a:rPr>
              <a:t>okainen osallistuja saa satunnaisen numeron 1-10 ilmoittautumisen yhteydessä paikan päällä.</a:t>
            </a:r>
          </a:p>
          <a:p>
            <a:pPr lvl="0"/>
            <a:r>
              <a:rPr lang="fi-FI" sz="2200" kern="100" dirty="0">
                <a:effectLst/>
              </a:rPr>
              <a:t>Saatu numero ohjaa vastaavalla numerolla olevaan pöytään.</a:t>
            </a:r>
          </a:p>
          <a:p>
            <a:pPr lvl="0"/>
            <a:r>
              <a:rPr lang="fi-FI" sz="2200" kern="100" dirty="0">
                <a:effectLst/>
              </a:rPr>
              <a:t>Pöydissä voi olla tulostettuna keskustelun pelisäännöt sekä apukysymyksiä keskustelun aloitukseen: Esimerkiksi: </a:t>
            </a:r>
            <a:r>
              <a:rPr lang="fi-FI" sz="2200" kern="100" dirty="0"/>
              <a:t>K</a:t>
            </a:r>
            <a:r>
              <a:rPr lang="fi-FI" sz="2200" kern="100" dirty="0">
                <a:effectLst/>
              </a:rPr>
              <a:t>erro kuka olet ja minkälainen yritys sinulla on?</a:t>
            </a:r>
          </a:p>
          <a:p>
            <a:pPr marL="0" lvl="0" indent="0">
              <a:spcAft>
                <a:spcPts val="800"/>
              </a:spcAft>
              <a:buNone/>
            </a:pPr>
            <a:endParaRPr lang="fi-FI" sz="2200" kern="100" dirty="0">
              <a:effectLst/>
            </a:endParaRPr>
          </a:p>
          <a:p>
            <a:pPr marL="0" indent="0">
              <a:buNone/>
            </a:pPr>
            <a:endParaRPr lang="fi-FI" dirty="0"/>
          </a:p>
        </p:txBody>
      </p:sp>
      <p:pic>
        <p:nvPicPr>
          <p:cNvPr id="6" name="Kuva 5" descr="Kuva, joka sisältää kohteen huonekalu, tuoli, sisä-, sohvapöytä&#10;&#10;Kuvaus luotu automaattisesti">
            <a:extLst>
              <a:ext uri="{FF2B5EF4-FFF2-40B4-BE49-F238E27FC236}">
                <a16:creationId xmlns:a16="http://schemas.microsoft.com/office/drawing/2014/main" id="{416DBD6C-D523-E083-B50C-110237E436B6}"/>
              </a:ext>
            </a:extLst>
          </p:cNvPr>
          <p:cNvPicPr>
            <a:picLocks noChangeAspect="1"/>
          </p:cNvPicPr>
          <p:nvPr/>
        </p:nvPicPr>
        <p:blipFill>
          <a:blip r:embed="rId2">
            <a:extLst>
              <a:ext uri="{28A0092B-C50C-407E-A947-70E740481C1C}">
                <a14:useLocalDpi xmlns:a14="http://schemas.microsoft.com/office/drawing/2010/main" val="0"/>
              </a:ext>
            </a:extLst>
          </a:blip>
          <a:srcRect l="6430" r="20831"/>
          <a:stretch/>
        </p:blipFill>
        <p:spPr>
          <a:xfrm>
            <a:off x="8328000" y="1512000"/>
            <a:ext cx="3334354" cy="4584000"/>
          </a:xfrm>
          <a:prstGeom prst="rect">
            <a:avLst/>
          </a:prstGeom>
          <a:noFill/>
        </p:spPr>
      </p:pic>
      <p:sp>
        <p:nvSpPr>
          <p:cNvPr id="3" name="Otsikko 2">
            <a:extLst>
              <a:ext uri="{FF2B5EF4-FFF2-40B4-BE49-F238E27FC236}">
                <a16:creationId xmlns:a16="http://schemas.microsoft.com/office/drawing/2014/main" id="{5D2DD793-AC42-7DAE-66EA-6E0941203F0B}"/>
              </a:ext>
            </a:extLst>
          </p:cNvPr>
          <p:cNvSpPr>
            <a:spLocks noGrp="1"/>
          </p:cNvSpPr>
          <p:nvPr>
            <p:ph type="title"/>
          </p:nvPr>
        </p:nvSpPr>
        <p:spPr>
          <a:xfrm>
            <a:off x="414000" y="0"/>
            <a:ext cx="9138790" cy="1116000"/>
          </a:xfrm>
        </p:spPr>
        <p:txBody>
          <a:bodyPr anchor="b">
            <a:normAutofit/>
          </a:bodyPr>
          <a:lstStyle/>
          <a:p>
            <a:r>
              <a:rPr lang="fi-FI" dirty="0"/>
              <a:t>1 Numeroidut pöydät</a:t>
            </a:r>
          </a:p>
        </p:txBody>
      </p:sp>
    </p:spTree>
    <p:extLst>
      <p:ext uri="{BB962C8B-B14F-4D97-AF65-F5344CB8AC3E}">
        <p14:creationId xmlns:p14="http://schemas.microsoft.com/office/powerpoint/2010/main" val="1661501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331B7E5-1B07-1672-32B6-73563012F182}"/>
              </a:ext>
            </a:extLst>
          </p:cNvPr>
          <p:cNvSpPr>
            <a:spLocks noGrp="1"/>
          </p:cNvSpPr>
          <p:nvPr>
            <p:ph idx="1"/>
          </p:nvPr>
        </p:nvSpPr>
        <p:spPr/>
        <p:txBody>
          <a:bodyPr/>
          <a:lstStyle/>
          <a:p>
            <a:pPr>
              <a:lnSpc>
                <a:spcPct val="107000"/>
              </a:lnSpc>
              <a:spcAft>
                <a:spcPts val="800"/>
              </a:spcAft>
            </a:pPr>
            <a:r>
              <a:rPr lang="fi-FI" sz="2200" kern="100" dirty="0">
                <a:effectLst/>
                <a:ea typeface="Aptos" panose="020B0004020202020204" pitchFamily="34" charset="0"/>
                <a:cs typeface="Times New Roman" panose="02020603050405020304" pitchFamily="18" charset="0"/>
              </a:rPr>
              <a:t>Ilmoittautumisen yhteydessä, paikan päällä on jaossa rintanappeja, </a:t>
            </a:r>
            <a:r>
              <a:rPr lang="fi-FI" sz="2200" kern="100" dirty="0">
                <a:ea typeface="Aptos" panose="020B0004020202020204" pitchFamily="34" charset="0"/>
                <a:cs typeface="Times New Roman" panose="02020603050405020304" pitchFamily="18" charset="0"/>
              </a:rPr>
              <a:t>joihin on painettu erilaisia teemoja. Esim. markkinointi, myynti, johtaminen jne.</a:t>
            </a:r>
          </a:p>
          <a:p>
            <a:pPr>
              <a:lnSpc>
                <a:spcPct val="107000"/>
              </a:lnSpc>
              <a:spcAft>
                <a:spcPts val="800"/>
              </a:spcAft>
            </a:pPr>
            <a:r>
              <a:rPr lang="fi-FI" sz="2200" kern="100" dirty="0">
                <a:effectLst/>
                <a:ea typeface="Aptos" panose="020B0004020202020204" pitchFamily="34" charset="0"/>
                <a:cs typeface="Times New Roman" panose="02020603050405020304" pitchFamily="18" charset="0"/>
              </a:rPr>
              <a:t>Osall</a:t>
            </a:r>
            <a:r>
              <a:rPr lang="fi-FI" sz="2200" kern="100" dirty="0">
                <a:ea typeface="Aptos" panose="020B0004020202020204" pitchFamily="34" charset="0"/>
                <a:cs typeface="Times New Roman" panose="02020603050405020304" pitchFamily="18" charset="0"/>
              </a:rPr>
              <a:t>istuja valitsee häntä kiinnostavan napin (sisällön) ja kiinnittää sen rintaan tai kaulanauhaan.</a:t>
            </a:r>
          </a:p>
          <a:p>
            <a:pPr>
              <a:lnSpc>
                <a:spcPct val="107000"/>
              </a:lnSpc>
              <a:spcAft>
                <a:spcPts val="800"/>
              </a:spcAft>
            </a:pPr>
            <a:r>
              <a:rPr lang="fi-FI" sz="2200" kern="100" dirty="0">
                <a:ea typeface="Aptos" panose="020B0004020202020204" pitchFamily="34" charset="0"/>
                <a:cs typeface="Times New Roman" panose="02020603050405020304" pitchFamily="18" charset="0"/>
              </a:rPr>
              <a:t>Näin osallistuja tunnistaa samasta aiheesta kiinnostuneen kollegan ja voi hakeutua keskustelemaan teemasta.</a:t>
            </a:r>
            <a:endParaRPr lang="fi-FI" sz="2200" kern="100" dirty="0">
              <a:effectLst/>
              <a:ea typeface="Aptos" panose="020B0004020202020204" pitchFamily="34" charset="0"/>
              <a:cs typeface="Times New Roman" panose="02020603050405020304" pitchFamily="18" charset="0"/>
            </a:endParaRPr>
          </a:p>
          <a:p>
            <a:endParaRPr lang="fi-FI" dirty="0"/>
          </a:p>
        </p:txBody>
      </p:sp>
      <p:sp>
        <p:nvSpPr>
          <p:cNvPr id="3" name="Otsikko 2">
            <a:extLst>
              <a:ext uri="{FF2B5EF4-FFF2-40B4-BE49-F238E27FC236}">
                <a16:creationId xmlns:a16="http://schemas.microsoft.com/office/drawing/2014/main" id="{34B0E84C-F015-EC4F-CFB1-33E78E958551}"/>
              </a:ext>
            </a:extLst>
          </p:cNvPr>
          <p:cNvSpPr>
            <a:spLocks noGrp="1"/>
          </p:cNvSpPr>
          <p:nvPr>
            <p:ph type="title"/>
          </p:nvPr>
        </p:nvSpPr>
        <p:spPr/>
        <p:txBody>
          <a:bodyPr/>
          <a:lstStyle/>
          <a:p>
            <a:r>
              <a:rPr lang="fi-FI" dirty="0"/>
              <a:t>2 Teemanapit</a:t>
            </a:r>
          </a:p>
        </p:txBody>
      </p:sp>
      <p:sp>
        <p:nvSpPr>
          <p:cNvPr id="5" name="Tekstiruutu 4">
            <a:extLst>
              <a:ext uri="{FF2B5EF4-FFF2-40B4-BE49-F238E27FC236}">
                <a16:creationId xmlns:a16="http://schemas.microsoft.com/office/drawing/2014/main" id="{87D6DC46-4DB3-C01C-6D60-292CDA89DC6B}"/>
              </a:ext>
            </a:extLst>
          </p:cNvPr>
          <p:cNvSpPr txBox="1"/>
          <p:nvPr/>
        </p:nvSpPr>
        <p:spPr>
          <a:xfrm>
            <a:off x="8328248" y="4941168"/>
            <a:ext cx="1224136" cy="307777"/>
          </a:xfrm>
          <a:prstGeom prst="rect">
            <a:avLst/>
          </a:prstGeom>
          <a:noFill/>
        </p:spPr>
        <p:txBody>
          <a:bodyPr wrap="square" rtlCol="0">
            <a:spAutoFit/>
          </a:bodyPr>
          <a:lstStyle/>
          <a:p>
            <a:r>
              <a:rPr lang="fi-FI" sz="1400" b="1" dirty="0">
                <a:solidFill>
                  <a:schemeClr val="bg1"/>
                </a:solidFill>
              </a:rPr>
              <a:t>MYYNTI</a:t>
            </a:r>
          </a:p>
        </p:txBody>
      </p:sp>
      <p:sp>
        <p:nvSpPr>
          <p:cNvPr id="9" name="Tekstiruutu 8">
            <a:extLst>
              <a:ext uri="{FF2B5EF4-FFF2-40B4-BE49-F238E27FC236}">
                <a16:creationId xmlns:a16="http://schemas.microsoft.com/office/drawing/2014/main" id="{E1129CB4-A55E-2F8F-2873-01C2C54FE1DB}"/>
              </a:ext>
            </a:extLst>
          </p:cNvPr>
          <p:cNvSpPr txBox="1"/>
          <p:nvPr/>
        </p:nvSpPr>
        <p:spPr>
          <a:xfrm>
            <a:off x="9408368" y="4300799"/>
            <a:ext cx="1778680" cy="307777"/>
          </a:xfrm>
          <a:prstGeom prst="rect">
            <a:avLst/>
          </a:prstGeom>
          <a:noFill/>
        </p:spPr>
        <p:txBody>
          <a:bodyPr wrap="square" rtlCol="0">
            <a:spAutoFit/>
          </a:bodyPr>
          <a:lstStyle/>
          <a:p>
            <a:r>
              <a:rPr lang="fi-FI" sz="1400" b="1" dirty="0">
                <a:solidFill>
                  <a:schemeClr val="bg1"/>
                </a:solidFill>
              </a:rPr>
              <a:t>JOHAMINEN</a:t>
            </a:r>
          </a:p>
        </p:txBody>
      </p:sp>
      <p:pic>
        <p:nvPicPr>
          <p:cNvPr id="8" name="Kuva 7" descr="Kuva, joka sisältää kohteen pallo, pinssi&#10;&#10;Kuvaus luotu automaattisesti">
            <a:extLst>
              <a:ext uri="{FF2B5EF4-FFF2-40B4-BE49-F238E27FC236}">
                <a16:creationId xmlns:a16="http://schemas.microsoft.com/office/drawing/2014/main" id="{E5506C9F-2250-8D7B-7731-19DA2731C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136" y="3930489"/>
            <a:ext cx="2636912" cy="26369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83466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22538EF-7FCE-5977-D3E3-86DC11672DA5}"/>
              </a:ext>
            </a:extLst>
          </p:cNvPr>
          <p:cNvSpPr>
            <a:spLocks noGrp="1"/>
          </p:cNvSpPr>
          <p:nvPr>
            <p:ph sz="half" idx="1"/>
          </p:nvPr>
        </p:nvSpPr>
        <p:spPr>
          <a:xfrm>
            <a:off x="414000" y="1512000"/>
            <a:ext cx="7656235" cy="4584000"/>
          </a:xfrm>
        </p:spPr>
        <p:txBody>
          <a:bodyPr>
            <a:normAutofit/>
          </a:bodyPr>
          <a:lstStyle/>
          <a:p>
            <a:pPr marL="342900" lvl="0" indent="-342900">
              <a:lnSpc>
                <a:spcPct val="90000"/>
              </a:lnSpc>
              <a:buFont typeface="Symbol" panose="05050102010706020507" pitchFamily="18" charset="2"/>
              <a:buChar char=""/>
            </a:pPr>
            <a:r>
              <a:rPr lang="fi-FI" sz="2200" kern="100" dirty="0">
                <a:effectLst/>
              </a:rPr>
              <a:t>Osallistujat istuvat pöydissä siten, että heillä on mahdollisuus keskustella keskenään.</a:t>
            </a:r>
          </a:p>
          <a:p>
            <a:pPr marL="0" lvl="0" indent="0">
              <a:lnSpc>
                <a:spcPct val="90000"/>
              </a:lnSpc>
              <a:buNone/>
            </a:pPr>
            <a:endParaRPr lang="fi-FI" sz="2200" kern="100" dirty="0">
              <a:effectLst/>
            </a:endParaRPr>
          </a:p>
          <a:p>
            <a:pPr marL="342900" lvl="0" indent="-342900">
              <a:lnSpc>
                <a:spcPct val="90000"/>
              </a:lnSpc>
              <a:buFont typeface="Symbol" panose="05050102010706020507" pitchFamily="18" charset="2"/>
              <a:buChar char=""/>
            </a:pPr>
            <a:r>
              <a:rPr lang="fi-FI" sz="2200" kern="100" dirty="0"/>
              <a:t>A</a:t>
            </a:r>
            <a:r>
              <a:rPr lang="fi-FI" sz="2200" kern="100" dirty="0">
                <a:effectLst/>
              </a:rPr>
              <a:t>siantuntija-alustuksen, puheenvuoron jälkeen pöytäryhmä käy reflektoivan keskustelun esim. 15 min </a:t>
            </a:r>
            <a:r>
              <a:rPr lang="fi-FI" sz="2200" kern="100" dirty="0"/>
              <a:t>kuulemansa</a:t>
            </a:r>
            <a:r>
              <a:rPr lang="fi-FI" sz="2200" kern="100" dirty="0">
                <a:effectLst/>
              </a:rPr>
              <a:t> perusteella. Alustaja voi kiertää keskustelemassa pöydissä.</a:t>
            </a:r>
          </a:p>
          <a:p>
            <a:pPr marL="0" lvl="0" indent="0">
              <a:lnSpc>
                <a:spcPct val="90000"/>
              </a:lnSpc>
              <a:buNone/>
            </a:pPr>
            <a:endParaRPr lang="fi-FI" sz="2200" kern="100" dirty="0">
              <a:effectLst/>
            </a:endParaRPr>
          </a:p>
          <a:p>
            <a:pPr marL="342900" lvl="0" indent="-342900">
              <a:lnSpc>
                <a:spcPct val="90000"/>
              </a:lnSpc>
              <a:buFont typeface="Symbol" panose="05050102010706020507" pitchFamily="18" charset="2"/>
              <a:buChar char=""/>
            </a:pPr>
            <a:r>
              <a:rPr lang="fi-FI" sz="2200" kern="100" dirty="0">
                <a:effectLst/>
              </a:rPr>
              <a:t>Heijasta seinälle 2-3 kysymystä alustuksen perusteella. </a:t>
            </a:r>
            <a:r>
              <a:rPr lang="fi-FI" sz="2200" kern="100" dirty="0"/>
              <a:t>Pyydä nämä ennakkoon puheenvuoron pitäjältä.</a:t>
            </a:r>
            <a:r>
              <a:rPr lang="fi-FI" sz="2200" kern="100" dirty="0">
                <a:effectLst/>
              </a:rPr>
              <a:t> </a:t>
            </a:r>
          </a:p>
          <a:p>
            <a:pPr marL="0" lvl="0" indent="0">
              <a:lnSpc>
                <a:spcPct val="90000"/>
              </a:lnSpc>
              <a:buNone/>
            </a:pPr>
            <a:endParaRPr lang="fi-FI" sz="2200" kern="100" dirty="0">
              <a:effectLst/>
            </a:endParaRPr>
          </a:p>
          <a:p>
            <a:pPr marL="342900" lvl="0" indent="-342900">
              <a:lnSpc>
                <a:spcPct val="90000"/>
              </a:lnSpc>
              <a:buFont typeface="Symbol" panose="05050102010706020507" pitchFamily="18" charset="2"/>
              <a:buChar char=""/>
            </a:pPr>
            <a:r>
              <a:rPr lang="fi-FI" sz="2200" kern="100" dirty="0">
                <a:effectLst/>
              </a:rPr>
              <a:t>Pöytäryhmät voivat jakaa havaintonsa myös muille pöytäkunnille.</a:t>
            </a:r>
          </a:p>
          <a:p>
            <a:pPr marL="0" lvl="0" indent="0">
              <a:lnSpc>
                <a:spcPct val="90000"/>
              </a:lnSpc>
              <a:spcAft>
                <a:spcPts val="800"/>
              </a:spcAft>
              <a:buNone/>
            </a:pPr>
            <a:endParaRPr lang="fi-FI" kern="100" dirty="0">
              <a:effectLst/>
            </a:endParaRPr>
          </a:p>
          <a:p>
            <a:pPr marL="0" lvl="0" indent="0">
              <a:lnSpc>
                <a:spcPct val="90000"/>
              </a:lnSpc>
              <a:spcAft>
                <a:spcPts val="800"/>
              </a:spcAft>
              <a:buNone/>
            </a:pPr>
            <a:endParaRPr lang="fi-FI" kern="100" dirty="0"/>
          </a:p>
        </p:txBody>
      </p:sp>
      <p:pic>
        <p:nvPicPr>
          <p:cNvPr id="4" name="Kuvan paikkamerkki 2" descr="Kuva, joka sisältää kohteen vaate, tuoli, henkilö, huonekalu&#10;&#10;Kuvaus luotu automaattisesti">
            <a:extLst>
              <a:ext uri="{FF2B5EF4-FFF2-40B4-BE49-F238E27FC236}">
                <a16:creationId xmlns:a16="http://schemas.microsoft.com/office/drawing/2014/main" id="{6E567793-CF69-595E-F6AB-C47F8F6CF97E}"/>
              </a:ext>
            </a:extLst>
          </p:cNvPr>
          <p:cNvPicPr>
            <a:picLocks noChangeAspect="1"/>
          </p:cNvPicPr>
          <p:nvPr/>
        </p:nvPicPr>
        <p:blipFill>
          <a:blip r:embed="rId2">
            <a:extLst>
              <a:ext uri="{28A0092B-C50C-407E-A947-70E740481C1C}">
                <a14:useLocalDpi xmlns:a14="http://schemas.microsoft.com/office/drawing/2010/main" val="0"/>
              </a:ext>
            </a:extLst>
          </a:blip>
          <a:srcRect l="20089" r="31359" b="3"/>
          <a:stretch/>
        </p:blipFill>
        <p:spPr>
          <a:xfrm>
            <a:off x="8328000" y="1512000"/>
            <a:ext cx="3334354" cy="4584000"/>
          </a:xfrm>
          <a:prstGeom prst="rect">
            <a:avLst/>
          </a:prstGeom>
          <a:noFill/>
        </p:spPr>
      </p:pic>
      <p:sp>
        <p:nvSpPr>
          <p:cNvPr id="3" name="Otsikko 2">
            <a:extLst>
              <a:ext uri="{FF2B5EF4-FFF2-40B4-BE49-F238E27FC236}">
                <a16:creationId xmlns:a16="http://schemas.microsoft.com/office/drawing/2014/main" id="{4B57A4D9-9A05-8549-4AA3-1651D8C83910}"/>
              </a:ext>
            </a:extLst>
          </p:cNvPr>
          <p:cNvSpPr>
            <a:spLocks noGrp="1"/>
          </p:cNvSpPr>
          <p:nvPr>
            <p:ph type="title"/>
          </p:nvPr>
        </p:nvSpPr>
        <p:spPr>
          <a:xfrm>
            <a:off x="414000" y="0"/>
            <a:ext cx="9138790" cy="1116000"/>
          </a:xfrm>
        </p:spPr>
        <p:txBody>
          <a:bodyPr anchor="b">
            <a:normAutofit/>
          </a:bodyPr>
          <a:lstStyle/>
          <a:p>
            <a:r>
              <a:rPr lang="fi-FI" dirty="0"/>
              <a:t>3 Pyöreä pöytä</a:t>
            </a:r>
          </a:p>
        </p:txBody>
      </p:sp>
    </p:spTree>
    <p:extLst>
      <p:ext uri="{BB962C8B-B14F-4D97-AF65-F5344CB8AC3E}">
        <p14:creationId xmlns:p14="http://schemas.microsoft.com/office/powerpoint/2010/main" val="3091795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Ihmisen kasvot, mies&#10;&#10;Kuvaus luotu automaattisesti">
            <a:extLst>
              <a:ext uri="{FF2B5EF4-FFF2-40B4-BE49-F238E27FC236}">
                <a16:creationId xmlns:a16="http://schemas.microsoft.com/office/drawing/2014/main" id="{5D1862E3-9933-9DB0-F222-FD200D7AEC5B}"/>
              </a:ext>
            </a:extLst>
          </p:cNvPr>
          <p:cNvPicPr>
            <a:picLocks noChangeAspect="1"/>
          </p:cNvPicPr>
          <p:nvPr/>
        </p:nvPicPr>
        <p:blipFill>
          <a:blip r:embed="rId2">
            <a:extLst>
              <a:ext uri="{28A0092B-C50C-407E-A947-70E740481C1C}">
                <a14:useLocalDpi xmlns:a14="http://schemas.microsoft.com/office/drawing/2010/main" val="0"/>
              </a:ext>
            </a:extLst>
          </a:blip>
          <a:srcRect l="19053" r="17256"/>
          <a:stretch/>
        </p:blipFill>
        <p:spPr>
          <a:xfrm>
            <a:off x="20" y="10"/>
            <a:ext cx="4367980" cy="6857990"/>
          </a:xfrm>
          <a:prstGeom prst="rect">
            <a:avLst/>
          </a:prstGeom>
          <a:noFill/>
        </p:spPr>
      </p:pic>
      <p:sp>
        <p:nvSpPr>
          <p:cNvPr id="2" name="Sisällön paikkamerkki 1">
            <a:extLst>
              <a:ext uri="{FF2B5EF4-FFF2-40B4-BE49-F238E27FC236}">
                <a16:creationId xmlns:a16="http://schemas.microsoft.com/office/drawing/2014/main" id="{967A9F7B-A20C-166D-1A4D-3F4236EA139E}"/>
              </a:ext>
            </a:extLst>
          </p:cNvPr>
          <p:cNvSpPr>
            <a:spLocks noGrp="1"/>
          </p:cNvSpPr>
          <p:nvPr>
            <p:ph sz="half" idx="2"/>
          </p:nvPr>
        </p:nvSpPr>
        <p:spPr>
          <a:xfrm>
            <a:off x="4656000" y="1628800"/>
            <a:ext cx="7008000" cy="4424895"/>
          </a:xfrm>
        </p:spPr>
        <p:txBody>
          <a:bodyPr vert="horz" lIns="0" tIns="45720" rIns="0" bIns="45720" rtlCol="0" anchor="t">
            <a:normAutofit/>
          </a:bodyPr>
          <a:lstStyle/>
          <a:p>
            <a:pPr marL="342900" lvl="0" indent="-342900">
              <a:buFont typeface="Symbol" panose="05050102010706020507" pitchFamily="18" charset="2"/>
              <a:buChar char=""/>
            </a:pPr>
            <a:r>
              <a:rPr lang="fi-FI" sz="2200" kern="100" dirty="0">
                <a:effectLst/>
              </a:rPr>
              <a:t>Tapahtumassa järjestetään lyhyitä, ajastettuja keskustelusessioita, joissa osallistujat vaihtavat keskustelukumppania.</a:t>
            </a:r>
          </a:p>
          <a:p>
            <a:pPr marL="342900" lvl="0" indent="-342900">
              <a:buFont typeface="Symbol" panose="05050102010706020507" pitchFamily="18" charset="2"/>
              <a:buChar char=""/>
            </a:pPr>
            <a:r>
              <a:rPr lang="fi-FI" sz="2200" kern="100" dirty="0"/>
              <a:t>Juontaja pyytää jokaista ottamaan itselleen parin ja ohjeistaa keskustelut</a:t>
            </a:r>
            <a:r>
              <a:rPr lang="fi-FI" sz="2200" kern="100" dirty="0">
                <a:effectLst/>
              </a:rPr>
              <a:t>. </a:t>
            </a:r>
          </a:p>
          <a:p>
            <a:pPr marL="342900" indent="-342900">
              <a:buFont typeface="Symbol" panose="05050102010706020507" pitchFamily="18" charset="2"/>
              <a:buChar char=""/>
            </a:pPr>
            <a:r>
              <a:rPr lang="fi-FI" sz="2200" kern="100" dirty="0"/>
              <a:t>Pareilla</a:t>
            </a:r>
            <a:r>
              <a:rPr lang="fi-FI" sz="2200" kern="100" dirty="0">
                <a:effectLst/>
              </a:rPr>
              <a:t> on </a:t>
            </a:r>
            <a:r>
              <a:rPr lang="fi-FI" sz="2200" kern="100" dirty="0"/>
              <a:t>n. 5 minuuttia</a:t>
            </a:r>
            <a:r>
              <a:rPr lang="fi-FI" sz="2200" kern="100" dirty="0">
                <a:effectLst/>
              </a:rPr>
              <a:t> aikaa esitellä itsensä, yrityksensä ja</a:t>
            </a:r>
            <a:r>
              <a:rPr lang="fi-FI" sz="2200" kern="100" dirty="0"/>
              <a:t> keskustella</a:t>
            </a:r>
            <a:r>
              <a:rPr lang="fi-FI" sz="2200" kern="100" dirty="0">
                <a:effectLst/>
              </a:rPr>
              <a:t>.</a:t>
            </a:r>
            <a:endParaRPr lang="fi-FI" sz="2200" kern="100" dirty="0">
              <a:effectLst/>
              <a:cs typeface="Arial"/>
            </a:endParaRPr>
          </a:p>
          <a:p>
            <a:pPr marL="342900" lvl="0" indent="-342900">
              <a:spcAft>
                <a:spcPts val="800"/>
              </a:spcAft>
              <a:buFont typeface="Symbol" panose="05050102010706020507" pitchFamily="18" charset="2"/>
              <a:buChar char=""/>
            </a:pPr>
            <a:r>
              <a:rPr lang="fi-FI" sz="2200" kern="100" dirty="0">
                <a:effectLst/>
              </a:rPr>
              <a:t>Kun aika on kulunut, juontaja pyytää osallistujia </a:t>
            </a:r>
            <a:r>
              <a:rPr lang="fi-FI" sz="2200" kern="100" dirty="0"/>
              <a:t>vaihtamaan paria</a:t>
            </a:r>
            <a:r>
              <a:rPr lang="fi-FI" sz="2200" kern="100" dirty="0">
                <a:effectLst/>
              </a:rPr>
              <a:t> ja aloittaa uuden keskustelun.</a:t>
            </a:r>
          </a:p>
          <a:p>
            <a:pPr marL="342900" lvl="0" indent="-342900">
              <a:spcAft>
                <a:spcPts val="800"/>
              </a:spcAft>
              <a:buFont typeface="Symbol" panose="05050102010706020507" pitchFamily="18" charset="2"/>
              <a:buChar char=""/>
            </a:pPr>
            <a:r>
              <a:rPr lang="fi-FI" sz="2200" kern="100" dirty="0"/>
              <a:t>Kokonaiskesto voi olla 30-45 minuuttia.</a:t>
            </a:r>
            <a:endParaRPr lang="fi-FI" sz="2200" kern="100" dirty="0">
              <a:effectLst/>
            </a:endParaRPr>
          </a:p>
          <a:p>
            <a:pPr marL="0" indent="0">
              <a:buNone/>
            </a:pPr>
            <a:endParaRPr lang="fi-FI" dirty="0"/>
          </a:p>
        </p:txBody>
      </p:sp>
      <p:sp>
        <p:nvSpPr>
          <p:cNvPr id="3" name="Otsikko 2">
            <a:extLst>
              <a:ext uri="{FF2B5EF4-FFF2-40B4-BE49-F238E27FC236}">
                <a16:creationId xmlns:a16="http://schemas.microsoft.com/office/drawing/2014/main" id="{AFEBB418-DCAD-58BE-32DE-FE44790D9D1E}"/>
              </a:ext>
            </a:extLst>
          </p:cNvPr>
          <p:cNvSpPr>
            <a:spLocks noGrp="1"/>
          </p:cNvSpPr>
          <p:nvPr>
            <p:ph type="title"/>
          </p:nvPr>
        </p:nvSpPr>
        <p:spPr>
          <a:xfrm>
            <a:off x="4656000" y="476672"/>
            <a:ext cx="7008000" cy="960000"/>
          </a:xfrm>
        </p:spPr>
        <p:txBody>
          <a:bodyPr anchor="b">
            <a:normAutofit/>
          </a:bodyPr>
          <a:lstStyle/>
          <a:p>
            <a:r>
              <a:rPr lang="fi-FI" dirty="0"/>
              <a:t>4 Nopeat verkostoitumissessiot</a:t>
            </a:r>
          </a:p>
        </p:txBody>
      </p:sp>
    </p:spTree>
    <p:extLst>
      <p:ext uri="{BB962C8B-B14F-4D97-AF65-F5344CB8AC3E}">
        <p14:creationId xmlns:p14="http://schemas.microsoft.com/office/powerpoint/2010/main" val="3486119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8B37C17-9121-0E99-159C-B163E425CF98}"/>
              </a:ext>
            </a:extLst>
          </p:cNvPr>
          <p:cNvSpPr>
            <a:spLocks noGrp="1"/>
          </p:cNvSpPr>
          <p:nvPr>
            <p:ph sz="half" idx="1"/>
          </p:nvPr>
        </p:nvSpPr>
        <p:spPr>
          <a:xfrm>
            <a:off x="414000" y="1512000"/>
            <a:ext cx="7656235" cy="4584000"/>
          </a:xfrm>
        </p:spPr>
        <p:txBody>
          <a:bodyPr>
            <a:normAutofit/>
          </a:bodyPr>
          <a:lstStyle/>
          <a:p>
            <a:pPr marL="0" lvl="1" indent="0">
              <a:lnSpc>
                <a:spcPct val="90000"/>
              </a:lnSpc>
              <a:buNone/>
            </a:pPr>
            <a:r>
              <a:rPr lang="fi-FI" sz="2000" b="1" kern="100" dirty="0">
                <a:effectLst/>
              </a:rPr>
              <a:t>Asiantuntija-puheenvuoron jälkeen esim. 15 minuutin keskusteluosuus</a:t>
            </a:r>
          </a:p>
          <a:p>
            <a:pPr marL="0" lvl="1" indent="0">
              <a:lnSpc>
                <a:spcPct val="90000"/>
              </a:lnSpc>
              <a:buNone/>
            </a:pPr>
            <a:endParaRPr lang="fi-FI" sz="2000" kern="100" dirty="0">
              <a:effectLst/>
            </a:endParaRPr>
          </a:p>
          <a:p>
            <a:pPr marL="285750" lvl="1" indent="-285750">
              <a:lnSpc>
                <a:spcPct val="90000"/>
              </a:lnSpc>
              <a:buFont typeface="Symbol" panose="05050102010706020507" pitchFamily="18" charset="2"/>
              <a:buChar char=""/>
            </a:pPr>
            <a:r>
              <a:rPr lang="fi-FI" sz="2000" kern="100" dirty="0">
                <a:effectLst/>
              </a:rPr>
              <a:t>Webinarin vetäjä </a:t>
            </a:r>
            <a:r>
              <a:rPr lang="fi-FI" sz="2000" kern="100" dirty="0"/>
              <a:t>kertoo</a:t>
            </a:r>
            <a:r>
              <a:rPr lang="fi-FI" sz="2000" kern="100" dirty="0">
                <a:effectLst/>
              </a:rPr>
              <a:t> pienryhmäkeskustelun </a:t>
            </a:r>
            <a:r>
              <a:rPr lang="fi-FI" sz="2000" kern="100" dirty="0"/>
              <a:t>o</a:t>
            </a:r>
            <a:r>
              <a:rPr lang="fi-FI" sz="2000" kern="100" dirty="0">
                <a:effectLst/>
              </a:rPr>
              <a:t>hjeistuksen</a:t>
            </a:r>
            <a:r>
              <a:rPr lang="fi-FI" sz="2000" kern="100" dirty="0"/>
              <a:t> ja pelisäännöt.</a:t>
            </a:r>
            <a:endParaRPr lang="fi-FI" sz="2000" kern="100" dirty="0">
              <a:effectLst/>
            </a:endParaRPr>
          </a:p>
          <a:p>
            <a:pPr marL="285750" lvl="1" indent="-285750">
              <a:lnSpc>
                <a:spcPct val="90000"/>
              </a:lnSpc>
              <a:buFont typeface="Symbol" panose="05050102010706020507" pitchFamily="18" charset="2"/>
              <a:buChar char=""/>
            </a:pPr>
            <a:r>
              <a:rPr lang="fi-FI" sz="2000" kern="100" dirty="0" err="1">
                <a:effectLst/>
              </a:rPr>
              <a:t>Breakout</a:t>
            </a:r>
            <a:r>
              <a:rPr lang="fi-FI" sz="2000" kern="100" dirty="0">
                <a:effectLst/>
              </a:rPr>
              <a:t>-tilat: Webinaarin järjestäjä jakaa osallistujat </a:t>
            </a:r>
            <a:r>
              <a:rPr lang="fi-FI" sz="2000" kern="100" dirty="0"/>
              <a:t>työtiloihin. </a:t>
            </a:r>
          </a:p>
          <a:p>
            <a:pPr marL="285750" lvl="1" indent="-285750">
              <a:lnSpc>
                <a:spcPct val="90000"/>
              </a:lnSpc>
              <a:buFont typeface="Symbol" panose="05050102010706020507" pitchFamily="18" charset="2"/>
              <a:buChar char=""/>
            </a:pPr>
            <a:r>
              <a:rPr lang="fi-FI" sz="2000" kern="100" dirty="0"/>
              <a:t>Jokainen osallistuja esittelee lyhyesti itsensä ja yrityksensä ja jakaa ryhmän keskusteluun nimensä, yrityksensä, mahdollisen LinkedIn profiilin linkin tai sähköpostiosoitteensa.</a:t>
            </a:r>
          </a:p>
          <a:p>
            <a:pPr marL="285750" lvl="1" indent="-285750">
              <a:lnSpc>
                <a:spcPct val="90000"/>
              </a:lnSpc>
              <a:spcAft>
                <a:spcPts val="800"/>
              </a:spcAft>
              <a:buFont typeface="Symbol" panose="05050102010706020507" pitchFamily="18" charset="2"/>
              <a:buChar char=""/>
            </a:pPr>
            <a:r>
              <a:rPr lang="fi-FI" sz="2000" kern="100" dirty="0">
                <a:effectLst/>
              </a:rPr>
              <a:t>Paluu päähuoneeseen: Pienryhmäkeskustelujen jälkeen osallistujat palaavat päähuoneeseen, jossa he voivat jakaa oivalluksiaan ja havaintojaan muiden kanssa.</a:t>
            </a:r>
          </a:p>
          <a:p>
            <a:pPr marL="0" lvl="1" indent="0">
              <a:lnSpc>
                <a:spcPct val="90000"/>
              </a:lnSpc>
              <a:buNone/>
            </a:pPr>
            <a:endParaRPr lang="fi-FI" sz="2000" dirty="0"/>
          </a:p>
        </p:txBody>
      </p:sp>
      <p:pic>
        <p:nvPicPr>
          <p:cNvPr id="4" name="Sisällön paikkamerkki 4">
            <a:extLst>
              <a:ext uri="{FF2B5EF4-FFF2-40B4-BE49-F238E27FC236}">
                <a16:creationId xmlns:a16="http://schemas.microsoft.com/office/drawing/2014/main" id="{26EE3CA9-DB8B-17EE-74BF-22CFE326FC0C}"/>
              </a:ext>
            </a:extLst>
          </p:cNvPr>
          <p:cNvPicPr>
            <a:picLocks noChangeAspect="1"/>
          </p:cNvPicPr>
          <p:nvPr/>
        </p:nvPicPr>
        <p:blipFill>
          <a:blip r:embed="rId2"/>
          <a:srcRect l="8070" r="24466" b="2"/>
          <a:stretch/>
        </p:blipFill>
        <p:spPr>
          <a:xfrm>
            <a:off x="8328000" y="1512000"/>
            <a:ext cx="3334354" cy="4584000"/>
          </a:xfrm>
          <a:prstGeom prst="rect">
            <a:avLst/>
          </a:prstGeom>
          <a:noFill/>
        </p:spPr>
      </p:pic>
      <p:sp>
        <p:nvSpPr>
          <p:cNvPr id="3" name="Otsikko 2">
            <a:extLst>
              <a:ext uri="{FF2B5EF4-FFF2-40B4-BE49-F238E27FC236}">
                <a16:creationId xmlns:a16="http://schemas.microsoft.com/office/drawing/2014/main" id="{28D56E3D-1927-6E09-AA5F-65DE42F6850F}"/>
              </a:ext>
            </a:extLst>
          </p:cNvPr>
          <p:cNvSpPr>
            <a:spLocks noGrp="1"/>
          </p:cNvSpPr>
          <p:nvPr>
            <p:ph type="title"/>
          </p:nvPr>
        </p:nvSpPr>
        <p:spPr>
          <a:xfrm>
            <a:off x="414000" y="0"/>
            <a:ext cx="9138790" cy="1116000"/>
          </a:xfrm>
        </p:spPr>
        <p:txBody>
          <a:bodyPr anchor="b">
            <a:normAutofit/>
          </a:bodyPr>
          <a:lstStyle/>
          <a:p>
            <a:r>
              <a:rPr lang="fi-FI" dirty="0"/>
              <a:t>+1 Virtuaalinen verkostoituminen, webinaarit</a:t>
            </a:r>
          </a:p>
        </p:txBody>
      </p:sp>
    </p:spTree>
    <p:extLst>
      <p:ext uri="{BB962C8B-B14F-4D97-AF65-F5344CB8AC3E}">
        <p14:creationId xmlns:p14="http://schemas.microsoft.com/office/powerpoint/2010/main" val="63547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AECF158-C8CF-CEFA-F312-1D825C809556}"/>
              </a:ext>
            </a:extLst>
          </p:cNvPr>
          <p:cNvSpPr>
            <a:spLocks noGrp="1"/>
          </p:cNvSpPr>
          <p:nvPr>
            <p:ph type="title"/>
          </p:nvPr>
        </p:nvSpPr>
        <p:spPr>
          <a:xfrm>
            <a:off x="414000" y="0"/>
            <a:ext cx="9138790" cy="1116000"/>
          </a:xfrm>
        </p:spPr>
        <p:txBody>
          <a:bodyPr anchor="b">
            <a:normAutofit/>
          </a:bodyPr>
          <a:lstStyle/>
          <a:p>
            <a:r>
              <a:rPr lang="fi-FI" dirty="0"/>
              <a:t>Milloin ja missä?</a:t>
            </a:r>
          </a:p>
        </p:txBody>
      </p:sp>
      <p:graphicFrame>
        <p:nvGraphicFramePr>
          <p:cNvPr id="5" name="Sisällön paikkamerkki 1">
            <a:extLst>
              <a:ext uri="{FF2B5EF4-FFF2-40B4-BE49-F238E27FC236}">
                <a16:creationId xmlns:a16="http://schemas.microsoft.com/office/drawing/2014/main" id="{2E2034EB-A37B-375D-13B8-A6D9EE1F33CD}"/>
              </a:ext>
            </a:extLst>
          </p:cNvPr>
          <p:cNvGraphicFramePr>
            <a:graphicFrameLocks noGrp="1"/>
          </p:cNvGraphicFramePr>
          <p:nvPr>
            <p:ph idx="1"/>
          </p:nvPr>
        </p:nvGraphicFramePr>
        <p:xfrm>
          <a:off x="414000" y="1416000"/>
          <a:ext cx="11248354"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7330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C76418-F555-FD0F-81CA-4885FC6437A4}"/>
              </a:ext>
            </a:extLst>
          </p:cNvPr>
          <p:cNvSpPr>
            <a:spLocks noGrp="1"/>
          </p:cNvSpPr>
          <p:nvPr>
            <p:ph type="ctrTitle"/>
          </p:nvPr>
        </p:nvSpPr>
        <p:spPr/>
        <p:txBody>
          <a:bodyPr/>
          <a:lstStyle/>
          <a:p>
            <a:r>
              <a:rPr lang="fi-FI" dirty="0"/>
              <a:t>Yhteenveto</a:t>
            </a:r>
          </a:p>
        </p:txBody>
      </p:sp>
    </p:spTree>
    <p:extLst>
      <p:ext uri="{BB962C8B-B14F-4D97-AF65-F5344CB8AC3E}">
        <p14:creationId xmlns:p14="http://schemas.microsoft.com/office/powerpoint/2010/main" val="122944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116560B-68FF-90D8-5827-9EB1F7A97920}"/>
              </a:ext>
            </a:extLst>
          </p:cNvPr>
          <p:cNvSpPr>
            <a:spLocks noGrp="1"/>
          </p:cNvSpPr>
          <p:nvPr>
            <p:ph idx="1"/>
          </p:nvPr>
        </p:nvSpPr>
        <p:spPr/>
        <p:txBody>
          <a:bodyPr/>
          <a:lstStyle/>
          <a:p>
            <a:r>
              <a:rPr lang="fi-FI" sz="2200" dirty="0"/>
              <a:t>Verkostoitumiseen on tärkeää kannustaa ja antaa vinkkejä myös </a:t>
            </a:r>
            <a:r>
              <a:rPr lang="fi-FI" sz="2200" u="sng" dirty="0"/>
              <a:t>ennen tapahtumaa</a:t>
            </a:r>
            <a:r>
              <a:rPr lang="fi-FI" sz="2200" dirty="0"/>
              <a:t>, esim. koulutuksen verkkosivulla, osallistujaviestinnässä.</a:t>
            </a:r>
          </a:p>
          <a:p>
            <a:r>
              <a:rPr lang="fi-FI" sz="2200" u="sng" dirty="0"/>
              <a:t>Verkostoitumismallista</a:t>
            </a:r>
            <a:r>
              <a:rPr lang="fi-FI" sz="2200" dirty="0"/>
              <a:t> on hyvä kertoa ennakkoon verkkosivulla ja osallistujaviestinnässä. Tämä lisää tapahtuman houkuttelevuutta.</a:t>
            </a:r>
          </a:p>
          <a:p>
            <a:r>
              <a:rPr lang="fi-FI" sz="2200" dirty="0"/>
              <a:t>Käytössäsi on 4 verkostoitumistyökalua live-tilaisuuksiin, yksi virtuaalitilaisuuksiin.</a:t>
            </a:r>
          </a:p>
          <a:p>
            <a:r>
              <a:rPr lang="fi-FI" sz="2200" dirty="0"/>
              <a:t>Valitse näistä mielestäsi tapahtuman luonteeseen parhaiten sopiva.</a:t>
            </a:r>
          </a:p>
          <a:p>
            <a:r>
              <a:rPr lang="fi-FI" sz="2200" u="sng" dirty="0"/>
              <a:t>Kannusta verkostoitumiseen </a:t>
            </a:r>
            <a:r>
              <a:rPr lang="fi-FI" sz="2200" dirty="0"/>
              <a:t>juonnoissa ja kertaa valittu malli osallistujille. (Dia puheen tukena, miten verkostoituminen tapahtuu.)</a:t>
            </a:r>
          </a:p>
          <a:p>
            <a:r>
              <a:rPr lang="fi-FI" sz="2200" dirty="0"/>
              <a:t>Riippuen toteutusmallista, keskustelujen </a:t>
            </a:r>
            <a:r>
              <a:rPr lang="fi-FI" sz="2200" u="sng" dirty="0"/>
              <a:t>pelisäännöt </a:t>
            </a:r>
            <a:r>
              <a:rPr lang="fi-FI" sz="2200" dirty="0"/>
              <a:t>voi näyttää myös </a:t>
            </a:r>
            <a:r>
              <a:rPr lang="fi-FI" sz="2200" dirty="0" err="1"/>
              <a:t>screenillä</a:t>
            </a:r>
            <a:r>
              <a:rPr lang="fi-FI" sz="2200" dirty="0"/>
              <a:t>.</a:t>
            </a:r>
          </a:p>
        </p:txBody>
      </p:sp>
      <p:sp>
        <p:nvSpPr>
          <p:cNvPr id="3" name="Otsikko 2">
            <a:extLst>
              <a:ext uri="{FF2B5EF4-FFF2-40B4-BE49-F238E27FC236}">
                <a16:creationId xmlns:a16="http://schemas.microsoft.com/office/drawing/2014/main" id="{A3749FB3-A930-2DA9-54F8-227D4DAC7AA1}"/>
              </a:ext>
            </a:extLst>
          </p:cNvPr>
          <p:cNvSpPr>
            <a:spLocks noGrp="1"/>
          </p:cNvSpPr>
          <p:nvPr>
            <p:ph type="title"/>
          </p:nvPr>
        </p:nvSpPr>
        <p:spPr/>
        <p:txBody>
          <a:bodyPr/>
          <a:lstStyle/>
          <a:p>
            <a:r>
              <a:rPr lang="fi-FI" dirty="0"/>
              <a:t>Avainkohdat</a:t>
            </a:r>
          </a:p>
        </p:txBody>
      </p:sp>
    </p:spTree>
    <p:extLst>
      <p:ext uri="{BB962C8B-B14F-4D97-AF65-F5344CB8AC3E}">
        <p14:creationId xmlns:p14="http://schemas.microsoft.com/office/powerpoint/2010/main" val="1460955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A1DED-042E-E808-F75E-CAA079FF5B0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7BD18F6-D120-1FBA-CA28-FCB353350CB5}"/>
              </a:ext>
            </a:extLst>
          </p:cNvPr>
          <p:cNvSpPr>
            <a:spLocks noGrp="1"/>
          </p:cNvSpPr>
          <p:nvPr>
            <p:ph type="ctrTitle"/>
          </p:nvPr>
        </p:nvSpPr>
        <p:spPr>
          <a:xfrm>
            <a:off x="1524000" y="67520"/>
            <a:ext cx="9144000" cy="2400000"/>
          </a:xfrm>
        </p:spPr>
        <p:txBody>
          <a:bodyPr/>
          <a:lstStyle/>
          <a:p>
            <a:r>
              <a:rPr lang="fi-FI" dirty="0"/>
              <a:t>Työkalupakki</a:t>
            </a:r>
          </a:p>
        </p:txBody>
      </p:sp>
      <p:sp>
        <p:nvSpPr>
          <p:cNvPr id="4" name="AutoShape 2" descr="A traditional toolbox made of sturdy metal with a red exterior and a black handle. The toolbox is open, revealing an assortment of classic hand tools such as wrenches, screwdrivers, pliers, a hammer, and a measuring tape. The tools are neatly arranged inside the box, with some resting on a removable tray. The setting is a workshop or garage environment with a wooden workbench in the background.">
            <a:extLst>
              <a:ext uri="{FF2B5EF4-FFF2-40B4-BE49-F238E27FC236}">
                <a16:creationId xmlns:a16="http://schemas.microsoft.com/office/drawing/2014/main" id="{5F66CB1A-746E-E7D2-03AF-74E4EAB8768A}"/>
              </a:ext>
            </a:extLst>
          </p:cNvPr>
          <p:cNvSpPr>
            <a:spLocks noChangeAspect="1" noChangeArrowheads="1"/>
          </p:cNvSpPr>
          <p:nvPr/>
        </p:nvSpPr>
        <p:spPr bwMode="auto">
          <a:xfrm>
            <a:off x="5943600" y="3276600"/>
            <a:ext cx="2456656" cy="24566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6" name="Kuva 5" descr="Kuva, joka sisältää kohteen metalli, sisä-&#10;&#10;Tekoälyn luoma sisältö voi olla virheellistä.">
            <a:extLst>
              <a:ext uri="{FF2B5EF4-FFF2-40B4-BE49-F238E27FC236}">
                <a16:creationId xmlns:a16="http://schemas.microsoft.com/office/drawing/2014/main" id="{C8D7BCC6-8A9E-238A-8282-C5D696A45F15}"/>
              </a:ext>
            </a:extLst>
          </p:cNvPr>
          <p:cNvPicPr>
            <a:picLocks noChangeAspect="1"/>
          </p:cNvPicPr>
          <p:nvPr/>
        </p:nvPicPr>
        <p:blipFill>
          <a:blip r:embed="rId2"/>
          <a:srcRect l="16641" r="16641"/>
          <a:stretch>
            <a:fillRect/>
          </a:stretch>
        </p:blipFill>
        <p:spPr>
          <a:xfrm>
            <a:off x="4799856" y="2977083"/>
            <a:ext cx="2745688" cy="274568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63673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981540-B9FE-A6DA-E5DD-E826CB41E16B}"/>
              </a:ext>
            </a:extLst>
          </p:cNvPr>
          <p:cNvSpPr>
            <a:spLocks noGrp="1"/>
          </p:cNvSpPr>
          <p:nvPr>
            <p:ph idx="1"/>
          </p:nvPr>
        </p:nvSpPr>
        <p:spPr/>
        <p:txBody>
          <a:bodyPr/>
          <a:lstStyle/>
          <a:p>
            <a:pPr marL="0" indent="0">
              <a:buNone/>
            </a:pPr>
            <a:r>
              <a:rPr lang="fi-FI" sz="2000" dirty="0"/>
              <a:t>Tilaisuuden tärkeä osa on verkostoituminen. Hienoa, että olet tulossa mukaan. Tässä muutama vinkki verkostoitumiseen:</a:t>
            </a:r>
          </a:p>
          <a:p>
            <a:pPr marL="0" indent="0">
              <a:buNone/>
            </a:pPr>
            <a:endParaRPr lang="fi-FI" sz="2000" dirty="0"/>
          </a:p>
          <a:p>
            <a:pPr marL="457200" indent="-457200">
              <a:buFont typeface="+mj-lt"/>
              <a:buAutoNum type="arabicPeriod"/>
            </a:pPr>
            <a:r>
              <a:rPr lang="fi-FI" sz="2000" dirty="0"/>
              <a:t>Aseta itsellesi tavoitteet, mitä haluat saavuttaa verkostoitumisella.</a:t>
            </a:r>
          </a:p>
          <a:p>
            <a:pPr marL="457200" indent="-457200">
              <a:buFont typeface="+mj-lt"/>
              <a:buAutoNum type="arabicPeriod"/>
            </a:pPr>
            <a:r>
              <a:rPr lang="fi-FI" sz="2000" dirty="0"/>
              <a:t>Mieti valmiiksi, miten esittelet itsesi ja yrityksesi.</a:t>
            </a:r>
          </a:p>
          <a:p>
            <a:pPr marL="457200" indent="-457200">
              <a:buFont typeface="+mj-lt"/>
              <a:buAutoNum type="arabicPeriod"/>
            </a:pPr>
            <a:r>
              <a:rPr lang="fi-FI" sz="2000" dirty="0"/>
              <a:t>Voit avata keskustelun vaikkapa kommentoimalla tapahtuman puheenvuoroja.</a:t>
            </a:r>
          </a:p>
          <a:p>
            <a:pPr marL="457200" indent="-457200">
              <a:buFont typeface="+mj-lt"/>
              <a:buAutoNum type="arabicPeriod"/>
            </a:pPr>
            <a:r>
              <a:rPr lang="fi-FI" sz="2000" dirty="0"/>
              <a:t>Ole ystävällinen, läsnä, keskity kuuntelemaan ja esitä kysymyksiä. </a:t>
            </a:r>
          </a:p>
          <a:p>
            <a:pPr marL="457200" indent="-457200">
              <a:buFont typeface="+mj-lt"/>
              <a:buAutoNum type="arabicPeriod"/>
            </a:pPr>
            <a:r>
              <a:rPr lang="fi-FI" sz="2000" dirty="0"/>
              <a:t>Vaihda yhteystietoja.</a:t>
            </a:r>
          </a:p>
          <a:p>
            <a:pPr marL="457200" indent="-457200">
              <a:buFont typeface="+mj-lt"/>
              <a:buAutoNum type="arabicPeriod"/>
            </a:pPr>
            <a:r>
              <a:rPr lang="fi-FI" sz="2000" dirty="0"/>
              <a:t>Ole yhteydessä tapahtuman jälkeen. Kiitä kohtaamisesta ja keskustelusta.</a:t>
            </a:r>
          </a:p>
          <a:p>
            <a:pPr marL="457200" indent="-457200">
              <a:buFont typeface="+mj-lt"/>
              <a:buAutoNum type="arabicPeriod"/>
            </a:pPr>
            <a:r>
              <a:rPr lang="fi-FI" sz="2000" dirty="0"/>
              <a:t>Osallistu myös ohjattuun verkostoitumishetkeen! </a:t>
            </a:r>
          </a:p>
          <a:p>
            <a:pPr marL="457200" indent="-457200">
              <a:buFont typeface="+mj-lt"/>
              <a:buAutoNum type="arabicPeriod"/>
            </a:pPr>
            <a:endParaRPr lang="fi-FI" dirty="0"/>
          </a:p>
          <a:p>
            <a:pPr marL="457200" indent="-457200">
              <a:buFont typeface="+mj-lt"/>
              <a:buAutoNum type="arabicPeriod"/>
            </a:pPr>
            <a:endParaRPr lang="fi-FI" dirty="0"/>
          </a:p>
          <a:p>
            <a:pPr marL="457200" indent="-457200">
              <a:buFont typeface="+mj-lt"/>
              <a:buAutoNum type="arabicPeriod"/>
            </a:pPr>
            <a:endParaRPr lang="fi-FI" dirty="0"/>
          </a:p>
          <a:p>
            <a:pPr marL="457200" indent="-457200">
              <a:buFont typeface="+mj-lt"/>
              <a:buAutoNum type="arabicPeriod"/>
            </a:pPr>
            <a:endParaRPr lang="fi-FI" dirty="0"/>
          </a:p>
          <a:p>
            <a:pPr marL="0" indent="0">
              <a:buNone/>
            </a:pPr>
            <a:endParaRPr lang="fi-FI" dirty="0"/>
          </a:p>
        </p:txBody>
      </p:sp>
      <p:sp>
        <p:nvSpPr>
          <p:cNvPr id="3" name="Otsikko 2">
            <a:extLst>
              <a:ext uri="{FF2B5EF4-FFF2-40B4-BE49-F238E27FC236}">
                <a16:creationId xmlns:a16="http://schemas.microsoft.com/office/drawing/2014/main" id="{3CDFB8C6-AEF6-59BF-5629-C68273FE0AED}"/>
              </a:ext>
            </a:extLst>
          </p:cNvPr>
          <p:cNvSpPr>
            <a:spLocks noGrp="1"/>
          </p:cNvSpPr>
          <p:nvPr>
            <p:ph type="title"/>
          </p:nvPr>
        </p:nvSpPr>
        <p:spPr/>
        <p:txBody>
          <a:bodyPr/>
          <a:lstStyle/>
          <a:p>
            <a:r>
              <a:rPr lang="fi-FI" dirty="0"/>
              <a:t>Esimerkkiteksti verkkosivulle, osallistujakirjeelle</a:t>
            </a:r>
          </a:p>
        </p:txBody>
      </p:sp>
    </p:spTree>
    <p:extLst>
      <p:ext uri="{BB962C8B-B14F-4D97-AF65-F5344CB8AC3E}">
        <p14:creationId xmlns:p14="http://schemas.microsoft.com/office/powerpoint/2010/main" val="3056755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8D7C6A0-5F88-6A33-1260-39386487CF46}"/>
              </a:ext>
            </a:extLst>
          </p:cNvPr>
          <p:cNvSpPr>
            <a:spLocks noGrp="1"/>
          </p:cNvSpPr>
          <p:nvPr>
            <p:ph idx="1"/>
          </p:nvPr>
        </p:nvSpPr>
        <p:spPr/>
        <p:txBody>
          <a:bodyPr/>
          <a:lstStyle/>
          <a:p>
            <a:pPr marL="0" indent="0">
              <a:buNone/>
            </a:pPr>
            <a:r>
              <a:rPr lang="fi-FI" sz="1800" b="1" dirty="0"/>
              <a:t>Esimerkiksi tapahtuman verkkosivulla:</a:t>
            </a:r>
          </a:p>
          <a:p>
            <a:pPr marL="0" indent="0">
              <a:buNone/>
            </a:pPr>
            <a:endParaRPr lang="fi-FI" sz="1800" kern="100" dirty="0">
              <a:effectLst/>
              <a:ea typeface="Aptos" panose="020B0004020202020204" pitchFamily="34" charset="0"/>
              <a:cs typeface="Times New Roman" panose="02020603050405020304" pitchFamily="18" charset="0"/>
            </a:endParaRPr>
          </a:p>
          <a:p>
            <a:pPr marL="0" indent="0">
              <a:buNone/>
            </a:pPr>
            <a:r>
              <a:rPr lang="fi-FI" sz="1800" kern="100" dirty="0">
                <a:effectLst/>
                <a:ea typeface="Aptos" panose="020B0004020202020204" pitchFamily="34" charset="0"/>
                <a:cs typeface="Times New Roman" panose="02020603050405020304" pitchFamily="18" charset="0"/>
              </a:rPr>
              <a:t>Verkostoituminen on yrittäjille tärkeää. Oli kyseessä sitten uusien yhteistyökumppaneiden löytäminen</a:t>
            </a:r>
            <a:r>
              <a:rPr lang="fi-FI" sz="1800" kern="100" dirty="0">
                <a:ea typeface="Aptos" panose="020B0004020202020204" pitchFamily="34" charset="0"/>
                <a:cs typeface="Times New Roman" panose="02020603050405020304" pitchFamily="18" charset="0"/>
              </a:rPr>
              <a:t> </a:t>
            </a:r>
            <a:r>
              <a:rPr lang="fi-FI" sz="1800" kern="100" dirty="0">
                <a:effectLst/>
                <a:ea typeface="Aptos" panose="020B0004020202020204" pitchFamily="34" charset="0"/>
                <a:cs typeface="Times New Roman" panose="02020603050405020304" pitchFamily="18" charset="0"/>
              </a:rPr>
              <a:t>tai sparrailu, yhteydet toisiin yrittäjiin voivat olla avain liiketoimintasi seuraavaan vaiheeseen. Kuten tiedämme, yrittäjyys ei ole vain yksilösuoritus – parhaat tulokset syntyvät yhteistyössä.</a:t>
            </a:r>
          </a:p>
          <a:p>
            <a:pPr marL="0" indent="0">
              <a:buNone/>
            </a:pPr>
            <a:endParaRPr lang="fi-FI" sz="1800" kern="100" dirty="0">
              <a:ea typeface="Aptos" panose="020B0004020202020204" pitchFamily="34" charset="0"/>
              <a:cs typeface="Times New Roman" panose="02020603050405020304" pitchFamily="18" charset="0"/>
            </a:endParaRPr>
          </a:p>
          <a:p>
            <a:pPr marL="0" indent="0">
              <a:buNone/>
            </a:pPr>
            <a:r>
              <a:rPr lang="fi-FI" sz="1800" b="1" kern="100" dirty="0">
                <a:effectLst/>
                <a:ea typeface="Aptos" panose="020B0004020202020204" pitchFamily="34" charset="0"/>
                <a:cs typeface="Times New Roman" panose="02020603050405020304" pitchFamily="18" charset="0"/>
              </a:rPr>
              <a:t>Tapahtumassa verkostoidumme:</a:t>
            </a:r>
          </a:p>
          <a:p>
            <a:pPr marL="0" indent="0">
              <a:buNone/>
            </a:pPr>
            <a:endParaRPr lang="fi-FI" sz="1800" kern="100" dirty="0">
              <a:effectLst/>
              <a:ea typeface="Aptos" panose="020B0004020202020204" pitchFamily="34" charset="0"/>
              <a:cs typeface="Times New Roman" panose="02020603050405020304" pitchFamily="18" charset="0"/>
            </a:endParaRPr>
          </a:p>
          <a:p>
            <a:r>
              <a:rPr lang="fi-FI" sz="1800" kern="100" dirty="0">
                <a:ea typeface="Aptos" panose="020B0004020202020204" pitchFamily="34" charset="0"/>
                <a:cs typeface="Times New Roman" panose="02020603050405020304" pitchFamily="18" charset="0"/>
              </a:rPr>
              <a:t>Tullessasi tapahtumaan saat ilmoittautumisen yhteydessä numeron.</a:t>
            </a:r>
          </a:p>
          <a:p>
            <a:r>
              <a:rPr lang="fi-FI" sz="1800" kern="100" dirty="0">
                <a:effectLst/>
                <a:ea typeface="Aptos" panose="020B0004020202020204" pitchFamily="34" charset="0"/>
                <a:cs typeface="Times New Roman" panose="02020603050405020304" pitchFamily="18" charset="0"/>
              </a:rPr>
              <a:t>Tämä numero ohj</a:t>
            </a:r>
            <a:r>
              <a:rPr lang="fi-FI" sz="1800" kern="100" dirty="0">
                <a:ea typeface="Aptos" panose="020B0004020202020204" pitchFamily="34" charset="0"/>
                <a:cs typeface="Times New Roman" panose="02020603050405020304" pitchFamily="18" charset="0"/>
              </a:rPr>
              <a:t>aa sinut vastaavasti numeroidun pöydän äärelle.</a:t>
            </a:r>
          </a:p>
          <a:p>
            <a:r>
              <a:rPr lang="fi-FI" sz="1800" kern="100" dirty="0">
                <a:effectLst/>
                <a:ea typeface="Aptos" panose="020B0004020202020204" pitchFamily="34" charset="0"/>
                <a:cs typeface="Times New Roman" panose="02020603050405020304" pitchFamily="18" charset="0"/>
              </a:rPr>
              <a:t>Sama numero tulee olemaan useammalla kollegallasi ja näin pääsette kohtaamaan.</a:t>
            </a:r>
          </a:p>
          <a:p>
            <a:r>
              <a:rPr lang="fi-FI" sz="1800" kern="100" dirty="0">
                <a:ea typeface="Aptos" panose="020B0004020202020204" pitchFamily="34" charset="0"/>
                <a:cs typeface="Times New Roman" panose="02020603050405020304" pitchFamily="18" charset="0"/>
              </a:rPr>
              <a:t>Pöydälle on jaettu muutama vinkki innoittamaan keskustelua.</a:t>
            </a:r>
          </a:p>
          <a:p>
            <a:r>
              <a:rPr lang="fi-FI" sz="1800" kern="100" dirty="0">
                <a:effectLst/>
                <a:ea typeface="Aptos" panose="020B0004020202020204" pitchFamily="34" charset="0"/>
                <a:cs typeface="Times New Roman" panose="02020603050405020304" pitchFamily="18" charset="0"/>
              </a:rPr>
              <a:t>Pöytäryhmät tullaan sekoittamaan iltapäivän kahvitauolle, joten pääset keskustelemaan myös muiden yrittäjien kanssa. (Pidempi tapahtuma.)</a:t>
            </a:r>
          </a:p>
          <a:p>
            <a:pPr marL="0" indent="0">
              <a:buNone/>
            </a:pPr>
            <a:endParaRPr lang="fi-FI" sz="1800" dirty="0"/>
          </a:p>
          <a:p>
            <a:pPr marL="0" indent="0">
              <a:buNone/>
            </a:pPr>
            <a:endParaRPr lang="fi-FI" sz="1800" dirty="0"/>
          </a:p>
          <a:p>
            <a:pPr marL="0" indent="0">
              <a:buNone/>
            </a:pPr>
            <a:endParaRPr lang="fi-FI" sz="1800" dirty="0"/>
          </a:p>
        </p:txBody>
      </p:sp>
      <p:sp>
        <p:nvSpPr>
          <p:cNvPr id="3" name="Otsikko 2">
            <a:extLst>
              <a:ext uri="{FF2B5EF4-FFF2-40B4-BE49-F238E27FC236}">
                <a16:creationId xmlns:a16="http://schemas.microsoft.com/office/drawing/2014/main" id="{FC1F9595-89AF-C91A-3533-24323ACE0651}"/>
              </a:ext>
            </a:extLst>
          </p:cNvPr>
          <p:cNvSpPr>
            <a:spLocks noGrp="1"/>
          </p:cNvSpPr>
          <p:nvPr>
            <p:ph type="title"/>
          </p:nvPr>
        </p:nvSpPr>
        <p:spPr/>
        <p:txBody>
          <a:bodyPr/>
          <a:lstStyle/>
          <a:p>
            <a:r>
              <a:rPr lang="fi-FI" dirty="0"/>
              <a:t>Esimerkkiteksti numeroidut pöydät</a:t>
            </a:r>
          </a:p>
        </p:txBody>
      </p:sp>
    </p:spTree>
    <p:extLst>
      <p:ext uri="{BB962C8B-B14F-4D97-AF65-F5344CB8AC3E}">
        <p14:creationId xmlns:p14="http://schemas.microsoft.com/office/powerpoint/2010/main" val="1946544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262B5E6-894A-A381-AFE1-3DBE10B127AE}"/>
              </a:ext>
            </a:extLst>
          </p:cNvPr>
          <p:cNvSpPr>
            <a:spLocks noGrp="1"/>
          </p:cNvSpPr>
          <p:nvPr>
            <p:ph idx="1"/>
          </p:nvPr>
        </p:nvSpPr>
        <p:spPr/>
        <p:txBody>
          <a:bodyPr/>
          <a:lstStyle/>
          <a:p>
            <a:pPr marL="0" indent="0">
              <a:buNone/>
            </a:pPr>
            <a:r>
              <a:rPr lang="fi-FI" sz="1800" b="1" dirty="0"/>
              <a:t>Esimerkiksi tapahtuman verkkosivulla:</a:t>
            </a:r>
          </a:p>
          <a:p>
            <a:pPr marL="0" indent="0">
              <a:buNone/>
            </a:pPr>
            <a:endParaRPr lang="fi-FI" sz="1800" kern="100" dirty="0">
              <a:effectLst/>
              <a:ea typeface="Aptos" panose="020B0004020202020204" pitchFamily="34" charset="0"/>
              <a:cs typeface="Times New Roman" panose="02020603050405020304" pitchFamily="18" charset="0"/>
            </a:endParaRPr>
          </a:p>
          <a:p>
            <a:pPr marL="0" indent="0">
              <a:buNone/>
            </a:pPr>
            <a:r>
              <a:rPr lang="fi-FI" sz="1800" kern="100" dirty="0">
                <a:effectLst/>
                <a:ea typeface="Aptos" panose="020B0004020202020204" pitchFamily="34" charset="0"/>
                <a:cs typeface="Times New Roman" panose="02020603050405020304" pitchFamily="18" charset="0"/>
              </a:rPr>
              <a:t>Verkostoituminen on yrittäjille tärkeää. Oli kyseessä sitten uusien yhteistyökumppaneiden löytäminen, tai sparrailu, yhteydet toisiin yrittäjiin voivat olla avain liiketoimintasi seuraavaan vaiheeseen. Kuten tiedämme, yrittäjyys ei ole vain yksilösuoritus – parhaat tulokset syntyvät yhteistyössä.</a:t>
            </a:r>
          </a:p>
          <a:p>
            <a:pPr marL="0" indent="0">
              <a:buNone/>
            </a:pPr>
            <a:endParaRPr lang="fi-FI" sz="1800" kern="100" dirty="0">
              <a:ea typeface="Aptos" panose="020B0004020202020204" pitchFamily="34" charset="0"/>
              <a:cs typeface="Times New Roman" panose="02020603050405020304" pitchFamily="18" charset="0"/>
            </a:endParaRPr>
          </a:p>
          <a:p>
            <a:pPr marL="0" indent="0">
              <a:buNone/>
            </a:pPr>
            <a:r>
              <a:rPr lang="fi-FI" sz="1800" b="1" kern="100" dirty="0">
                <a:effectLst/>
                <a:ea typeface="Aptos" panose="020B0004020202020204" pitchFamily="34" charset="0"/>
                <a:cs typeface="Times New Roman" panose="02020603050405020304" pitchFamily="18" charset="0"/>
              </a:rPr>
              <a:t>Tapahtumassa verkostoidumme:</a:t>
            </a:r>
          </a:p>
          <a:p>
            <a:pPr marL="0" indent="0">
              <a:buNone/>
            </a:pPr>
            <a:endParaRPr lang="fi-FI" sz="1800" kern="100" dirty="0">
              <a:effectLst/>
              <a:ea typeface="Aptos" panose="020B0004020202020204" pitchFamily="34" charset="0"/>
              <a:cs typeface="Times New Roman" panose="02020603050405020304" pitchFamily="18" charset="0"/>
            </a:endParaRPr>
          </a:p>
          <a:p>
            <a:r>
              <a:rPr lang="fi-FI" sz="1800" kern="100" dirty="0">
                <a:ea typeface="Aptos" panose="020B0004020202020204" pitchFamily="34" charset="0"/>
                <a:cs typeface="Times New Roman" panose="02020603050405020304" pitchFamily="18" charset="0"/>
              </a:rPr>
              <a:t>Valitse saapuessasi mieleisesi pöytäpaikka.</a:t>
            </a:r>
          </a:p>
          <a:p>
            <a:r>
              <a:rPr lang="fi-FI" sz="1800" kern="100" dirty="0">
                <a:effectLst/>
                <a:ea typeface="Aptos" panose="020B0004020202020204" pitchFamily="34" charset="0"/>
                <a:cs typeface="Times New Roman" panose="02020603050405020304" pitchFamily="18" charset="0"/>
              </a:rPr>
              <a:t>Esittäydy pöytäryhmällesi.</a:t>
            </a:r>
          </a:p>
          <a:p>
            <a:r>
              <a:rPr lang="fi-FI" sz="1800" kern="100" dirty="0">
                <a:ea typeface="Aptos" panose="020B0004020202020204" pitchFamily="34" charset="0"/>
                <a:cs typeface="Times New Roman" panose="02020603050405020304" pitchFamily="18" charset="0"/>
              </a:rPr>
              <a:t>Asiantuntijan alustuksen jälkeen pöytäkunnat keskustelevat 15-20 min puheenvuoron herättämistä ajatuksista ja ideoista.</a:t>
            </a:r>
          </a:p>
          <a:p>
            <a:r>
              <a:rPr lang="fi-FI" sz="1800" kern="100" dirty="0">
                <a:effectLst/>
                <a:ea typeface="Aptos" panose="020B0004020202020204" pitchFamily="34" charset="0"/>
                <a:cs typeface="Times New Roman" panose="02020603050405020304" pitchFamily="18" charset="0"/>
              </a:rPr>
              <a:t>Kirjaa itsellesi ajatuk</a:t>
            </a:r>
            <a:r>
              <a:rPr lang="fi-FI" sz="1800" kern="100" dirty="0">
                <a:ea typeface="Aptos" panose="020B0004020202020204" pitchFamily="34" charset="0"/>
                <a:cs typeface="Times New Roman" panose="02020603050405020304" pitchFamily="18" charset="0"/>
              </a:rPr>
              <a:t>sia muistiin.</a:t>
            </a:r>
          </a:p>
          <a:p>
            <a:r>
              <a:rPr lang="fi-FI" sz="1800" kern="100" dirty="0">
                <a:ea typeface="Aptos" panose="020B0004020202020204" pitchFamily="34" charset="0"/>
                <a:cs typeface="Times New Roman" panose="02020603050405020304" pitchFamily="18" charset="0"/>
              </a:rPr>
              <a:t>Alustaja kiertää keskustelemassa pöytäryhmien kanssa, joten tässä on myös tilaisuus kysyä lisää.</a:t>
            </a:r>
          </a:p>
          <a:p>
            <a:endParaRPr lang="fi-FI" sz="2000" kern="100" dirty="0">
              <a:effectLst/>
              <a:ea typeface="Aptos" panose="020B0004020202020204" pitchFamily="34" charset="0"/>
              <a:cs typeface="Times New Roman" panose="02020603050405020304" pitchFamily="18" charset="0"/>
            </a:endParaRPr>
          </a:p>
          <a:p>
            <a:pPr marL="0" indent="0">
              <a:buNone/>
            </a:pPr>
            <a:endParaRPr lang="fi-FI" sz="2000" dirty="0"/>
          </a:p>
        </p:txBody>
      </p:sp>
      <p:sp>
        <p:nvSpPr>
          <p:cNvPr id="3" name="Otsikko 2">
            <a:extLst>
              <a:ext uri="{FF2B5EF4-FFF2-40B4-BE49-F238E27FC236}">
                <a16:creationId xmlns:a16="http://schemas.microsoft.com/office/drawing/2014/main" id="{14BCCF45-8708-2894-2AAF-C70539712BBD}"/>
              </a:ext>
            </a:extLst>
          </p:cNvPr>
          <p:cNvSpPr>
            <a:spLocks noGrp="1"/>
          </p:cNvSpPr>
          <p:nvPr>
            <p:ph type="title"/>
          </p:nvPr>
        </p:nvSpPr>
        <p:spPr/>
        <p:txBody>
          <a:bodyPr/>
          <a:lstStyle/>
          <a:p>
            <a:r>
              <a:rPr lang="fi-FI" dirty="0"/>
              <a:t>Esimerkkiteksti ”Pyöreät pöydät”</a:t>
            </a:r>
          </a:p>
        </p:txBody>
      </p:sp>
    </p:spTree>
    <p:extLst>
      <p:ext uri="{BB962C8B-B14F-4D97-AF65-F5344CB8AC3E}">
        <p14:creationId xmlns:p14="http://schemas.microsoft.com/office/powerpoint/2010/main" val="2176224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635A257D-4EDE-B886-E2C1-75D9B532066E}"/>
              </a:ext>
            </a:extLst>
          </p:cNvPr>
          <p:cNvSpPr>
            <a:spLocks noGrp="1"/>
          </p:cNvSpPr>
          <p:nvPr>
            <p:ph sz="half" idx="1"/>
          </p:nvPr>
        </p:nvSpPr>
        <p:spPr>
          <a:xfrm>
            <a:off x="414000" y="1512000"/>
            <a:ext cx="7656235" cy="4584000"/>
          </a:xfrm>
        </p:spPr>
        <p:txBody>
          <a:bodyPr>
            <a:normAutofit/>
          </a:bodyPr>
          <a:lstStyle/>
          <a:p>
            <a:pPr marL="0" indent="0">
              <a:buNone/>
            </a:pPr>
            <a:r>
              <a:rPr lang="fi-FI" sz="2200" dirty="0"/>
              <a:t>Nyt on pöytäkeskustelujen aika. Aikaa keskustelulle on 15 minuuttia.</a:t>
            </a:r>
          </a:p>
          <a:p>
            <a:pPr marL="0" indent="0">
              <a:buNone/>
            </a:pPr>
            <a:endParaRPr lang="fi-FI" sz="2200" dirty="0"/>
          </a:p>
          <a:p>
            <a:pPr marL="0" indent="0">
              <a:buNone/>
            </a:pPr>
            <a:r>
              <a:rPr lang="fi-FI" sz="2200" dirty="0"/>
              <a:t>Keskustelkaa vapaamuotoisesti äskeisen alustuksen herättämistä ajatuksista.</a:t>
            </a:r>
          </a:p>
          <a:p>
            <a:pPr marL="0" indent="0">
              <a:buNone/>
            </a:pPr>
            <a:endParaRPr lang="fi-FI" sz="2200" dirty="0"/>
          </a:p>
          <a:p>
            <a:pPr marL="0" indent="0">
              <a:buNone/>
            </a:pPr>
            <a:r>
              <a:rPr lang="fi-FI" sz="2200" dirty="0"/>
              <a:t>Huomioikaa, että jokainen teistä pääsee ääneen.</a:t>
            </a:r>
          </a:p>
          <a:p>
            <a:pPr marL="0" indent="0">
              <a:buNone/>
            </a:pPr>
            <a:endParaRPr lang="fi-FI" sz="2200" dirty="0"/>
          </a:p>
          <a:p>
            <a:pPr marL="0" indent="0">
              <a:buNone/>
            </a:pPr>
            <a:r>
              <a:rPr lang="fi-FI" sz="2200" b="1" dirty="0"/>
              <a:t>Voitte pohtia esimerkiksi:</a:t>
            </a:r>
          </a:p>
          <a:p>
            <a:pPr marL="0" indent="0">
              <a:buNone/>
            </a:pPr>
            <a:r>
              <a:rPr lang="fi-FI" sz="2200" dirty="0"/>
              <a:t>Mikä sai asiakkaan ostamaan juuri sinulta?</a:t>
            </a:r>
          </a:p>
          <a:p>
            <a:pPr marL="0" indent="0">
              <a:buNone/>
            </a:pPr>
            <a:r>
              <a:rPr lang="fi-FI" sz="2200" dirty="0"/>
              <a:t>Tekikö asiakas tunne- vai järkipäätöksen?</a:t>
            </a:r>
          </a:p>
          <a:p>
            <a:pPr marL="0" indent="0">
              <a:buNone/>
            </a:pPr>
            <a:endParaRPr lang="fi-FI" dirty="0"/>
          </a:p>
          <a:p>
            <a:pPr marL="0" indent="0">
              <a:buNone/>
            </a:pPr>
            <a:endParaRPr lang="fi-FI" dirty="0"/>
          </a:p>
        </p:txBody>
      </p:sp>
      <p:pic>
        <p:nvPicPr>
          <p:cNvPr id="5" name="Sisällön paikkamerkki 4" descr="Kuva, joka sisältää kohteen henkilö, Ihmisen kasvot, hymy, vaate&#10;&#10;Kuvaus luotu automaattisesti">
            <a:extLst>
              <a:ext uri="{FF2B5EF4-FFF2-40B4-BE49-F238E27FC236}">
                <a16:creationId xmlns:a16="http://schemas.microsoft.com/office/drawing/2014/main" id="{64B51C80-88CA-CA8D-F10F-054E859783E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28025" y="2136775"/>
            <a:ext cx="3333750" cy="33337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Otsikko 2">
            <a:extLst>
              <a:ext uri="{FF2B5EF4-FFF2-40B4-BE49-F238E27FC236}">
                <a16:creationId xmlns:a16="http://schemas.microsoft.com/office/drawing/2014/main" id="{F6F2DDCD-909E-244A-8E99-553D184E919F}"/>
              </a:ext>
            </a:extLst>
          </p:cNvPr>
          <p:cNvSpPr>
            <a:spLocks noGrp="1"/>
          </p:cNvSpPr>
          <p:nvPr>
            <p:ph type="title"/>
          </p:nvPr>
        </p:nvSpPr>
        <p:spPr>
          <a:xfrm>
            <a:off x="414000" y="0"/>
            <a:ext cx="9138790" cy="1116000"/>
          </a:xfrm>
        </p:spPr>
        <p:txBody>
          <a:bodyPr anchor="b">
            <a:normAutofit/>
          </a:bodyPr>
          <a:lstStyle/>
          <a:p>
            <a:r>
              <a:rPr lang="fi-FI" dirty="0"/>
              <a:t>Pöytäkeskustelu: asiakkaan ostopäätös</a:t>
            </a:r>
          </a:p>
        </p:txBody>
      </p:sp>
      <p:sp>
        <p:nvSpPr>
          <p:cNvPr id="6" name="Tekstiruutu 5">
            <a:extLst>
              <a:ext uri="{FF2B5EF4-FFF2-40B4-BE49-F238E27FC236}">
                <a16:creationId xmlns:a16="http://schemas.microsoft.com/office/drawing/2014/main" id="{7D3C5151-1A01-0168-194B-2C415686008F}"/>
              </a:ext>
            </a:extLst>
          </p:cNvPr>
          <p:cNvSpPr txBox="1"/>
          <p:nvPr/>
        </p:nvSpPr>
        <p:spPr>
          <a:xfrm rot="20123532">
            <a:off x="7708093" y="1333537"/>
            <a:ext cx="2664296" cy="646331"/>
          </a:xfrm>
          <a:prstGeom prst="rect">
            <a:avLst/>
          </a:prstGeom>
          <a:noFill/>
          <a:ln>
            <a:solidFill>
              <a:schemeClr val="tx2"/>
            </a:solidFill>
          </a:ln>
        </p:spPr>
        <p:txBody>
          <a:bodyPr wrap="square" rtlCol="0">
            <a:spAutoFit/>
          </a:bodyPr>
          <a:lstStyle/>
          <a:p>
            <a:pPr algn="ctr"/>
            <a:r>
              <a:rPr lang="fi-FI" dirty="0"/>
              <a:t>Esimerkkidia tapahtumassa</a:t>
            </a:r>
          </a:p>
        </p:txBody>
      </p:sp>
    </p:spTree>
    <p:extLst>
      <p:ext uri="{BB962C8B-B14F-4D97-AF65-F5344CB8AC3E}">
        <p14:creationId xmlns:p14="http://schemas.microsoft.com/office/powerpoint/2010/main" val="2178608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305A3AD-131E-B4A1-7F82-0CB6D8959BEB}"/>
              </a:ext>
            </a:extLst>
          </p:cNvPr>
          <p:cNvSpPr>
            <a:spLocks noGrp="1"/>
          </p:cNvSpPr>
          <p:nvPr>
            <p:ph idx="1"/>
          </p:nvPr>
        </p:nvSpPr>
        <p:spPr/>
        <p:txBody>
          <a:bodyPr vert="horz" lIns="0" tIns="45720" rIns="0" bIns="45720" rtlCol="0" anchor="t">
            <a:noAutofit/>
          </a:bodyPr>
          <a:lstStyle/>
          <a:p>
            <a:pPr marL="0" indent="0">
              <a:buNone/>
            </a:pPr>
            <a:r>
              <a:rPr lang="fi-FI" sz="1800" b="1" dirty="0"/>
              <a:t>Esimerkiksi tapahtuman verkkosivulla:</a:t>
            </a:r>
          </a:p>
          <a:p>
            <a:pPr marL="0" indent="0">
              <a:buNone/>
            </a:pPr>
            <a:endParaRPr lang="fi-FI" sz="1800" kern="100" dirty="0">
              <a:effectLst/>
              <a:ea typeface="Aptos" panose="020B0004020202020204" pitchFamily="34" charset="0"/>
              <a:cs typeface="Times New Roman" panose="02020603050405020304" pitchFamily="18" charset="0"/>
            </a:endParaRPr>
          </a:p>
          <a:p>
            <a:pPr marL="0" indent="0">
              <a:buNone/>
            </a:pPr>
            <a:r>
              <a:rPr lang="fi-FI" sz="1800" kern="100" dirty="0">
                <a:effectLst/>
                <a:ea typeface="Aptos" panose="020B0004020202020204" pitchFamily="34" charset="0"/>
                <a:cs typeface="Times New Roman" panose="02020603050405020304" pitchFamily="18" charset="0"/>
              </a:rPr>
              <a:t>Verkostoituminen on yrittäjille tärkeää. Oli kyseessä sitten uusien yhteistyökumppaneiden löytäminen, tai sparrailu, yhteydet toisiin yrittäjiin voivat olla avain liiketoimintasi seuraavaan vaiheeseen. Kuten tiedämme, yrittäjyys ei ole vain yksilösuoritus – parhaat tulokset syntyvät yhteistyössä.</a:t>
            </a:r>
          </a:p>
          <a:p>
            <a:pPr marL="0" indent="0">
              <a:buNone/>
            </a:pPr>
            <a:endParaRPr lang="fi-FI" sz="1800" kern="100" dirty="0">
              <a:ea typeface="Aptos" panose="020B0004020202020204" pitchFamily="34" charset="0"/>
              <a:cs typeface="Times New Roman" panose="02020603050405020304" pitchFamily="18" charset="0"/>
            </a:endParaRPr>
          </a:p>
          <a:p>
            <a:pPr marL="0" indent="0">
              <a:buNone/>
            </a:pPr>
            <a:r>
              <a:rPr lang="fi-FI" sz="1800" b="1" kern="100" dirty="0">
                <a:effectLst/>
                <a:ea typeface="Aptos" panose="020B0004020202020204" pitchFamily="34" charset="0"/>
                <a:cs typeface="Times New Roman" panose="02020603050405020304" pitchFamily="18" charset="0"/>
              </a:rPr>
              <a:t>Tapahtumassa verkostoidumme:</a:t>
            </a:r>
          </a:p>
          <a:p>
            <a:pPr marL="0" indent="0">
              <a:buNone/>
            </a:pPr>
            <a:endParaRPr lang="fi-FI" sz="1800" kern="100" dirty="0">
              <a:effectLst/>
              <a:ea typeface="Aptos" panose="020B000402020202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fi-FI" sz="1800" kern="100" dirty="0">
                <a:effectLst/>
                <a:ea typeface="Aptos" panose="020B0004020202020204" pitchFamily="34" charset="0"/>
                <a:cs typeface="Times New Roman"/>
              </a:rPr>
              <a:t>Tapahtumassa järjestetään ohjattu, lyhyt, verkostoitumistilaisuus, joissa vaihdat </a:t>
            </a:r>
            <a:r>
              <a:rPr lang="fi-FI" sz="1800" kern="100" dirty="0">
                <a:ea typeface="Aptos" panose="020B0004020202020204" pitchFamily="34" charset="0"/>
                <a:cs typeface="Times New Roman"/>
              </a:rPr>
              <a:t>keskustelukumppania</a:t>
            </a:r>
            <a:r>
              <a:rPr lang="fi-FI" sz="1800" kern="100" dirty="0">
                <a:effectLst/>
                <a:ea typeface="Aptos" panose="020B0004020202020204" pitchFamily="34" charset="0"/>
                <a:cs typeface="Times New Roman"/>
              </a:rPr>
              <a:t> </a:t>
            </a:r>
            <a:r>
              <a:rPr lang="fi-FI" sz="1800" kern="100" dirty="0">
                <a:ea typeface="Aptos" panose="020B0004020202020204" pitchFamily="34" charset="0"/>
                <a:cs typeface="Times New Roman"/>
              </a:rPr>
              <a:t>muutaman </a:t>
            </a:r>
            <a:r>
              <a:rPr lang="fi-FI" sz="1800" kern="100" dirty="0">
                <a:effectLst/>
                <a:ea typeface="Aptos" panose="020B0004020202020204" pitchFamily="34" charset="0"/>
                <a:cs typeface="Times New Roman"/>
              </a:rPr>
              <a:t>minuutin välein.</a:t>
            </a:r>
          </a:p>
          <a:p>
            <a:pPr marL="342900" lvl="0" indent="-342900">
              <a:lnSpc>
                <a:spcPct val="107000"/>
              </a:lnSpc>
              <a:buFont typeface="Symbol" panose="05050102010706020507" pitchFamily="18" charset="2"/>
              <a:buChar char=""/>
            </a:pPr>
            <a:r>
              <a:rPr lang="fi-FI" sz="1800" kern="100" dirty="0">
                <a:effectLst/>
                <a:ea typeface="Aptos" panose="020B0004020202020204" pitchFamily="34" charset="0"/>
                <a:cs typeface="Times New Roman" panose="02020603050405020304" pitchFamily="18" charset="0"/>
              </a:rPr>
              <a:t>Esittele itsesi ja yrityksesi keskustelukumppanillesi.</a:t>
            </a:r>
          </a:p>
          <a:p>
            <a:pPr marL="342900" indent="-342900">
              <a:lnSpc>
                <a:spcPct val="107000"/>
              </a:lnSpc>
              <a:buFont typeface="Symbol" panose="05050102010706020507" pitchFamily="18" charset="2"/>
              <a:buChar char=""/>
            </a:pPr>
            <a:r>
              <a:rPr lang="fi-FI" sz="1800" kern="100" dirty="0">
                <a:ea typeface="Aptos" panose="020B0004020202020204" pitchFamily="34" charset="0"/>
                <a:cs typeface="Times New Roman"/>
              </a:rPr>
              <a:t>Kerro, mikä on yrityksesi paras onnistuminen tapahtuman teemassa.</a:t>
            </a:r>
            <a:endParaRPr lang="fi-FI" sz="1800" kern="100" dirty="0">
              <a:effectLst/>
              <a:ea typeface="Aptos" panose="020B000402020202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r>
              <a:rPr lang="fi-FI" sz="1800" kern="100" dirty="0">
                <a:effectLst/>
                <a:ea typeface="Aptos" panose="020B0004020202020204" pitchFamily="34" charset="0"/>
                <a:cs typeface="Times New Roman"/>
              </a:rPr>
              <a:t>Kun aika on kulunut, vaihdat paria</a:t>
            </a:r>
            <a:r>
              <a:rPr lang="fi-FI" sz="1800" kern="100" dirty="0">
                <a:ea typeface="Aptos" panose="020B0004020202020204" pitchFamily="34" charset="0"/>
                <a:cs typeface="Times New Roman"/>
              </a:rPr>
              <a:t> ohjeiden mukaan.</a:t>
            </a:r>
            <a:endParaRPr lang="fi-FI" sz="1800" kern="100" dirty="0">
              <a:effectLst/>
              <a:ea typeface="Aptos" panose="020B0004020202020204" pitchFamily="34" charset="0"/>
              <a:cs typeface="Times New Roman"/>
            </a:endParaRPr>
          </a:p>
          <a:p>
            <a:pPr marL="0" indent="0">
              <a:buNone/>
            </a:pPr>
            <a:endParaRPr lang="fi-FI" sz="1800" kern="100" dirty="0">
              <a:effectLst/>
              <a:ea typeface="Aptos" panose="020B0004020202020204" pitchFamily="34" charset="0"/>
              <a:cs typeface="Times New Roman" panose="02020603050405020304" pitchFamily="18" charset="0"/>
            </a:endParaRPr>
          </a:p>
          <a:p>
            <a:pPr marL="0" indent="0">
              <a:buNone/>
            </a:pPr>
            <a:endParaRPr lang="fi-FI" dirty="0"/>
          </a:p>
        </p:txBody>
      </p:sp>
      <p:sp>
        <p:nvSpPr>
          <p:cNvPr id="3" name="Otsikko 2">
            <a:extLst>
              <a:ext uri="{FF2B5EF4-FFF2-40B4-BE49-F238E27FC236}">
                <a16:creationId xmlns:a16="http://schemas.microsoft.com/office/drawing/2014/main" id="{BA1F872F-0183-3140-BABC-BF80699FEAAE}"/>
              </a:ext>
            </a:extLst>
          </p:cNvPr>
          <p:cNvSpPr>
            <a:spLocks noGrp="1"/>
          </p:cNvSpPr>
          <p:nvPr>
            <p:ph type="title"/>
          </p:nvPr>
        </p:nvSpPr>
        <p:spPr/>
        <p:txBody>
          <a:bodyPr/>
          <a:lstStyle/>
          <a:p>
            <a:r>
              <a:rPr lang="fi-FI" dirty="0"/>
              <a:t>Esimerkkiteksti nopeat verkostoitumissessiot</a:t>
            </a:r>
          </a:p>
        </p:txBody>
      </p:sp>
    </p:spTree>
    <p:extLst>
      <p:ext uri="{BB962C8B-B14F-4D97-AF65-F5344CB8AC3E}">
        <p14:creationId xmlns:p14="http://schemas.microsoft.com/office/powerpoint/2010/main" val="39920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0BF117A-AD55-5A86-B431-0E589E1A7186}"/>
              </a:ext>
            </a:extLst>
          </p:cNvPr>
          <p:cNvSpPr>
            <a:spLocks noGrp="1"/>
          </p:cNvSpPr>
          <p:nvPr>
            <p:ph idx="1"/>
          </p:nvPr>
        </p:nvSpPr>
        <p:spPr>
          <a:xfrm>
            <a:off x="414000" y="1416000"/>
            <a:ext cx="11248354" cy="5109344"/>
          </a:xfrm>
        </p:spPr>
        <p:txBody>
          <a:bodyPr vert="horz" lIns="0" tIns="45720" rIns="0" bIns="45720" rtlCol="0" anchor="t">
            <a:noAutofit/>
          </a:bodyPr>
          <a:lstStyle/>
          <a:p>
            <a:pPr marL="0" indent="0">
              <a:lnSpc>
                <a:spcPct val="107000"/>
              </a:lnSpc>
              <a:spcAft>
                <a:spcPts val="800"/>
              </a:spcAft>
              <a:buNone/>
            </a:pPr>
            <a:r>
              <a:rPr lang="fi-FI" sz="1200" b="1" kern="100" dirty="0">
                <a:effectLst/>
                <a:ea typeface="Aptos" panose="020B0004020202020204" pitchFamily="34" charset="0"/>
                <a:cs typeface="Times New Roman" panose="02020603050405020304" pitchFamily="18" charset="0"/>
              </a:rPr>
              <a:t>Hyvät yrittäjät, tervetuloa verkostoitumissessioon!</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Toivottavasti olette nauttineet tähän asti päivän ohjelmasta. Nyt on aika siirtyä hieman epämuodollisempaan, mutta yhtä tärkeään osioon, verkostoitumiseen. Tämä on monelle tapahtuman kohokohta, sillä juuri täällä saattaa syntyä ne tärkeimmät kontaktit, ideat ja yhteistyömahdollisuudet.</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Verkostoituminen on yrittäjille tärkeää. Oli kyseessä sitten uusien yhteistyökumppaneiden löytäminen, vertaistuki tai sparrailu, yhteydet toisiin yrittäjiin voivat olla avain liiketoimintasi seuraavaan vaiheeseen. Kuten tiedämme, yrittäjyys ei ole vain yksilösuoritus – parhaat tulokset syntyvät yhteistyössä.</a:t>
            </a:r>
          </a:p>
          <a:p>
            <a:pPr marL="0" indent="0">
              <a:lnSpc>
                <a:spcPct val="107000"/>
              </a:lnSpc>
              <a:spcAft>
                <a:spcPts val="800"/>
              </a:spcAft>
              <a:buNone/>
            </a:pPr>
            <a:r>
              <a:rPr lang="fi-FI" sz="1200" b="1" kern="100" dirty="0">
                <a:effectLst/>
                <a:ea typeface="Aptos" panose="020B0004020202020204" pitchFamily="34" charset="0"/>
                <a:cs typeface="Times New Roman" panose="02020603050405020304" pitchFamily="18" charset="0"/>
              </a:rPr>
              <a:t>Muutama vinkki tähän hetkeen:</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1. Ole avoin ja rohkea. Lähesty ihmisiä, joita et vielä tunne. Yrittäjyys on täynnä yllätyksiä, ja joskus parhaat kontaktit löytyvät odottamattomista paikoista.</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2. Esittele itsesi selkeästi. Tärkeä osa verkostoitumista on osata kertoa lyhyesti ja ytimekkäästi, kuka olet ja mitä teet. Mieti muutama avainviesti, joka herättää toisten kiinnostuksen.</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3. Muista kuunnella. Tämä on kaksisuuntaista – jokainen meistä haluaa kertoa omasta toiminnastaan, mutta älä unohda kysyä toisilta, miten voisit auttaa heitä tai mitä voit oppia heidän kokemuksistaan.</a:t>
            </a: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4. Vaihtakaa yhteystietoja. Hyvä keskustelu on vasta alku. Kannustan teitä sopimaan tapaamisia tai seuraavia yhteydenottoja, jotta voitte jatkaa keskustelua tapahtuman jälkeenkin.</a:t>
            </a:r>
          </a:p>
          <a:p>
            <a:pPr marL="0" indent="0">
              <a:lnSpc>
                <a:spcPct val="107000"/>
              </a:lnSpc>
              <a:spcAft>
                <a:spcPts val="800"/>
              </a:spcAft>
              <a:buNone/>
            </a:pPr>
            <a:r>
              <a:rPr lang="fi-FI" sz="1200" b="1" kern="100" dirty="0">
                <a:effectLst/>
                <a:ea typeface="Aptos" panose="020B0004020202020204" pitchFamily="34" charset="0"/>
                <a:cs typeface="Times New Roman" panose="02020603050405020304" pitchFamily="18" charset="0"/>
              </a:rPr>
              <a:t>Ja nyt käytännön asioista:</a:t>
            </a:r>
          </a:p>
          <a:p>
            <a:pPr marL="0" indent="0">
              <a:lnSpc>
                <a:spcPct val="107000"/>
              </a:lnSpc>
              <a:spcAft>
                <a:spcPts val="800"/>
              </a:spcAft>
              <a:buNone/>
            </a:pPr>
            <a:r>
              <a:rPr lang="fi-FI" sz="1200" kern="100" dirty="0">
                <a:effectLst/>
                <a:ea typeface="Aptos" panose="020B0004020202020204" pitchFamily="34" charset="0"/>
                <a:cs typeface="Times New Roman"/>
              </a:rPr>
              <a:t>Teillä on </a:t>
            </a:r>
            <a:r>
              <a:rPr lang="fi-FI" sz="1200" kern="100" dirty="0">
                <a:ea typeface="Aptos" panose="020B0004020202020204" pitchFamily="34" charset="0"/>
                <a:cs typeface="Times New Roman"/>
              </a:rPr>
              <a:t>yhteensä 30 min</a:t>
            </a:r>
            <a:r>
              <a:rPr lang="fi-FI" sz="1200" kern="100" dirty="0">
                <a:effectLst/>
                <a:ea typeface="Aptos" panose="020B0004020202020204" pitchFamily="34" charset="0"/>
                <a:cs typeface="Times New Roman"/>
              </a:rPr>
              <a:t> aikaa verkostoitumiseen, joten hyödyntäkää se hyvin. </a:t>
            </a:r>
            <a:r>
              <a:rPr lang="fi-FI" sz="1200" kern="100" dirty="0">
                <a:ea typeface="Aptos" panose="020B0004020202020204" pitchFamily="34" charset="0"/>
                <a:cs typeface="Times New Roman"/>
              </a:rPr>
              <a:t>Kun kuulet tämän äänen, (kilisytä laisia tms.) niin on aika vaihtaa paria. Yksi parikeskustelu kestää muutaman minuutin.</a:t>
            </a:r>
            <a:endParaRPr lang="fi-FI" sz="1200" kern="100" dirty="0">
              <a:effectLst/>
              <a:ea typeface="Aptos" panose="020B0004020202020204" pitchFamily="34" charset="0"/>
              <a:cs typeface="Times New Roman"/>
            </a:endParaRPr>
          </a:p>
          <a:p>
            <a:pPr marL="0" indent="0">
              <a:lnSpc>
                <a:spcPct val="107000"/>
              </a:lnSpc>
              <a:spcAft>
                <a:spcPts val="800"/>
              </a:spcAft>
              <a:buNone/>
            </a:pPr>
            <a:r>
              <a:rPr lang="fi-FI" sz="1200" kern="100" dirty="0">
                <a:effectLst/>
                <a:ea typeface="Aptos" panose="020B0004020202020204" pitchFamily="34" charset="0"/>
                <a:cs typeface="Times New Roman" panose="02020603050405020304" pitchFamily="18" charset="0"/>
              </a:rPr>
              <a:t>Ja jos tarvitsette apua esittelyjen tai yhteyksien luomisessa, tulkaa rohkeasti vetämään hihasta, olemme täällä auttamassa teitä. Nyt on aika luoda uusia kontakteja ja ideoita!</a:t>
            </a:r>
          </a:p>
          <a:p>
            <a:pPr marL="0" indent="0">
              <a:buNone/>
            </a:pPr>
            <a:endParaRPr lang="fi-FI" sz="1050" dirty="0"/>
          </a:p>
        </p:txBody>
      </p:sp>
      <p:sp>
        <p:nvSpPr>
          <p:cNvPr id="3" name="Otsikko 2">
            <a:extLst>
              <a:ext uri="{FF2B5EF4-FFF2-40B4-BE49-F238E27FC236}">
                <a16:creationId xmlns:a16="http://schemas.microsoft.com/office/drawing/2014/main" id="{D38C16D0-6F52-0ECB-F905-2A0B5272DF45}"/>
              </a:ext>
            </a:extLst>
          </p:cNvPr>
          <p:cNvSpPr>
            <a:spLocks noGrp="1"/>
          </p:cNvSpPr>
          <p:nvPr>
            <p:ph type="title"/>
          </p:nvPr>
        </p:nvSpPr>
        <p:spPr/>
        <p:txBody>
          <a:bodyPr/>
          <a:lstStyle/>
          <a:p>
            <a:r>
              <a:rPr lang="fi-FI" dirty="0"/>
              <a:t>Esimerkkijuonto verkostoitumisesta</a:t>
            </a:r>
          </a:p>
        </p:txBody>
      </p:sp>
    </p:spTree>
    <p:extLst>
      <p:ext uri="{BB962C8B-B14F-4D97-AF65-F5344CB8AC3E}">
        <p14:creationId xmlns:p14="http://schemas.microsoft.com/office/powerpoint/2010/main" val="1115297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B741-1B55-0355-472F-C3385B9953D4}"/>
            </a:ext>
          </a:extLst>
        </p:cNvPr>
        <p:cNvGrpSpPr/>
        <p:nvPr/>
      </p:nvGrpSpPr>
      <p:grpSpPr>
        <a:xfrm>
          <a:off x="0" y="0"/>
          <a:ext cx="0" cy="0"/>
          <a:chOff x="0" y="0"/>
          <a:chExt cx="0" cy="0"/>
        </a:xfrm>
      </p:grpSpPr>
    </p:spTree>
    <p:extLst>
      <p:ext uri="{BB962C8B-B14F-4D97-AF65-F5344CB8AC3E}">
        <p14:creationId xmlns:p14="http://schemas.microsoft.com/office/powerpoint/2010/main" val="2017824312"/>
      </p:ext>
    </p:extLst>
  </p:cSld>
  <p:clrMapOvr>
    <a:masterClrMapping/>
  </p:clrMapOvr>
</p:sld>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29bd664-d8be-41cf-b989-d8dfb89411f2">
      <Terms xmlns="http://schemas.microsoft.com/office/infopath/2007/PartnerControls"/>
    </lcf76f155ced4ddcb4097134ff3c332f>
    <TaxCatchAll xmlns="fbf8f03c-7d4d-49e4-89c5-3c481dfe6f5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C9992BEE7E004848BF91DD3D01D7067C" ma:contentTypeVersion="12" ma:contentTypeDescription="Luo uusi asiakirja." ma:contentTypeScope="" ma:versionID="c6f72bf758179952dffe473901486a64">
  <xsd:schema xmlns:xsd="http://www.w3.org/2001/XMLSchema" xmlns:xs="http://www.w3.org/2001/XMLSchema" xmlns:p="http://schemas.microsoft.com/office/2006/metadata/properties" xmlns:ns2="329bd664-d8be-41cf-b989-d8dfb89411f2" xmlns:ns3="fbf8f03c-7d4d-49e4-89c5-3c481dfe6f5b" targetNamespace="http://schemas.microsoft.com/office/2006/metadata/properties" ma:root="true" ma:fieldsID="07f4ed6d90d4a3a895ebd77a67886ef5" ns2:_="" ns3:_="">
    <xsd:import namespace="329bd664-d8be-41cf-b989-d8dfb89411f2"/>
    <xsd:import namespace="fbf8f03c-7d4d-49e4-89c5-3c481dfe6f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9bd664-d8be-41cf-b989-d8dfb89411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f8f03c-7d4d-49e4-89c5-3c481dfe6f5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a7f66aa-6a08-443e-85d5-926ec37630ff}" ma:internalName="TaxCatchAll" ma:showField="CatchAllData" ma:web="fbf8f03c-7d4d-49e4-89c5-3c481dfe6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58EC51-789F-4E35-A954-18569CC6C0C1}">
  <ds:schemaRefs>
    <ds:schemaRef ds:uri="http://schemas.microsoft.com/office/2006/metadata/properties"/>
    <ds:schemaRef ds:uri="http://schemas.microsoft.com/office/infopath/2007/PartnerControls"/>
    <ds:schemaRef ds:uri="329bd664-d8be-41cf-b989-d8dfb89411f2"/>
    <ds:schemaRef ds:uri="fbf8f03c-7d4d-49e4-89c5-3c481dfe6f5b"/>
  </ds:schemaRefs>
</ds:datastoreItem>
</file>

<file path=customXml/itemProps2.xml><?xml version="1.0" encoding="utf-8"?>
<ds:datastoreItem xmlns:ds="http://schemas.openxmlformats.org/officeDocument/2006/customXml" ds:itemID="{5CA1955E-CF70-4359-8CA8-F611DDBD261F}">
  <ds:schemaRefs>
    <ds:schemaRef ds:uri="http://schemas.microsoft.com/sharepoint/v3/contenttype/forms"/>
  </ds:schemaRefs>
</ds:datastoreItem>
</file>

<file path=customXml/itemProps3.xml><?xml version="1.0" encoding="utf-8"?>
<ds:datastoreItem xmlns:ds="http://schemas.openxmlformats.org/officeDocument/2006/customXml" ds:itemID="{20975C5C-A0FA-402A-840C-89A3D6D4C9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9bd664-d8be-41cf-b989-d8dfb89411f2"/>
    <ds:schemaRef ds:uri="fbf8f03c-7d4d-49e4-89c5-3c481dfe6f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SY_PowerPoint</Template>
  <TotalTime>1432</TotalTime>
  <Words>1676</Words>
  <Application>Microsoft Office PowerPoint</Application>
  <PresentationFormat>Widescreen</PresentationFormat>
  <Paragraphs>235</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Suomen Yrittajat</vt:lpstr>
      <vt:lpstr>Verkostoituminen tapahtumissa ja koulutuksissa</vt:lpstr>
      <vt:lpstr>PowerPoint Presentation</vt:lpstr>
      <vt:lpstr>Mitä verkostoituminen merkitsee?</vt:lpstr>
      <vt:lpstr>Moniulotteinen käsite</vt:lpstr>
      <vt:lpstr>Miksi?</vt:lpstr>
      <vt:lpstr>Jäsenkysely 2023: Keskeisimmät houkuttelutekijät</vt:lpstr>
      <vt:lpstr>Jäsenkysely 2023: Tarjottujen palveluiden tärkeys</vt:lpstr>
      <vt:lpstr>Jäsenkysely 2023: Tarjottujen palveluiden tärkeys</vt:lpstr>
      <vt:lpstr>Verkostoitumisen askeleet </vt:lpstr>
      <vt:lpstr>Intro</vt:lpstr>
      <vt:lpstr>Verkostoitumisen askeleet</vt:lpstr>
      <vt:lpstr>Konsepteja</vt:lpstr>
      <vt:lpstr>Intro</vt:lpstr>
      <vt:lpstr>1 Numeroidut pöydät</vt:lpstr>
      <vt:lpstr>2 Teemanapit</vt:lpstr>
      <vt:lpstr>3 Pyöreä pöytä</vt:lpstr>
      <vt:lpstr>4 Nopeat verkostoitumissessiot</vt:lpstr>
      <vt:lpstr>+1 Virtuaalinen verkostoituminen, webinaarit</vt:lpstr>
      <vt:lpstr>Milloin ja missä?</vt:lpstr>
      <vt:lpstr>Yhteenveto</vt:lpstr>
      <vt:lpstr>Avainkohdat</vt:lpstr>
      <vt:lpstr>Työkalupakki</vt:lpstr>
      <vt:lpstr>Esimerkkiteksti verkkosivulle, osallistujakirjeelle</vt:lpstr>
      <vt:lpstr>Esimerkkiteksti numeroidut pöydät</vt:lpstr>
      <vt:lpstr>Esimerkkiteksti ”Pyöreät pöydät”</vt:lpstr>
      <vt:lpstr>Pöytäkeskustelu: asiakkaan ostopäätös</vt:lpstr>
      <vt:lpstr>Esimerkkiteksti nopeat verkostoitumissessiot</vt:lpstr>
      <vt:lpstr>Esimerkkijuonto verkostoitumisesta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Panu Pikkusaari</dc:creator>
  <cp:lastModifiedBy>Panu Pikkusaari</cp:lastModifiedBy>
  <cp:revision>48</cp:revision>
  <dcterms:created xsi:type="dcterms:W3CDTF">2024-09-24T08:19:15Z</dcterms:created>
  <dcterms:modified xsi:type="dcterms:W3CDTF">2025-10-17T11:33:23Z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0x010100C9992BEE7E004848BF91DD3D01D7067C</vt:lpwstr>
  </property>
  <property fmtid="{D5CDD505-2E9C-101B-9397-08002B2CF9AE}" pid="3" name="MediaServiceImageTags">
    <vt:lpwstr/>
  </property>
</Properties>
</file>