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3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5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6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8" r:id="rId4"/>
    <p:sldMasterId id="2147484471" r:id="rId5"/>
    <p:sldMasterId id="2147484596" r:id="rId6"/>
    <p:sldMasterId id="2147484711" r:id="rId7"/>
    <p:sldMasterId id="2147484739" r:id="rId8"/>
    <p:sldMasterId id="2147484761" r:id="rId9"/>
  </p:sldMasterIdLst>
  <p:notesMasterIdLst>
    <p:notesMasterId r:id="rId23"/>
  </p:notesMasterIdLst>
  <p:sldIdLst>
    <p:sldId id="671" r:id="rId10"/>
    <p:sldId id="264" r:id="rId11"/>
    <p:sldId id="2147480067" r:id="rId12"/>
    <p:sldId id="2051" r:id="rId13"/>
    <p:sldId id="2028" r:id="rId14"/>
    <p:sldId id="2052" r:id="rId15"/>
    <p:sldId id="2050" r:id="rId16"/>
    <p:sldId id="2147480064" r:id="rId17"/>
    <p:sldId id="2147480033" r:id="rId18"/>
    <p:sldId id="677" r:id="rId19"/>
    <p:sldId id="262" r:id="rId20"/>
    <p:sldId id="2147480066" r:id="rId21"/>
    <p:sldId id="1494" r:id="rId22"/>
  </p:sldIdLst>
  <p:sldSz cx="12192000" cy="6858000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59B6E1-AD24-4710-9032-5CD5C029ABEF}" v="11" dt="2025-10-28T06:11:35.272"/>
  </p1510:revLst>
</p1510:revInfo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Vaalea tyyli 2 - Korostus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1392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Jäntti" userId="72604c53-cdc7-4e02-bfaf-0ce60e13563e" providerId="ADAL" clId="{4C2431C1-DF23-4930-A86A-AD60F9FCDEA2}"/>
    <pc:docChg chg="modSld">
      <pc:chgData name="Heidi Jäntti" userId="72604c53-cdc7-4e02-bfaf-0ce60e13563e" providerId="ADAL" clId="{4C2431C1-DF23-4930-A86A-AD60F9FCDEA2}" dt="2025-10-28T15:31:19.168" v="3" actId="20577"/>
      <pc:docMkLst>
        <pc:docMk/>
      </pc:docMkLst>
      <pc:sldChg chg="modSp mod">
        <pc:chgData name="Heidi Jäntti" userId="72604c53-cdc7-4e02-bfaf-0ce60e13563e" providerId="ADAL" clId="{4C2431C1-DF23-4930-A86A-AD60F9FCDEA2}" dt="2025-10-28T15:31:19.168" v="3" actId="20577"/>
        <pc:sldMkLst>
          <pc:docMk/>
          <pc:sldMk cId="3197154116" sldId="264"/>
        </pc:sldMkLst>
        <pc:spChg chg="mod">
          <ac:chgData name="Heidi Jäntti" userId="72604c53-cdc7-4e02-bfaf-0ce60e13563e" providerId="ADAL" clId="{4C2431C1-DF23-4930-A86A-AD60F9FCDEA2}" dt="2025-10-28T15:31:19.168" v="3" actId="20577"/>
          <ac:spMkLst>
            <pc:docMk/>
            <pc:sldMk cId="3197154116" sldId="264"/>
            <ac:spMk id="3" creationId="{82CB3887-3730-F466-D52F-471DDFCD374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6AF8D-FC22-4752-A3B9-6DA469188AAA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D93A1-36CC-4246-897B-3343C27AA00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88647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6673">
              <a:defRPr/>
            </a:pPr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02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B2E1E-1AC8-E24E-9330-0FAF407D0980}" type="slidenum">
              <a:rPr kumimoji="0" lang="fi-FI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6602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0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Erittäin keskittynyt työterveyshuoltomarkkina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Palveluntarjoajalla ei tarvetta myydä palvelua/sisältöä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i-FI" sz="1800" dirty="0"/>
              <a:t>Suuri valta päättää toimista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fi-FI" sz="1800" dirty="0"/>
              <a:t>Kela-korvausten ohjaavuus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Epäselvä laskutus</a:t>
            </a:r>
            <a:endParaRPr lang="fi-FI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Työnantajien heikko ymmärrys palvelusta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Vähäinen koettu hyöty; turhaksi koetut maksut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Rajattu palveluntarjonta alueellisesti/sisällöllisesti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Päällekkäinen hallinnollinen taakka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fi-FI" sz="1800" dirty="0"/>
              <a:t>Nousevat kustannukset</a:t>
            </a:r>
          </a:p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DD93A1-36CC-4246-897B-3343C27AA00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04235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8240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89493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A9ED-659A-AFA9-AF79-8E8845C73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D68B45-0860-FEED-5692-2B2A94A49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53A78-0583-42CD-7323-214DC5314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890C1D-09F6-BC6F-5473-DD4094A715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0730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54A0B-B11D-979E-BB54-D9C7B6335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B28955-8A6A-0B32-943B-62F4F8F82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F7A349-FD47-1B89-CED4-FE758AFAE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CA2802-3F95-28A2-E48A-350D64465C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900C33-90AE-4963-9AD8-3B07939F57E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642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1BBF-6B19-4C82-9DE3-E69FF4E32259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348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C2F9F-D62C-45B4-A903-8104CE8EF828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4153121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sisältö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B18DD67E-A907-49C4-9344-9E05BD7F82A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8083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sanvaih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402173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0A00A45-5EE7-4C10-8E10-A75FF849C97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 b="-564"/>
          <a:stretch/>
        </p:blipFill>
        <p:spPr bwMode="black">
          <a:xfrm>
            <a:off x="9555888" y="18055"/>
            <a:ext cx="2340000" cy="925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44424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22637972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tsikko 8">
            <a:extLst>
              <a:ext uri="{FF2B5EF4-FFF2-40B4-BE49-F238E27FC236}">
                <a16:creationId xmlns:a16="http://schemas.microsoft.com/office/drawing/2014/main" id="{09AE56AE-2C12-4176-879E-9B5423F76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0411859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6250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75A26-E7EB-42B7-B05A-8F0C149E23CB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>
            <a:extLst>
              <a:ext uri="{FF2B5EF4-FFF2-40B4-BE49-F238E27FC236}">
                <a16:creationId xmlns:a16="http://schemas.microsoft.com/office/drawing/2014/main" id="{0381782D-255F-4853-838D-BA013CF68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2537768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930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200"/>
            </a:lvl2pPr>
            <a:lvl3pPr marL="539987" indent="-179996">
              <a:spcBef>
                <a:spcPts val="0"/>
              </a:spcBef>
              <a:defRPr sz="2200"/>
            </a:lvl3pPr>
            <a:lvl4pPr marL="719982" indent="-179996">
              <a:spcBef>
                <a:spcPts val="0"/>
              </a:spcBef>
              <a:defRPr sz="2200"/>
            </a:lvl4pPr>
            <a:lvl5pPr marL="899978" indent="-179996">
              <a:spcBef>
                <a:spcPts val="0"/>
              </a:spcBef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1708906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2055226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881DAB8D-13F6-43CF-AF21-8EDDA0983AF6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19734854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256405624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 bwMode="hidden"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2CA83F02-F75C-41E6-8063-D1CDE2812214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325573284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</p:spTree>
    <p:extLst>
      <p:ext uri="{BB962C8B-B14F-4D97-AF65-F5344CB8AC3E}">
        <p14:creationId xmlns:p14="http://schemas.microsoft.com/office/powerpoint/2010/main" val="169491013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7193572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3278E-765C-4FED-AAAB-781631F41A93}" type="datetime1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9085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344968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6009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999879702"/>
      </p:ext>
    </p:extLst>
  </p:cSld>
  <p:clrMapOvr>
    <a:masterClrMapping/>
  </p:clrMapOvr>
  <p:hf sldNum="0"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489366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36980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- no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</p:spTree>
    <p:extLst>
      <p:ext uri="{BB962C8B-B14F-4D97-AF65-F5344CB8AC3E}">
        <p14:creationId xmlns:p14="http://schemas.microsoft.com/office/powerpoint/2010/main" val="390281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0187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820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5540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1049232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4776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-259203" y="7563418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83C85CAC-69E9-EF44-A466-5BC6F0B73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11" name="Alaotsikko 2">
            <a:extLst>
              <a:ext uri="{FF2B5EF4-FFF2-40B4-BE49-F238E27FC236}">
                <a16:creationId xmlns:a16="http://schemas.microsoft.com/office/drawing/2014/main" id="{B169244E-81C3-0349-87A8-7967AEF46F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D90AADE6-F9B1-B648-8E92-9C6ADF8ECD90}"/>
              </a:ext>
            </a:extLst>
          </p:cNvPr>
          <p:cNvSpPr/>
          <p:nvPr userDrawn="1"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993E9A64-33C3-A644-A898-58B9C44D71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5" name="Kuvan paikkamerkki 8">
            <a:extLst>
              <a:ext uri="{FF2B5EF4-FFF2-40B4-BE49-F238E27FC236}">
                <a16:creationId xmlns:a16="http://schemas.microsoft.com/office/drawing/2014/main" id="{0A3B1EA1-63A1-154A-9278-43DE52F1835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0FA29A3F-9B96-5F45-886A-24CF777EDE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80000" y="6515944"/>
            <a:ext cx="1248000" cy="324000"/>
          </a:xfrm>
        </p:spPr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2D399DEA-0B6A-4043-A51C-44819999C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28000" y="6515944"/>
            <a:ext cx="7752000" cy="324000"/>
          </a:xfrm>
        </p:spPr>
        <p:txBody>
          <a:bodyPr/>
          <a:lstStyle/>
          <a:p>
            <a:endParaRPr lang="fi-FI"/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008554B5-ABE2-A34C-A6C5-6EAD4C350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9" name="Kolmio 18">
            <a:extLst>
              <a:ext uri="{FF2B5EF4-FFF2-40B4-BE49-F238E27FC236}">
                <a16:creationId xmlns:a16="http://schemas.microsoft.com/office/drawing/2014/main" id="{BC63CF86-E9F1-FC4D-92C5-0DE63A6B6846}"/>
              </a:ext>
            </a:extLst>
          </p:cNvPr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30548005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15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2028634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07871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28784868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3263437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905550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8247890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52994271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38583603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16384437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25271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42697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79752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3764497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6114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254690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2000" y="297224"/>
            <a:ext cx="10972800" cy="864000"/>
          </a:xfrm>
          <a:ln>
            <a:noFill/>
          </a:ln>
        </p:spPr>
        <p:txBody>
          <a:bodyPr tIns="0" bIns="0" anchor="b">
            <a:noAutofit/>
          </a:bodyPr>
          <a:lstStyle>
            <a:lvl1pPr algn="l">
              <a:defRPr sz="3733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1440000"/>
            <a:ext cx="10992000" cy="4212000"/>
          </a:xfrm>
        </p:spPr>
        <p:txBody>
          <a:bodyPr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667">
                <a:solidFill>
                  <a:schemeClr val="bg1"/>
                </a:solidFill>
              </a:defRPr>
            </a:lvl2pPr>
            <a:lvl3pPr>
              <a:defRPr sz="2667">
                <a:solidFill>
                  <a:schemeClr val="bg1"/>
                </a:solidFill>
              </a:defRPr>
            </a:lvl3pPr>
            <a:lvl4pPr>
              <a:defRPr sz="2667">
                <a:solidFill>
                  <a:schemeClr val="bg1"/>
                </a:solidFill>
              </a:defRPr>
            </a:lvl4pPr>
            <a:lvl5pPr>
              <a:defRPr sz="2667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552000" y="1228647"/>
            <a:ext cx="10992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6132459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46BE63EC-6095-471C-AE85-156114947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F444A000-B758-C94D-9683-4F5F09F286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69432" y="5856000"/>
            <a:ext cx="8058567" cy="240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/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1D742ABF-2963-F949-847F-ED0B9AF677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14354" y="64143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1CE8FED5-D933-44C8-9564-D710DB44FAAC}" type="datetime1">
              <a:rPr lang="fi-FI" smtClean="0"/>
              <a:pPr algn="r"/>
              <a:t>28.10.2025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2E032AAA-386D-2B42-B0FE-6A6B9E7D55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97600" y="6415200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17" name="Dian numeron paikkamerkki 5">
            <a:extLst>
              <a:ext uri="{FF2B5EF4-FFF2-40B4-BE49-F238E27FC236}">
                <a16:creationId xmlns:a16="http://schemas.microsoft.com/office/drawing/2014/main" id="{0725A685-BD34-FF41-A284-1D4E2D86F6C0}"/>
              </a:ext>
            </a:extLst>
          </p:cNvPr>
          <p:cNvSpPr txBox="1">
            <a:spLocks/>
          </p:cNvSpPr>
          <p:nvPr userDrawn="1"/>
        </p:nvSpPr>
        <p:spPr>
          <a:xfrm>
            <a:off x="438739" y="64143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en-US"/>
            </a:defPPr>
            <a:lvl1pPr marL="0" algn="ctr" defTabSz="914377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88CB238B-3E8E-034D-82F2-94421457AA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5830" y="6414344"/>
            <a:ext cx="619200" cy="324000"/>
          </a:xfrm>
          <a:prstGeom prst="rect">
            <a:avLst/>
          </a:prstGeom>
        </p:spPr>
        <p:txBody>
          <a:bodyPr anchor="ctr" anchorCtr="0"/>
          <a:lstStyle>
            <a:lvl1pPr>
              <a:defRPr sz="1000" baseline="0">
                <a:latin typeface="+mj-lt"/>
              </a:defRPr>
            </a:lvl1pPr>
          </a:lstStyle>
          <a:p>
            <a:fld id="{DA6950FC-F01D-432E-92A0-E4475BC39D8F}" type="slidenum">
              <a:rPr lang="fi-FI" smtClean="0"/>
              <a:pPr/>
              <a:t>‹#›</a:t>
            </a:fld>
            <a:endParaRPr lang="fi-FI" sz="1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3787593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 bwMode="ltGray">
          <a:xfrm>
            <a:off x="9128560" y="3431685"/>
            <a:ext cx="3078000" cy="34290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14" name="Kuvan paikkamerkki 13">
            <a:extLst>
              <a:ext uri="{FF2B5EF4-FFF2-40B4-BE49-F238E27FC236}">
                <a16:creationId xmlns:a16="http://schemas.microsoft.com/office/drawing/2014/main" id="{58BF3A17-CBF0-4A75-A58C-DF4A63495E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custGeom>
            <a:avLst/>
            <a:gdLst>
              <a:gd name="connsiteX0" fmla="*/ 0 w 9139203"/>
              <a:gd name="connsiteY0" fmla="*/ 0 h 3429000"/>
              <a:gd name="connsiteX1" fmla="*/ 9139203 w 9139203"/>
              <a:gd name="connsiteY1" fmla="*/ 0 h 3429000"/>
              <a:gd name="connsiteX2" fmla="*/ 9139203 w 9139203"/>
              <a:gd name="connsiteY2" fmla="*/ 554358 h 3429000"/>
              <a:gd name="connsiteX3" fmla="*/ 8475776 w 9139203"/>
              <a:gd name="connsiteY3" fmla="*/ 993655 h 3429000"/>
              <a:gd name="connsiteX4" fmla="*/ 9139203 w 9139203"/>
              <a:gd name="connsiteY4" fmla="*/ 1432952 h 3429000"/>
              <a:gd name="connsiteX5" fmla="*/ 9139203 w 9139203"/>
              <a:gd name="connsiteY5" fmla="*/ 3429000 h 3429000"/>
              <a:gd name="connsiteX6" fmla="*/ 0 w 9139203"/>
              <a:gd name="connsiteY6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39203" h="3429000">
                <a:moveTo>
                  <a:pt x="0" y="0"/>
                </a:moveTo>
                <a:lnTo>
                  <a:pt x="9139203" y="0"/>
                </a:lnTo>
                <a:lnTo>
                  <a:pt x="9139203" y="554358"/>
                </a:lnTo>
                <a:lnTo>
                  <a:pt x="8475776" y="993655"/>
                </a:lnTo>
                <a:lnTo>
                  <a:pt x="9139203" y="1432952"/>
                </a:lnTo>
                <a:lnTo>
                  <a:pt x="9139203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5" name="Kolmio 9">
            <a:extLst>
              <a:ext uri="{FF2B5EF4-FFF2-40B4-BE49-F238E27FC236}">
                <a16:creationId xmlns:a16="http://schemas.microsoft.com/office/drawing/2014/main" id="{75A302AC-973C-4C9F-B64C-275B843D6E09}"/>
              </a:ext>
            </a:extLst>
          </p:cNvPr>
          <p:cNvSpPr/>
          <p:nvPr/>
        </p:nvSpPr>
        <p:spPr bwMode="ltGray">
          <a:xfrm rot="16200000">
            <a:off x="8356994" y="4091882"/>
            <a:ext cx="883212" cy="666915"/>
          </a:xfrm>
          <a:prstGeom prst="triangle">
            <a:avLst/>
          </a:prstGeom>
          <a:solidFill>
            <a:srgbClr val="00A3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1910996843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 bwMode="white"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11091" y="3456000"/>
            <a:ext cx="11169818" cy="2847818"/>
          </a:xfrm>
        </p:spPr>
        <p:txBody>
          <a:bodyPr anchor="t" anchorCtr="0"/>
          <a:lstStyle>
            <a:lvl1pPr algn="ctr">
              <a:defRPr sz="6000" b="1" cap="all" baseline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A86A8CFD-37ED-4749-956D-776FBCC0BB39}"/>
              </a:ext>
            </a:extLst>
          </p:cNvPr>
          <p:cNvSpPr>
            <a:spLocks noGrp="1" noChangeAspect="1"/>
          </p:cNvSpPr>
          <p:nvPr>
            <p:ph type="body" sz="quarter" idx="11" hasCustomPrompt="1"/>
          </p:nvPr>
        </p:nvSpPr>
        <p:spPr bwMode="black">
          <a:xfrm>
            <a:off x="9558000" y="175145"/>
            <a:ext cx="2340000" cy="759002"/>
          </a:xfrm>
          <a:blipFill>
            <a:blip r:embed="rId2"/>
            <a:stretch>
              <a:fillRect t="-35854"/>
            </a:stretch>
          </a:blipFill>
        </p:spPr>
        <p:txBody>
          <a:bodyPr/>
          <a:lstStyle>
            <a:lvl1pPr marL="0" indent="0" algn="ctr">
              <a:buNone/>
              <a:defRPr>
                <a:noFill/>
              </a:defRPr>
            </a:lvl1pPr>
          </a:lstStyle>
          <a:p>
            <a:pPr lvl="0"/>
            <a:r>
              <a:rPr lang="fi-FI"/>
              <a:t>vain logo</a:t>
            </a:r>
          </a:p>
        </p:txBody>
      </p:sp>
    </p:spTree>
    <p:extLst>
      <p:ext uri="{BB962C8B-B14F-4D97-AF65-F5344CB8AC3E}">
        <p14:creationId xmlns:p14="http://schemas.microsoft.com/office/powerpoint/2010/main" val="7012323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14264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25857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7334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1120051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570598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27946825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503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27960078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8086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358377748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0984826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403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833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2361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09985580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420103267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29038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91600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95219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7729443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6368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552000" y="881191"/>
            <a:ext cx="10992000" cy="4805314"/>
          </a:xfrm>
        </p:spPr>
        <p:txBody>
          <a:bodyPr>
            <a:noAutofit/>
          </a:bodyPr>
          <a:lstStyle>
            <a:lvl1pPr>
              <a:defRPr sz="3200"/>
            </a:lvl1pPr>
            <a:lvl2pPr>
              <a:defRPr sz="2667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1EFF7-5DA1-B642-A01A-1298BC74CE2E}" type="datetime1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[Alatunnisteteksti]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13"/>
          </p:nvPr>
        </p:nvSpPr>
        <p:spPr>
          <a:xfrm>
            <a:off x="552000" y="5925277"/>
            <a:ext cx="10992000" cy="396000"/>
          </a:xfrm>
        </p:spPr>
        <p:txBody>
          <a:bodyPr>
            <a:noAutofit/>
          </a:bodyPr>
          <a:lstStyle>
            <a:lvl1pPr marL="0" indent="0">
              <a:buNone/>
              <a:defRPr sz="2133" i="1">
                <a:solidFill>
                  <a:srgbClr val="404040"/>
                </a:solidFill>
              </a:defRPr>
            </a:lvl1pPr>
            <a:lvl2pPr marL="455989" indent="0">
              <a:buNone/>
              <a:defRPr sz="1600"/>
            </a:lvl2pPr>
            <a:lvl3pPr marL="839979" indent="0">
              <a:buNone/>
              <a:defRPr sz="1600"/>
            </a:lvl3pPr>
            <a:lvl4pPr marL="1223969" indent="0">
              <a:buNone/>
              <a:defRPr sz="1600"/>
            </a:lvl4pPr>
            <a:lvl5pPr marL="160796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9315557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6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813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784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25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75569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67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86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54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05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7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640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92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74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51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33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932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8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134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64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2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2/2025 maaliskuu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00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2/2025 maaliskuu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0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2/2025 maaliskuu</a:t>
            </a:r>
          </a:p>
        </p:txBody>
      </p:sp>
    </p:spTree>
    <p:extLst>
      <p:ext uri="{BB962C8B-B14F-4D97-AF65-F5344CB8AC3E}">
        <p14:creationId xmlns:p14="http://schemas.microsoft.com/office/powerpoint/2010/main" val="69392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Ilmastobarometri 2025    (C451004100)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338876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486000"/>
            <a:ext cx="7963200" cy="1850400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502000"/>
            <a:ext cx="7963200" cy="2088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502586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724570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diagrammi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cxnSp>
        <p:nvCxnSpPr>
          <p:cNvPr id="8" name="Suora yhdysviiva 7"/>
          <p:cNvCxnSpPr/>
          <p:nvPr/>
        </p:nvCxnSpPr>
        <p:spPr>
          <a:xfrm>
            <a:off x="414000" y="5841312"/>
            <a:ext cx="1125813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192884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, sisältö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14000" y="1416000"/>
            <a:ext cx="11248354" cy="432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0387222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36000" y="1128000"/>
            <a:ext cx="9144000" cy="2400000"/>
          </a:xfrm>
        </p:spPr>
        <p:txBody>
          <a:bodyPr/>
          <a:lstStyle>
            <a:lvl1pPr algn="ctr">
              <a:defRPr sz="30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36000" y="3600000"/>
            <a:ext cx="9144000" cy="165600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059811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llin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414000" y="776532"/>
            <a:ext cx="10795468" cy="1200000"/>
          </a:xfrm>
        </p:spPr>
        <p:txBody>
          <a:bodyPr/>
          <a:lstStyle>
            <a:lvl1pPr>
              <a:defRPr sz="2800"/>
            </a:lvl1pPr>
          </a:lstStyle>
          <a:p>
            <a:r>
              <a:rPr lang="fi-FI"/>
              <a:t>Muokkaa perustyylejä naps.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414000" y="2024532"/>
            <a:ext cx="10795468" cy="134400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Suorakulmio 6"/>
          <p:cNvSpPr/>
          <p:nvPr/>
        </p:nvSpPr>
        <p:spPr>
          <a:xfrm>
            <a:off x="9139203" y="3431685"/>
            <a:ext cx="3052797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2400" err="1"/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9038" y="4690463"/>
            <a:ext cx="2346257" cy="911447"/>
          </a:xfrm>
          <a:prstGeom prst="rect">
            <a:avLst/>
          </a:prstGeom>
        </p:spPr>
      </p:pic>
      <p:sp>
        <p:nvSpPr>
          <p:cNvPr id="9" name="Kuvan paikkamerkki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1685"/>
            <a:ext cx="9139203" cy="3429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10584" indent="0" algn="ctr">
              <a:buNone/>
              <a:tabLst/>
              <a:defRPr/>
            </a:lvl1pPr>
          </a:lstStyle>
          <a:p>
            <a:r>
              <a:rPr lang="fi-FI"/>
              <a:t>Vedä kuva paikkamerkkiin tai 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>
          <a:xfrm>
            <a:off x="414000" y="6516000"/>
            <a:ext cx="576000" cy="324000"/>
          </a:xfrm>
        </p:spPr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Kolmio 9"/>
          <p:cNvSpPr/>
          <p:nvPr userDrawn="1"/>
        </p:nvSpPr>
        <p:spPr>
          <a:xfrm rot="16200000">
            <a:off x="8388893" y="4091882"/>
            <a:ext cx="883212" cy="666915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err="1"/>
          </a:p>
        </p:txBody>
      </p:sp>
    </p:spTree>
    <p:extLst>
      <p:ext uri="{BB962C8B-B14F-4D97-AF65-F5344CB8AC3E}">
        <p14:creationId xmlns:p14="http://schemas.microsoft.com/office/powerpoint/2010/main" val="8908868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sanvaih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3"/>
          </p:nvPr>
        </p:nvSpPr>
        <p:spPr>
          <a:xfrm>
            <a:off x="414000" y="774551"/>
            <a:ext cx="11248354" cy="5056867"/>
          </a:xfrm>
        </p:spPr>
        <p:txBody>
          <a:bodyPr/>
          <a:lstStyle>
            <a:lvl1pPr>
              <a:buClr>
                <a:schemeClr val="bg1"/>
              </a:buClr>
              <a:defRPr sz="2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28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pic>
        <p:nvPicPr>
          <p:cNvPr id="2" name="Kuva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03887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535083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421320799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51880" y="1416000"/>
            <a:ext cx="5510474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39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9" name="Suora yhdysviiva 8"/>
          <p:cNvCxnSpPr/>
          <p:nvPr/>
        </p:nvCxnSpPr>
        <p:spPr>
          <a:xfrm>
            <a:off x="414000" y="5841312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n paikkamerkki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53599" y="5856000"/>
            <a:ext cx="5511293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tähän.</a:t>
            </a:r>
          </a:p>
        </p:txBody>
      </p:sp>
      <p:cxnSp>
        <p:nvCxnSpPr>
          <p:cNvPr id="11" name="Suora yhdysviiva 10"/>
          <p:cNvCxnSpPr/>
          <p:nvPr/>
        </p:nvCxnSpPr>
        <p:spPr>
          <a:xfrm>
            <a:off x="6153600" y="5841600"/>
            <a:ext cx="551129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254651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14000" y="1512000"/>
            <a:ext cx="7656235" cy="4584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28000" y="1512000"/>
            <a:ext cx="3334354" cy="4584000"/>
          </a:xfrm>
        </p:spPr>
        <p:txBody>
          <a:bodyPr>
            <a:noAutofit/>
          </a:bodyPr>
          <a:lstStyle>
            <a:lvl1pPr marL="179996" indent="-179996">
              <a:spcBef>
                <a:spcPts val="0"/>
              </a:spcBef>
              <a:defRPr sz="2400"/>
            </a:lvl1pPr>
            <a:lvl2pPr marL="359991" indent="-179996">
              <a:spcBef>
                <a:spcPts val="0"/>
              </a:spcBef>
              <a:defRPr sz="2400"/>
            </a:lvl2pPr>
            <a:lvl3pPr marL="539987" indent="-179996">
              <a:spcBef>
                <a:spcPts val="0"/>
              </a:spcBef>
              <a:defRPr sz="2400"/>
            </a:lvl3pPr>
            <a:lvl4pPr marL="719982" indent="-179996">
              <a:spcBef>
                <a:spcPts val="0"/>
              </a:spcBef>
              <a:defRPr sz="2400"/>
            </a:lvl4pPr>
            <a:lvl5pPr marL="899978" indent="-179996">
              <a:spcBef>
                <a:spcPts val="0"/>
              </a:spcBef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8" name="Otsikk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103883832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erikokoista sisältöä ja lä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sz="half" idx="1" hasCustomPrompt="1"/>
          </p:nvPr>
        </p:nvSpPr>
        <p:spPr>
          <a:xfrm>
            <a:off x="414000" y="1416000"/>
            <a:ext cx="3314852" cy="4320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008000" y="1416000"/>
            <a:ext cx="7680000" cy="432000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8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714000" cy="396000"/>
          </a:xfrm>
        </p:spPr>
        <p:txBody>
          <a:bodyPr tIns="0" bIns="0">
            <a:noAutofit/>
          </a:bodyPr>
          <a:lstStyle>
            <a:lvl1pPr marL="0" indent="0"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Lisää lähdetieto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18392968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must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0"/>
            <a:ext cx="10741468" cy="2291379"/>
          </a:xfrm>
        </p:spPr>
        <p:txBody>
          <a:bodyPr anchor="t" anchorCtr="0"/>
          <a:lstStyle>
            <a:lvl1pPr>
              <a:defRPr sz="2800" b="0"/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5" name="Kuva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90331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uva ja neg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65000"/>
            </a:schemeClr>
          </a:solidFill>
        </p:spPr>
        <p:txBody>
          <a:bodyPr lIns="90000"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8000" y="774551"/>
            <a:ext cx="10752226" cy="2377440"/>
          </a:xfrm>
        </p:spPr>
        <p:txBody>
          <a:bodyPr anchor="t" anchorCtr="0"/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perustyylejä naps.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03518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13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5856000"/>
            <a:ext cx="9576000" cy="1008000"/>
          </a:xfrm>
        </p:spPr>
        <p:txBody>
          <a:bodyPr tIns="0" bIns="0">
            <a:noAutofit/>
          </a:bodyPr>
          <a:lstStyle>
            <a:lvl1pPr marL="0" indent="0">
              <a:spcBef>
                <a:spcPts val="0"/>
              </a:spcBef>
              <a:buNone/>
              <a:defRPr sz="1800" i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1991" indent="0">
              <a:buNone/>
              <a:defRPr sz="1200"/>
            </a:lvl2pPr>
            <a:lvl3pPr marL="629984" indent="0">
              <a:buNone/>
              <a:defRPr sz="1200"/>
            </a:lvl3pPr>
            <a:lvl4pPr marL="917977" indent="0">
              <a:buNone/>
              <a:defRPr sz="1200"/>
            </a:lvl4pPr>
            <a:lvl5pPr marL="1205970" indent="0">
              <a:buNone/>
              <a:defRPr sz="1200"/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  <p:sp>
        <p:nvSpPr>
          <p:cNvPr id="12" name="Kuvan paikkamerkki 11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580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  <p:pic>
        <p:nvPicPr>
          <p:cNvPr id="4" name="Kuva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3" y="10756"/>
            <a:ext cx="2649966" cy="116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9661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29"/>
            <a:ext cx="7008000" cy="4424895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29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</p:spTree>
    <p:extLst>
      <p:ext uri="{BB962C8B-B14F-4D97-AF65-F5344CB8AC3E}">
        <p14:creationId xmlns:p14="http://schemas.microsoft.com/office/powerpoint/2010/main" val="365754428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-sisältö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Kuvan paikkamerkki 10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4368000" cy="6858000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239994" indent="0" algn="ctr">
              <a:buNone/>
              <a:defRPr sz="2667" baseline="0"/>
            </a:lvl1pPr>
          </a:lstStyle>
          <a:p>
            <a:r>
              <a:rPr lang="fi-FI"/>
              <a:t>Vedä kuva paikkamerkkiin tai lisää napsauttamalla kuvaketta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 hasCustomPrompt="1"/>
          </p:nvPr>
        </p:nvSpPr>
        <p:spPr>
          <a:xfrm>
            <a:off x="4656000" y="1868331"/>
            <a:ext cx="7008000" cy="2472000"/>
          </a:xfrm>
        </p:spPr>
        <p:txBody>
          <a:bodyPr>
            <a:noAutofit/>
          </a:bodyPr>
          <a:lstStyle>
            <a:lvl1pPr>
              <a:defRPr sz="2400"/>
            </a:lvl1pPr>
            <a:lvl2pPr marL="365991" indent="0">
              <a:buNone/>
              <a:defRPr sz="3200"/>
            </a:lvl2pPr>
            <a:lvl3pPr>
              <a:defRPr sz="2667"/>
            </a:lvl3pPr>
            <a:lvl4pPr>
              <a:defRPr sz="2667"/>
            </a:lvl4pPr>
            <a:lvl5pPr>
              <a:defRPr sz="2667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656000" y="778731"/>
            <a:ext cx="7008000" cy="960000"/>
          </a:xfrm>
        </p:spPr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9" name="Tekstin paikkamerkki 8"/>
          <p:cNvSpPr>
            <a:spLocks noGrp="1"/>
          </p:cNvSpPr>
          <p:nvPr>
            <p:ph type="body" sz="quarter" idx="13" hasCustomPrompt="1"/>
          </p:nvPr>
        </p:nvSpPr>
        <p:spPr>
          <a:xfrm>
            <a:off x="4656667" y="4460331"/>
            <a:ext cx="7008000" cy="18974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65991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2pPr>
            <a:lvl3pPr marL="81598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3pPr>
            <a:lvl4pPr marL="119997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4pPr>
            <a:lvl5pPr marL="1583960" indent="0">
              <a:buNone/>
              <a:defRPr sz="2667">
                <a:solidFill>
                  <a:schemeClr val="accent6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fi-FI"/>
              <a:t>Kirjoita kuvateksti ja –lähde tähän</a:t>
            </a:r>
          </a:p>
        </p:txBody>
      </p:sp>
    </p:spTree>
    <p:extLst>
      <p:ext uri="{BB962C8B-B14F-4D97-AF65-F5344CB8AC3E}">
        <p14:creationId xmlns:p14="http://schemas.microsoft.com/office/powerpoint/2010/main" val="405369632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perustyylejä naps.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4950619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gollinen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95975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39681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yntikort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sp>
        <p:nvSpPr>
          <p:cNvPr id="6" name="Tekstin paikkamerkki 5"/>
          <p:cNvSpPr>
            <a:spLocks noGrp="1"/>
          </p:cNvSpPr>
          <p:nvPr>
            <p:ph type="body" sz="quarter" idx="13" hasCustomPrompt="1"/>
          </p:nvPr>
        </p:nvSpPr>
        <p:spPr>
          <a:xfrm>
            <a:off x="414000" y="1097280"/>
            <a:ext cx="5544000" cy="473155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</a:lstStyle>
          <a:p>
            <a:pPr lvl="0"/>
            <a:r>
              <a:rPr lang="fi-FI"/>
              <a:t>Etunimi Sukunimi</a:t>
            </a:r>
            <a:br>
              <a:rPr lang="fi-FI"/>
            </a:br>
            <a:r>
              <a:rPr lang="fi-FI"/>
              <a:t>tehtävänimike</a:t>
            </a:r>
            <a:br>
              <a:rPr lang="fi-FI"/>
            </a:br>
            <a:br>
              <a:rPr lang="fi-FI"/>
            </a:br>
            <a:r>
              <a:rPr lang="fi-FI"/>
              <a:t>p. 00 0000 000, 000 000 000</a:t>
            </a:r>
            <a:br>
              <a:rPr lang="fi-FI"/>
            </a:br>
            <a:r>
              <a:rPr lang="fi-FI" err="1"/>
              <a:t>etunimi.sukunimi@yrittajat.fi</a:t>
            </a:r>
            <a:br>
              <a:rPr lang="fi-FI"/>
            </a:br>
            <a:br>
              <a:rPr lang="fi-FI"/>
            </a:br>
            <a:r>
              <a:rPr lang="fi-FI"/>
              <a:t>Twitter:</a:t>
            </a:r>
            <a:br>
              <a:rPr lang="fi-FI"/>
            </a:br>
            <a:r>
              <a:rPr lang="fi-FI"/>
              <a:t>Instagram:</a:t>
            </a:r>
            <a:br>
              <a:rPr lang="fi-FI"/>
            </a:br>
            <a:r>
              <a:rPr lang="fi-FI"/>
              <a:t>Facebook:</a:t>
            </a:r>
            <a:br>
              <a:rPr lang="fi-FI"/>
            </a:br>
            <a:br>
              <a:rPr lang="fi-FI"/>
            </a:br>
            <a:r>
              <a:rPr lang="fi-FI" err="1"/>
              <a:t>yrittajat.fi</a:t>
            </a:r>
            <a:endParaRPr lang="fi-FI"/>
          </a:p>
        </p:txBody>
      </p:sp>
      <p:sp>
        <p:nvSpPr>
          <p:cNvPr id="8" name="Kuvan paikkamerkki 7"/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1097280"/>
            <a:ext cx="6096000" cy="4731552"/>
          </a:xfrm>
          <a:noFill/>
        </p:spPr>
        <p:txBody>
          <a:bodyPr anchor="ctr"/>
          <a:lstStyle>
            <a:lvl1pPr marL="239994" indent="0" algn="ctr">
              <a:spcBef>
                <a:spcPts val="0"/>
              </a:spcBef>
              <a:buNone/>
              <a:defRPr sz="2667"/>
            </a:lvl1pPr>
          </a:lstStyle>
          <a:p>
            <a:r>
              <a:rPr lang="fi-FI"/>
              <a:t>Vedä kuva paikkamerkkiin tai</a:t>
            </a:r>
            <a:br>
              <a:rPr lang="fi-FI"/>
            </a:br>
            <a:r>
              <a:rPr lang="fi-FI"/>
              <a:t>lisää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8360044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petusdi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46" y="2237780"/>
            <a:ext cx="6132909" cy="238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3810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A73C7B-FCCC-4382-8B5E-EF6C045FAD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4622A7A-8228-F102-2676-C04EEE04EBF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514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367E2D2-7C31-4CEA-8775-7B4E031C03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5C8632-FA72-48DB-A3AB-14A4D37C9A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A4DCAD8-C24D-7FFB-B35E-64BEA5B063A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9454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64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4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929DC8-987C-4BF4-9A49-8F549F1F3D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0363" y="4971600"/>
            <a:ext cx="3521075" cy="1022350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Click to add text</a:t>
            </a:r>
          </a:p>
        </p:txBody>
      </p:sp>
      <p:pic>
        <p:nvPicPr>
          <p:cNvPr id="4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B610D2C-1EA5-4E1E-1E87-EA0AA117AA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516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image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C213809-11F2-4FF6-8836-C61FDCCBA32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2000" y="1490400"/>
            <a:ext cx="7920000" cy="4500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1EB514B-0857-4EBF-B042-2A3E81792E2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0000" y="1490400"/>
            <a:ext cx="3520800" cy="197533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0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add 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8F4C310-09FC-4B27-9FA2-5128CE9C60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60000" y="3708000"/>
            <a:ext cx="3520800" cy="102271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add subtitle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8B54B2-17FC-4F44-A549-93DE726BD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0" y="4971600"/>
            <a:ext cx="3519536" cy="1022713"/>
          </a:xfrm>
        </p:spPr>
        <p:txBody>
          <a:bodyPr anchor="b"/>
          <a:lstStyle>
            <a:lvl1pPr>
              <a:spcBef>
                <a:spcPts val="600"/>
              </a:spcBef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B940724-CD0A-4966-9236-B1E83A63E8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3475" y="1490401"/>
            <a:ext cx="63612" cy="4500000"/>
          </a:xfrm>
          <a:prstGeom prst="rect">
            <a:avLst/>
          </a:prstGeom>
        </p:spPr>
      </p:pic>
      <p:pic>
        <p:nvPicPr>
          <p:cNvPr id="2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737D9043-8B25-DD18-681D-8BEEBF8F5F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0" y="246788"/>
            <a:ext cx="207645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438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2258559"/>
            <a:ext cx="5643563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1713600"/>
            <a:ext cx="976676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tx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1F4666-D6B5-45BF-9029-D7C0FE8FC4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58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(black)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359998" y="2257200"/>
            <a:ext cx="5643927" cy="198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GB"/>
              <a:t>Click to add title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1713332"/>
            <a:ext cx="976312" cy="540000"/>
          </a:xfrm>
          <a:prstGeom prst="rect">
            <a:avLst/>
          </a:prstGeom>
        </p:spPr>
        <p:txBody>
          <a:bodyPr anchor="t"/>
          <a:lstStyle>
            <a:lvl1pPr algn="l">
              <a:spcBef>
                <a:spcPts val="200"/>
              </a:spcBef>
              <a:defRPr sz="4000" b="0">
                <a:solidFill>
                  <a:schemeClr val="bg1"/>
                </a:solidFill>
              </a:defRPr>
            </a:lvl1pPr>
            <a:lvl2pPr marL="0" indent="0" algn="l">
              <a:spcBef>
                <a:spcPts val="200"/>
              </a:spcBef>
              <a:buNone/>
              <a:defRPr sz="2200" b="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No.</a:t>
            </a:r>
          </a:p>
        </p:txBody>
      </p:sp>
    </p:spTree>
    <p:extLst>
      <p:ext uri="{BB962C8B-B14F-4D97-AF65-F5344CB8AC3E}">
        <p14:creationId xmlns:p14="http://schemas.microsoft.com/office/powerpoint/2010/main" val="98075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96ED-8270-4BD9-9069-84F474882F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CA3A6B-089A-48DA-907F-9446B12760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73D13-8BEF-4470-A16D-19EDE6E7A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0105BF4-D562-44BF-BA5C-F9CA4C0FE9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01F0EAC-DF03-4553-8D22-C26B163DC97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60363" y="1710000"/>
            <a:ext cx="11466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3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x content +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B7F44-1A9D-43CE-8B94-70E892BCC6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F0CD56-CDEF-4F99-82E9-F8344BA7D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F17232-4933-4B44-AB0A-14F73524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4A8CE99-0AD9-4D9C-9C09-47545620E9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11464925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8CF1398-AEAE-44BE-B05F-E03B17EB92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1466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A51D583-D2F5-4206-82FD-3E7E687E5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0" y="910800"/>
            <a:ext cx="11466513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67F2-B31E-4932-857C-E542EC7E06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86C412-8D9A-4518-BD82-093D1D70BD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8D1434-081E-42DD-A0E7-8AD211AD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D24B38-2DD2-4BE4-A6BC-6AB461A6A6A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028BB49-92B7-4BBE-AD91-816AF9386D4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0965" y="1710000"/>
            <a:ext cx="5626800" cy="39989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9FAE1AF-1132-4B0D-8DC6-F52576CE682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363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787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7A87-9762-46A5-A1BF-60907C2C37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EE70F8-6350-4489-8BF1-B1E111BCAB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0CCAD9-3BB6-43FD-8F71-48FD58809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0E6D9E-AC7D-4CD8-9A1B-DC502AAB0B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5626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F252CF9-0987-4CBA-8CC7-B6582ECA239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5626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FAA4903-9221-4FF9-912C-268A8584F3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2800" y="1710000"/>
            <a:ext cx="5626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3F8654F-9C23-4A2E-AF1D-7C6743D88CE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02363" y="2376488"/>
            <a:ext cx="5626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1F22C1D-496B-4E53-BF19-ED9291DCCF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217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ECC06-0E64-440D-9CE8-5164D16518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490BAE0-3503-40B7-97FF-3BBA5C4DD7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42D4FE-2A34-4C36-A765-CE00B991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9E4B3E9-7CA2-4847-B7BD-96957DE3022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10D5E0E-637F-4A32-A98F-3FE4ED81219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257618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6435609-FC5D-424F-A15C-A0856D1FFFF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4874" y="1710000"/>
            <a:ext cx="36720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582AC7-4667-407B-A5E8-45D6349311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32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AEE3-9929-4A79-A968-8D4311BF5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AA155B-CCB9-45EF-83E7-A4F386C3D5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46BAB9-04B4-4317-A1F0-FDDB9A12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044888-1B05-4294-ABC2-A93A4A32E0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B8C48F8-FEC0-41E0-BBB9-68EC3003D7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363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59D2917-03D0-4000-AA1D-13CEEB10FBF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57437" y="1710000"/>
            <a:ext cx="36720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DE23886-2490-491C-8436-F655BBCD8C9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257619" y="2376488"/>
            <a:ext cx="36720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1DA3C15-7E9D-4E22-895A-F50878BD33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54874" y="1710000"/>
            <a:ext cx="36720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41F52C9-6836-4FC9-99EA-1BF6FF01DF3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154874" y="2376000"/>
            <a:ext cx="36720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593581B-25F6-45F4-A388-25B9169855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62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C880B-B2A1-4343-8F1B-D11FAEA2A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184D5-78E0-4646-8F38-C52C718FF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02832-2B66-4562-9C71-D7D150739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F49FA9-6D89-44C4-B6C9-EA8D7FB756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2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AD1D924-231B-4C18-8E90-2DFF9C04EF0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272933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EF0024D-3708-4302-8C69-256AD759387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18550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E3415997-1B6E-4BEC-B682-F9280D0D5E3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9098074" y="1710000"/>
            <a:ext cx="2728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97B1331-D3E0-4904-82E5-02B601057E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55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C45C-9BBB-4B14-BC71-8D9593AF9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CA3869-0626-4D7E-A07F-ED2B248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9845BF-B227-4307-81B9-E7C8FC57C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A4FC7E-D91D-407A-BFBE-F405D6BBEA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29916EF-EC2F-4137-B182-AA5508918E8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9A3CD5-4B7B-41AC-BFD5-7AA2D853D0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72691" y="1710000"/>
            <a:ext cx="2728800" cy="604838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35F727AD-E63B-412E-B986-D86DFE5EED2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272691" y="2376488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CEE6CD4-960B-4926-8A35-E8FF363F87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185382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544BF1C-E9EC-43D2-A239-79E43B7C24C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185382" y="2376000"/>
            <a:ext cx="27288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A27027DC-FD56-4CD6-8B38-7C623A97D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98074" y="1710000"/>
            <a:ext cx="27288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5513656D-7804-45C7-9561-4FFDBE1F523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98074" y="2376488"/>
            <a:ext cx="2728800" cy="3343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A444E5-6DCB-4387-82D7-374FBA34E3E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50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ED13-8109-40D7-B85E-48D72364D6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60EB60-D174-4782-B63F-DCF2657E1B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4526FD-FB6E-4148-89B3-7D266E27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C5E99A7-B8B8-4860-8872-63A20BC4983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363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136CF45-35B9-4F30-93CE-11D7DC6AE4A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89691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190C909-262D-4930-924B-8C4285CF855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5019019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8864E4-1D92-4544-8F52-1155810D792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348347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8E0E68-5345-4D62-8D07-AE58AE330678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677674" y="1710000"/>
            <a:ext cx="21492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23F4F6-B0E8-4724-933C-35F21A7E42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0874" y="910800"/>
            <a:ext cx="11466000" cy="39600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19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5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C433-9252-44D6-8AA4-495DB59340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AA46E-1017-4823-B4EC-B35766CE67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E1B86A-68D0-4D2D-A5CB-00F231C8B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4B8469-FF2E-4467-8E43-A49A3388A2F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F0DDC14-9B67-4FE8-BC58-A70501A5344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007D028-2ECB-46AF-8517-CCF9C089D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89691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2F1DDE75-E486-4A48-BDBB-2C2A5B5E64D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689419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87A506B6-1DA9-4CD7-9F56-C6BF2FDC18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19019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F41FFAE-2857-4B94-916D-0210AE0A176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018838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34C508-C3AF-422F-B1C7-A38F34513A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48347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D9455C4-8047-4B5B-B5BC-4A0379405BC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348257" y="2376488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AEAC907-A41C-4782-BCD8-2B8C0ADD42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77674" y="1710000"/>
            <a:ext cx="21492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056BBA8E-FD61-47C5-A779-B66918B4D32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9677674" y="2376000"/>
            <a:ext cx="21492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48EED4C4-55A2-440F-BFEB-B054C51690A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45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F353-7CBB-4EBB-BB48-0DDB45E9B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5794D1-DF29-4B89-9359-EE65C8A56A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772A83-22C7-42BE-87D1-B99FEC135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7B7932-7D06-4E7E-AF70-44D39F481C0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600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FB353AB-4D08-4BBD-91C2-E6A30A5F493F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30112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4A6B5AF-EB3C-46C5-B212-27204822781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24224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800475F-DBE2-47A0-89B9-1175EDD8427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8336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B5CE08A-01D2-488B-843A-CA3415AB7320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12448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39BAB9BC-6F39-4494-87B4-04D45B7607B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65600" y="1710000"/>
            <a:ext cx="17604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569F7FED-54BA-4C56-83A5-FA86011940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65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 x content +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36FA1-AACD-4AC6-8977-227A1E8204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11466875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A02C0-437A-4731-B690-16D1AFCAA8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CC7B4E-73B3-4F33-A7FC-00F64BC9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764FD-7DA2-4FE5-A31B-6691075F46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BC0C4CA-E13F-460B-A188-81482902B70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600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05AA54-6669-4974-B1E8-3E58001D87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30112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2A0DDBF-A8B7-4F77-B8D5-E6CF8FB015A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30112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793D7A9-75C8-4028-9CA8-F07E93F82E4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24224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B5E2A26-6C2A-419D-B4DC-291BA85B0C8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24224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DE92C5F-EFFE-48BF-93E1-CC78EFCD29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83360" y="1708149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3DA85A52-F7FD-4298-9AE5-CB80F4E3C640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8336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4E88849-5449-4627-813B-31B40F08F0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2448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A7FC01F-A245-4C0F-BF24-3AAE6AC55C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812448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5CCD92EA-38A4-44E5-ADF7-78EA3D6DD0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065600" y="1708150"/>
            <a:ext cx="1760400" cy="604800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/>
              <a:t>Click to add text</a:t>
            </a:r>
            <a:endParaRPr lang="en-GB"/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8317D903-C6B2-443C-A2F2-E7B672E08E3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0065600" y="2376000"/>
            <a:ext cx="1760400" cy="33444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D26D01CC-3541-4F97-AF97-73FF6352033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0000" y="910800"/>
            <a:ext cx="11466000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29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2903-71A8-4BD2-B059-6BA4C3AA39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999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3EFCC3-809C-4472-825A-5268DA7595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7A7757-8EC5-4D12-B56F-AB9F88D69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55437D9-CE22-451C-B458-B3F648A6423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000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169CDD-9FFC-4BEA-A4C1-F55F1EBC5A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2799" y="430717"/>
            <a:ext cx="5626800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527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FAACB8-7B00-457D-8F89-FB4DD9039A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556072-910B-4986-8C02-A52A75446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F34447-13E0-43B9-BE1F-C60C03555D3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60000" y="432000"/>
            <a:ext cx="5627561" cy="54684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0D6BD01-6C23-44ED-8363-1C234E253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02361" y="1708150"/>
            <a:ext cx="5626800" cy="3999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6AABB0-FC25-4DDA-B141-9861B8EF64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361" y="430718"/>
            <a:ext cx="5626800" cy="403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5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sub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8738-2E1C-4407-AE23-FC7C522477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B932A-F9A4-4379-8F69-FA63BDFA24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347A58-42BF-4A47-A878-643A5CD27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C6D4BB-14E1-42DC-832A-2D0CE78632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60363" y="910800"/>
            <a:ext cx="11466512" cy="396000"/>
          </a:xfrm>
        </p:spPr>
        <p:txBody>
          <a:bodyPr/>
          <a:lstStyle>
            <a:lvl1pPr>
              <a:spcBef>
                <a:spcPts val="600"/>
              </a:spcBef>
              <a:defRPr sz="2200"/>
            </a:lvl1pPr>
          </a:lstStyle>
          <a:p>
            <a:pPr lvl="0"/>
            <a:r>
              <a:rPr lang="en-US"/>
              <a:t>Click to 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42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B2F2EE-42BB-4EB6-8FC2-5E56E4F34F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875A20-F354-407F-8F71-92C91474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7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1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28D142-84D0-B4F6-7341-8BBBBB7CAA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246788"/>
            <a:ext cx="2076450" cy="547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7200" y="1138238"/>
            <a:ext cx="4665663" cy="1787237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200" y="3146902"/>
            <a:ext cx="4665663" cy="188229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spcBef>
                <a:spcPts val="600"/>
              </a:spcBef>
              <a:buNone/>
              <a:defRPr sz="22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39D9B29-D4FD-40ED-BDB2-676C7FEDBF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518D0B-66AF-426F-A138-6C5DB2867290}"/>
              </a:ext>
            </a:extLst>
          </p:cNvPr>
          <p:cNvCxnSpPr>
            <a:cxnSpLocks/>
          </p:cNvCxnSpPr>
          <p:nvPr userDrawn="1">
            <p:custDataLst>
              <p:tags r:id="rId1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A83618F-03C8-579C-169A-6BDBD67EAA1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5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9999" y="1708150"/>
            <a:ext cx="11466873" cy="4018118"/>
          </a:xfrm>
        </p:spPr>
        <p:txBody>
          <a:bodyPr>
            <a:noAutofit/>
          </a:bodyPr>
          <a:lstStyle>
            <a:lvl1pPr>
              <a:defRPr sz="1400" b="0">
                <a:solidFill>
                  <a:schemeClr val="tx1"/>
                </a:solidFill>
              </a:defRPr>
            </a:lvl1pPr>
            <a:lvl2pPr>
              <a:spcBef>
                <a:spcPts val="600"/>
              </a:spcBef>
              <a:defRPr sz="1400">
                <a:solidFill>
                  <a:schemeClr val="tx1"/>
                </a:solidFill>
              </a:defRPr>
            </a:lvl2pPr>
            <a:lvl3pPr>
              <a:spcBef>
                <a:spcPts val="600"/>
              </a:spcBef>
              <a:defRPr sz="1400">
                <a:solidFill>
                  <a:schemeClr val="tx1"/>
                </a:solidFill>
              </a:defRPr>
            </a:lvl3pPr>
            <a:lvl4pPr>
              <a:spcBef>
                <a:spcPts val="600"/>
              </a:spcBef>
              <a:defRPr sz="1400">
                <a:solidFill>
                  <a:schemeClr val="tx1"/>
                </a:solidFill>
              </a:defRPr>
            </a:lvl4pPr>
            <a:lvl5pPr>
              <a:spcBef>
                <a:spcPts val="600"/>
              </a:spcBef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59999" y="430717"/>
            <a:ext cx="11466875" cy="40411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4275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57188" y="909635"/>
            <a:ext cx="11477331" cy="396875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Footer Placeholder 70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  <a:prstGeom prst="rect">
            <a:avLst/>
          </a:prstGeom>
        </p:spPr>
        <p:txBody>
          <a:bodyPr lIns="496800" tIns="90000" anchor="ctr">
            <a:noAutofit/>
          </a:bodyPr>
          <a:lstStyle>
            <a:lvl1pPr algn="r">
              <a:defRPr lang="en-AU" sz="1250" b="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</p:spTree>
    <p:extLst>
      <p:ext uri="{BB962C8B-B14F-4D97-AF65-F5344CB8AC3E}">
        <p14:creationId xmlns:p14="http://schemas.microsoft.com/office/powerpoint/2010/main" val="256691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, Subline,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DF05DFE8-7FB7-D13C-1ED9-A427B82EA5E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0367" y="1658938"/>
            <a:ext cx="11268076" cy="4751387"/>
          </a:xfrm>
        </p:spPr>
        <p:txBody>
          <a:bodyPr/>
          <a:lstStyle>
            <a:lvl1pPr>
              <a:defRPr b="0" i="0"/>
            </a:lvl1pPr>
            <a:lvl2pPr>
              <a:defRPr b="1" i="0"/>
            </a:lvl2pPr>
            <a:lvl3pPr>
              <a:defRPr b="0" i="0"/>
            </a:lvl3pPr>
            <a:lvl4pPr>
              <a:defRPr b="0" i="0"/>
            </a:lvl4pPr>
            <a:lvl5pPr>
              <a:defRPr b="0" i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50A6D9D-E203-EF32-002F-26B350FD5D85}"/>
              </a:ext>
            </a:extLst>
          </p:cNvPr>
          <p:cNvCxnSpPr/>
          <p:nvPr userDrawn="1"/>
        </p:nvCxnSpPr>
        <p:spPr>
          <a:xfrm>
            <a:off x="460375" y="419101"/>
            <a:ext cx="11268075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02267EA6-F381-52D5-9EF1-755B9BB030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09579" y="6546850"/>
            <a:ext cx="218871" cy="155574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AA5B18-D886-67E4-5052-1F342D42D60F}"/>
              </a:ext>
            </a:extLst>
          </p:cNvPr>
          <p:cNvCxnSpPr/>
          <p:nvPr userDrawn="1"/>
        </p:nvCxnSpPr>
        <p:spPr>
          <a:xfrm>
            <a:off x="11509579" y="6600132"/>
            <a:ext cx="0" cy="808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A8E41-9F44-29B2-EA4B-7C63EFB8D35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fi-FI"/>
              <a:t>Yrittäjägallup, kierros 4/2025 elokuu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0EEDCC-1D4E-88F8-10D0-7CD682728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US"/>
              <a:t>Content page headline 32pt Georgia, one line only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2AC102-A1E0-7517-0A14-033587BAD407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F2DFF374-8A49-E463-2029-B0AECC726F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0375" y="172762"/>
            <a:ext cx="11268075" cy="195814"/>
          </a:xfrm>
        </p:spPr>
        <p:txBody>
          <a:bodyPr tIns="36000" bIns="36000" anchor="ctr" anchorCtr="0">
            <a:noAutofit/>
          </a:bodyPr>
          <a:lstStyle>
            <a:lvl1pPr algn="l">
              <a:defRPr sz="800" cap="none" spc="0" baseline="0">
                <a:solidFill>
                  <a:schemeClr val="accent6"/>
                </a:solidFill>
                <a:latin typeface="+mn-lt"/>
              </a:defRPr>
            </a:lvl1pPr>
          </a:lstStyle>
          <a:p>
            <a:pPr lvl="0"/>
            <a:r>
              <a:rPr lang="en-GB"/>
              <a:t> 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633D01C5-FF3D-2F1D-047F-7C7D4BD19BB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60374" y="1064176"/>
            <a:ext cx="7677151" cy="421722"/>
          </a:xfrm>
        </p:spPr>
        <p:txBody>
          <a:bodyPr tIns="0" rIns="0" bIns="0" anchor="t" anchorCtr="0">
            <a:noAutofit/>
          </a:bodyPr>
          <a:lstStyle>
            <a:lvl1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Century Gothic" panose="020B0502020202020204" pitchFamily="34" charset="0"/>
                <a:ea typeface="Roboto" panose="02000000000000000000" pitchFamily="2" charset="0"/>
                <a:cs typeface="Segoe UI" panose="020B0502040204020203" pitchFamily="34" charset="0"/>
              </a:defRPr>
            </a:lvl1pPr>
            <a:lvl2pPr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2pPr>
            <a:lvl3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3pPr>
            <a:lvl4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4pPr>
            <a:lvl5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5pPr>
            <a:lvl6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6pPr>
            <a:lvl7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7pPr>
            <a:lvl8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8pPr>
            <a:lvl9pPr marL="0" indent="0">
              <a:spcAft>
                <a:spcPts val="0"/>
              </a:spcAft>
              <a:buFontTx/>
              <a:buNone/>
              <a:defRPr sz="2000" b="0" i="0" cap="none" baseline="0">
                <a:solidFill>
                  <a:schemeClr val="accent6"/>
                </a:solidFill>
                <a:latin typeface="+mj-lt"/>
                <a:ea typeface="Roboto" panose="02000000000000000000" pitchFamily="2" charset="0"/>
                <a:cs typeface="Segoe UI" panose="020B0502040204020203" pitchFamily="34" charset="0"/>
              </a:defRPr>
            </a:lvl9pPr>
          </a:lstStyle>
          <a:p>
            <a:pPr lvl="0"/>
            <a:r>
              <a:rPr lang="en-US"/>
              <a:t>Sub-title line here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88647E-4B9D-FCD7-8E44-E1A69022B33D}"/>
              </a:ext>
            </a:extLst>
          </p:cNvPr>
          <p:cNvSpPr txBox="1">
            <a:spLocks/>
          </p:cNvSpPr>
          <p:nvPr userDrawn="1"/>
        </p:nvSpPr>
        <p:spPr>
          <a:xfrm>
            <a:off x="454985" y="6546849"/>
            <a:ext cx="454450" cy="15557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defPPr>
              <a:defRPr lang="en-US"/>
            </a:defPPr>
            <a:lvl1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1pPr>
            <a:lvl2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2pPr>
            <a:lvl3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3pPr>
            <a:lvl4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4pPr>
            <a:lvl5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5pPr>
            <a:lvl6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6pPr>
            <a:lvl7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7pPr>
            <a:lvl8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8pPr>
            <a:lvl9pPr marL="0" indent="9525" algn="l" defTabSz="457200" rtl="0" eaLnBrk="1" latinLnBrk="0" hangingPunct="1">
              <a:tabLst/>
              <a:defRPr sz="800" b="0" i="0" kern="1200" cap="none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Verdana" panose="020B0604030504040204" pitchFamily="34" charset="0"/>
              </a:defRPr>
            </a:lvl9pPr>
          </a:lstStyle>
          <a:p>
            <a:r>
              <a:rPr lang="en-US" b="1" spc="0"/>
              <a:t>Ve</a:t>
            </a:r>
            <a:r>
              <a:rPr lang="en-US" b="1" spc="0" baseline="0"/>
              <a:t>rian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9899D2-DD50-0D90-4E7C-09BCE3498982}"/>
              </a:ext>
            </a:extLst>
          </p:cNvPr>
          <p:cNvCxnSpPr>
            <a:cxnSpLocks/>
          </p:cNvCxnSpPr>
          <p:nvPr userDrawn="1"/>
        </p:nvCxnSpPr>
        <p:spPr>
          <a:xfrm flipV="1">
            <a:off x="914400" y="6575425"/>
            <a:ext cx="0" cy="12699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000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" Type="http://schemas.openxmlformats.org/officeDocument/2006/relationships/slideLayout" Target="../slideLayouts/slideLayout27.xml"/><Relationship Id="rId21" Type="http://schemas.openxmlformats.org/officeDocument/2006/relationships/slideLayout" Target="../slideLayouts/slideLayout45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image" Target="../media/image6.png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image" Target="../media/image7.png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theme" Target="../theme/theme3.x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slideLayout" Target="../slideLayouts/slideLayout7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slideLayout" Target="../slideLayouts/slideLayout85.xml"/><Relationship Id="rId18" Type="http://schemas.openxmlformats.org/officeDocument/2006/relationships/slideLayout" Target="../slideLayouts/slideLayout90.xml"/><Relationship Id="rId26" Type="http://schemas.openxmlformats.org/officeDocument/2006/relationships/theme" Target="../theme/theme4.xml"/><Relationship Id="rId3" Type="http://schemas.openxmlformats.org/officeDocument/2006/relationships/slideLayout" Target="../slideLayouts/slideLayout75.xml"/><Relationship Id="rId21" Type="http://schemas.openxmlformats.org/officeDocument/2006/relationships/slideLayout" Target="../slideLayouts/slideLayout93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17" Type="http://schemas.openxmlformats.org/officeDocument/2006/relationships/slideLayout" Target="../slideLayouts/slideLayout89.xml"/><Relationship Id="rId25" Type="http://schemas.openxmlformats.org/officeDocument/2006/relationships/slideLayout" Target="../slideLayouts/slideLayout97.xml"/><Relationship Id="rId2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88.xml"/><Relationship Id="rId20" Type="http://schemas.openxmlformats.org/officeDocument/2006/relationships/slideLayout" Target="../slideLayouts/slideLayout92.xml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77.xml"/><Relationship Id="rId15" Type="http://schemas.openxmlformats.org/officeDocument/2006/relationships/slideLayout" Target="../slideLayouts/slideLayout87.xml"/><Relationship Id="rId23" Type="http://schemas.openxmlformats.org/officeDocument/2006/relationships/slideLayout" Target="../slideLayouts/slideLayout95.xml"/><Relationship Id="rId28" Type="http://schemas.openxmlformats.org/officeDocument/2006/relationships/image" Target="../media/image10.png"/><Relationship Id="rId10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91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slideLayout" Target="../slideLayouts/slideLayout86.xml"/><Relationship Id="rId22" Type="http://schemas.openxmlformats.org/officeDocument/2006/relationships/slideLayout" Target="../slideLayouts/slideLayout94.xml"/><Relationship Id="rId27" Type="http://schemas.openxmlformats.org/officeDocument/2006/relationships/tags" Target="../tags/tag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5.xml"/><Relationship Id="rId13" Type="http://schemas.openxmlformats.org/officeDocument/2006/relationships/slideLayout" Target="../slideLayouts/slideLayout110.xml"/><Relationship Id="rId1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104.xml"/><Relationship Id="rId12" Type="http://schemas.openxmlformats.org/officeDocument/2006/relationships/slideLayout" Target="../slideLayouts/slideLayout109.xml"/><Relationship Id="rId17" Type="http://schemas.openxmlformats.org/officeDocument/2006/relationships/slideLayout" Target="../slideLayouts/slideLayout114.xml"/><Relationship Id="rId2" Type="http://schemas.openxmlformats.org/officeDocument/2006/relationships/slideLayout" Target="../slideLayouts/slideLayout99.xml"/><Relationship Id="rId16" Type="http://schemas.openxmlformats.org/officeDocument/2006/relationships/slideLayout" Target="../slideLayouts/slideLayout113.xml"/><Relationship Id="rId20" Type="http://schemas.openxmlformats.org/officeDocument/2006/relationships/slideLayout" Target="../slideLayouts/slideLayout117.xml"/><Relationship Id="rId1" Type="http://schemas.openxmlformats.org/officeDocument/2006/relationships/slideLayout" Target="../slideLayouts/slideLayout98.xml"/><Relationship Id="rId6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2.xml"/><Relationship Id="rId15" Type="http://schemas.openxmlformats.org/officeDocument/2006/relationships/slideLayout" Target="../slideLayouts/slideLayout112.xml"/><Relationship Id="rId23" Type="http://schemas.openxmlformats.org/officeDocument/2006/relationships/image" Target="../media/image14.png"/><Relationship Id="rId10" Type="http://schemas.openxmlformats.org/officeDocument/2006/relationships/slideLayout" Target="../slideLayouts/slideLayout107.xml"/><Relationship Id="rId19" Type="http://schemas.openxmlformats.org/officeDocument/2006/relationships/slideLayout" Target="../slideLayouts/slideLayout116.xml"/><Relationship Id="rId4" Type="http://schemas.openxmlformats.org/officeDocument/2006/relationships/slideLayout" Target="../slideLayouts/slideLayout101.xml"/><Relationship Id="rId9" Type="http://schemas.openxmlformats.org/officeDocument/2006/relationships/slideLayout" Target="../slideLayouts/slideLayout106.xml"/><Relationship Id="rId14" Type="http://schemas.openxmlformats.org/officeDocument/2006/relationships/slideLayout" Target="../slideLayouts/slideLayout111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121.xml"/><Relationship Id="rId21" Type="http://schemas.openxmlformats.org/officeDocument/2006/relationships/slideLayout" Target="../slideLayouts/slideLayout139.xml"/><Relationship Id="rId7" Type="http://schemas.openxmlformats.org/officeDocument/2006/relationships/slideLayout" Target="../slideLayouts/slideLayout125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slideLayout" Target="../slideLayouts/slideLayout143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28" Type="http://schemas.openxmlformats.org/officeDocument/2006/relationships/image" Target="../media/image10.png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Relationship Id="rId27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1"/>
          <a:stretch/>
        </p:blipFill>
        <p:spPr>
          <a:xfrm>
            <a:off x="9552790" y="18056"/>
            <a:ext cx="2340000" cy="913763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9138790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CE8FED5-D933-44C8-9564-D710DB44FAAC}" type="datetime1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fi-FI"/>
              <a:t>[Alatunnisteteksti]</a:t>
            </a:r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DA6950FC-F01D-432E-92A0-E4475BC39D8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43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9" r:id="rId1"/>
    <p:sldLayoutId id="2147484450" r:id="rId2"/>
    <p:sldLayoutId id="2147484451" r:id="rId3"/>
    <p:sldLayoutId id="2147484452" r:id="rId4"/>
    <p:sldLayoutId id="2147484453" r:id="rId5"/>
    <p:sldLayoutId id="2147484454" r:id="rId6"/>
    <p:sldLayoutId id="2147484455" r:id="rId7"/>
    <p:sldLayoutId id="2147484456" r:id="rId8"/>
    <p:sldLayoutId id="2147484457" r:id="rId9"/>
    <p:sldLayoutId id="2147484458" r:id="rId10"/>
    <p:sldLayoutId id="2147484459" r:id="rId11"/>
    <p:sldLayoutId id="2147484460" r:id="rId12"/>
    <p:sldLayoutId id="2147484461" r:id="rId13"/>
    <p:sldLayoutId id="2147484462" r:id="rId14"/>
    <p:sldLayoutId id="2147484463" r:id="rId15"/>
    <p:sldLayoutId id="2147484464" r:id="rId16"/>
    <p:sldLayoutId id="2147484465" r:id="rId17"/>
    <p:sldLayoutId id="2147484466" r:id="rId18"/>
    <p:sldLayoutId id="2147484467" r:id="rId19"/>
    <p:sldLayoutId id="2147484468" r:id="rId20"/>
    <p:sldLayoutId id="2147484469" r:id="rId21"/>
    <p:sldLayoutId id="2147484470" r:id="rId22"/>
    <p:sldLayoutId id="2147484812" r:id="rId23"/>
    <p:sldLayoutId id="2147484813" r:id="rId24"/>
  </p:sldLayoutIdLst>
  <p:hf sldNum="0" hdr="0" ftr="0" dt="0"/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rgbClr val="000000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3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FF9C760-D67C-8A4A-93E9-1632314E487E}"/>
              </a:ext>
            </a:extLst>
          </p:cNvPr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1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2" r:id="rId1"/>
    <p:sldLayoutId id="2147484473" r:id="rId2"/>
    <p:sldLayoutId id="2147484474" r:id="rId3"/>
    <p:sldLayoutId id="2147484475" r:id="rId4"/>
    <p:sldLayoutId id="2147484476" r:id="rId5"/>
    <p:sldLayoutId id="2147484477" r:id="rId6"/>
    <p:sldLayoutId id="2147484478" r:id="rId7"/>
    <p:sldLayoutId id="2147484479" r:id="rId8"/>
    <p:sldLayoutId id="2147484480" r:id="rId9"/>
    <p:sldLayoutId id="2147484481" r:id="rId10"/>
    <p:sldLayoutId id="2147484482" r:id="rId11"/>
    <p:sldLayoutId id="2147484483" r:id="rId12"/>
    <p:sldLayoutId id="2147484484" r:id="rId13"/>
    <p:sldLayoutId id="2147484485" r:id="rId14"/>
    <p:sldLayoutId id="2147484486" r:id="rId15"/>
    <p:sldLayoutId id="2147484487" r:id="rId16"/>
    <p:sldLayoutId id="2147484488" r:id="rId17"/>
    <p:sldLayoutId id="2147484489" r:id="rId18"/>
    <p:sldLayoutId id="2147484490" r:id="rId19"/>
    <p:sldLayoutId id="2147484491" r:id="rId20"/>
    <p:sldLayoutId id="2147484492" r:id="rId21"/>
    <p:sldLayoutId id="2147484493" r:id="rId22"/>
    <p:sldLayoutId id="2147484494" r:id="rId23"/>
    <p:sldLayoutId id="2147484495" r:id="rId24"/>
    <p:sldLayoutId id="2147484496" r:id="rId25"/>
    <p:sldLayoutId id="2147484497" r:id="rId26"/>
  </p:sldLayoutIdLst>
  <p:txStyles>
    <p:titleStyle>
      <a:lvl1pPr algn="l" defTabSz="914377" rtl="0" eaLnBrk="1" latinLnBrk="0" hangingPunct="1">
        <a:spcBef>
          <a:spcPct val="0"/>
        </a:spcBef>
        <a:buNone/>
        <a:defRPr sz="28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4278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97" r:id="rId1"/>
    <p:sldLayoutId id="2147484598" r:id="rId2"/>
    <p:sldLayoutId id="2147484599" r:id="rId3"/>
    <p:sldLayoutId id="2147484600" r:id="rId4"/>
    <p:sldLayoutId id="2147484601" r:id="rId5"/>
    <p:sldLayoutId id="2147484602" r:id="rId6"/>
    <p:sldLayoutId id="2147484603" r:id="rId7"/>
    <p:sldLayoutId id="2147484604" r:id="rId8"/>
    <p:sldLayoutId id="2147484605" r:id="rId9"/>
    <p:sldLayoutId id="2147484606" r:id="rId10"/>
    <p:sldLayoutId id="2147484607" r:id="rId11"/>
    <p:sldLayoutId id="2147484608" r:id="rId12"/>
    <p:sldLayoutId id="2147484609" r:id="rId13"/>
    <p:sldLayoutId id="2147484610" r:id="rId14"/>
    <p:sldLayoutId id="2147484611" r:id="rId15"/>
    <p:sldLayoutId id="2147484612" r:id="rId16"/>
    <p:sldLayoutId id="2147484613" r:id="rId17"/>
    <p:sldLayoutId id="2147484614" r:id="rId18"/>
    <p:sldLayoutId id="2147484615" r:id="rId19"/>
    <p:sldLayoutId id="2147484616" r:id="rId20"/>
    <p:sldLayoutId id="2147484617" r:id="rId21"/>
    <p:sldLayoutId id="2147484618" r:id="rId22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2/2025 maaliskuu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19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2" r:id="rId1"/>
    <p:sldLayoutId id="2147484713" r:id="rId2"/>
    <p:sldLayoutId id="2147484714" r:id="rId3"/>
    <p:sldLayoutId id="2147484715" r:id="rId4"/>
    <p:sldLayoutId id="2147484716" r:id="rId5"/>
    <p:sldLayoutId id="2147484717" r:id="rId6"/>
    <p:sldLayoutId id="2147484718" r:id="rId7"/>
    <p:sldLayoutId id="2147484719" r:id="rId8"/>
    <p:sldLayoutId id="2147484720" r:id="rId9"/>
    <p:sldLayoutId id="2147484721" r:id="rId10"/>
    <p:sldLayoutId id="2147484722" r:id="rId11"/>
    <p:sldLayoutId id="2147484723" r:id="rId12"/>
    <p:sldLayoutId id="2147484724" r:id="rId13"/>
    <p:sldLayoutId id="2147484725" r:id="rId14"/>
    <p:sldLayoutId id="2147484726" r:id="rId15"/>
    <p:sldLayoutId id="2147484727" r:id="rId16"/>
    <p:sldLayoutId id="2147484728" r:id="rId17"/>
    <p:sldLayoutId id="2147484729" r:id="rId18"/>
    <p:sldLayoutId id="2147484730" r:id="rId19"/>
    <p:sldLayoutId id="2147484731" r:id="rId20"/>
    <p:sldLayoutId id="2147484732" r:id="rId21"/>
    <p:sldLayoutId id="2147484733" r:id="rId22"/>
    <p:sldLayoutId id="2147484734" r:id="rId23"/>
    <p:sldLayoutId id="2147484735" r:id="rId24"/>
    <p:sldLayoutId id="2147484737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790" y="0"/>
            <a:ext cx="2639209" cy="1146909"/>
          </a:xfrm>
          <a:prstGeom prst="rect">
            <a:avLst/>
          </a:prstGeom>
        </p:spPr>
      </p:pic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414000" y="0"/>
            <a:ext cx="11248354" cy="1116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14000" y="1416000"/>
            <a:ext cx="11248354" cy="4680000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  <a:p>
            <a:pPr lvl="5"/>
            <a:r>
              <a:rPr lang="fi-FI"/>
              <a:t>6</a:t>
            </a:r>
          </a:p>
          <a:p>
            <a:pPr lvl="6"/>
            <a:r>
              <a:rPr lang="fi-FI"/>
              <a:t>7</a:t>
            </a:r>
          </a:p>
          <a:p>
            <a:pPr lvl="7"/>
            <a:r>
              <a:rPr lang="fi-FI"/>
              <a:t>8</a:t>
            </a:r>
          </a:p>
          <a:p>
            <a:pPr lvl="8"/>
            <a:r>
              <a:rPr lang="fi-FI"/>
              <a:t>9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880000" y="6515944"/>
            <a:ext cx="1248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8E0C4-2B04-4575-90C9-B2559A6B0F5E}" type="datetimeFigureOut">
              <a:rPr lang="fi-FI" smtClean="0"/>
              <a:t>28.10.2025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1128000" y="6515944"/>
            <a:ext cx="7752000" cy="324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414000" y="6515944"/>
            <a:ext cx="576000" cy="324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B82E3-9E00-42C2-B472-7419D5A2215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54152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0" r:id="rId1"/>
    <p:sldLayoutId id="2147484741" r:id="rId2"/>
    <p:sldLayoutId id="2147484742" r:id="rId3"/>
    <p:sldLayoutId id="2147484743" r:id="rId4"/>
    <p:sldLayoutId id="2147484744" r:id="rId5"/>
    <p:sldLayoutId id="2147484745" r:id="rId6"/>
    <p:sldLayoutId id="2147484746" r:id="rId7"/>
    <p:sldLayoutId id="2147484747" r:id="rId8"/>
    <p:sldLayoutId id="2147484748" r:id="rId9"/>
    <p:sldLayoutId id="2147484749" r:id="rId10"/>
    <p:sldLayoutId id="2147484750" r:id="rId11"/>
    <p:sldLayoutId id="2147484751" r:id="rId12"/>
    <p:sldLayoutId id="2147484752" r:id="rId13"/>
    <p:sldLayoutId id="2147484753" r:id="rId14"/>
    <p:sldLayoutId id="2147484754" r:id="rId15"/>
    <p:sldLayoutId id="2147484755" r:id="rId16"/>
    <p:sldLayoutId id="2147484756" r:id="rId17"/>
    <p:sldLayoutId id="2147484757" r:id="rId18"/>
    <p:sldLayoutId id="2147484758" r:id="rId19"/>
    <p:sldLayoutId id="2147484759" r:id="rId20"/>
    <p:sldLayoutId id="2147484760" r:id="rId21"/>
  </p:sldLayoutIdLst>
  <p:txStyles>
    <p:titleStyle>
      <a:lvl1pPr algn="l" defTabSz="914377" rtl="0" eaLnBrk="1" latinLnBrk="0" hangingPunct="1">
        <a:spcBef>
          <a:spcPct val="0"/>
        </a:spcBef>
        <a:buNone/>
        <a:defRPr sz="3000" b="1" kern="1200">
          <a:solidFill>
            <a:schemeClr val="accent6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3999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29984" indent="-263993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5597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43996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82395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20794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61593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023924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407915" indent="-239994" algn="l" defTabSz="914377" rtl="0" eaLnBrk="1" latinLnBrk="0" hangingPunct="1">
        <a:spcBef>
          <a:spcPct val="20000"/>
        </a:spcBef>
        <a:buClr>
          <a:schemeClr val="accent6">
            <a:lumMod val="75000"/>
            <a:lumOff val="25000"/>
          </a:schemeClr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247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itle Placeholder 1"/>
          <p:cNvSpPr>
            <a:spLocks noGrp="1"/>
          </p:cNvSpPr>
          <p:nvPr>
            <p:ph type="title"/>
          </p:nvPr>
        </p:nvSpPr>
        <p:spPr>
          <a:xfrm>
            <a:off x="359999" y="430718"/>
            <a:ext cx="11466875" cy="403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add title</a:t>
            </a:r>
            <a:endParaRPr lang="en-GB"/>
          </a:p>
        </p:txBody>
      </p:sp>
      <p:sp>
        <p:nvSpPr>
          <p:cNvPr id="92" name="Text Placeholder 2"/>
          <p:cNvSpPr>
            <a:spLocks noGrp="1"/>
          </p:cNvSpPr>
          <p:nvPr>
            <p:ph type="body" idx="1"/>
          </p:nvPr>
        </p:nvSpPr>
        <p:spPr>
          <a:xfrm>
            <a:off x="359999" y="1710000"/>
            <a:ext cx="11466875" cy="3999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56913" y="6390000"/>
            <a:ext cx="969962" cy="1968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34BEE3-566C-4068-A777-C3A4762E861B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 hidden="1"/>
          <p:cNvGrpSpPr/>
          <p:nvPr userDrawn="1"/>
        </p:nvGrpSpPr>
        <p:grpSpPr>
          <a:xfrm>
            <a:off x="-1143000" y="-600255"/>
            <a:ext cx="13680281" cy="6913023"/>
            <a:chOff x="-1143000" y="-600255"/>
            <a:chExt cx="13680281" cy="6913023"/>
          </a:xfrm>
        </p:grpSpPr>
        <p:cxnSp>
          <p:nvCxnSpPr>
            <p:cNvPr id="14" name="Straight Connector 13" hidden="1"/>
            <p:cNvCxnSpPr/>
            <p:nvPr userDrawn="1"/>
          </p:nvCxnSpPr>
          <p:spPr>
            <a:xfrm>
              <a:off x="-256200" y="1710267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 hidden="1"/>
            <p:cNvCxnSpPr/>
            <p:nvPr userDrawn="1"/>
          </p:nvCxnSpPr>
          <p:spPr>
            <a:xfrm>
              <a:off x="-256200" y="614382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 hidden="1"/>
            <p:cNvCxnSpPr/>
            <p:nvPr userDrawn="1"/>
          </p:nvCxnSpPr>
          <p:spPr>
            <a:xfrm>
              <a:off x="-256200" y="342635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 hidden="1"/>
            <p:cNvCxnSpPr/>
            <p:nvPr userDrawn="1"/>
          </p:nvCxnSpPr>
          <p:spPr>
            <a:xfrm>
              <a:off x="-256200" y="5714470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 hidden="1"/>
            <p:cNvSpPr txBox="1"/>
            <p:nvPr userDrawn="1"/>
          </p:nvSpPr>
          <p:spPr>
            <a:xfrm>
              <a:off x="-747711" y="164615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4.78cm</a:t>
              </a:r>
            </a:p>
          </p:txBody>
        </p:sp>
        <p:sp>
          <p:nvSpPr>
            <p:cNvPr id="54" name="TextBox 53" hidden="1"/>
            <p:cNvSpPr txBox="1"/>
            <p:nvPr userDrawn="1"/>
          </p:nvSpPr>
          <p:spPr>
            <a:xfrm>
              <a:off x="-747711" y="3357884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0 cm</a:t>
              </a:r>
            </a:p>
          </p:txBody>
        </p:sp>
        <p:sp>
          <p:nvSpPr>
            <p:cNvPr id="58" name="TextBox 57" hidden="1"/>
            <p:cNvSpPr txBox="1"/>
            <p:nvPr userDrawn="1"/>
          </p:nvSpPr>
          <p:spPr>
            <a:xfrm>
              <a:off x="-747711" y="5640188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6.35 cm</a:t>
              </a:r>
            </a:p>
          </p:txBody>
        </p:sp>
        <p:sp>
          <p:nvSpPr>
            <p:cNvPr id="60" name="TextBox 59" hidden="1"/>
            <p:cNvSpPr txBox="1"/>
            <p:nvPr userDrawn="1"/>
          </p:nvSpPr>
          <p:spPr>
            <a:xfrm>
              <a:off x="304800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15.93cm</a:t>
              </a:r>
            </a:p>
          </p:txBody>
        </p:sp>
        <p:sp>
          <p:nvSpPr>
            <p:cNvPr id="72" name="TextBox 71" hidden="1"/>
            <p:cNvSpPr txBox="1"/>
            <p:nvPr userDrawn="1"/>
          </p:nvSpPr>
          <p:spPr>
            <a:xfrm>
              <a:off x="11426031" y="-43743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15.93 cm</a:t>
              </a:r>
            </a:p>
          </p:txBody>
        </p:sp>
        <p:cxnSp>
          <p:nvCxnSpPr>
            <p:cNvPr id="5" name="Straight Connector 4" hidden="1"/>
            <p:cNvCxnSpPr/>
            <p:nvPr userDrawn="1"/>
          </p:nvCxnSpPr>
          <p:spPr>
            <a:xfrm>
              <a:off x="361588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 hidden="1"/>
            <p:cNvSpPr txBox="1"/>
            <p:nvPr userDrawn="1"/>
          </p:nvSpPr>
          <p:spPr>
            <a:xfrm>
              <a:off x="-1143000" y="5763299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Bottom</a:t>
              </a:r>
            </a:p>
          </p:txBody>
        </p:sp>
        <p:sp>
          <p:nvSpPr>
            <p:cNvPr id="86" name="TextBox 85" hidden="1"/>
            <p:cNvSpPr txBox="1"/>
            <p:nvPr userDrawn="1"/>
          </p:nvSpPr>
          <p:spPr>
            <a:xfrm>
              <a:off x="-1143000" y="176926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Content Top</a:t>
              </a:r>
            </a:p>
          </p:txBody>
        </p:sp>
        <p:sp>
          <p:nvSpPr>
            <p:cNvPr id="88" name="TextBox 87" hidden="1"/>
            <p:cNvSpPr txBox="1"/>
            <p:nvPr userDrawn="1"/>
          </p:nvSpPr>
          <p:spPr>
            <a:xfrm>
              <a:off x="-590537" y="-438330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Left Margin</a:t>
              </a:r>
            </a:p>
          </p:txBody>
        </p:sp>
        <p:sp>
          <p:nvSpPr>
            <p:cNvPr id="89" name="TextBox 88" hidden="1"/>
            <p:cNvSpPr txBox="1"/>
            <p:nvPr userDrawn="1"/>
          </p:nvSpPr>
          <p:spPr>
            <a:xfrm>
              <a:off x="11898039" y="-438330"/>
              <a:ext cx="63924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800">
                  <a:solidFill>
                    <a:schemeClr val="tx1"/>
                  </a:solidFill>
                </a:rPr>
                <a:t>Right Margin</a:t>
              </a:r>
            </a:p>
          </p:txBody>
        </p:sp>
        <p:cxnSp>
          <p:nvCxnSpPr>
            <p:cNvPr id="98" name="Straight Connector 97" hidden="1"/>
            <p:cNvCxnSpPr/>
            <p:nvPr userDrawn="1"/>
          </p:nvCxnSpPr>
          <p:spPr>
            <a:xfrm>
              <a:off x="6096000" y="-363357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TextBox 98" hidden="1"/>
            <p:cNvSpPr txBox="1"/>
            <p:nvPr userDrawn="1"/>
          </p:nvSpPr>
          <p:spPr>
            <a:xfrm>
              <a:off x="5914719" y="-600255"/>
              <a:ext cx="362256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Middle </a:t>
              </a:r>
              <a:br>
                <a:rPr lang="en-GB" sz="800">
                  <a:solidFill>
                    <a:schemeClr val="tx1"/>
                  </a:solidFill>
                </a:rPr>
              </a:br>
              <a:r>
                <a:rPr lang="en-GB" sz="800">
                  <a:solidFill>
                    <a:schemeClr val="tx1"/>
                  </a:solidFill>
                </a:rPr>
                <a:t>0cm </a:t>
              </a:r>
            </a:p>
          </p:txBody>
        </p:sp>
        <p:sp>
          <p:nvSpPr>
            <p:cNvPr id="101" name="TextBox 100" hidden="1"/>
            <p:cNvSpPr txBox="1"/>
            <p:nvPr userDrawn="1"/>
          </p:nvSpPr>
          <p:spPr>
            <a:xfrm>
              <a:off x="5636264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4" name="Straight Connector 103" hidden="1"/>
            <p:cNvCxnSpPr/>
            <p:nvPr userDrawn="1"/>
          </p:nvCxnSpPr>
          <p:spPr>
            <a:xfrm>
              <a:off x="6000389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 hidden="1"/>
            <p:cNvCxnSpPr/>
            <p:nvPr userDrawn="1"/>
          </p:nvCxnSpPr>
          <p:spPr>
            <a:xfrm>
              <a:off x="6190362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 hidden="1"/>
            <p:cNvSpPr txBox="1"/>
            <p:nvPr userDrawn="1"/>
          </p:nvSpPr>
          <p:spPr>
            <a:xfrm>
              <a:off x="6191102" y="-208836"/>
              <a:ext cx="362256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800">
                  <a:solidFill>
                    <a:schemeClr val="tx1"/>
                  </a:solidFill>
                </a:rPr>
                <a:t>0.26cm</a:t>
              </a:r>
            </a:p>
          </p:txBody>
        </p:sp>
        <p:cxnSp>
          <p:nvCxnSpPr>
            <p:cNvPr id="107" name="Straight Connector 106" hidden="1"/>
            <p:cNvCxnSpPr/>
            <p:nvPr userDrawn="1"/>
          </p:nvCxnSpPr>
          <p:spPr>
            <a:xfrm>
              <a:off x="11836111" y="-265725"/>
              <a:ext cx="0" cy="18000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540000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 hidden="1"/>
            <p:cNvCxnSpPr/>
            <p:nvPr userDrawn="1"/>
          </p:nvCxnSpPr>
          <p:spPr>
            <a:xfrm>
              <a:off x="-256200" y="430824"/>
              <a:ext cx="180000" cy="0"/>
            </a:xfrm>
            <a:prstGeom prst="line">
              <a:avLst/>
            </a:prstGeom>
            <a:ln w="6350">
              <a:gradFill>
                <a:gsLst>
                  <a:gs pos="0">
                    <a:srgbClr val="F2DA64"/>
                  </a:gs>
                  <a:gs pos="18000">
                    <a:srgbClr val="A27700"/>
                  </a:gs>
                  <a:gs pos="71000">
                    <a:srgbClr val="D7B446"/>
                  </a:gs>
                  <a:gs pos="51000">
                    <a:srgbClr val="F2DA64"/>
                  </a:gs>
                  <a:gs pos="100000">
                    <a:srgbClr val="987000"/>
                  </a:gs>
                </a:gsLst>
                <a:lin ang="0" scaled="0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 hidden="1"/>
            <p:cNvSpPr txBox="1"/>
            <p:nvPr userDrawn="1"/>
          </p:nvSpPr>
          <p:spPr>
            <a:xfrm>
              <a:off x="-747711" y="404813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8.33cm</a:t>
              </a:r>
            </a:p>
          </p:txBody>
        </p:sp>
        <p:sp>
          <p:nvSpPr>
            <p:cNvPr id="110" name="TextBox 109" hidden="1"/>
            <p:cNvSpPr txBox="1"/>
            <p:nvPr userDrawn="1"/>
          </p:nvSpPr>
          <p:spPr>
            <a:xfrm>
              <a:off x="-1143000" y="527924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Title Top</a:t>
              </a:r>
            </a:p>
          </p:txBody>
        </p:sp>
        <p:sp>
          <p:nvSpPr>
            <p:cNvPr id="33" name="TextBox 32" hidden="1">
              <a:extLst>
                <a:ext uri="{FF2B5EF4-FFF2-40B4-BE49-F238E27FC236}">
                  <a16:creationId xmlns:a16="http://schemas.microsoft.com/office/drawing/2014/main" id="{A925CEB6-6DDA-49BF-824C-CFA9D8A07E3F}"/>
                </a:ext>
              </a:extLst>
            </p:cNvPr>
            <p:cNvSpPr txBox="1"/>
            <p:nvPr userDrawn="1"/>
          </p:nvSpPr>
          <p:spPr>
            <a:xfrm>
              <a:off x="-747711" y="6066546"/>
              <a:ext cx="438671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7.54 cm</a:t>
              </a:r>
            </a:p>
          </p:txBody>
        </p:sp>
        <p:sp>
          <p:nvSpPr>
            <p:cNvPr id="34" name="TextBox 33" hidden="1">
              <a:extLst>
                <a:ext uri="{FF2B5EF4-FFF2-40B4-BE49-F238E27FC236}">
                  <a16:creationId xmlns:a16="http://schemas.microsoft.com/office/drawing/2014/main" id="{E1658A23-15A2-4406-AF7E-89707B5575E7}"/>
                </a:ext>
              </a:extLst>
            </p:cNvPr>
            <p:cNvSpPr txBox="1"/>
            <p:nvPr userDrawn="1"/>
          </p:nvSpPr>
          <p:spPr>
            <a:xfrm>
              <a:off x="-1143000" y="6189657"/>
              <a:ext cx="833960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en-GB" sz="800">
                  <a:solidFill>
                    <a:schemeClr val="tx1"/>
                  </a:solidFill>
                </a:rPr>
                <a:t>Image Bottom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15639F-9E76-41B0-BB57-8F8A1F6001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6390000"/>
            <a:ext cx="7495200" cy="19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fi-FI"/>
              <a:t>Yrittäjägallup, kierros 4/2025 elokuu</a:t>
            </a:r>
            <a:endParaRPr lang="en-GB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805F70E-6BF1-451B-AC5F-64819FD40883}"/>
              </a:ext>
            </a:extLst>
          </p:cNvPr>
          <p:cNvCxnSpPr>
            <a:cxnSpLocks/>
          </p:cNvCxnSpPr>
          <p:nvPr userDrawn="1">
            <p:custDataLst>
              <p:tags r:id="rId27"/>
            </p:custDataLst>
          </p:nvPr>
        </p:nvCxnSpPr>
        <p:spPr>
          <a:xfrm>
            <a:off x="360000" y="6120000"/>
            <a:ext cx="11474161" cy="0"/>
          </a:xfrm>
          <a:prstGeom prst="line">
            <a:avLst/>
          </a:prstGeom>
          <a:ln w="635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D0303A66-DA01-4C66-A021-963AE788F9B9}"/>
              </a:ext>
            </a:extLst>
          </p:cNvPr>
          <p:cNvPicPr>
            <a:picLocks noChangeAspect="1"/>
          </p:cNvPicPr>
          <p:nvPr userDrawn="1"/>
        </p:nvPicPr>
        <p:blipFill>
          <a:blip r:embed="rId28"/>
          <a:stretch>
            <a:fillRect/>
          </a:stretch>
        </p:blipFill>
        <p:spPr>
          <a:xfrm>
            <a:off x="9956686" y="6304110"/>
            <a:ext cx="1519697" cy="41031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E490187-44E1-85D9-2FD7-9CD0D451169D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36849" y="6294550"/>
            <a:ext cx="1353054" cy="35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71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62" r:id="rId1"/>
    <p:sldLayoutId id="2147484763" r:id="rId2"/>
    <p:sldLayoutId id="2147484764" r:id="rId3"/>
    <p:sldLayoutId id="2147484765" r:id="rId4"/>
    <p:sldLayoutId id="2147484766" r:id="rId5"/>
    <p:sldLayoutId id="2147484767" r:id="rId6"/>
    <p:sldLayoutId id="2147484768" r:id="rId7"/>
    <p:sldLayoutId id="2147484769" r:id="rId8"/>
    <p:sldLayoutId id="2147484770" r:id="rId9"/>
    <p:sldLayoutId id="2147484771" r:id="rId10"/>
    <p:sldLayoutId id="2147484772" r:id="rId11"/>
    <p:sldLayoutId id="2147484773" r:id="rId12"/>
    <p:sldLayoutId id="2147484774" r:id="rId13"/>
    <p:sldLayoutId id="2147484775" r:id="rId14"/>
    <p:sldLayoutId id="2147484776" r:id="rId15"/>
    <p:sldLayoutId id="2147484777" r:id="rId16"/>
    <p:sldLayoutId id="2147484778" r:id="rId17"/>
    <p:sldLayoutId id="2147484779" r:id="rId18"/>
    <p:sldLayoutId id="2147484780" r:id="rId19"/>
    <p:sldLayoutId id="2147484781" r:id="rId20"/>
    <p:sldLayoutId id="2147484782" r:id="rId21"/>
    <p:sldLayoutId id="2147484783" r:id="rId22"/>
    <p:sldLayoutId id="2147484784" r:id="rId23"/>
    <p:sldLayoutId id="2147484785" r:id="rId24"/>
    <p:sldLayoutId id="2147484787" r:id="rId2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975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ꟷ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>
          <p15:clr>
            <a:srgbClr val="F26B43"/>
          </p15:clr>
        </p15:guide>
        <p15:guide id="14" pos="7453">
          <p15:clr>
            <a:srgbClr val="F26B43"/>
          </p15:clr>
        </p15:guide>
        <p15:guide id="28" orient="horz" pos="1076">
          <p15:clr>
            <a:srgbClr val="F26B43"/>
          </p15:clr>
        </p15:guide>
        <p15:guide id="29" orient="horz" pos="270">
          <p15:clr>
            <a:srgbClr val="F26B43"/>
          </p15:clr>
        </p15:guide>
        <p15:guide id="33" orient="horz" pos="3600">
          <p15:clr>
            <a:srgbClr val="F26B43"/>
          </p15:clr>
        </p15:guide>
        <p15:guide id="35" pos="228">
          <p15:clr>
            <a:srgbClr val="F26B43"/>
          </p15:clr>
        </p15:guide>
        <p15:guide id="36" pos="3840">
          <p15:clr>
            <a:srgbClr val="F26B43"/>
          </p15:clr>
        </p15:guide>
        <p15:guide id="37" pos="3782">
          <p15:clr>
            <a:srgbClr val="F26B43"/>
          </p15:clr>
        </p15:guide>
        <p15:guide id="38" pos="3900">
          <p15:clr>
            <a:srgbClr val="F26B43"/>
          </p15:clr>
        </p15:guide>
        <p15:guide id="39" orient="horz" pos="387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9-22_VWR_PIE!%5bSIIRTO_POWERIIN.xlsx%5d09-22_VWR_PIE%20Chart%20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emf"/><Relationship Id="rId5" Type="http://schemas.openxmlformats.org/officeDocument/2006/relationships/oleObject" Target="file:///C:\Users\Hyytiainenan\Desktop\SIIRTO_POWERIIN.xlsx!09-22_VWR_STACKBAR_T1!%5bSIIRTO_POWERIIN.xlsx%5d09-22_VWR_STACKBAR_T1%20Chart%201" TargetMode="External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12-23_VBDD_PIE!%5bSIIRTO_POWERIIN.xlsx%5d12-23_VBDD_PIE%20Chart%20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emf"/><Relationship Id="rId5" Type="http://schemas.openxmlformats.org/officeDocument/2006/relationships/oleObject" Target="file:///C:\Users\Hyytiainenan\Desktop\SIIRTO_POWERIIN.xlsx!12-23_VBDD_STACKBAR_T1!%5bSIIRTO_POWERIIN.xlsx%5d12-23_VBDD_STACKBAR_T1%20Chart%201" TargetMode="External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8-25_Q54_PIE!%5bSIIRTO_POWERIIN.xlsx%5d08-25_Q54_PIE%20Chart%20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4.emf"/><Relationship Id="rId5" Type="http://schemas.openxmlformats.org/officeDocument/2006/relationships/oleObject" Target="file:///C:\Users\Hyytiainenan\Desktop\SIIRTO_POWERIIN.xlsx!08-25_Q54_STACKBAR_T1!%5bSIIRTO_POWERIIN.xlsx%5d08-25_Q54_STACKBAR_T1%20Chart%201" TargetMode="External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yytiainenan\Desktop\SIIRTO_POWERIIN.xlsx!08-25_Q52_PIE!%5bSIIRTO_POWERIIN.xlsx%5d08-25_Q52_PIE%20Chart%20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6.emf"/><Relationship Id="rId5" Type="http://schemas.openxmlformats.org/officeDocument/2006/relationships/oleObject" Target="file:///C:\Users\Hyytiainenan\Desktop\SIIRTO_POWERIIN.xlsx!08-25_Q52_STACKBAR_T1!%5bSIIRTO_POWERIIN.xlsx%5d08-25_Q52_STACKBAR_T1%20Chart%201" TargetMode="External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 idx="4294967295"/>
          </p:nvPr>
        </p:nvSpPr>
        <p:spPr>
          <a:xfrm>
            <a:off x="433754" y="776288"/>
            <a:ext cx="10361246" cy="1200150"/>
          </a:xfrm>
        </p:spPr>
        <p:txBody>
          <a:bodyPr/>
          <a:lstStyle/>
          <a:p>
            <a:r>
              <a:rPr lang="fi-FI" sz="3200" dirty="0">
                <a:solidFill>
                  <a:schemeClr val="tx1"/>
                </a:solidFill>
              </a:rPr>
              <a:t>Työterveyshuolto-ohjelma 2030</a:t>
            </a:r>
            <a:endParaRPr lang="fi-FI" sz="4000" dirty="0">
              <a:solidFill>
                <a:schemeClr val="tx1"/>
              </a:solidFill>
            </a:endParaRPr>
          </a:p>
        </p:txBody>
      </p:sp>
      <p:sp>
        <p:nvSpPr>
          <p:cNvPr id="3" name="Alaotsikko 2"/>
          <p:cNvSpPr>
            <a:spLocks noGrp="1"/>
          </p:cNvSpPr>
          <p:nvPr>
            <p:ph type="subTitle" idx="4294967295"/>
          </p:nvPr>
        </p:nvSpPr>
        <p:spPr>
          <a:xfrm>
            <a:off x="433752" y="2024063"/>
            <a:ext cx="10361247" cy="1344612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fi-FI" dirty="0"/>
              <a:t>29.10.2025</a:t>
            </a:r>
          </a:p>
          <a:p>
            <a:pPr marL="0" indent="0">
              <a:buNone/>
            </a:pPr>
            <a:r>
              <a:rPr lang="fi-FI" dirty="0"/>
              <a:t>Luottamushenkilö-info</a:t>
            </a:r>
          </a:p>
          <a:p>
            <a:pPr marL="0" indent="0">
              <a:buNone/>
            </a:pPr>
            <a:r>
              <a:rPr lang="fi-FI" dirty="0"/>
              <a:t>Harri Hellsten</a:t>
            </a:r>
          </a:p>
        </p:txBody>
      </p:sp>
      <p:pic>
        <p:nvPicPr>
          <p:cNvPr id="6" name="Kuva 5" descr="Kuva, joka sisältää kohteen henkilö, pöytä, sisä, mies&#10;&#10;Kuvaus luotu automaattisesti">
            <a:extLst>
              <a:ext uri="{FF2B5EF4-FFF2-40B4-BE49-F238E27FC236}">
                <a16:creationId xmlns:a16="http://schemas.microsoft.com/office/drawing/2014/main" id="{B7740088-54AD-4A41-AF73-BD9105547A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89365" y="3511295"/>
            <a:ext cx="4836673" cy="3346705"/>
          </a:xfrm>
          <a:custGeom>
            <a:avLst/>
            <a:gdLst>
              <a:gd name="connsiteX0" fmla="*/ 1549963 w 4836673"/>
              <a:gd name="connsiteY0" fmla="*/ 0 h 3346705"/>
              <a:gd name="connsiteX1" fmla="*/ 4836673 w 4836673"/>
              <a:gd name="connsiteY1" fmla="*/ 0 h 3346705"/>
              <a:gd name="connsiteX2" fmla="*/ 3286710 w 4836673"/>
              <a:gd name="connsiteY2" fmla="*/ 3346705 h 3346705"/>
              <a:gd name="connsiteX3" fmla="*/ 3281133 w 4836673"/>
              <a:gd name="connsiteY3" fmla="*/ 3346705 h 3346705"/>
              <a:gd name="connsiteX4" fmla="*/ 2214905 w 4836673"/>
              <a:gd name="connsiteY4" fmla="*/ 3346705 h 3346705"/>
              <a:gd name="connsiteX5" fmla="*/ 0 w 4836673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36673" h="3346705">
                <a:moveTo>
                  <a:pt x="1549963" y="0"/>
                </a:moveTo>
                <a:lnTo>
                  <a:pt x="4836673" y="0"/>
                </a:lnTo>
                <a:lnTo>
                  <a:pt x="3286710" y="3346705"/>
                </a:lnTo>
                <a:lnTo>
                  <a:pt x="3281133" y="3346705"/>
                </a:lnTo>
                <a:lnTo>
                  <a:pt x="2214905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Kuva 4" descr="Kuva, joka sisältää kohteen henkilö, vaatetus, mies, seisominen&#10;&#10;Kuvaus luotu automaattisesti">
            <a:extLst>
              <a:ext uri="{FF2B5EF4-FFF2-40B4-BE49-F238E27FC236}">
                <a16:creationId xmlns:a16="http://schemas.microsoft.com/office/drawing/2014/main" id="{2085B703-D790-2B45-BD76-9848376984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" b="-4"/>
          <a:stretch/>
        </p:blipFill>
        <p:spPr>
          <a:xfrm>
            <a:off x="7967349" y="3523018"/>
            <a:ext cx="4224651" cy="3346705"/>
          </a:xfrm>
          <a:custGeom>
            <a:avLst/>
            <a:gdLst>
              <a:gd name="connsiteX0" fmla="*/ 1549963 w 4224651"/>
              <a:gd name="connsiteY0" fmla="*/ 0 h 3346705"/>
              <a:gd name="connsiteX1" fmla="*/ 1555540 w 4224651"/>
              <a:gd name="connsiteY1" fmla="*/ 0 h 3346705"/>
              <a:gd name="connsiteX2" fmla="*/ 2621768 w 4224651"/>
              <a:gd name="connsiteY2" fmla="*/ 0 h 3346705"/>
              <a:gd name="connsiteX3" fmla="*/ 4224651 w 4224651"/>
              <a:gd name="connsiteY3" fmla="*/ 0 h 3346705"/>
              <a:gd name="connsiteX4" fmla="*/ 4224651 w 4224651"/>
              <a:gd name="connsiteY4" fmla="*/ 3346705 h 3346705"/>
              <a:gd name="connsiteX5" fmla="*/ 0 w 4224651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2465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4224651" y="0"/>
                </a:lnTo>
                <a:lnTo>
                  <a:pt x="422465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Kuva 6" descr="Kuva, joka sisältää kohteen henkilö, sisä, mies, pitäminen&#10;&#10;Kuvaus luotu automaattisesti">
            <a:extLst>
              <a:ext uri="{FF2B5EF4-FFF2-40B4-BE49-F238E27FC236}">
                <a16:creationId xmlns:a16="http://schemas.microsoft.com/office/drawing/2014/main" id="{AC240E30-3409-D048-A7FD-E4343B2862E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-11723" y="3512915"/>
            <a:ext cx="5859777" cy="3346695"/>
          </a:xfrm>
          <a:custGeom>
            <a:avLst/>
            <a:gdLst>
              <a:gd name="connsiteX0" fmla="*/ 0 w 5859797"/>
              <a:gd name="connsiteY0" fmla="*/ 0 h 3346705"/>
              <a:gd name="connsiteX1" fmla="*/ 5859797 w 5859797"/>
              <a:gd name="connsiteY1" fmla="*/ 0 h 3346705"/>
              <a:gd name="connsiteX2" fmla="*/ 4309834 w 5859797"/>
              <a:gd name="connsiteY2" fmla="*/ 3346705 h 3346705"/>
              <a:gd name="connsiteX3" fmla="*/ 4304257 w 5859797"/>
              <a:gd name="connsiteY3" fmla="*/ 3346705 h 3346705"/>
              <a:gd name="connsiteX4" fmla="*/ 3238029 w 5859797"/>
              <a:gd name="connsiteY4" fmla="*/ 3346705 h 3346705"/>
              <a:gd name="connsiteX5" fmla="*/ 0 w 5859797"/>
              <a:gd name="connsiteY5" fmla="*/ 3346705 h 3346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3D7C1644-D120-894D-A19C-84ED8019D0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33694" y="5461490"/>
            <a:ext cx="2346257" cy="91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84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3A0D5C20-D375-AF9A-C4E8-FD3BE617A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sz="2000" dirty="0">
                <a:latin typeface="Arial" panose="020B0604020202020204" pitchFamily="34" charset="0"/>
                <a:ea typeface="Arial" panose="020B0604020202020204" pitchFamily="34" charset="0"/>
              </a:rPr>
              <a:t>Toimiva työterveyshuoltoyhteistyö on sekä työntekijän että työnantajan etu. </a:t>
            </a:r>
          </a:p>
          <a:p>
            <a:pPr marL="629385" lvl="1" indent="-239395"/>
            <a:r>
              <a:rPr lang="fi-FI" sz="1800" dirty="0">
                <a:latin typeface="Arial" panose="020B0604020202020204" pitchFamily="34" charset="0"/>
                <a:ea typeface="Arial" panose="020B0604020202020204" pitchFamily="34" charset="0"/>
              </a:rPr>
              <a:t>Parhaimmillaan työterveyshuolto on kumppani, joka auttaa yritystä ennaltaehkäisemään sairauksia, erityisesti ammattitauteja, parantaa työhyvinvointia, vähentää sairauspoissaoloja ja sitä kautta parantaa myös työn tuottavuutta. </a:t>
            </a:r>
          </a:p>
          <a:p>
            <a:pPr marL="239395" indent="-239395"/>
            <a:endParaRPr lang="fi-FI" sz="2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239395" indent="-239395"/>
            <a:r>
              <a:rPr lang="fi-FI" sz="2000" dirty="0"/>
              <a:t>Työntekijöiden ja yrittäjien terveys on keskeinen osa hyvää työyhteisöä ja johtamista.</a:t>
            </a:r>
            <a:endParaRPr lang="fi-FI" sz="20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29385" lvl="1" indent="-239395"/>
            <a:r>
              <a:rPr lang="fi-FI" sz="1800" dirty="0">
                <a:latin typeface="Arial" panose="020B0604020202020204" pitchFamily="34" charset="0"/>
                <a:ea typeface="Arial" panose="020B0604020202020204" pitchFamily="34" charset="0"/>
              </a:rPr>
              <a:t>Toimiva ja hyvin järjestetty työterveyshuolto on työnantajalle myös etu kilpailtaessa osaavista työntekijöistä.</a:t>
            </a:r>
            <a:endParaRPr lang="fi-FI" sz="1800" dirty="0">
              <a:cs typeface="Arial" panose="020B0604020202020204"/>
            </a:endParaRPr>
          </a:p>
          <a:p>
            <a:pPr marL="365991" lvl="1" indent="0">
              <a:buNone/>
            </a:pPr>
            <a:endParaRPr lang="fi-FI" sz="1800" dirty="0">
              <a:cs typeface="Arial" panose="020B0604020202020204"/>
            </a:endParaRPr>
          </a:p>
          <a:p>
            <a:pPr marL="239395" indent="-239395"/>
            <a:r>
              <a:rPr lang="fi-FI" sz="2000" dirty="0"/>
              <a:t>Työterveysyhteistyön tulisi aina perustua työpaikan tarpeisiin. </a:t>
            </a:r>
          </a:p>
          <a:p>
            <a:pPr marL="629385" lvl="1" indent="-239395"/>
            <a:r>
              <a:rPr lang="fi-FI" sz="1800" dirty="0"/>
              <a:t>Tällöin vältetään työpaikkaa hyödyttämättömät toimintatavat ja palvelusisällöt sekä säästetään työterveyshuollon resursseja sellaiseen toimintaan, joka aidosti tukee työpaikkaa ja sen tarpeita. </a:t>
            </a:r>
          </a:p>
          <a:p>
            <a:pPr marL="389990" lvl="1" indent="0">
              <a:buNone/>
            </a:pPr>
            <a:endParaRPr lang="fi-FI" sz="1800" dirty="0"/>
          </a:p>
          <a:p>
            <a:pPr marL="239395" lvl="0" indent="-239395"/>
            <a:r>
              <a:rPr lang="fi-FI" sz="2000" b="1" dirty="0"/>
              <a:t>Yrittäjien keskuudessa on laajaa tyytymättömyyttä </a:t>
            </a:r>
            <a:r>
              <a:rPr lang="fi-FI" sz="2000" dirty="0"/>
              <a:t>nykyiseen työterveyshuoltojärjestelmään.</a:t>
            </a:r>
            <a:r>
              <a:rPr lang="fi-FI" dirty="0"/>
              <a:t> </a:t>
            </a:r>
          </a:p>
          <a:p>
            <a:pPr marL="0" indent="0">
              <a:buNone/>
            </a:pPr>
            <a:endParaRPr lang="fi-FI" dirty="0"/>
          </a:p>
          <a:p>
            <a:endParaRPr lang="fi-FI" sz="20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2CB3887-3730-F466-D52F-471DDFCD3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Miksi työterveyshuolto-ohjelma?</a:t>
            </a:r>
          </a:p>
        </p:txBody>
      </p:sp>
    </p:spTree>
    <p:extLst>
      <p:ext uri="{BB962C8B-B14F-4D97-AF65-F5344CB8AC3E}">
        <p14:creationId xmlns:p14="http://schemas.microsoft.com/office/powerpoint/2010/main" val="3197154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7B1D6C9F-A1A4-D9F9-7267-2F57561AA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19305" indent="-342900">
              <a:buFont typeface="Wingdings" panose="05000000000000000000" pitchFamily="2" charset="2"/>
              <a:buChar char="Ø"/>
            </a:pPr>
            <a:endParaRPr lang="fi-FI" sz="2200" dirty="0">
              <a:cs typeface="Arial" panose="020B0604020202020204"/>
            </a:endParaRP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>
                <a:cs typeface="Arial" panose="020B0604020202020204"/>
              </a:rPr>
              <a:t>Päällekkäinen hallinnollinen taakka yrityksille</a:t>
            </a: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>
                <a:cs typeface="Arial" panose="020B0604020202020204"/>
              </a:rPr>
              <a:t>Palveluiden saanti eri alueilla on hyvin vaihtelevaa.</a:t>
            </a: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/>
              <a:t>Palvelu ei vastaa yrittäjien ja pk-yritysten tarpeita. </a:t>
            </a: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/>
              <a:t>Palvelua kehitetään isojen yritysten ja korporaatioiden ehdoilla, pk-yrityksiä kuulematta.</a:t>
            </a:r>
            <a:endParaRPr lang="fi-FI" sz="2200" dirty="0">
              <a:cs typeface="Arial" panose="020B0604020202020204"/>
            </a:endParaRP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/>
              <a:t>Työterveyshuoltomarkkina on erittäin keskittynyt - alalla ei ole riittävästi kilpailua.</a:t>
            </a: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>
                <a:cs typeface="Arial" panose="020B0604020202020204"/>
              </a:rPr>
              <a:t>Palveluntarjoajalla ei tarvetta myydä/kehittää palvelua/sisältöä pienille yrityksille</a:t>
            </a: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/>
              <a:t>Laskutus ei ole riittävän läpinäkyvää.</a:t>
            </a:r>
            <a:endParaRPr lang="fi-FI" sz="2200" dirty="0">
              <a:cs typeface="Arial" panose="020B0604020202020204"/>
            </a:endParaRPr>
          </a:p>
          <a:p>
            <a:pPr marL="319305" indent="-342900">
              <a:buFont typeface="Wingdings" panose="05000000000000000000" pitchFamily="2" charset="2"/>
              <a:buChar char="Ø"/>
            </a:pPr>
            <a:r>
              <a:rPr lang="fi-FI" sz="2200" dirty="0"/>
              <a:t>Hinta nousee jatkuvasti, eikä siihen voi riittävästi vaikuttaa</a:t>
            </a:r>
          </a:p>
          <a:p>
            <a:pPr marL="709295" lvl="1" indent="-342900">
              <a:buFont typeface="Wingdings" panose="05000000000000000000" pitchFamily="2" charset="2"/>
              <a:buChar char="Ø"/>
            </a:pPr>
            <a:endParaRPr lang="fi-FI" sz="1800" dirty="0">
              <a:cs typeface="Arial" panose="020B0604020202020204"/>
            </a:endParaRP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1CA2C33-670A-647F-CECC-4FA57EF5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Mistä tyytymättömyys kumpuaa?</a:t>
            </a:r>
          </a:p>
        </p:txBody>
      </p:sp>
    </p:spTree>
    <p:extLst>
      <p:ext uri="{BB962C8B-B14F-4D97-AF65-F5344CB8AC3E}">
        <p14:creationId xmlns:p14="http://schemas.microsoft.com/office/powerpoint/2010/main" val="265791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84F31657-A40D-9669-D25C-F37F822A4A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Suomen Yrittäjät selvittänyt yrittäjien näkemyksiä työterveyshuollosta talvella 2023 sekä syksyllä 2025. </a:t>
            </a:r>
          </a:p>
          <a:p>
            <a:pPr lvl="1"/>
            <a:r>
              <a:rPr lang="fi-FI" dirty="0"/>
              <a:t>Vastauksissa ei huomattavia eroavaisuuksia.</a:t>
            </a:r>
          </a:p>
          <a:p>
            <a:endParaRPr lang="fi-FI" sz="2200" dirty="0"/>
          </a:p>
          <a:p>
            <a:r>
              <a:rPr lang="fi-FI" sz="2200" dirty="0"/>
              <a:t>Syksyllä 2025 kyselyyn vastasi 569 työnantajayrittäjää. Valtaosa (83%) on noudattanut lakisääteistä velvoitetta järjestää työterveyshuollon palvelut työntekijöilleen.</a:t>
            </a:r>
          </a:p>
          <a:p>
            <a:pPr lvl="1"/>
            <a:r>
              <a:rPr lang="fi-FI" dirty="0"/>
              <a:t>14% vastaajista ilmoittaa, että ei ole järjestänyt lakisääteistä työterveyshuoltoa työntekijöille.</a:t>
            </a:r>
          </a:p>
          <a:p>
            <a:pPr lvl="1"/>
            <a:r>
              <a:rPr lang="fi-FI" dirty="0"/>
              <a:t>Yleisin syy järjestämättömyydelle on palvelun hinta ja se, että työntekijät käyttävät muita terveyspalveluita. Moni vastaaja kokee myös, ettei palveluista ole hyötyä heidän työntekijöilleen. </a:t>
            </a:r>
          </a:p>
          <a:p>
            <a:pPr lvl="1"/>
            <a:r>
              <a:rPr lang="fi-FI" dirty="0"/>
              <a:t>Suurten kustannusten merkitys sille, ettei palvelua järjestetä, on lisääntynyt.</a:t>
            </a:r>
          </a:p>
          <a:p>
            <a:endParaRPr lang="fi-FI" sz="22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EDFF758-4D67-4D02-DE3D-3C0E733C3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näkemyksiä työterveyshuollosta</a:t>
            </a:r>
          </a:p>
        </p:txBody>
      </p:sp>
    </p:spTree>
    <p:extLst>
      <p:ext uri="{BB962C8B-B14F-4D97-AF65-F5344CB8AC3E}">
        <p14:creationId xmlns:p14="http://schemas.microsoft.com/office/powerpoint/2010/main" val="273160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000" y="553679"/>
            <a:ext cx="11466875" cy="404119"/>
          </a:xfrm>
        </p:spPr>
        <p:txBody>
          <a:bodyPr/>
          <a:lstStyle/>
          <a:p>
            <a:r>
              <a:rPr lang="fi-FI" dirty="0"/>
              <a:t>Onko työntekijöille järjestetty työterveyshuolto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AE8D11-B759-25D9-6D8E-184498DF6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4C0B9F05-241E-AB9F-6FE5-30D02FE26ED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00" y="1145413"/>
          <a:ext cx="4346507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4C0B9F05-241E-AB9F-6FE5-30D02FE26E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0" y="1145413"/>
                        <a:ext cx="4346507" cy="462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0C3BBB5-41AF-80FD-86AD-78F7D4ACD9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313" y="1141413"/>
          <a:ext cx="6806865" cy="4638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35700" progId="Excel.Sheet.12">
                  <p:link/>
                </p:oleObj>
              </mc:Choice>
              <mc:Fallback>
                <p:oleObj name="Worksheet" r:id="rId5" imgW="5042122" imgH="3435700" progId="Excel.Sheet.12">
                  <p:link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20C3BBB5-41AF-80FD-86AD-78F7D4ACD9A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313" y="1141413"/>
                        <a:ext cx="6806865" cy="4638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94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385C73F-DC2D-677A-4E3F-92840EE42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sz="2000" dirty="0"/>
          </a:p>
          <a:p>
            <a:r>
              <a:rPr lang="fi-FI" sz="2000" dirty="0"/>
              <a:t>Lähes joka viides koki, että </a:t>
            </a:r>
            <a:r>
              <a:rPr lang="fi-FI" sz="2000" b="1" dirty="0"/>
              <a:t>työterveyshuollosta on haittaa yritystoiminnalle</a:t>
            </a:r>
            <a:r>
              <a:rPr lang="fi-FI" sz="2000" dirty="0"/>
              <a:t>. </a:t>
            </a:r>
          </a:p>
          <a:p>
            <a:pPr lvl="1"/>
            <a:r>
              <a:rPr lang="fi-FI" sz="2000" dirty="0"/>
              <a:t>Määrä on viimeisten vuosien aikana selkeästi lisääntynyt. </a:t>
            </a:r>
          </a:p>
          <a:p>
            <a:endParaRPr lang="fi-FI" sz="2000" dirty="0"/>
          </a:p>
          <a:p>
            <a:r>
              <a:rPr lang="fi-FI" sz="2000" dirty="0"/>
              <a:t>Lähes 60 prosenttia vastaajista kertoi, että </a:t>
            </a:r>
            <a:r>
              <a:rPr lang="fi-FI" sz="2000" b="1" dirty="0"/>
              <a:t>ei ole tyytyväinen mahdollisuuksiinsa arvioida sitä, onko työterveyshuollon palveluntuottajan laskut oikein ja sopimuksenmukaisia</a:t>
            </a:r>
            <a:r>
              <a:rPr lang="fi-FI" sz="2000" dirty="0"/>
              <a:t>.</a:t>
            </a:r>
          </a:p>
          <a:p>
            <a:endParaRPr lang="fi-FI" sz="2000" dirty="0"/>
          </a:p>
          <a:p>
            <a:r>
              <a:rPr lang="fi-FI" sz="2000" dirty="0"/>
              <a:t>Työnantajayrittäjistä joka toinen vastaaja oli sitä mieltä, että </a:t>
            </a:r>
            <a:r>
              <a:rPr lang="fi-FI" sz="2000" b="1" dirty="0"/>
              <a:t>lakisääteinen velvollisuus järjestää työterveyshuolto tulisi poistaa</a:t>
            </a:r>
            <a:r>
              <a:rPr lang="fi-FI" sz="2000" dirty="0"/>
              <a:t>.</a:t>
            </a: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828A49D-B04C-CD0E-7C6C-E2D16CBA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Yrittäjien näkemyksiä työterveyshuollosta</a:t>
            </a:r>
          </a:p>
        </p:txBody>
      </p:sp>
    </p:spTree>
    <p:extLst>
      <p:ext uri="{BB962C8B-B14F-4D97-AF65-F5344CB8AC3E}">
        <p14:creationId xmlns:p14="http://schemas.microsoft.com/office/powerpoint/2010/main" val="188501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0000" y="510697"/>
            <a:ext cx="11466875" cy="404119"/>
          </a:xfrm>
        </p:spPr>
        <p:txBody>
          <a:bodyPr/>
          <a:lstStyle/>
          <a:p>
            <a:r>
              <a:rPr lang="fi-FI" dirty="0"/>
              <a:t>Työterveyshuollon hyöty yritykselle</a:t>
            </a: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5AE8D11-B759-25D9-6D8E-184498DF6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AD64EFE-E3F8-9DB7-07DC-7E6112E3E1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00" y="1145413"/>
          <a:ext cx="4346507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8AD64EFE-E3F8-9DB7-07DC-7E6112E3E1C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0" y="1145413"/>
                        <a:ext cx="4346507" cy="462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B51E11D7-80F0-0817-90EF-DB5B43BD5E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000" y="1136962"/>
          <a:ext cx="6806865" cy="46467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42007" progId="Excel.Sheet.12">
                  <p:link/>
                </p:oleObj>
              </mc:Choice>
              <mc:Fallback>
                <p:oleObj name="Worksheet" r:id="rId5" imgW="5042122" imgH="3442007" progId="Excel.Sheet.12">
                  <p:link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B51E11D7-80F0-0817-90EF-DB5B43BD5E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00" y="1136962"/>
                        <a:ext cx="6806865" cy="46467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2933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BA2B6-3BD6-3F76-B0DC-763EDF5C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70F5137-8C2A-6589-D2C2-D97EFD3E9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i-FI" dirty="0"/>
              <a:t>Tyytyväisyys työnantajan mahdollisuuteen arvioida työterveyspalveluita koskevan laskun oikeellisuutta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6E2EC1D6-B28C-2F22-F706-C0EF191CA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545475-86E2-A27B-123A-C2C0D09B1C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8</a:t>
            </a:fld>
            <a:endParaRPr lang="en-GB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4A0A837-50F4-D7A0-5258-E403A9698DB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0000" y="1144800"/>
          <a:ext cx="4346507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4A0A837-50F4-D7A0-5258-E403A9698D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0000" y="1144800"/>
                        <a:ext cx="4346507" cy="462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C69E7B6A-DC00-0F82-619C-3330904A4D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000" y="1144800"/>
          <a:ext cx="6806865" cy="4638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35700" progId="Excel.Sheet.12">
                  <p:link/>
                </p:oleObj>
              </mc:Choice>
              <mc:Fallback>
                <p:oleObj name="Worksheet" r:id="rId5" imgW="5042122" imgH="3435700" progId="Excel.Sheet.12">
                  <p:link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C69E7B6A-DC00-0F82-619C-3330904A4D0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00" y="1144800"/>
                        <a:ext cx="6806865" cy="4638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3580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04B10-025A-E0B9-A217-60B54896D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87AB54D-7CB4-A59C-2887-F9064652D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fi-FI" dirty="0"/>
              <a:t>Pitäisikö työnantajan lakisääteinen velvollisuus </a:t>
            </a:r>
            <a:br>
              <a:rPr lang="fi-FI" dirty="0"/>
            </a:br>
            <a:r>
              <a:rPr lang="fi-FI" dirty="0"/>
              <a:t>työterveyshuollon järjestämisestä työntekijöille poistaa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39988998-43C4-348C-3F81-0972D786D2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55250" y="6146837"/>
            <a:ext cx="3728697" cy="711164"/>
          </a:xfrm>
        </p:spPr>
        <p:txBody>
          <a:bodyPr/>
          <a:lstStyle/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fi-FI"/>
              <a:t>Yrittäjägallup, kierros 4/2025 elokuu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6F250-EC05-A6E9-CFC4-E5E984074D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34BEE3-566C-4068-A777-C3A4762E861B}" type="slidenum">
              <a:rPr lang="en-GB" smtClean="0"/>
              <a:pPr/>
              <a:t>9</a:t>
            </a:fld>
            <a:endParaRPr lang="en-GB"/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5FF08BA-8184-1790-C88B-2D59F75DD1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9999" y="1416789"/>
          <a:ext cx="4346507" cy="462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19635" imgH="3429000" progId="Excel.Sheet.12">
                  <p:link/>
                </p:oleObj>
              </mc:Choice>
              <mc:Fallback>
                <p:oleObj name="Worksheet" r:id="rId3" imgW="3219635" imgH="3429000" progId="Excel.Sheet.12">
                  <p:link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5FF08BA-8184-1790-C88B-2D59F75DD1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9999" y="1416789"/>
                        <a:ext cx="4346507" cy="462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8E1768EC-3667-9769-04BB-D283545342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0000" y="1144800"/>
          <a:ext cx="6806865" cy="46381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5" imgW="5042122" imgH="3435700" progId="Excel.Sheet.12">
                  <p:link/>
                </p:oleObj>
              </mc:Choice>
              <mc:Fallback>
                <p:oleObj name="Worksheet" r:id="rId5" imgW="5042122" imgH="3435700" progId="Excel.Sheet.12">
                  <p:link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8E1768EC-3667-9769-04BB-D283545342E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040000" y="1144800"/>
                        <a:ext cx="6806865" cy="46381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03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C9A1A-50AC-8D14-8024-01E7C3449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CC5E6F77-2D0E-C09D-9A45-28CC49CE44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239395" indent="-239395"/>
            <a:r>
              <a:rPr lang="fi-FI" sz="2200" dirty="0"/>
              <a:t>Nykymallilla ei voida jatkaa. </a:t>
            </a:r>
          </a:p>
          <a:p>
            <a:pPr marL="629385" lvl="1" indent="-239395"/>
            <a:r>
              <a:rPr lang="fi-FI" sz="2000" dirty="0"/>
              <a:t>Alan yritykset saavat säätelyn perusteella asiakkaita, vaikka palvelu ei vastaa tarpeita</a:t>
            </a:r>
            <a:r>
              <a:rPr lang="fi-FI" sz="1800" dirty="0"/>
              <a:t>. </a:t>
            </a:r>
          </a:p>
          <a:p>
            <a:pPr marL="629385" lvl="1" indent="-239395"/>
            <a:r>
              <a:rPr lang="fi-FI" sz="2000" dirty="0"/>
              <a:t>Työterveyshuollon säätely pitää ottaa osaksi normien purkua.</a:t>
            </a:r>
          </a:p>
          <a:p>
            <a:pPr marL="629385" lvl="1" indent="-239395"/>
            <a:r>
              <a:rPr lang="fi-FI" sz="2000" dirty="0"/>
              <a:t>Tarvitaan rytminmuutos, pk-kentän tarpeet pitää ottaa paremmin huomioon.</a:t>
            </a:r>
            <a:endParaRPr lang="en-US" sz="2000" dirty="0">
              <a:cs typeface="Arial" panose="020B0604020202020204"/>
            </a:endParaRPr>
          </a:p>
          <a:p>
            <a:pPr marL="239395" indent="-239395"/>
            <a:endParaRPr lang="fi-FI" sz="2000" dirty="0"/>
          </a:p>
          <a:p>
            <a:pPr marL="239395" indent="-239395"/>
            <a:r>
              <a:rPr lang="fi-FI" sz="2200" dirty="0"/>
              <a:t>Lakisääteinen velvollisuus järjestää työterveyshuolto tulee poistaa</a:t>
            </a:r>
          </a:p>
          <a:p>
            <a:pPr marL="629385" lvl="1" indent="-239395"/>
            <a:r>
              <a:rPr lang="fi-FI" sz="2000" dirty="0">
                <a:cs typeface="Arial" panose="020B0604020202020204"/>
              </a:rPr>
              <a:t>Työterveyshuollon palvelut olisi edelleen mahdollisuus</a:t>
            </a:r>
            <a:endParaRPr lang="en-US" sz="2000" dirty="0">
              <a:cs typeface="Arial" panose="020B0604020202020204"/>
            </a:endParaRPr>
          </a:p>
          <a:p>
            <a:pPr marL="629385" lvl="1" indent="-239395"/>
            <a:r>
              <a:rPr lang="fi-FI" sz="2000" dirty="0"/>
              <a:t>Johtaisi siihen, että palvelua aletaan kehittämään asiakaslähtöisesti ja antaisi yrityksille mahdollisuuden järjestää työterveyshuolto ennen kaikkea työpaikan tarpeista lähtien</a:t>
            </a:r>
            <a:endParaRPr lang="en-US" sz="2000" dirty="0">
              <a:cs typeface="Arial" panose="020B0604020202020204"/>
            </a:endParaRPr>
          </a:p>
          <a:p>
            <a:pPr marL="629385" lvl="1" indent="-239395"/>
            <a:r>
              <a:rPr lang="fi-FI" sz="2000" dirty="0"/>
              <a:t>Avaisi markkinoita terveys- ja hyvinvointipalveluille nykyisen työterveyshuoltokehikon ulkopuolella </a:t>
            </a:r>
            <a:r>
              <a:rPr lang="fi-FI" sz="2000" dirty="0">
                <a:sym typeface="Wingdings" panose="05000000000000000000" pitchFamily="2" charset="2"/>
              </a:rPr>
              <a:t></a:t>
            </a:r>
            <a:r>
              <a:rPr lang="fi-FI" sz="2000" dirty="0"/>
              <a:t> syntyy enemmän uutta yrittäjyyttä ja kilpailua.</a:t>
            </a:r>
            <a:endParaRPr lang="fi-FI" sz="2000" dirty="0">
              <a:cs typeface="Arial"/>
            </a:endParaRPr>
          </a:p>
          <a:p>
            <a:pPr marL="0" lvl="0" indent="0">
              <a:buNone/>
            </a:pPr>
            <a:endParaRPr lang="fi-FI" sz="1600" dirty="0">
              <a:cs typeface="Arial"/>
            </a:endParaRPr>
          </a:p>
          <a:p>
            <a:pPr marL="0" indent="0">
              <a:buNone/>
            </a:pP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3D093938-45BB-7402-1267-0069421B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Johtopäätökset</a:t>
            </a:r>
          </a:p>
        </p:txBody>
      </p:sp>
    </p:spTree>
    <p:extLst>
      <p:ext uri="{BB962C8B-B14F-4D97-AF65-F5344CB8AC3E}">
        <p14:creationId xmlns:p14="http://schemas.microsoft.com/office/powerpoint/2010/main" val="1165846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5F0E8ED3-D5EA-8046-9DCB-A2E6CBCD1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fi-FI" sz="2000" b="1" dirty="0"/>
              <a:t>Tehdään selvitys työturvallisuus- ja työterveyshuoltolainsäädännöstä</a:t>
            </a:r>
            <a:r>
              <a:rPr lang="fi-FI" sz="2000" dirty="0"/>
              <a:t>, jolla kartoitetaan työnantajalle aiheutuvat päällekkäiset velvoitteet sekä </a:t>
            </a:r>
            <a:r>
              <a:rPr lang="fi-FI" sz="2000" b="1" dirty="0"/>
              <a:t>arvioidaan mahdollisuutta yhdistää tai keventää niistä työnantajalle aiheutuvaa hallinnollista ja kulutaakkaa </a:t>
            </a:r>
            <a:r>
              <a:rPr lang="fi-FI" sz="2000" dirty="0"/>
              <a:t>ilman, että yritysten henkilöstön työturvallisuus heikkenee.</a:t>
            </a:r>
          </a:p>
          <a:p>
            <a:pPr marL="847190" lvl="1" indent="-457200"/>
            <a:r>
              <a:rPr lang="fi-FI" sz="1800" dirty="0"/>
              <a:t>Selvityksessä tulee lisäksi huomioida myös muu terveydensuojeluun liittyvä lainsäädäntö sekä arvioida työterveyden parantamiseen liittyvien ennaltaehkäisevien palveluiden roolia ja vaikuttavuutta osana työnantajan työterveyshuoltoon ja työturvallisuuteen liittyvien velvoitteiden kokonaisuutta.</a:t>
            </a:r>
          </a:p>
          <a:p>
            <a:pPr marL="457200" indent="-457200">
              <a:buFont typeface="+mj-lt"/>
              <a:buAutoNum type="arabicPeriod"/>
            </a:pPr>
            <a:endParaRPr lang="fi-FI" sz="2000" dirty="0"/>
          </a:p>
          <a:p>
            <a:pPr marL="457200" indent="-457200">
              <a:buFont typeface="+mj-lt"/>
              <a:buAutoNum type="arabicPeriod"/>
            </a:pPr>
            <a:r>
              <a:rPr lang="fi-FI" sz="2000" dirty="0"/>
              <a:t>Työterveyshuollon </a:t>
            </a:r>
            <a:r>
              <a:rPr lang="fi-FI" sz="2000" b="1" dirty="0"/>
              <a:t>palveluiden tuottajat tulee velvoittaa toimimaan tietosuojavaltuutetun ohjeistuksen mukaan</a:t>
            </a:r>
            <a:r>
              <a:rPr lang="fi-FI" sz="2000" dirty="0"/>
              <a:t>, jotta työnantajalla on </a:t>
            </a:r>
            <a:r>
              <a:rPr lang="fi-FI" sz="2000" b="1" dirty="0"/>
              <a:t>tosiasiallinen mahdollisuus arvioida saamansa laskun sopimuksenmukaisuus ja oikeellisuus</a:t>
            </a:r>
            <a:r>
              <a:rPr lang="fi-FI" sz="2000" dirty="0"/>
              <a:t>.</a:t>
            </a:r>
          </a:p>
          <a:p>
            <a:pPr marL="847190" lvl="1" indent="-457200"/>
            <a:r>
              <a:rPr lang="fi-FI" sz="2000" dirty="0"/>
              <a:t>laskuun erillinen nimilista niistä työntekijöistä, jotka ovat laskutusjaksolla käyttäneet työterveyshuoltopalveluja, ja erillisen lukumääräisen listauksen niistä toimenpiteistä, joita on tehty</a:t>
            </a:r>
          </a:p>
          <a:p>
            <a:pPr marL="847190" lvl="1" indent="-457200"/>
            <a:r>
              <a:rPr lang="fi-FI" sz="2000" dirty="0"/>
              <a:t>TAI työntekijää koskevat tiedot siten, että laskusta ilmenee vain suoritteen tyyppitieto siten, että se ei paljasta sairauden tai ongelman laatua</a:t>
            </a:r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D52888E-0294-59BF-16D9-88A4ED922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Yrittäjien ehdotukset</a:t>
            </a:r>
          </a:p>
        </p:txBody>
      </p:sp>
    </p:spTree>
    <p:extLst>
      <p:ext uri="{BB962C8B-B14F-4D97-AF65-F5344CB8AC3E}">
        <p14:creationId xmlns:p14="http://schemas.microsoft.com/office/powerpoint/2010/main" val="372765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9CFC1CA-7512-80FF-AB83-7188F80202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fi-FI" sz="2200" dirty="0"/>
              <a:t>Poistetaan työterveyshuoltolaista työnantajan lakisääteinen velvollisuus järjestää työterveyshuollon palvelut työntekijöilleen.	</a:t>
            </a:r>
            <a:endParaRPr lang="fi-FI" sz="2000" dirty="0"/>
          </a:p>
          <a:p>
            <a:pPr marL="675740" lvl="1" indent="-285750"/>
            <a:r>
              <a:rPr lang="fi-FI" sz="2000" dirty="0"/>
              <a:t>Uudistetaan työterveyshuoltosääntelyä siten, että mahdollistetaan työterveyshuoltopalveluiden ostaminen osakokokonaisuuksina myös sellaisilta palveluntuottajilta, jotka eivät kykene tuottamaan koko työterveyshuollon palvelua</a:t>
            </a:r>
          </a:p>
          <a:p>
            <a:pPr marL="675740" lvl="1" indent="-285750"/>
            <a:r>
              <a:rPr lang="fi-FI" sz="2000" dirty="0"/>
              <a:t>Ei vaikuta työnantajan työturvallisuus-velvoitteeseen mitenkään</a:t>
            </a:r>
          </a:p>
          <a:p>
            <a:pPr marL="675740" lvl="1" indent="-285750"/>
            <a:endParaRPr lang="fi-FI" sz="2000" dirty="0"/>
          </a:p>
          <a:p>
            <a:pPr marL="675740" lvl="1" indent="-285750"/>
            <a:endParaRPr lang="fi-FI" sz="1600" dirty="0"/>
          </a:p>
          <a:p>
            <a:pPr marL="0" indent="0">
              <a:buNone/>
            </a:pPr>
            <a:endParaRPr lang="fi-FI" sz="1800" dirty="0"/>
          </a:p>
          <a:p>
            <a:pPr marL="0" indent="0">
              <a:buNone/>
            </a:pPr>
            <a:endParaRPr lang="fi-FI" sz="1800" dirty="0">
              <a:solidFill>
                <a:srgbClr val="FF0000"/>
              </a:solidFill>
            </a:endParaRPr>
          </a:p>
          <a:p>
            <a:pPr marL="342900" indent="-342900">
              <a:buFont typeface="+mj-lt"/>
              <a:buAutoNum type="arabicPeriod" startAt="4"/>
            </a:pPr>
            <a:endParaRPr lang="fi-FI" sz="1800" dirty="0"/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DFFDECC-761E-F89D-D6CB-F2371D28B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Suomen Yrittäjien ehdotukset</a:t>
            </a:r>
          </a:p>
        </p:txBody>
      </p:sp>
    </p:spTree>
    <p:extLst>
      <p:ext uri="{BB962C8B-B14F-4D97-AF65-F5344CB8AC3E}">
        <p14:creationId xmlns:p14="http://schemas.microsoft.com/office/powerpoint/2010/main" val="2650545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F9F58307-58BA-35F7-18B8-5CA758C9F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200" dirty="0"/>
              <a:t>Ohjelma laadittu </a:t>
            </a:r>
            <a:r>
              <a:rPr lang="fi-FI" sz="2200" dirty="0" err="1"/>
              <a:t>SY:n</a:t>
            </a:r>
            <a:r>
              <a:rPr lang="fi-FI" sz="2200" dirty="0"/>
              <a:t> asiantuntijoiden toimesta</a:t>
            </a:r>
          </a:p>
          <a:p>
            <a:r>
              <a:rPr lang="fi-FI" sz="2200" dirty="0"/>
              <a:t>Ohjelman ja toimenpiteiden osalta on käyty keskustelua mm. toimialajärjestöjen sekä palveluntuottajien (Terveystalo) kanssa.</a:t>
            </a:r>
          </a:p>
          <a:p>
            <a:r>
              <a:rPr lang="fi-FI" sz="2200" dirty="0"/>
              <a:t>Ohjelma esiteltiin </a:t>
            </a:r>
            <a:r>
              <a:rPr lang="fi-FI" sz="2200" dirty="0" err="1"/>
              <a:t>Sy:n</a:t>
            </a:r>
            <a:r>
              <a:rPr lang="fi-FI" sz="2200" dirty="0"/>
              <a:t> hallituksen kokouksessa 5/2025</a:t>
            </a:r>
          </a:p>
          <a:p>
            <a:pPr lvl="1"/>
            <a:r>
              <a:rPr lang="fi-FI" sz="2000" dirty="0"/>
              <a:t>Hallitus päätti antaa sosiaali- ja terveysvaliokunnalle mahdollisuuden vielä kommentoida ohjelmaa ja esittää konkreettisia vaihtoehtoisia ratkaisuja.</a:t>
            </a:r>
          </a:p>
          <a:p>
            <a:pPr lvl="1"/>
            <a:r>
              <a:rPr lang="fi-FI" sz="2000" dirty="0"/>
              <a:t>Ohjelmaa työstetty saatujen kommenttien pohjalta siltä osin kuin valmistelussa on katsottu perustelluksi.</a:t>
            </a:r>
          </a:p>
          <a:p>
            <a:pPr lvl="1"/>
            <a:r>
              <a:rPr lang="fi-FI" sz="2000" dirty="0"/>
              <a:t>Sote-valiokunnan kommentit toimitettiin hallitukselle.</a:t>
            </a:r>
          </a:p>
          <a:p>
            <a:r>
              <a:rPr lang="fi-FI" sz="2200" dirty="0"/>
              <a:t>Elokuussa 2025 yrittäjägallupissa kysyttiin yrittäjien näkemyksiä työterveyshuollon nykytilasta ja kehittämisestä.</a:t>
            </a:r>
            <a:br>
              <a:rPr lang="fi-FI" sz="2200" dirty="0"/>
            </a:br>
            <a:endParaRPr lang="fi-FI" sz="2200" dirty="0"/>
          </a:p>
          <a:p>
            <a:r>
              <a:rPr lang="fi-FI" sz="2200" dirty="0" err="1"/>
              <a:t>SY:n</a:t>
            </a:r>
            <a:r>
              <a:rPr lang="fi-FI" sz="2200" dirty="0"/>
              <a:t> hallitus hyväksyi ohjelman kokouksessaan syksyllä 2025</a:t>
            </a:r>
            <a:br>
              <a:rPr lang="fi-FI" sz="2200"/>
            </a:br>
            <a:r>
              <a:rPr lang="fi-FI" sz="2200"/>
              <a:t>Julkaisu 31.10.2025</a:t>
            </a:r>
            <a:endParaRPr lang="fi-FI" sz="22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76EC54B6-6957-BE2D-BC4E-4268F9F85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Ohjelman laadinta/käsittely </a:t>
            </a:r>
            <a:r>
              <a:rPr lang="fi-FI" dirty="0" err="1"/>
              <a:t>SY:ssä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3598596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TEVERSION" val="7.1"/>
  <p:tag name="VERSIONNUMBER" val="711"/>
</p:tagLst>
</file>

<file path=ppt/theme/theme1.xml><?xml version="1.0" encoding="utf-8"?>
<a:theme xmlns:a="http://schemas.openxmlformats.org/drawingml/2006/main" name="Suomen Yrittajat">
  <a:themeElements>
    <a:clrScheme name="Suomen Yrittaja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000000"/>
      </a:accent2>
      <a:accent3>
        <a:srgbClr val="919191"/>
      </a:accent3>
      <a:accent4>
        <a:srgbClr val="E9573F"/>
      </a:accent4>
      <a:accent5>
        <a:srgbClr val="78BD53"/>
      </a:accent5>
      <a:accent6>
        <a:srgbClr val="114A90"/>
      </a:accent6>
      <a:hlink>
        <a:srgbClr val="00A3DA"/>
      </a:hlink>
      <a:folHlink>
        <a:srgbClr val="91919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PowerPoint.potx" id="{19A87F38-8497-41DC-800A-1A85418D52D6}" vid="{1248F3D7-C595-46AE-9C95-15DAF02788B7}"/>
    </a:ext>
  </a:extLst>
</a:theme>
</file>

<file path=ppt/theme/theme2.xml><?xml version="1.0" encoding="utf-8"?>
<a:theme xmlns:a="http://schemas.openxmlformats.org/drawingml/2006/main" name="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3.xml><?xml version="1.0" encoding="utf-8"?>
<a:theme xmlns:a="http://schemas.openxmlformats.org/drawingml/2006/main" name="1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4.xml><?xml version="1.0" encoding="utf-8"?>
<a:theme xmlns:a="http://schemas.openxmlformats.org/drawingml/2006/main" name="5_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5.xml><?xml version="1.0" encoding="utf-8"?>
<a:theme xmlns:a="http://schemas.openxmlformats.org/drawingml/2006/main" name="2_SuomenYrittajat169">
  <a:themeElements>
    <a:clrScheme name="Suomen Yrittäjät">
      <a:dk1>
        <a:sysClr val="windowText" lastClr="000000"/>
      </a:dk1>
      <a:lt1>
        <a:sysClr val="window" lastClr="FFFFFF"/>
      </a:lt1>
      <a:dk2>
        <a:srgbClr val="00A3DA"/>
      </a:dk2>
      <a:lt2>
        <a:srgbClr val="EEECE1"/>
      </a:lt2>
      <a:accent1>
        <a:srgbClr val="00A3DA"/>
      </a:accent1>
      <a:accent2>
        <a:srgbClr val="BCE4F6"/>
      </a:accent2>
      <a:accent3>
        <a:srgbClr val="F19048"/>
      </a:accent3>
      <a:accent4>
        <a:srgbClr val="FED139"/>
      </a:accent4>
      <a:accent5>
        <a:srgbClr val="93C26B"/>
      </a:accent5>
      <a:accent6>
        <a:srgbClr val="000000"/>
      </a:accent6>
      <a:hlink>
        <a:srgbClr val="00A3DA"/>
      </a:hlink>
      <a:folHlink>
        <a:srgbClr val="F1904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Y_Mika_Nuppu_keskiviikko" id="{DE49DEAF-1D97-6149-B074-6E7861C28858}" vid="{2DB806A3-AC4B-E44D-83F9-3BAA47595AD3}"/>
    </a:ext>
  </a:extLst>
</a:theme>
</file>

<file path=ppt/theme/theme6.xml><?xml version="1.0" encoding="utf-8"?>
<a:theme xmlns:a="http://schemas.openxmlformats.org/drawingml/2006/main" name="Kantar template master">
  <a:themeElements>
    <a:clrScheme name="Kantar colour theme">
      <a:dk1>
        <a:srgbClr val="333333"/>
      </a:dk1>
      <a:lt1>
        <a:srgbClr val="FFFFFF"/>
      </a:lt1>
      <a:dk2>
        <a:srgbClr val="0060FF"/>
      </a:dk2>
      <a:lt2>
        <a:srgbClr val="802AB7"/>
      </a:lt2>
      <a:accent1>
        <a:srgbClr val="AEAE9F"/>
      </a:accent1>
      <a:accent2>
        <a:srgbClr val="00E5BA"/>
      </a:accent2>
      <a:accent3>
        <a:srgbClr val="00B600"/>
      </a:accent3>
      <a:accent4>
        <a:srgbClr val="FEDB00"/>
      </a:accent4>
      <a:accent5>
        <a:srgbClr val="FF5000"/>
      </a:accent5>
      <a:accent6>
        <a:srgbClr val="FA0028"/>
      </a:accent6>
      <a:hlink>
        <a:srgbClr val="0060FF"/>
      </a:hlink>
      <a:folHlink>
        <a:srgbClr val="802AB7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ltGray">
        <a:solidFill>
          <a:schemeClr val="accent1"/>
        </a:solidFill>
        <a:ln w="12700"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<a:prstTxWarp prst="textNoShape">
          <a:avLst/>
        </a:prstTxWarp>
        <a:noAutofit/>
      </a:bodyPr>
      <a:lstStyle>
        <a:defPPr algn="l">
          <a:defRPr sz="1600" b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 smtClean="0"/>
        </a:defPPr>
      </a:lstStyle>
    </a:txDef>
  </a:objectDefaults>
  <a:extraClrSchemeLst/>
  <a:custClrLst>
    <a:custClr name="Significance red">
      <a:srgbClr val="E10000"/>
    </a:custClr>
    <a:custClr name="Significance red light">
      <a:srgbClr val="ED6666"/>
    </a:custClr>
    <a:custClr name="Significance green">
      <a:srgbClr val="00D200"/>
    </a:custClr>
    <a:custClr name="Significance green light">
      <a:srgbClr val="66E466"/>
    </a:custClr>
    <a:custClr name="Custom light blue">
      <a:srgbClr val="00B6FF"/>
    </a:custClr>
    <a:custClr name="Custom light green">
      <a:srgbClr val="9EE900"/>
    </a:custClr>
    <a:custClr name="Custom magenta">
      <a:srgbClr val="C700D3"/>
    </a:custClr>
  </a:custClrLst>
  <a:extLst>
    <a:ext uri="{05A4C25C-085E-4340-85A3-A5531E510DB2}">
      <thm15:themeFamily xmlns:thm15="http://schemas.microsoft.com/office/thememl/2012/main" name="1 Kantar presentation template.potx" id="{5756FDC0-B220-476A-82E6-F74F9E6134B6}" vid="{5762A8C4-841E-4707-98B6-9A8BB1634101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9992BEE7E004848BF91DD3D01D7067C" ma:contentTypeVersion="12" ma:contentTypeDescription="Luo uusi asiakirja." ma:contentTypeScope="" ma:versionID="8594decc6c1f657d2e133efdfe0a5741">
  <xsd:schema xmlns:xsd="http://www.w3.org/2001/XMLSchema" xmlns:xs="http://www.w3.org/2001/XMLSchema" xmlns:p="http://schemas.microsoft.com/office/2006/metadata/properties" xmlns:ns2="329bd664-d8be-41cf-b989-d8dfb89411f2" xmlns:ns3="fbf8f03c-7d4d-49e4-89c5-3c481dfe6f5b" targetNamespace="http://schemas.microsoft.com/office/2006/metadata/properties" ma:root="true" ma:fieldsID="0f8dc52d52433066639d6ee536484cf5" ns2:_="" ns3:_="">
    <xsd:import namespace="329bd664-d8be-41cf-b989-d8dfb89411f2"/>
    <xsd:import namespace="fbf8f03c-7d4d-49e4-89c5-3c481dfe6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9bd664-d8be-41cf-b989-d8dfb89411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Kuvien tunnisteet" ma:readOnly="false" ma:fieldId="{5cf76f15-5ced-4ddc-b409-7134ff3c332f}" ma:taxonomyMulti="true" ma:sspId="870c06c3-a347-4ed9-acb0-c439f3bcb5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f8f03c-7d4d-49e4-89c5-3c481dfe6f5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a7f66aa-6a08-443e-85d5-926ec37630ff}" ma:internalName="TaxCatchAll" ma:showField="CatchAllData" ma:web="fbf8f03c-7d4d-49e4-89c5-3c481dfe6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9bd664-d8be-41cf-b989-d8dfb89411f2">
      <Terms xmlns="http://schemas.microsoft.com/office/infopath/2007/PartnerControls"/>
    </lcf76f155ced4ddcb4097134ff3c332f>
    <TaxCatchAll xmlns="fbf8f03c-7d4d-49e4-89c5-3c481dfe6f5b" xsi:nil="true"/>
  </documentManagement>
</p:properties>
</file>

<file path=customXml/itemProps1.xml><?xml version="1.0" encoding="utf-8"?>
<ds:datastoreItem xmlns:ds="http://schemas.openxmlformats.org/officeDocument/2006/customXml" ds:itemID="{A76F093C-D3E9-4FCA-991E-D89F007CB0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42CEC0-FE07-4611-ACFA-3B16902CE3AF}"/>
</file>

<file path=customXml/itemProps3.xml><?xml version="1.0" encoding="utf-8"?>
<ds:datastoreItem xmlns:ds="http://schemas.openxmlformats.org/officeDocument/2006/customXml" ds:itemID="{B78DA41B-4B97-44B0-A924-F12DA55FE242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898b8d2f-19cd-42f1-9c42-12622fa0c740"/>
    <ds:schemaRef ds:uri="dd30f130-e884-49e6-9444-2ce42116d443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SY_PowerPoint</Template>
  <TotalTime>2930</TotalTime>
  <Words>772</Words>
  <Application>Microsoft Office PowerPoint</Application>
  <PresentationFormat>Laajakuva</PresentationFormat>
  <Paragraphs>103</Paragraphs>
  <Slides>13</Slides>
  <Notes>6</Notes>
  <HiddenSlides>0</HiddenSlides>
  <MMClips>0</MMClips>
  <ScaleCrop>false</ScaleCrop>
  <HeadingPairs>
    <vt:vector size="8" baseType="variant">
      <vt:variant>
        <vt:lpstr>Käytetyt fontit</vt:lpstr>
      </vt:variant>
      <vt:variant>
        <vt:i4>4</vt:i4>
      </vt:variant>
      <vt:variant>
        <vt:lpstr>Teema</vt:lpstr>
      </vt:variant>
      <vt:variant>
        <vt:i4>6</vt:i4>
      </vt:variant>
      <vt:variant>
        <vt:lpstr>Linkit</vt:lpstr>
      </vt:variant>
      <vt:variant>
        <vt:i4>8</vt:i4>
      </vt:variant>
      <vt:variant>
        <vt:lpstr>Dian otsikot</vt:lpstr>
      </vt:variant>
      <vt:variant>
        <vt:i4>13</vt:i4>
      </vt:variant>
    </vt:vector>
  </HeadingPairs>
  <TitlesOfParts>
    <vt:vector size="31" baseType="lpstr">
      <vt:lpstr>Arial</vt:lpstr>
      <vt:lpstr>Calibri</vt:lpstr>
      <vt:lpstr>Century Gothic</vt:lpstr>
      <vt:lpstr>Wingdings</vt:lpstr>
      <vt:lpstr>Suomen Yrittajat</vt:lpstr>
      <vt:lpstr>SuomenYrittajat169</vt:lpstr>
      <vt:lpstr>1_SuomenYrittajat169</vt:lpstr>
      <vt:lpstr>5_Kantar template master</vt:lpstr>
      <vt:lpstr>2_SuomenYrittajat169</vt:lpstr>
      <vt:lpstr>Kantar template master</vt:lpstr>
      <vt:lpstr>file:///C:\Users\Hyytiainenan\Desktop\SIIRTO_POWERIIN.xlsx!09-22_VWR_PIE!%5bSIIRTO_POWERIIN.xlsx%5d09-22_VWR_PIE%20Chart%201</vt:lpstr>
      <vt:lpstr>file:///C:\Users\Hyytiainenan\Desktop\SIIRTO_POWERIIN.xlsx!09-22_VWR_STACKBAR_T1!%5bSIIRTO_POWERIIN.xlsx%5d09-22_VWR_STACKBAR_T1%20Chart%201</vt:lpstr>
      <vt:lpstr>file:///C:\Users\Hyytiainenan\Desktop\SIIRTO_POWERIIN.xlsx!12-23_VBDD_PIE!%5bSIIRTO_POWERIIN.xlsx%5d12-23_VBDD_PIE%20Chart%201</vt:lpstr>
      <vt:lpstr>file:///C:\Users\Hyytiainenan\Desktop\SIIRTO_POWERIIN.xlsx!12-23_VBDD_STACKBAR_T1!%5bSIIRTO_POWERIIN.xlsx%5d12-23_VBDD_STACKBAR_T1%20Chart%201</vt:lpstr>
      <vt:lpstr>file:///C:\Users\Hyytiainenan\Desktop\SIIRTO_POWERIIN.xlsx!08-25_Q54_PIE!%5bSIIRTO_POWERIIN.xlsx%5d08-25_Q54_PIE%20Chart%201</vt:lpstr>
      <vt:lpstr>file:///C:\Users\Hyytiainenan\Desktop\SIIRTO_POWERIIN.xlsx!08-25_Q54_STACKBAR_T1!%5bSIIRTO_POWERIIN.xlsx%5d08-25_Q54_STACKBAR_T1%20Chart%201</vt:lpstr>
      <vt:lpstr>file:///C:\Users\Hyytiainenan\Desktop\SIIRTO_POWERIIN.xlsx!08-25_Q52_PIE!%5bSIIRTO_POWERIIN.xlsx%5d08-25_Q52_PIE%20Chart%201</vt:lpstr>
      <vt:lpstr>file:///C:\Users\Hyytiainenan\Desktop\SIIRTO_POWERIIN.xlsx!08-25_Q52_STACKBAR_T1!%5bSIIRTO_POWERIIN.xlsx%5d08-25_Q52_STACKBAR_T1%20Chart%201</vt:lpstr>
      <vt:lpstr>Työterveyshuolto-ohjelma 2030</vt:lpstr>
      <vt:lpstr>Miksi työterveyshuolto-ohjelma?</vt:lpstr>
      <vt:lpstr>Mistä tyytymättömyys kumpuaa?</vt:lpstr>
      <vt:lpstr>Yrittäjien näkemyksiä työterveyshuollosta</vt:lpstr>
      <vt:lpstr>Onko työntekijöille järjestetty työterveyshuolto</vt:lpstr>
      <vt:lpstr>Yrittäjien näkemyksiä työterveyshuollosta</vt:lpstr>
      <vt:lpstr>Työterveyshuollon hyöty yritykselle</vt:lpstr>
      <vt:lpstr>Tyytyväisyys työnantajan mahdollisuuteen arvioida työterveyspalveluita koskevan laskun oikeellisuutta</vt:lpstr>
      <vt:lpstr>Pitäisikö työnantajan lakisääteinen velvollisuus  työterveyshuollon järjestämisestä työntekijöille poistaa</vt:lpstr>
      <vt:lpstr>Johtopäätökset</vt:lpstr>
      <vt:lpstr>Suomen Yrittäjien ehdotukset</vt:lpstr>
      <vt:lpstr>Suomen Yrittäjien ehdotukset</vt:lpstr>
      <vt:lpstr>Ohjelman laadinta/käsittely SY:ssä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Mikael Pentikäinen</dc:creator>
  <cp:lastModifiedBy>Heidi Jäntti</cp:lastModifiedBy>
  <cp:revision>6</cp:revision>
  <dcterms:created xsi:type="dcterms:W3CDTF">2024-03-24T06:07:04Z</dcterms:created>
  <dcterms:modified xsi:type="dcterms:W3CDTF">2025-10-28T15:31:25Z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0x010100C9992BEE7E004848BF91DD3D01D7067C</vt:lpwstr>
  </property>
  <property fmtid="{D5CDD505-2E9C-101B-9397-08002B2CF9AE}" pid="3" name="MediaServiceImageTags">
    <vt:lpwstr/>
  </property>
</Properties>
</file>