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3.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8" r:id="rId4"/>
    <p:sldMasterId id="2147484471" r:id="rId5"/>
    <p:sldMasterId id="2147484596" r:id="rId6"/>
    <p:sldMasterId id="2147484711" r:id="rId7"/>
  </p:sldMasterIdLst>
  <p:notesMasterIdLst>
    <p:notesMasterId r:id="rId39"/>
  </p:notesMasterIdLst>
  <p:sldIdLst>
    <p:sldId id="671" r:id="rId8"/>
    <p:sldId id="2147472815" r:id="rId9"/>
    <p:sldId id="2147472656" r:id="rId10"/>
    <p:sldId id="2147378364" r:id="rId11"/>
    <p:sldId id="2147472774" r:id="rId12"/>
    <p:sldId id="2147378366" r:id="rId13"/>
    <p:sldId id="2147378358" r:id="rId14"/>
    <p:sldId id="2147378360" r:id="rId15"/>
    <p:sldId id="2147378363" r:id="rId16"/>
    <p:sldId id="2147472767" r:id="rId17"/>
    <p:sldId id="2147378359" r:id="rId18"/>
    <p:sldId id="2147378351" r:id="rId19"/>
    <p:sldId id="2147378352" r:id="rId20"/>
    <p:sldId id="2147378356" r:id="rId21"/>
    <p:sldId id="2147472818" r:id="rId22"/>
    <p:sldId id="2147480034" r:id="rId23"/>
    <p:sldId id="2147480035" r:id="rId24"/>
    <p:sldId id="2147480036" r:id="rId25"/>
    <p:sldId id="2147480037" r:id="rId26"/>
    <p:sldId id="2147480038" r:id="rId27"/>
    <p:sldId id="2147480039" r:id="rId28"/>
    <p:sldId id="2147480040" r:id="rId29"/>
    <p:sldId id="2147480041" r:id="rId30"/>
    <p:sldId id="2147480042" r:id="rId31"/>
    <p:sldId id="2147480043" r:id="rId32"/>
    <p:sldId id="2147480047" r:id="rId33"/>
    <p:sldId id="2147480044" r:id="rId34"/>
    <p:sldId id="2147480045" r:id="rId35"/>
    <p:sldId id="2147480048" r:id="rId36"/>
    <p:sldId id="2147480046" r:id="rId37"/>
    <p:sldId id="261" r:id="rId38"/>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02" y="31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s>
</file>

<file path=ppt/diagrams/_rels/data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97AC33-6630-4D4E-8399-BDD1B78630F2}"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6B480CC0-86BC-4416-9FE7-FE4F5FEEC7FB}">
      <dgm:prSet/>
      <dgm:spPr/>
      <dgm:t>
        <a:bodyPr/>
        <a:lstStyle/>
        <a:p>
          <a:pPr>
            <a:defRPr cap="all"/>
          </a:pPr>
          <a:r>
            <a:rPr lang="fi-FI" b="1" dirty="0">
              <a:solidFill>
                <a:schemeClr val="tx1"/>
              </a:solidFill>
            </a:rPr>
            <a:t>Kunnan organisaatio sitoutuu yritysvaikutusten arviointiin</a:t>
          </a:r>
          <a:endParaRPr lang="en-US" b="1" dirty="0">
            <a:solidFill>
              <a:schemeClr val="tx1"/>
            </a:solidFill>
          </a:endParaRPr>
        </a:p>
      </dgm:t>
    </dgm:pt>
    <dgm:pt modelId="{9D35C680-F814-4383-84DD-FC2B34A3A3E6}" type="parTrans" cxnId="{66AF5E7F-71DE-41DE-BB84-27E45BE92B06}">
      <dgm:prSet/>
      <dgm:spPr/>
      <dgm:t>
        <a:bodyPr/>
        <a:lstStyle/>
        <a:p>
          <a:endParaRPr lang="en-US"/>
        </a:p>
      </dgm:t>
    </dgm:pt>
    <dgm:pt modelId="{96482F33-680F-4686-BAAF-28B1A3F79D10}" type="sibTrans" cxnId="{66AF5E7F-71DE-41DE-BB84-27E45BE92B06}">
      <dgm:prSet/>
      <dgm:spPr/>
      <dgm:t>
        <a:bodyPr/>
        <a:lstStyle/>
        <a:p>
          <a:endParaRPr lang="en-US"/>
        </a:p>
      </dgm:t>
    </dgm:pt>
    <dgm:pt modelId="{59C6A610-1FC1-4343-8300-314EBCFFC703}">
      <dgm:prSet/>
      <dgm:spPr/>
      <dgm:t>
        <a:bodyPr/>
        <a:lstStyle/>
        <a:p>
          <a:pPr>
            <a:defRPr cap="all"/>
          </a:pPr>
          <a:r>
            <a:rPr lang="fi-FI" b="1" dirty="0"/>
            <a:t>Yritysvaikutusten arviointi on suunnitelmallista ja jatkuvaa</a:t>
          </a:r>
          <a:endParaRPr lang="en-US" b="1" dirty="0"/>
        </a:p>
      </dgm:t>
    </dgm:pt>
    <dgm:pt modelId="{CB62EF04-0BB3-4ED4-82E0-51B8BF5A5630}" type="parTrans" cxnId="{CBC1F962-744A-412A-BFCF-3569F2D5D7BC}">
      <dgm:prSet/>
      <dgm:spPr/>
      <dgm:t>
        <a:bodyPr/>
        <a:lstStyle/>
        <a:p>
          <a:endParaRPr lang="en-US"/>
        </a:p>
      </dgm:t>
    </dgm:pt>
    <dgm:pt modelId="{7AEC2DFF-4642-4C99-8BB3-EB3B85026F0A}" type="sibTrans" cxnId="{CBC1F962-744A-412A-BFCF-3569F2D5D7BC}">
      <dgm:prSet/>
      <dgm:spPr/>
      <dgm:t>
        <a:bodyPr/>
        <a:lstStyle/>
        <a:p>
          <a:endParaRPr lang="en-US"/>
        </a:p>
      </dgm:t>
    </dgm:pt>
    <dgm:pt modelId="{A6E85275-18B4-4132-BC61-C61FC1623085}">
      <dgm:prSet/>
      <dgm:spPr/>
      <dgm:t>
        <a:bodyPr/>
        <a:lstStyle/>
        <a:p>
          <a:pPr>
            <a:defRPr cap="all"/>
          </a:pPr>
          <a:r>
            <a:rPr lang="fi-FI" b="1"/>
            <a:t>Päätösten vaikutukset yritysten toimintaympäristöön arvioidaan säännönmukaisesti</a:t>
          </a:r>
          <a:endParaRPr lang="en-US" b="1"/>
        </a:p>
      </dgm:t>
    </dgm:pt>
    <dgm:pt modelId="{1DB3F4AC-F960-4ACD-AF49-8FFD92BD12DC}" type="parTrans" cxnId="{F924B524-7A65-4093-B683-9CA0C7D5DE74}">
      <dgm:prSet/>
      <dgm:spPr/>
      <dgm:t>
        <a:bodyPr/>
        <a:lstStyle/>
        <a:p>
          <a:endParaRPr lang="en-US"/>
        </a:p>
      </dgm:t>
    </dgm:pt>
    <dgm:pt modelId="{9B0DEE93-225A-4C9B-A408-FB35F6084230}" type="sibTrans" cxnId="{F924B524-7A65-4093-B683-9CA0C7D5DE74}">
      <dgm:prSet/>
      <dgm:spPr/>
      <dgm:t>
        <a:bodyPr/>
        <a:lstStyle/>
        <a:p>
          <a:endParaRPr lang="en-US"/>
        </a:p>
      </dgm:t>
    </dgm:pt>
    <dgm:pt modelId="{A3767CC4-FE45-46C4-B34A-D6CFA3D38823}" type="pres">
      <dgm:prSet presAssocID="{B797AC33-6630-4D4E-8399-BDD1B78630F2}" presName="root" presStyleCnt="0">
        <dgm:presLayoutVars>
          <dgm:dir/>
          <dgm:resizeHandles val="exact"/>
        </dgm:presLayoutVars>
      </dgm:prSet>
      <dgm:spPr/>
    </dgm:pt>
    <dgm:pt modelId="{FB35E748-0B6E-4846-A1B8-479DE6D16F92}" type="pres">
      <dgm:prSet presAssocID="{6B480CC0-86BC-4416-9FE7-FE4F5FEEC7FB}" presName="compNode" presStyleCnt="0"/>
      <dgm:spPr/>
    </dgm:pt>
    <dgm:pt modelId="{08BDE268-8846-42F5-AC55-DFC556345C5F}" type="pres">
      <dgm:prSet presAssocID="{6B480CC0-86BC-4416-9FE7-FE4F5FEEC7FB}" presName="iconBgRect" presStyleLbl="bgShp" presStyleIdx="0" presStyleCnt="3"/>
      <dgm:spPr/>
    </dgm:pt>
    <dgm:pt modelId="{7DF4025B-74CC-477D-9FF2-2B1D412DD7EA}" type="pres">
      <dgm:prSet presAssocID="{6B480CC0-86BC-4416-9FE7-FE4F5FEEC7F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äyttäjä"/>
        </a:ext>
      </dgm:extLst>
    </dgm:pt>
    <dgm:pt modelId="{0E7147E8-1654-41A0-A4C0-7622004240F9}" type="pres">
      <dgm:prSet presAssocID="{6B480CC0-86BC-4416-9FE7-FE4F5FEEC7FB}" presName="spaceRect" presStyleCnt="0"/>
      <dgm:spPr/>
    </dgm:pt>
    <dgm:pt modelId="{BE803FD4-4A75-4B05-8925-CF4FAE830F98}" type="pres">
      <dgm:prSet presAssocID="{6B480CC0-86BC-4416-9FE7-FE4F5FEEC7FB}" presName="textRect" presStyleLbl="revTx" presStyleIdx="0" presStyleCnt="3">
        <dgm:presLayoutVars>
          <dgm:chMax val="1"/>
          <dgm:chPref val="1"/>
        </dgm:presLayoutVars>
      </dgm:prSet>
      <dgm:spPr/>
    </dgm:pt>
    <dgm:pt modelId="{1170E718-5B5F-4BD4-9701-F70F3EDD274E}" type="pres">
      <dgm:prSet presAssocID="{96482F33-680F-4686-BAAF-28B1A3F79D10}" presName="sibTrans" presStyleCnt="0"/>
      <dgm:spPr/>
    </dgm:pt>
    <dgm:pt modelId="{D58755C7-02F3-4B00-B1FF-318ACE45BD3A}" type="pres">
      <dgm:prSet presAssocID="{59C6A610-1FC1-4343-8300-314EBCFFC703}" presName="compNode" presStyleCnt="0"/>
      <dgm:spPr/>
    </dgm:pt>
    <dgm:pt modelId="{2D125FE6-3DD9-4C4B-BCD2-2F623CE826F9}" type="pres">
      <dgm:prSet presAssocID="{59C6A610-1FC1-4343-8300-314EBCFFC703}" presName="iconBgRect" presStyleLbl="bgShp" presStyleIdx="1" presStyleCnt="3"/>
      <dgm:spPr/>
    </dgm:pt>
    <dgm:pt modelId="{BFDE8109-3D5F-485A-AC61-7EA335D027A2}" type="pres">
      <dgm:prSet presAssocID="{59C6A610-1FC1-4343-8300-314EBCFFC70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alintamerkki"/>
        </a:ext>
      </dgm:extLst>
    </dgm:pt>
    <dgm:pt modelId="{0DDA9DD7-1E94-4EB3-B3F9-E30E9B73D1BD}" type="pres">
      <dgm:prSet presAssocID="{59C6A610-1FC1-4343-8300-314EBCFFC703}" presName="spaceRect" presStyleCnt="0"/>
      <dgm:spPr/>
    </dgm:pt>
    <dgm:pt modelId="{22041980-0118-415F-A5C1-443F38932010}" type="pres">
      <dgm:prSet presAssocID="{59C6A610-1FC1-4343-8300-314EBCFFC703}" presName="textRect" presStyleLbl="revTx" presStyleIdx="1" presStyleCnt="3">
        <dgm:presLayoutVars>
          <dgm:chMax val="1"/>
          <dgm:chPref val="1"/>
        </dgm:presLayoutVars>
      </dgm:prSet>
      <dgm:spPr/>
    </dgm:pt>
    <dgm:pt modelId="{46F7B628-36A8-45FC-90A9-8C30007CD9D0}" type="pres">
      <dgm:prSet presAssocID="{7AEC2DFF-4642-4C99-8BB3-EB3B85026F0A}" presName="sibTrans" presStyleCnt="0"/>
      <dgm:spPr/>
    </dgm:pt>
    <dgm:pt modelId="{801C9E33-8974-4E05-9334-5909D36C55B6}" type="pres">
      <dgm:prSet presAssocID="{A6E85275-18B4-4132-BC61-C61FC1623085}" presName="compNode" presStyleCnt="0"/>
      <dgm:spPr/>
    </dgm:pt>
    <dgm:pt modelId="{318CBA38-D3FA-4121-A511-F0C25CBB8072}" type="pres">
      <dgm:prSet presAssocID="{A6E85275-18B4-4132-BC61-C61FC1623085}" presName="iconBgRect" presStyleLbl="bgShp" presStyleIdx="2" presStyleCnt="3"/>
      <dgm:spPr/>
    </dgm:pt>
    <dgm:pt modelId="{195B4B18-D1AA-4240-BA7E-6E161C78AD3F}" type="pres">
      <dgm:prSet presAssocID="{A6E85275-18B4-4132-BC61-C61FC162308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aupunki"/>
        </a:ext>
      </dgm:extLst>
    </dgm:pt>
    <dgm:pt modelId="{71F50AF1-0CD9-48C2-B4C0-F3E4C368C7DD}" type="pres">
      <dgm:prSet presAssocID="{A6E85275-18B4-4132-BC61-C61FC1623085}" presName="spaceRect" presStyleCnt="0"/>
      <dgm:spPr/>
    </dgm:pt>
    <dgm:pt modelId="{6B168A3C-B3EE-4151-9C53-9881C4639083}" type="pres">
      <dgm:prSet presAssocID="{A6E85275-18B4-4132-BC61-C61FC1623085}" presName="textRect" presStyleLbl="revTx" presStyleIdx="2" presStyleCnt="3">
        <dgm:presLayoutVars>
          <dgm:chMax val="1"/>
          <dgm:chPref val="1"/>
        </dgm:presLayoutVars>
      </dgm:prSet>
      <dgm:spPr/>
    </dgm:pt>
  </dgm:ptLst>
  <dgm:cxnLst>
    <dgm:cxn modelId="{F924B524-7A65-4093-B683-9CA0C7D5DE74}" srcId="{B797AC33-6630-4D4E-8399-BDD1B78630F2}" destId="{A6E85275-18B4-4132-BC61-C61FC1623085}" srcOrd="2" destOrd="0" parTransId="{1DB3F4AC-F960-4ACD-AF49-8FFD92BD12DC}" sibTransId="{9B0DEE93-225A-4C9B-A408-FB35F6084230}"/>
    <dgm:cxn modelId="{CBC1F962-744A-412A-BFCF-3569F2D5D7BC}" srcId="{B797AC33-6630-4D4E-8399-BDD1B78630F2}" destId="{59C6A610-1FC1-4343-8300-314EBCFFC703}" srcOrd="1" destOrd="0" parTransId="{CB62EF04-0BB3-4ED4-82E0-51B8BF5A5630}" sibTransId="{7AEC2DFF-4642-4C99-8BB3-EB3B85026F0A}"/>
    <dgm:cxn modelId="{A97B2A6F-12DE-479A-A92A-2C7E60ACE307}" type="presOf" srcId="{B797AC33-6630-4D4E-8399-BDD1B78630F2}" destId="{A3767CC4-FE45-46C4-B34A-D6CFA3D38823}" srcOrd="0" destOrd="0" presId="urn:microsoft.com/office/officeart/2018/5/layout/IconCircleLabelList"/>
    <dgm:cxn modelId="{36C30C78-3BB4-46AF-BEDE-5A6B99DE03E5}" type="presOf" srcId="{59C6A610-1FC1-4343-8300-314EBCFFC703}" destId="{22041980-0118-415F-A5C1-443F38932010}" srcOrd="0" destOrd="0" presId="urn:microsoft.com/office/officeart/2018/5/layout/IconCircleLabelList"/>
    <dgm:cxn modelId="{66AF5E7F-71DE-41DE-BB84-27E45BE92B06}" srcId="{B797AC33-6630-4D4E-8399-BDD1B78630F2}" destId="{6B480CC0-86BC-4416-9FE7-FE4F5FEEC7FB}" srcOrd="0" destOrd="0" parTransId="{9D35C680-F814-4383-84DD-FC2B34A3A3E6}" sibTransId="{96482F33-680F-4686-BAAF-28B1A3F79D10}"/>
    <dgm:cxn modelId="{B2EE6C81-32C6-4B01-AED3-8DA514530A70}" type="presOf" srcId="{A6E85275-18B4-4132-BC61-C61FC1623085}" destId="{6B168A3C-B3EE-4151-9C53-9881C4639083}" srcOrd="0" destOrd="0" presId="urn:microsoft.com/office/officeart/2018/5/layout/IconCircleLabelList"/>
    <dgm:cxn modelId="{E3EEF09E-B896-4D00-AD8D-A6952C031324}" type="presOf" srcId="{6B480CC0-86BC-4416-9FE7-FE4F5FEEC7FB}" destId="{BE803FD4-4A75-4B05-8925-CF4FAE830F98}" srcOrd="0" destOrd="0" presId="urn:microsoft.com/office/officeart/2018/5/layout/IconCircleLabelList"/>
    <dgm:cxn modelId="{6C496DC5-A37F-4BCB-A92D-5317307CB02E}" type="presParOf" srcId="{A3767CC4-FE45-46C4-B34A-D6CFA3D38823}" destId="{FB35E748-0B6E-4846-A1B8-479DE6D16F92}" srcOrd="0" destOrd="0" presId="urn:microsoft.com/office/officeart/2018/5/layout/IconCircleLabelList"/>
    <dgm:cxn modelId="{05263698-0DD5-4B2D-95EF-F2F9E28198DA}" type="presParOf" srcId="{FB35E748-0B6E-4846-A1B8-479DE6D16F92}" destId="{08BDE268-8846-42F5-AC55-DFC556345C5F}" srcOrd="0" destOrd="0" presId="urn:microsoft.com/office/officeart/2018/5/layout/IconCircleLabelList"/>
    <dgm:cxn modelId="{87FCF237-AE2D-43B9-BA1B-B3A7E42D378B}" type="presParOf" srcId="{FB35E748-0B6E-4846-A1B8-479DE6D16F92}" destId="{7DF4025B-74CC-477D-9FF2-2B1D412DD7EA}" srcOrd="1" destOrd="0" presId="urn:microsoft.com/office/officeart/2018/5/layout/IconCircleLabelList"/>
    <dgm:cxn modelId="{018411FD-7DA6-445A-937C-48A9045BA116}" type="presParOf" srcId="{FB35E748-0B6E-4846-A1B8-479DE6D16F92}" destId="{0E7147E8-1654-41A0-A4C0-7622004240F9}" srcOrd="2" destOrd="0" presId="urn:microsoft.com/office/officeart/2018/5/layout/IconCircleLabelList"/>
    <dgm:cxn modelId="{53A8ECED-F91F-4588-88F9-19667F9B9103}" type="presParOf" srcId="{FB35E748-0B6E-4846-A1B8-479DE6D16F92}" destId="{BE803FD4-4A75-4B05-8925-CF4FAE830F98}" srcOrd="3" destOrd="0" presId="urn:microsoft.com/office/officeart/2018/5/layout/IconCircleLabelList"/>
    <dgm:cxn modelId="{93799DB0-3D07-41B5-A541-009C45FC179C}" type="presParOf" srcId="{A3767CC4-FE45-46C4-B34A-D6CFA3D38823}" destId="{1170E718-5B5F-4BD4-9701-F70F3EDD274E}" srcOrd="1" destOrd="0" presId="urn:microsoft.com/office/officeart/2018/5/layout/IconCircleLabelList"/>
    <dgm:cxn modelId="{2E03B46C-74AE-4C75-BA8A-DEF1AB01356F}" type="presParOf" srcId="{A3767CC4-FE45-46C4-B34A-D6CFA3D38823}" destId="{D58755C7-02F3-4B00-B1FF-318ACE45BD3A}" srcOrd="2" destOrd="0" presId="urn:microsoft.com/office/officeart/2018/5/layout/IconCircleLabelList"/>
    <dgm:cxn modelId="{C0643815-ADF5-4228-AF91-D5CE599BBC32}" type="presParOf" srcId="{D58755C7-02F3-4B00-B1FF-318ACE45BD3A}" destId="{2D125FE6-3DD9-4C4B-BCD2-2F623CE826F9}" srcOrd="0" destOrd="0" presId="urn:microsoft.com/office/officeart/2018/5/layout/IconCircleLabelList"/>
    <dgm:cxn modelId="{463AB797-3F25-4685-81A7-C4476730BFC2}" type="presParOf" srcId="{D58755C7-02F3-4B00-B1FF-318ACE45BD3A}" destId="{BFDE8109-3D5F-485A-AC61-7EA335D027A2}" srcOrd="1" destOrd="0" presId="urn:microsoft.com/office/officeart/2018/5/layout/IconCircleLabelList"/>
    <dgm:cxn modelId="{F3528275-AFC1-40DB-81F6-2FE729CED8B1}" type="presParOf" srcId="{D58755C7-02F3-4B00-B1FF-318ACE45BD3A}" destId="{0DDA9DD7-1E94-4EB3-B3F9-E30E9B73D1BD}" srcOrd="2" destOrd="0" presId="urn:microsoft.com/office/officeart/2018/5/layout/IconCircleLabelList"/>
    <dgm:cxn modelId="{2F3A3564-F009-479D-98E8-02F26540968C}" type="presParOf" srcId="{D58755C7-02F3-4B00-B1FF-318ACE45BD3A}" destId="{22041980-0118-415F-A5C1-443F38932010}" srcOrd="3" destOrd="0" presId="urn:microsoft.com/office/officeart/2018/5/layout/IconCircleLabelList"/>
    <dgm:cxn modelId="{6FA401DF-CB73-448D-8D37-F5D8CD49F0A9}" type="presParOf" srcId="{A3767CC4-FE45-46C4-B34A-D6CFA3D38823}" destId="{46F7B628-36A8-45FC-90A9-8C30007CD9D0}" srcOrd="3" destOrd="0" presId="urn:microsoft.com/office/officeart/2018/5/layout/IconCircleLabelList"/>
    <dgm:cxn modelId="{01F366C7-C912-4E6A-B914-448CD406C719}" type="presParOf" srcId="{A3767CC4-FE45-46C4-B34A-D6CFA3D38823}" destId="{801C9E33-8974-4E05-9334-5909D36C55B6}" srcOrd="4" destOrd="0" presId="urn:microsoft.com/office/officeart/2018/5/layout/IconCircleLabelList"/>
    <dgm:cxn modelId="{2933DC4C-14E5-4386-AFD4-9BC7055BFA88}" type="presParOf" srcId="{801C9E33-8974-4E05-9334-5909D36C55B6}" destId="{318CBA38-D3FA-4121-A511-F0C25CBB8072}" srcOrd="0" destOrd="0" presId="urn:microsoft.com/office/officeart/2018/5/layout/IconCircleLabelList"/>
    <dgm:cxn modelId="{D8F7AF97-91E9-4934-A0F5-EA3FE30F4036}" type="presParOf" srcId="{801C9E33-8974-4E05-9334-5909D36C55B6}" destId="{195B4B18-D1AA-4240-BA7E-6E161C78AD3F}" srcOrd="1" destOrd="0" presId="urn:microsoft.com/office/officeart/2018/5/layout/IconCircleLabelList"/>
    <dgm:cxn modelId="{5357AB29-3218-4510-A5DF-22A2A2BA7CB4}" type="presParOf" srcId="{801C9E33-8974-4E05-9334-5909D36C55B6}" destId="{71F50AF1-0CD9-48C2-B4C0-F3E4C368C7DD}" srcOrd="2" destOrd="0" presId="urn:microsoft.com/office/officeart/2018/5/layout/IconCircleLabelList"/>
    <dgm:cxn modelId="{3399D94A-C44F-4D37-B99A-5696FAEC936A}" type="presParOf" srcId="{801C9E33-8974-4E05-9334-5909D36C55B6}" destId="{6B168A3C-B3EE-4151-9C53-9881C463908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DE268-8846-42F5-AC55-DFC556345C5F}">
      <dsp:nvSpPr>
        <dsp:cNvPr id="0" name=""/>
        <dsp:cNvSpPr/>
      </dsp:nvSpPr>
      <dsp:spPr>
        <a:xfrm>
          <a:off x="712427" y="652499"/>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F4025B-74CC-477D-9FF2-2B1D412DD7EA}">
      <dsp:nvSpPr>
        <dsp:cNvPr id="0" name=""/>
        <dsp:cNvSpPr/>
      </dsp:nvSpPr>
      <dsp:spPr>
        <a:xfrm>
          <a:off x="1143864" y="1083937"/>
          <a:ext cx="1161562" cy="1161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E803FD4-4A75-4B05-8925-CF4FAE830F98}">
      <dsp:nvSpPr>
        <dsp:cNvPr id="0" name=""/>
        <dsp:cNvSpPr/>
      </dsp:nvSpPr>
      <dsp:spPr>
        <a:xfrm>
          <a:off x="65270" y="3307500"/>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fi-FI" sz="1400" b="1" kern="1200" dirty="0">
              <a:solidFill>
                <a:schemeClr val="tx1"/>
              </a:solidFill>
            </a:rPr>
            <a:t>Kunnan organisaatio sitoutuu yritysvaikutusten arviointiin</a:t>
          </a:r>
          <a:endParaRPr lang="en-US" sz="1400" b="1" kern="1200" dirty="0">
            <a:solidFill>
              <a:schemeClr val="tx1"/>
            </a:solidFill>
          </a:endParaRPr>
        </a:p>
      </dsp:txBody>
      <dsp:txXfrm>
        <a:off x="65270" y="3307500"/>
        <a:ext cx="3318750" cy="720000"/>
      </dsp:txXfrm>
    </dsp:sp>
    <dsp:sp modelId="{2D125FE6-3DD9-4C4B-BCD2-2F623CE826F9}">
      <dsp:nvSpPr>
        <dsp:cNvPr id="0" name=""/>
        <dsp:cNvSpPr/>
      </dsp:nvSpPr>
      <dsp:spPr>
        <a:xfrm>
          <a:off x="4611958" y="652499"/>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DE8109-3D5F-485A-AC61-7EA335D027A2}">
      <dsp:nvSpPr>
        <dsp:cNvPr id="0" name=""/>
        <dsp:cNvSpPr/>
      </dsp:nvSpPr>
      <dsp:spPr>
        <a:xfrm>
          <a:off x="5043395" y="1083937"/>
          <a:ext cx="1161562" cy="1161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041980-0118-415F-A5C1-443F38932010}">
      <dsp:nvSpPr>
        <dsp:cNvPr id="0" name=""/>
        <dsp:cNvSpPr/>
      </dsp:nvSpPr>
      <dsp:spPr>
        <a:xfrm>
          <a:off x="3964802" y="3307500"/>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fi-FI" sz="1400" b="1" kern="1200" dirty="0"/>
            <a:t>Yritysvaikutusten arviointi on suunnitelmallista ja jatkuvaa</a:t>
          </a:r>
          <a:endParaRPr lang="en-US" sz="1400" b="1" kern="1200" dirty="0"/>
        </a:p>
      </dsp:txBody>
      <dsp:txXfrm>
        <a:off x="3964802" y="3307500"/>
        <a:ext cx="3318750" cy="720000"/>
      </dsp:txXfrm>
    </dsp:sp>
    <dsp:sp modelId="{318CBA38-D3FA-4121-A511-F0C25CBB8072}">
      <dsp:nvSpPr>
        <dsp:cNvPr id="0" name=""/>
        <dsp:cNvSpPr/>
      </dsp:nvSpPr>
      <dsp:spPr>
        <a:xfrm>
          <a:off x="8511489" y="652499"/>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5B4B18-D1AA-4240-BA7E-6E161C78AD3F}">
      <dsp:nvSpPr>
        <dsp:cNvPr id="0" name=""/>
        <dsp:cNvSpPr/>
      </dsp:nvSpPr>
      <dsp:spPr>
        <a:xfrm>
          <a:off x="8942927" y="1083937"/>
          <a:ext cx="1161562" cy="1161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168A3C-B3EE-4151-9C53-9881C4639083}">
      <dsp:nvSpPr>
        <dsp:cNvPr id="0" name=""/>
        <dsp:cNvSpPr/>
      </dsp:nvSpPr>
      <dsp:spPr>
        <a:xfrm>
          <a:off x="7864333" y="3307500"/>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fi-FI" sz="1400" b="1" kern="1200"/>
            <a:t>Päätösten vaikutukset yritysten toimintaympäristöön arvioidaan säännönmukaisesti</a:t>
          </a:r>
          <a:endParaRPr lang="en-US" sz="1400" b="1" kern="1200"/>
        </a:p>
      </dsp:txBody>
      <dsp:txXfrm>
        <a:off x="7864333" y="3307500"/>
        <a:ext cx="33187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B6AF8D-FC22-4752-A3B9-6DA469188AAA}" type="datetimeFigureOut">
              <a:rPr lang="fi-FI" smtClean="0"/>
              <a:t>28.10.2025</a:t>
            </a:fld>
            <a:endParaRPr lang="fi-FI"/>
          </a:p>
        </p:txBody>
      </p:sp>
      <p:sp>
        <p:nvSpPr>
          <p:cNvPr id="4" name="Dian kuvan paikkamerkki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D93A1-36CC-4246-897B-3343C27AA005}" type="slidenum">
              <a:rPr lang="fi-FI" smtClean="0"/>
              <a:t>‹#›</a:t>
            </a:fld>
            <a:endParaRPr lang="fi-FI"/>
          </a:p>
        </p:txBody>
      </p:sp>
    </p:spTree>
    <p:extLst>
      <p:ext uri="{BB962C8B-B14F-4D97-AF65-F5344CB8AC3E}">
        <p14:creationId xmlns:p14="http://schemas.microsoft.com/office/powerpoint/2010/main" val="238864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defTabSz="976673">
              <a:defRPr/>
            </a:pPr>
            <a:endParaRPr lang="fi-FI"/>
          </a:p>
        </p:txBody>
      </p:sp>
      <p:sp>
        <p:nvSpPr>
          <p:cNvPr id="4" name="Dian numeron paikkamerkki 3"/>
          <p:cNvSpPr>
            <a:spLocks noGrp="1"/>
          </p:cNvSpPr>
          <p:nvPr>
            <p:ph type="sldNum" sz="quarter" idx="10"/>
          </p:nvPr>
        </p:nvSpPr>
        <p:spPr/>
        <p:txBody>
          <a:bodyPr/>
          <a:lstStyle/>
          <a:p>
            <a:pPr marL="0" marR="0" lvl="0" indent="0" algn="r" defTabSz="966022"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300" b="0" i="0" u="none" strike="noStrike" kern="1200" cap="none" spc="0" normalizeH="0" baseline="0" noProof="0">
                <a:ln>
                  <a:noFill/>
                </a:ln>
                <a:solidFill>
                  <a:prstClr val="black"/>
                </a:solidFill>
                <a:effectLst/>
                <a:uLnTx/>
                <a:uFillTx/>
                <a:latin typeface="Calibri"/>
                <a:ea typeface="+mn-ea"/>
                <a:cs typeface="+mn-cs"/>
              </a:rPr>
              <a:pPr marL="0" marR="0" lvl="0" indent="0" algn="r" defTabSz="966022" rtl="0" eaLnBrk="1" fontAlgn="auto" latinLnBrk="0" hangingPunct="1">
                <a:lnSpc>
                  <a:spcPct val="100000"/>
                </a:lnSpc>
                <a:spcBef>
                  <a:spcPts val="0"/>
                </a:spcBef>
                <a:spcAft>
                  <a:spcPts val="0"/>
                </a:spcAft>
                <a:buClrTx/>
                <a:buSzTx/>
                <a:buFontTx/>
                <a:buNone/>
                <a:tabLst/>
                <a:defRPr/>
              </a:pPr>
              <a:t>1</a:t>
            </a:fld>
            <a:endParaRPr kumimoji="0" lang="fi-FI"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1300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Muista korjata ensimmäiselle dialle nimi ja päivämäärä!</a:t>
            </a:r>
          </a:p>
          <a:p>
            <a:r>
              <a:rPr lang="fi-FI"/>
              <a:t>Kaikkia dioja ei ole pakko käyttää, vaan voit vapaasti valita esityksesi kannalta olennaisimmat. </a:t>
            </a:r>
          </a:p>
        </p:txBody>
      </p:sp>
      <p:sp>
        <p:nvSpPr>
          <p:cNvPr id="4" name="Dian numeron paikkamerkki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25</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2958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5E056-3F17-429E-8BC6-DC926EEA69F5}"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8836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4.xml"/><Relationship Id="rId1" Type="http://schemas.openxmlformats.org/officeDocument/2006/relationships/tags" Target="../tags/tag2.xml"/><Relationship Id="rId4" Type="http://schemas.openxmlformats.org/officeDocument/2006/relationships/image" Target="../media/image1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C121BBF-6B19-4C82-9DE3-E69FF4E32259}" type="datetime1">
              <a:rPr lang="fi-FI" smtClean="0"/>
              <a:t>28.10.2025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06348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28.10.2025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15312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28.10.2025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4328083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28.10.2025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040217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28.10.2025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4524442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28.10.2025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222637972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28.10.2025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604118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28.10.2025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62509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95E75A26-E7EB-42B7-B05A-8F0C149E23CB}"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53776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30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170890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820552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9734854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56405624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2557328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169491013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7193572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28.10.2025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61908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28.10.2025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03344968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60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28.10.2025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9998797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10548936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28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9570187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108202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5540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4104923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4024776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9" name="Kuvan paikkamerkki 8"/>
          <p:cNvSpPr>
            <a:spLocks noGrp="1"/>
          </p:cNvSpPr>
          <p:nvPr>
            <p:ph type="pic" sz="quarter" idx="13" hasCustomPrompt="1"/>
          </p:nvPr>
        </p:nvSpPr>
        <p:spPr>
          <a:xfrm>
            <a:off x="-259203" y="7563418"/>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0" name="Otsikko 1">
            <a:extLst>
              <a:ext uri="{FF2B5EF4-FFF2-40B4-BE49-F238E27FC236}">
                <a16:creationId xmlns:a16="http://schemas.microsoft.com/office/drawing/2014/main" id="{83C85CAC-69E9-EF44-A466-5BC6F0B73C4E}"/>
              </a:ext>
            </a:extLst>
          </p:cNvPr>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11" name="Alaotsikko 2">
            <a:extLst>
              <a:ext uri="{FF2B5EF4-FFF2-40B4-BE49-F238E27FC236}">
                <a16:creationId xmlns:a16="http://schemas.microsoft.com/office/drawing/2014/main" id="{B169244E-81C3-0349-87A8-7967AEF46F3A}"/>
              </a:ext>
            </a:extLst>
          </p:cNvPr>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12" name="Suorakulmio 11">
            <a:extLst>
              <a:ext uri="{FF2B5EF4-FFF2-40B4-BE49-F238E27FC236}">
                <a16:creationId xmlns:a16="http://schemas.microsoft.com/office/drawing/2014/main" id="{D90AADE6-F9B1-B648-8E92-9C6ADF8ECD90}"/>
              </a:ext>
            </a:extLst>
          </p:cNvPr>
          <p:cNvSpPr/>
          <p:nvPr userDrawn="1"/>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13" name="Kuva 12">
            <a:extLst>
              <a:ext uri="{FF2B5EF4-FFF2-40B4-BE49-F238E27FC236}">
                <a16:creationId xmlns:a16="http://schemas.microsoft.com/office/drawing/2014/main" id="{993E9A64-33C3-A644-A898-58B9C44D71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5" name="Kuvan paikkamerkki 8">
            <a:extLst>
              <a:ext uri="{FF2B5EF4-FFF2-40B4-BE49-F238E27FC236}">
                <a16:creationId xmlns:a16="http://schemas.microsoft.com/office/drawing/2014/main" id="{0A3B1EA1-63A1-154A-9278-43DE52F18354}"/>
              </a:ext>
            </a:extLst>
          </p:cNvPr>
          <p:cNvSpPr>
            <a:spLocks noGrp="1"/>
          </p:cNvSpPr>
          <p:nvPr>
            <p:ph type="pic" sz="quarter" idx="14"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6" name="Päivämäärän paikkamerkki 3">
            <a:extLst>
              <a:ext uri="{FF2B5EF4-FFF2-40B4-BE49-F238E27FC236}">
                <a16:creationId xmlns:a16="http://schemas.microsoft.com/office/drawing/2014/main" id="{0FA29A3F-9B96-5F45-886A-24CF777EDEA6}"/>
              </a:ext>
            </a:extLst>
          </p:cNvPr>
          <p:cNvSpPr>
            <a:spLocks noGrp="1"/>
          </p:cNvSpPr>
          <p:nvPr>
            <p:ph type="dt" sz="half" idx="10"/>
          </p:nvPr>
        </p:nvSpPr>
        <p:spPr>
          <a:xfrm>
            <a:off x="8880000" y="6515944"/>
            <a:ext cx="1248000" cy="324000"/>
          </a:xfrm>
        </p:spPr>
        <p:txBody>
          <a:bodyPr/>
          <a:lstStyle/>
          <a:p>
            <a:fld id="{2AF8E0C4-2B04-4575-90C9-B2559A6B0F5E}" type="datetimeFigureOut">
              <a:rPr lang="fi-FI" smtClean="0"/>
              <a:t>28.10.2025</a:t>
            </a:fld>
            <a:endParaRPr lang="fi-FI"/>
          </a:p>
        </p:txBody>
      </p:sp>
      <p:sp>
        <p:nvSpPr>
          <p:cNvPr id="17" name="Alatunnisteen paikkamerkki 4">
            <a:extLst>
              <a:ext uri="{FF2B5EF4-FFF2-40B4-BE49-F238E27FC236}">
                <a16:creationId xmlns:a16="http://schemas.microsoft.com/office/drawing/2014/main" id="{2D399DEA-0B6A-4043-A51C-44819999C1AC}"/>
              </a:ext>
            </a:extLst>
          </p:cNvPr>
          <p:cNvSpPr>
            <a:spLocks noGrp="1"/>
          </p:cNvSpPr>
          <p:nvPr>
            <p:ph type="ftr" sz="quarter" idx="11"/>
          </p:nvPr>
        </p:nvSpPr>
        <p:spPr>
          <a:xfrm>
            <a:off x="1128000" y="6515944"/>
            <a:ext cx="7752000" cy="324000"/>
          </a:xfrm>
        </p:spPr>
        <p:txBody>
          <a:bodyPr/>
          <a:lstStyle/>
          <a:p>
            <a:endParaRPr lang="fi-FI"/>
          </a:p>
        </p:txBody>
      </p:sp>
      <p:sp>
        <p:nvSpPr>
          <p:cNvPr id="18" name="Dian numeron paikkamerkki 5">
            <a:extLst>
              <a:ext uri="{FF2B5EF4-FFF2-40B4-BE49-F238E27FC236}">
                <a16:creationId xmlns:a16="http://schemas.microsoft.com/office/drawing/2014/main" id="{008554B5-ABE2-A34C-A6C5-6EAD4C350C58}"/>
              </a:ext>
            </a:extLst>
          </p:cNvPr>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9" name="Kolmio 18">
            <a:extLst>
              <a:ext uri="{FF2B5EF4-FFF2-40B4-BE49-F238E27FC236}">
                <a16:creationId xmlns:a16="http://schemas.microsoft.com/office/drawing/2014/main" id="{BC63CF86-E9F1-FC4D-92C5-0DE63A6B6846}"/>
              </a:ext>
            </a:extLst>
          </p:cNvPr>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30548005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31723158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202863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787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287848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3263437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spTree>
    <p:extLst>
      <p:ext uri="{BB962C8B-B14F-4D97-AF65-F5344CB8AC3E}">
        <p14:creationId xmlns:p14="http://schemas.microsoft.com/office/powerpoint/2010/main" val="29055507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spTree>
    <p:extLst>
      <p:ext uri="{BB962C8B-B14F-4D97-AF65-F5344CB8AC3E}">
        <p14:creationId xmlns:p14="http://schemas.microsoft.com/office/powerpoint/2010/main" val="1824789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35299427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3858360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384437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28.10.2025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082527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28.10.2025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7242697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9752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28.10.2025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1376449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3616114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9254690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2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733">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6132459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
        <p:nvSpPr>
          <p:cNvPr id="8" name="Tekstin paikkamerkki 13">
            <a:extLst>
              <a:ext uri="{FF2B5EF4-FFF2-40B4-BE49-F238E27FC236}">
                <a16:creationId xmlns:a16="http://schemas.microsoft.com/office/drawing/2014/main" id="{F444A000-B758-C94D-9683-4F5F09F286B5}"/>
              </a:ext>
            </a:extLst>
          </p:cNvPr>
          <p:cNvSpPr>
            <a:spLocks noGrp="1"/>
          </p:cNvSpPr>
          <p:nvPr>
            <p:ph type="body" sz="quarter" idx="13" hasCustomPrompt="1"/>
          </p:nvPr>
        </p:nvSpPr>
        <p:spPr>
          <a:xfrm>
            <a:off x="2069432" y="5856000"/>
            <a:ext cx="8058567" cy="240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14" name="Päivämäärän paikkamerkki 3">
            <a:extLst>
              <a:ext uri="{FF2B5EF4-FFF2-40B4-BE49-F238E27FC236}">
                <a16:creationId xmlns:a16="http://schemas.microsoft.com/office/drawing/2014/main" id="{1D742ABF-2963-F949-847F-ED0B9AF677DA}"/>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28.10.2025</a:t>
            </a:fld>
            <a:endParaRPr lang="fi-FI"/>
          </a:p>
        </p:txBody>
      </p:sp>
      <p:sp>
        <p:nvSpPr>
          <p:cNvPr id="15" name="Alatunnisteen paikkamerkki 4">
            <a:extLst>
              <a:ext uri="{FF2B5EF4-FFF2-40B4-BE49-F238E27FC236}">
                <a16:creationId xmlns:a16="http://schemas.microsoft.com/office/drawing/2014/main" id="{2E032AAA-386D-2B42-B0FE-6A6B9E7D550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7" name="Dian numeron paikkamerkki 5">
            <a:extLst>
              <a:ext uri="{FF2B5EF4-FFF2-40B4-BE49-F238E27FC236}">
                <a16:creationId xmlns:a16="http://schemas.microsoft.com/office/drawing/2014/main" id="{0725A685-BD34-FF41-A284-1D4E2D86F6C0}"/>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Dian numeron paikkamerkki 5">
            <a:extLst>
              <a:ext uri="{FF2B5EF4-FFF2-40B4-BE49-F238E27FC236}">
                <a16:creationId xmlns:a16="http://schemas.microsoft.com/office/drawing/2014/main" id="{88CB238B-3E8E-034D-82F2-94421457AA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6378759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28.10.2025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910996843"/>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7012323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0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7314264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9725857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7334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0112005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4457059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59038" y="4690463"/>
            <a:ext cx="2346257" cy="911447"/>
          </a:xfrm>
          <a:prstGeom prst="rect">
            <a:avLst/>
          </a:prstGeom>
        </p:spPr>
      </p:pic>
      <p:sp>
        <p:nvSpPr>
          <p:cNvPr id="9" name="Kuvan paikkamerkki 8"/>
          <p:cNvSpPr>
            <a:spLocks noGrp="1"/>
          </p:cNvSpPr>
          <p:nvPr>
            <p:ph type="pic" sz="quarter" idx="13"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0" name="Kolmio 9"/>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27946825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28.10.2025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pic>
        <p:nvPicPr>
          <p:cNvPr id="2" name="Kuva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21303503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7960078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8086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35837774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482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pic>
        <p:nvPicPr>
          <p:cNvPr id="5" name="Kuva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20372403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pic>
        <p:nvPicPr>
          <p:cNvPr id="4" name="Kuva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16733883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pic>
        <p:nvPicPr>
          <p:cNvPr id="4" name="Kuva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42006236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10998558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42010326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28.10.2025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1329038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28.10.2025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7591600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5219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28.10.2025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9772944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2841636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28.10.2025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9315557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4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134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84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25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329046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75569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2/2025 maaliskuu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9967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380386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43554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400105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44827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13640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53892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61974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40951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08333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40693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56278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95213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2/2025 maaliskuu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419364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038278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2/2025 maaliskuu</a:t>
            </a:r>
            <a:endParaRPr lang="en-GB"/>
          </a:p>
        </p:txBody>
      </p:sp>
    </p:spTree>
    <p:extLst>
      <p:ext uri="{BB962C8B-B14F-4D97-AF65-F5344CB8AC3E}">
        <p14:creationId xmlns:p14="http://schemas.microsoft.com/office/powerpoint/2010/main" val="126900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2/2025 maaliskuu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405130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2/2025 maaliskuu</a:t>
            </a:r>
          </a:p>
        </p:txBody>
      </p:sp>
    </p:spTree>
    <p:extLst>
      <p:ext uri="{BB962C8B-B14F-4D97-AF65-F5344CB8AC3E}">
        <p14:creationId xmlns:p14="http://schemas.microsoft.com/office/powerpoint/2010/main" val="69392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fi-FI"/>
              <a:t>Ilmastobarometri 2025    (C451004100)</a:t>
            </a:r>
            <a:endParaRPr lang="en-US"/>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endParaRPr lang="en-US"/>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6" name="Footer Placeholder 4">
            <a:extLst>
              <a:ext uri="{FF2B5EF4-FFF2-40B4-BE49-F238E27FC236}">
                <a16:creationId xmlns:a16="http://schemas.microsoft.com/office/drawing/2014/main" id="{F788647E-4B9D-FCD7-8E44-E1A69022B33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a:t>Ve</a:t>
            </a:r>
            <a:r>
              <a:rPr lang="en-US" b="1" spc="0" baseline="0"/>
              <a:t>rian</a:t>
            </a:r>
          </a:p>
        </p:txBody>
      </p:sp>
      <p:cxnSp>
        <p:nvCxnSpPr>
          <p:cNvPr id="10" name="Straight Connector 9">
            <a:extLst>
              <a:ext uri="{FF2B5EF4-FFF2-40B4-BE49-F238E27FC236}">
                <a16:creationId xmlns:a16="http://schemas.microsoft.com/office/drawing/2014/main" id="{9F9899D2-DD50-0D90-4E7C-09BCE3498982}"/>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388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image" Target="../media/image6.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image" Target="../media/image7.png"/><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theme" Target="../theme/theme4.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image" Target="../media/image11.pn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image" Target="../media/image10.png"/><Relationship Id="rId10" Type="http://schemas.openxmlformats.org/officeDocument/2006/relationships/slideLayout" Target="../slideLayouts/slideLayout80.xml"/><Relationship Id="rId19" Type="http://schemas.openxmlformats.org/officeDocument/2006/relationships/slideLayout" Target="../slideLayouts/slideLayout8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4"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28.10.2025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4843668"/>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 id="2147484462" r:id="rId14"/>
    <p:sldLayoutId id="2147484463" r:id="rId15"/>
    <p:sldLayoutId id="2147484464" r:id="rId16"/>
    <p:sldLayoutId id="2147484465" r:id="rId17"/>
    <p:sldLayoutId id="2147484466" r:id="rId18"/>
    <p:sldLayoutId id="2147484467" r:id="rId19"/>
    <p:sldLayoutId id="2147484468" r:id="rId20"/>
    <p:sldLayoutId id="2147484469" r:id="rId21"/>
    <p:sldLayoutId id="2147484470" r:id="rId22"/>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28.10.2025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28"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95571628"/>
      </p:ext>
    </p:extLst>
  </p:cSld>
  <p:clrMap bg1="lt1" tx1="dk1" bg2="lt2" tx2="dk2" accent1="accent1" accent2="accent2" accent3="accent3" accent4="accent4" accent5="accent5" accent6="accent6" hlink="hlink" folHlink="folHlink"/>
  <p:sldLayoutIdLst>
    <p:sldLayoutId id="2147484472"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81" r:id="rId10"/>
    <p:sldLayoutId id="2147484482" r:id="rId11"/>
    <p:sldLayoutId id="2147484483" r:id="rId12"/>
    <p:sldLayoutId id="2147484484" r:id="rId13"/>
    <p:sldLayoutId id="2147484485" r:id="rId14"/>
    <p:sldLayoutId id="2147484486" r:id="rId15"/>
    <p:sldLayoutId id="2147484487" r:id="rId16"/>
    <p:sldLayoutId id="2147484488" r:id="rId17"/>
    <p:sldLayoutId id="2147484489" r:id="rId18"/>
    <p:sldLayoutId id="2147484490" r:id="rId19"/>
    <p:sldLayoutId id="2147484491" r:id="rId20"/>
    <p:sldLayoutId id="2147484492" r:id="rId21"/>
    <p:sldLayoutId id="2147484493" r:id="rId22"/>
    <p:sldLayoutId id="2147484494" r:id="rId23"/>
    <p:sldLayoutId id="2147484495" r:id="rId24"/>
    <p:sldLayoutId id="2147484496" r:id="rId25"/>
    <p:sldLayoutId id="2147484497" r:id="rId26"/>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4" cstate="email">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28.10.2025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spTree>
    <p:extLst>
      <p:ext uri="{BB962C8B-B14F-4D97-AF65-F5344CB8AC3E}">
        <p14:creationId xmlns:p14="http://schemas.microsoft.com/office/powerpoint/2010/main" val="1764278431"/>
      </p:ext>
    </p:extLst>
  </p:cSld>
  <p:clrMap bg1="lt1" tx1="dk1" bg2="lt2" tx2="dk2" accent1="accent1" accent2="accent2" accent3="accent3" accent4="accent4" accent5="accent5" accent6="accent6" hlink="hlink" folHlink="folHlink"/>
  <p:sldLayoutIdLst>
    <p:sldLayoutId id="2147484597" r:id="rId1"/>
    <p:sldLayoutId id="2147484598" r:id="rId2"/>
    <p:sldLayoutId id="2147484599" r:id="rId3"/>
    <p:sldLayoutId id="2147484600" r:id="rId4"/>
    <p:sldLayoutId id="2147484601" r:id="rId5"/>
    <p:sldLayoutId id="2147484602" r:id="rId6"/>
    <p:sldLayoutId id="2147484603" r:id="rId7"/>
    <p:sldLayoutId id="2147484604" r:id="rId8"/>
    <p:sldLayoutId id="2147484605" r:id="rId9"/>
    <p:sldLayoutId id="2147484606" r:id="rId10"/>
    <p:sldLayoutId id="2147484607" r:id="rId11"/>
    <p:sldLayoutId id="2147484608" r:id="rId12"/>
    <p:sldLayoutId id="2147484609" r:id="rId13"/>
    <p:sldLayoutId id="2147484610" r:id="rId14"/>
    <p:sldLayoutId id="2147484611" r:id="rId15"/>
    <p:sldLayoutId id="2147484612" r:id="rId16"/>
    <p:sldLayoutId id="2147484613" r:id="rId17"/>
    <p:sldLayoutId id="2147484614" r:id="rId18"/>
    <p:sldLayoutId id="2147484615" r:id="rId19"/>
    <p:sldLayoutId id="2147484616" r:id="rId20"/>
    <p:sldLayoutId id="2147484617" r:id="rId21"/>
    <p:sldLayoutId id="2147484618" r:id="rId22"/>
  </p:sldLayoutIdLst>
  <p:txStyles>
    <p:titleStyle>
      <a:lvl1pPr algn="l" defTabSz="914377" rtl="0" eaLnBrk="1" latinLnBrk="0" hangingPunct="1">
        <a:spcBef>
          <a:spcPct val="0"/>
        </a:spcBef>
        <a:buNone/>
        <a:defRPr sz="30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2/2025 maaliskuu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7"/>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8"/>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29"/>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1789419575"/>
      </p:ext>
    </p:extLst>
  </p:cSld>
  <p:clrMap bg1="lt1" tx1="dk1" bg2="lt2" tx2="dk2" accent1="accent1" accent2="accent2" accent3="accent3" accent4="accent4" accent5="accent5" accent6="accent6" hlink="hlink" folHlink="folHlink"/>
  <p:sldLayoutIdLst>
    <p:sldLayoutId id="2147484712" r:id="rId1"/>
    <p:sldLayoutId id="2147484713" r:id="rId2"/>
    <p:sldLayoutId id="2147484714" r:id="rId3"/>
    <p:sldLayoutId id="2147484715" r:id="rId4"/>
    <p:sldLayoutId id="2147484716" r:id="rId5"/>
    <p:sldLayoutId id="2147484717" r:id="rId6"/>
    <p:sldLayoutId id="2147484718" r:id="rId7"/>
    <p:sldLayoutId id="2147484719" r:id="rId8"/>
    <p:sldLayoutId id="2147484720" r:id="rId9"/>
    <p:sldLayoutId id="2147484721" r:id="rId10"/>
    <p:sldLayoutId id="2147484722" r:id="rId11"/>
    <p:sldLayoutId id="2147484723" r:id="rId12"/>
    <p:sldLayoutId id="2147484724" r:id="rId13"/>
    <p:sldLayoutId id="2147484725" r:id="rId14"/>
    <p:sldLayoutId id="2147484726" r:id="rId15"/>
    <p:sldLayoutId id="2147484727" r:id="rId16"/>
    <p:sldLayoutId id="2147484728" r:id="rId17"/>
    <p:sldLayoutId id="2147484729" r:id="rId18"/>
    <p:sldLayoutId id="2147484730" r:id="rId19"/>
    <p:sldLayoutId id="2147484731" r:id="rId20"/>
    <p:sldLayoutId id="2147484732" r:id="rId21"/>
    <p:sldLayoutId id="2147484733" r:id="rId22"/>
    <p:sldLayoutId id="2147484734" r:id="rId23"/>
    <p:sldLayoutId id="2147484735" r:id="rId24"/>
    <p:sldLayoutId id="2147484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10.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1.jpe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idx="4294967295"/>
          </p:nvPr>
        </p:nvSpPr>
        <p:spPr>
          <a:xfrm>
            <a:off x="433754" y="776288"/>
            <a:ext cx="10361246" cy="1200150"/>
          </a:xfrm>
        </p:spPr>
        <p:txBody>
          <a:bodyPr/>
          <a:lstStyle/>
          <a:p>
            <a:r>
              <a:rPr lang="fi-FI" sz="3200" dirty="0">
                <a:solidFill>
                  <a:schemeClr val="tx1"/>
                </a:solidFill>
              </a:rPr>
              <a:t>Luottamushenkilöinfo</a:t>
            </a:r>
            <a:endParaRPr lang="fi-FI" sz="4000" dirty="0">
              <a:solidFill>
                <a:schemeClr val="tx1"/>
              </a:solidFill>
            </a:endParaRPr>
          </a:p>
        </p:txBody>
      </p:sp>
      <p:sp>
        <p:nvSpPr>
          <p:cNvPr id="3" name="Alaotsikko 2"/>
          <p:cNvSpPr>
            <a:spLocks noGrp="1"/>
          </p:cNvSpPr>
          <p:nvPr>
            <p:ph type="subTitle" idx="4294967295"/>
          </p:nvPr>
        </p:nvSpPr>
        <p:spPr>
          <a:xfrm>
            <a:off x="433752" y="2024063"/>
            <a:ext cx="10361247" cy="1344612"/>
          </a:xfrm>
        </p:spPr>
        <p:txBody>
          <a:bodyPr vert="horz" lIns="0" tIns="45720" rIns="0" bIns="45720" rtlCol="0" anchor="t">
            <a:noAutofit/>
          </a:bodyPr>
          <a:lstStyle/>
          <a:p>
            <a:pPr marL="0" indent="0">
              <a:buNone/>
            </a:pPr>
            <a:r>
              <a:rPr lang="fi-FI" dirty="0"/>
              <a:t>20.8.2025</a:t>
            </a:r>
          </a:p>
        </p:txBody>
      </p:sp>
      <p:pic>
        <p:nvPicPr>
          <p:cNvPr id="6" name="Kuva 5" descr="Kuva, joka sisältää kohteen henkilö, pöytä, sisä, mies&#10;&#10;Kuvaus luotu automaattisesti">
            <a:extLst>
              <a:ext uri="{FF2B5EF4-FFF2-40B4-BE49-F238E27FC236}">
                <a16:creationId xmlns:a16="http://schemas.microsoft.com/office/drawing/2014/main" id="{B7740088-54AD-4A41-AF73-BD9105547AD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89365" y="3511295"/>
            <a:ext cx="4836673" cy="3346705"/>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descr="Kuva, joka sisältää kohteen henkilö, vaatetus, mies, seisominen&#10;&#10;Kuvaus luotu automaattisesti">
            <a:extLst>
              <a:ext uri="{FF2B5EF4-FFF2-40B4-BE49-F238E27FC236}">
                <a16:creationId xmlns:a16="http://schemas.microsoft.com/office/drawing/2014/main" id="{2085B703-D790-2B45-BD76-9848376984F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5" b="-4"/>
          <a:stretch/>
        </p:blipFill>
        <p:spPr>
          <a:xfrm>
            <a:off x="7967349" y="3523018"/>
            <a:ext cx="4224651" cy="3346705"/>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descr="Kuva, joka sisältää kohteen henkilö, sisä, mies, pitäminen&#10;&#10;Kuvaus luotu automaattisesti">
            <a:extLst>
              <a:ext uri="{FF2B5EF4-FFF2-40B4-BE49-F238E27FC236}">
                <a16:creationId xmlns:a16="http://schemas.microsoft.com/office/drawing/2014/main" id="{AC240E30-3409-D048-A7FD-E4343B2862E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3"/>
          <a:stretch/>
        </p:blipFill>
        <p:spPr>
          <a:xfrm>
            <a:off x="-11723" y="3512915"/>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461490"/>
            <a:ext cx="2346257" cy="911447"/>
          </a:xfrm>
          <a:prstGeom prst="rect">
            <a:avLst/>
          </a:prstGeom>
        </p:spPr>
      </p:pic>
    </p:spTree>
    <p:extLst>
      <p:ext uri="{BB962C8B-B14F-4D97-AF65-F5344CB8AC3E}">
        <p14:creationId xmlns:p14="http://schemas.microsoft.com/office/powerpoint/2010/main" val="10378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A578FF27-D4C6-9945-E36F-FC78BDA5EEB1}"/>
              </a:ext>
            </a:extLst>
          </p:cNvPr>
          <p:cNvSpPr>
            <a:spLocks noGrp="1"/>
          </p:cNvSpPr>
          <p:nvPr>
            <p:ph type="title"/>
          </p:nvPr>
        </p:nvSpPr>
        <p:spPr/>
        <p:txBody>
          <a:bodyPr/>
          <a:lstStyle/>
          <a:p>
            <a:r>
              <a:rPr lang="fi-FI" sz="3000" dirty="0"/>
              <a:t>Luottamushenkilöinfo 20.8.</a:t>
            </a:r>
          </a:p>
        </p:txBody>
      </p:sp>
      <p:sp>
        <p:nvSpPr>
          <p:cNvPr id="6" name="Sisällön paikkamerkki 5">
            <a:extLst>
              <a:ext uri="{FF2B5EF4-FFF2-40B4-BE49-F238E27FC236}">
                <a16:creationId xmlns:a16="http://schemas.microsoft.com/office/drawing/2014/main" id="{A07AF2A9-48D0-9B19-7247-4380E3C99269}"/>
              </a:ext>
            </a:extLst>
          </p:cNvPr>
          <p:cNvSpPr>
            <a:spLocks noGrp="1"/>
          </p:cNvSpPr>
          <p:nvPr>
            <p:ph idx="1"/>
          </p:nvPr>
        </p:nvSpPr>
        <p:spPr/>
        <p:txBody>
          <a:bodyPr/>
          <a:lstStyle/>
          <a:p>
            <a:r>
              <a:rPr lang="fi-FI" dirty="0"/>
              <a:t>Avaus ja tilannekatsaus, Petri Salminen</a:t>
            </a:r>
          </a:p>
          <a:p>
            <a:r>
              <a:rPr lang="fi-FI" dirty="0"/>
              <a:t>Talousnäkymät, Juhana Brotherus</a:t>
            </a:r>
          </a:p>
          <a:p>
            <a:r>
              <a:rPr lang="fi-FI" dirty="0"/>
              <a:t>Hankintalaki ja hyvinvointialueet, Katja Raja</a:t>
            </a:r>
          </a:p>
          <a:p>
            <a:r>
              <a:rPr lang="fi-FI" dirty="0"/>
              <a:t>Paikallinen vaikuttaminen, Frida </a:t>
            </a:r>
            <a:r>
              <a:rPr lang="fi-FI" dirty="0" err="1"/>
              <a:t>Sigfrids</a:t>
            </a:r>
            <a:endParaRPr lang="fi-FI" dirty="0"/>
          </a:p>
        </p:txBody>
      </p:sp>
    </p:spTree>
    <p:extLst>
      <p:ext uri="{BB962C8B-B14F-4D97-AF65-F5344CB8AC3E}">
        <p14:creationId xmlns:p14="http://schemas.microsoft.com/office/powerpoint/2010/main" val="2349712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942A2-57C8-D062-0337-133F6DEE22ED}"/>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D73518C5-24B8-DA45-3FC0-791E1A88818C}"/>
              </a:ext>
            </a:extLst>
          </p:cNvPr>
          <p:cNvSpPr>
            <a:spLocks noGrp="1"/>
          </p:cNvSpPr>
          <p:nvPr>
            <p:ph type="ctrTitle"/>
          </p:nvPr>
        </p:nvSpPr>
        <p:spPr/>
        <p:txBody>
          <a:bodyPr/>
          <a:lstStyle/>
          <a:p>
            <a:r>
              <a:rPr lang="fi-FI" sz="3000"/>
              <a:t>(Positiivinen) Talouskatsaus</a:t>
            </a:r>
          </a:p>
        </p:txBody>
      </p:sp>
      <p:sp>
        <p:nvSpPr>
          <p:cNvPr id="4" name="Alaotsikko 3">
            <a:extLst>
              <a:ext uri="{FF2B5EF4-FFF2-40B4-BE49-F238E27FC236}">
                <a16:creationId xmlns:a16="http://schemas.microsoft.com/office/drawing/2014/main" id="{B5778EAE-2374-8938-8418-E7EE09DECD57}"/>
              </a:ext>
            </a:extLst>
          </p:cNvPr>
          <p:cNvSpPr>
            <a:spLocks noGrp="1"/>
          </p:cNvSpPr>
          <p:nvPr>
            <p:ph type="subTitle" idx="1"/>
          </p:nvPr>
        </p:nvSpPr>
        <p:spPr/>
        <p:txBody>
          <a:bodyPr/>
          <a:lstStyle/>
          <a:p>
            <a:r>
              <a:rPr lang="fi-FI"/>
              <a:t>Juhana Brotherus</a:t>
            </a:r>
          </a:p>
        </p:txBody>
      </p:sp>
    </p:spTree>
    <p:extLst>
      <p:ext uri="{BB962C8B-B14F-4D97-AF65-F5344CB8AC3E}">
        <p14:creationId xmlns:p14="http://schemas.microsoft.com/office/powerpoint/2010/main" val="1121799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2580E-42F9-238D-FE92-7457790226E0}"/>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BE1DC733-9971-C99B-DC78-C3B5C3107EF0}"/>
              </a:ext>
            </a:extLst>
          </p:cNvPr>
          <p:cNvSpPr>
            <a:spLocks noGrp="1"/>
          </p:cNvSpPr>
          <p:nvPr>
            <p:ph type="title"/>
          </p:nvPr>
        </p:nvSpPr>
        <p:spPr/>
        <p:txBody>
          <a:bodyPr/>
          <a:lstStyle/>
          <a:p>
            <a:r>
              <a:rPr lang="fi-FI"/>
              <a:t>BKT kohti parempaa</a:t>
            </a:r>
          </a:p>
        </p:txBody>
      </p:sp>
      <p:pic>
        <p:nvPicPr>
          <p:cNvPr id="4" name="Picture 3">
            <a:extLst>
              <a:ext uri="{FF2B5EF4-FFF2-40B4-BE49-F238E27FC236}">
                <a16:creationId xmlns:a16="http://schemas.microsoft.com/office/drawing/2014/main" id="{BF61F2A4-CB22-6B9B-14FB-C5EDDF472C8A}"/>
              </a:ext>
            </a:extLst>
          </p:cNvPr>
          <p:cNvPicPr>
            <a:picLocks noChangeAspect="1"/>
          </p:cNvPicPr>
          <p:nvPr/>
        </p:nvPicPr>
        <p:blipFill>
          <a:blip r:embed="rId2"/>
          <a:stretch>
            <a:fillRect/>
          </a:stretch>
        </p:blipFill>
        <p:spPr>
          <a:xfrm>
            <a:off x="3435409" y="1309391"/>
            <a:ext cx="5452217" cy="5415707"/>
          </a:xfrm>
          <a:prstGeom prst="rect">
            <a:avLst/>
          </a:prstGeom>
        </p:spPr>
      </p:pic>
    </p:spTree>
    <p:extLst>
      <p:ext uri="{BB962C8B-B14F-4D97-AF65-F5344CB8AC3E}">
        <p14:creationId xmlns:p14="http://schemas.microsoft.com/office/powerpoint/2010/main" val="1106002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6AF26-36C8-EA65-EE82-1F132A0BE20E}"/>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C46C5212-C8FD-A02B-4B75-9C3C2EE21178}"/>
              </a:ext>
            </a:extLst>
          </p:cNvPr>
          <p:cNvSpPr>
            <a:spLocks noGrp="1"/>
          </p:cNvSpPr>
          <p:nvPr>
            <p:ph type="title"/>
          </p:nvPr>
        </p:nvSpPr>
        <p:spPr/>
        <p:txBody>
          <a:bodyPr/>
          <a:lstStyle/>
          <a:p>
            <a:r>
              <a:rPr lang="fi-FI" dirty="0"/>
              <a:t>Korot kohtuullisemmat</a:t>
            </a:r>
          </a:p>
        </p:txBody>
      </p:sp>
      <p:graphicFrame>
        <p:nvGraphicFramePr>
          <p:cNvPr id="4" name="Object 3">
            <a:extLst>
              <a:ext uri="{FF2B5EF4-FFF2-40B4-BE49-F238E27FC236}">
                <a16:creationId xmlns:a16="http://schemas.microsoft.com/office/drawing/2014/main" id="{64CD2FB5-934C-6870-98C7-8B800690DA77}"/>
              </a:ext>
            </a:extLst>
          </p:cNvPr>
          <p:cNvGraphicFramePr>
            <a:graphicFrameLocks noChangeAspect="1"/>
          </p:cNvGraphicFramePr>
          <p:nvPr>
            <p:extLst>
              <p:ext uri="{D42A27DB-BD31-4B8C-83A1-F6EECF244321}">
                <p14:modId xmlns:p14="http://schemas.microsoft.com/office/powerpoint/2010/main" val="1235551428"/>
              </p:ext>
            </p:extLst>
          </p:nvPr>
        </p:nvGraphicFramePr>
        <p:xfrm>
          <a:off x="2032000" y="1405635"/>
          <a:ext cx="8128000" cy="5222875"/>
        </p:xfrm>
        <a:graphic>
          <a:graphicData uri="http://schemas.openxmlformats.org/presentationml/2006/ole">
            <mc:AlternateContent xmlns:mc="http://schemas.openxmlformats.org/markup-compatibility/2006">
              <mc:Choice xmlns:v="urn:schemas-microsoft-com:vml" Requires="v">
                <p:oleObj name="Macrobond document" r:id="rId2" imgW="12714117" imgH="8171087" progId="Mbnd.mbnd">
                  <p:embed/>
                </p:oleObj>
              </mc:Choice>
              <mc:Fallback>
                <p:oleObj name="Macrobond document" r:id="rId2" imgW="12714117" imgH="8171087" progId="Mbnd.mbnd">
                  <p:embed/>
                  <p:pic>
                    <p:nvPicPr>
                      <p:cNvPr id="4" name="Object 3">
                        <a:extLst>
                          <a:ext uri="{FF2B5EF4-FFF2-40B4-BE49-F238E27FC236}">
                            <a16:creationId xmlns:a16="http://schemas.microsoft.com/office/drawing/2014/main" id="{64CD2FB5-934C-6870-98C7-8B800690DA77}"/>
                          </a:ext>
                        </a:extLst>
                      </p:cNvPr>
                      <p:cNvPicPr/>
                      <p:nvPr/>
                    </p:nvPicPr>
                    <p:blipFill>
                      <a:blip r:embed="rId3"/>
                      <a:stretch>
                        <a:fillRect/>
                      </a:stretch>
                    </p:blipFill>
                    <p:spPr>
                      <a:xfrm>
                        <a:off x="2032000" y="1405635"/>
                        <a:ext cx="8128000" cy="5222875"/>
                      </a:xfrm>
                      <a:prstGeom prst="rect">
                        <a:avLst/>
                      </a:prstGeom>
                    </p:spPr>
                  </p:pic>
                </p:oleObj>
              </mc:Fallback>
            </mc:AlternateContent>
          </a:graphicData>
        </a:graphic>
      </p:graphicFrame>
    </p:spTree>
    <p:extLst>
      <p:ext uri="{BB962C8B-B14F-4D97-AF65-F5344CB8AC3E}">
        <p14:creationId xmlns:p14="http://schemas.microsoft.com/office/powerpoint/2010/main" val="47435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AC53D-6269-7BC2-B64C-27E0CA9EFB51}"/>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477E295A-0FA4-65CE-DD4E-8A708C5F661A}"/>
              </a:ext>
            </a:extLst>
          </p:cNvPr>
          <p:cNvSpPr>
            <a:spLocks noGrp="1"/>
          </p:cNvSpPr>
          <p:nvPr>
            <p:ph type="title"/>
          </p:nvPr>
        </p:nvSpPr>
        <p:spPr/>
        <p:txBody>
          <a:bodyPr/>
          <a:lstStyle/>
          <a:p>
            <a:r>
              <a:rPr lang="fi-FI"/>
              <a:t>Suomen ”ali-inflaatio” ohi?</a:t>
            </a:r>
          </a:p>
        </p:txBody>
      </p:sp>
      <p:graphicFrame>
        <p:nvGraphicFramePr>
          <p:cNvPr id="2" name="Object 1">
            <a:extLst>
              <a:ext uri="{FF2B5EF4-FFF2-40B4-BE49-F238E27FC236}">
                <a16:creationId xmlns:a16="http://schemas.microsoft.com/office/drawing/2014/main" id="{92B5B2A8-7536-50CA-FB39-07BCD8AA329D}"/>
              </a:ext>
            </a:extLst>
          </p:cNvPr>
          <p:cNvGraphicFramePr>
            <a:graphicFrameLocks noChangeAspect="1"/>
          </p:cNvGraphicFramePr>
          <p:nvPr>
            <p:extLst>
              <p:ext uri="{D42A27DB-BD31-4B8C-83A1-F6EECF244321}">
                <p14:modId xmlns:p14="http://schemas.microsoft.com/office/powerpoint/2010/main" val="4173048664"/>
              </p:ext>
            </p:extLst>
          </p:nvPr>
        </p:nvGraphicFramePr>
        <p:xfrm>
          <a:off x="2032000" y="1371452"/>
          <a:ext cx="8128000" cy="5222875"/>
        </p:xfrm>
        <a:graphic>
          <a:graphicData uri="http://schemas.openxmlformats.org/presentationml/2006/ole">
            <mc:AlternateContent xmlns:mc="http://schemas.openxmlformats.org/markup-compatibility/2006">
              <mc:Choice xmlns:v="urn:schemas-microsoft-com:vml" Requires="v">
                <p:oleObj name="Macrobond document" r:id="rId2" imgW="12714117" imgH="8171087" progId="Mbnd.mbnd">
                  <p:embed/>
                </p:oleObj>
              </mc:Choice>
              <mc:Fallback>
                <p:oleObj name="Macrobond document" r:id="rId2" imgW="12714117" imgH="8171087" progId="Mbnd.mbnd">
                  <p:embed/>
                  <p:pic>
                    <p:nvPicPr>
                      <p:cNvPr id="2" name="Object 1">
                        <a:extLst>
                          <a:ext uri="{FF2B5EF4-FFF2-40B4-BE49-F238E27FC236}">
                            <a16:creationId xmlns:a16="http://schemas.microsoft.com/office/drawing/2014/main" id="{92B5B2A8-7536-50CA-FB39-07BCD8AA329D}"/>
                          </a:ext>
                        </a:extLst>
                      </p:cNvPr>
                      <p:cNvPicPr/>
                      <p:nvPr/>
                    </p:nvPicPr>
                    <p:blipFill>
                      <a:blip r:embed="rId3"/>
                      <a:stretch>
                        <a:fillRect/>
                      </a:stretch>
                    </p:blipFill>
                    <p:spPr>
                      <a:xfrm>
                        <a:off x="2032000" y="1371452"/>
                        <a:ext cx="8128000" cy="5222875"/>
                      </a:xfrm>
                      <a:prstGeom prst="rect">
                        <a:avLst/>
                      </a:prstGeom>
                    </p:spPr>
                  </p:pic>
                </p:oleObj>
              </mc:Fallback>
            </mc:AlternateContent>
          </a:graphicData>
        </a:graphic>
      </p:graphicFrame>
    </p:spTree>
    <p:extLst>
      <p:ext uri="{BB962C8B-B14F-4D97-AF65-F5344CB8AC3E}">
        <p14:creationId xmlns:p14="http://schemas.microsoft.com/office/powerpoint/2010/main" val="2940155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AC20B-6682-BAE1-134F-9FBB4389DC5A}"/>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78741B9E-7708-6323-F997-0EC999F357EC}"/>
              </a:ext>
            </a:extLst>
          </p:cNvPr>
          <p:cNvSpPr>
            <a:spLocks noGrp="1"/>
          </p:cNvSpPr>
          <p:nvPr>
            <p:ph type="title"/>
          </p:nvPr>
        </p:nvSpPr>
        <p:spPr/>
        <p:txBody>
          <a:bodyPr/>
          <a:lstStyle/>
          <a:p>
            <a:r>
              <a:rPr lang="fi-FI"/>
              <a:t>Ostovoima kasvaa tänäkin vuonna</a:t>
            </a:r>
          </a:p>
        </p:txBody>
      </p:sp>
      <p:graphicFrame>
        <p:nvGraphicFramePr>
          <p:cNvPr id="5" name="Object 4">
            <a:extLst>
              <a:ext uri="{FF2B5EF4-FFF2-40B4-BE49-F238E27FC236}">
                <a16:creationId xmlns:a16="http://schemas.microsoft.com/office/drawing/2014/main" id="{44DAE315-9D74-EE59-5301-831EF5420C05}"/>
              </a:ext>
            </a:extLst>
          </p:cNvPr>
          <p:cNvGraphicFramePr>
            <a:graphicFrameLocks noChangeAspect="1"/>
          </p:cNvGraphicFramePr>
          <p:nvPr>
            <p:extLst>
              <p:ext uri="{D42A27DB-BD31-4B8C-83A1-F6EECF244321}">
                <p14:modId xmlns:p14="http://schemas.microsoft.com/office/powerpoint/2010/main" val="2604730360"/>
              </p:ext>
            </p:extLst>
          </p:nvPr>
        </p:nvGraphicFramePr>
        <p:xfrm>
          <a:off x="2032000" y="1340768"/>
          <a:ext cx="8128000" cy="5222875"/>
        </p:xfrm>
        <a:graphic>
          <a:graphicData uri="http://schemas.openxmlformats.org/presentationml/2006/ole">
            <mc:AlternateContent xmlns:mc="http://schemas.openxmlformats.org/markup-compatibility/2006">
              <mc:Choice xmlns:v="urn:schemas-microsoft-com:vml" Requires="v">
                <p:oleObj name="Macrobond document" r:id="rId2" imgW="12714117" imgH="8171087" progId="Mbnd.mbnd">
                  <p:embed/>
                </p:oleObj>
              </mc:Choice>
              <mc:Fallback>
                <p:oleObj name="Macrobond document" r:id="rId2" imgW="12714117" imgH="8171087" progId="Mbnd.mbnd">
                  <p:embed/>
                  <p:pic>
                    <p:nvPicPr>
                      <p:cNvPr id="5" name="Object 4">
                        <a:extLst>
                          <a:ext uri="{FF2B5EF4-FFF2-40B4-BE49-F238E27FC236}">
                            <a16:creationId xmlns:a16="http://schemas.microsoft.com/office/drawing/2014/main" id="{44DAE315-9D74-EE59-5301-831EF5420C05}"/>
                          </a:ext>
                        </a:extLst>
                      </p:cNvPr>
                      <p:cNvPicPr/>
                      <p:nvPr/>
                    </p:nvPicPr>
                    <p:blipFill>
                      <a:blip r:embed="rId3"/>
                      <a:stretch>
                        <a:fillRect/>
                      </a:stretch>
                    </p:blipFill>
                    <p:spPr>
                      <a:xfrm>
                        <a:off x="2032000" y="1340768"/>
                        <a:ext cx="8128000" cy="5222875"/>
                      </a:xfrm>
                      <a:prstGeom prst="rect">
                        <a:avLst/>
                      </a:prstGeom>
                    </p:spPr>
                  </p:pic>
                </p:oleObj>
              </mc:Fallback>
            </mc:AlternateContent>
          </a:graphicData>
        </a:graphic>
      </p:graphicFrame>
    </p:spTree>
    <p:extLst>
      <p:ext uri="{BB962C8B-B14F-4D97-AF65-F5344CB8AC3E}">
        <p14:creationId xmlns:p14="http://schemas.microsoft.com/office/powerpoint/2010/main" val="1095859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A3D57-E11E-0299-C4AC-7A61B902AE9C}"/>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A5B115FA-4E91-C3C8-DB52-6195099A4501}"/>
              </a:ext>
            </a:extLst>
          </p:cNvPr>
          <p:cNvSpPr>
            <a:spLocks noGrp="1"/>
          </p:cNvSpPr>
          <p:nvPr>
            <p:ph type="title"/>
          </p:nvPr>
        </p:nvSpPr>
        <p:spPr/>
        <p:txBody>
          <a:bodyPr/>
          <a:lstStyle/>
          <a:p>
            <a:r>
              <a:rPr lang="fi-FI"/>
              <a:t>Luottamus lisääntyy</a:t>
            </a:r>
          </a:p>
        </p:txBody>
      </p:sp>
      <p:graphicFrame>
        <p:nvGraphicFramePr>
          <p:cNvPr id="6" name="Object 5">
            <a:extLst>
              <a:ext uri="{FF2B5EF4-FFF2-40B4-BE49-F238E27FC236}">
                <a16:creationId xmlns:a16="http://schemas.microsoft.com/office/drawing/2014/main" id="{D3377093-606F-7B92-02BD-FD5989CA6316}"/>
              </a:ext>
            </a:extLst>
          </p:cNvPr>
          <p:cNvGraphicFramePr>
            <a:graphicFrameLocks noChangeAspect="1"/>
          </p:cNvGraphicFramePr>
          <p:nvPr/>
        </p:nvGraphicFramePr>
        <p:xfrm>
          <a:off x="2032000" y="1484784"/>
          <a:ext cx="8128000" cy="5078413"/>
        </p:xfrm>
        <a:graphic>
          <a:graphicData uri="http://schemas.openxmlformats.org/presentationml/2006/ole">
            <mc:AlternateContent xmlns:mc="http://schemas.openxmlformats.org/markup-compatibility/2006">
              <mc:Choice xmlns:v="urn:schemas-microsoft-com:vml" Requires="v">
                <p:oleObj name="Macrobond document" r:id="rId2" imgW="12714117" imgH="7943174" progId="Mbnd.mbnd">
                  <p:embed/>
                </p:oleObj>
              </mc:Choice>
              <mc:Fallback>
                <p:oleObj name="Macrobond document" r:id="rId2" imgW="12714117" imgH="7943174" progId="Mbnd.mbnd">
                  <p:embed/>
                  <p:pic>
                    <p:nvPicPr>
                      <p:cNvPr id="6" name="Object 5">
                        <a:extLst>
                          <a:ext uri="{FF2B5EF4-FFF2-40B4-BE49-F238E27FC236}">
                            <a16:creationId xmlns:a16="http://schemas.microsoft.com/office/drawing/2014/main" id="{D3377093-606F-7B92-02BD-FD5989CA6316}"/>
                          </a:ext>
                        </a:extLst>
                      </p:cNvPr>
                      <p:cNvPicPr/>
                      <p:nvPr/>
                    </p:nvPicPr>
                    <p:blipFill>
                      <a:blip r:embed="rId3"/>
                      <a:stretch>
                        <a:fillRect/>
                      </a:stretch>
                    </p:blipFill>
                    <p:spPr>
                      <a:xfrm>
                        <a:off x="2032000" y="1484784"/>
                        <a:ext cx="8128000" cy="5078413"/>
                      </a:xfrm>
                      <a:prstGeom prst="rect">
                        <a:avLst/>
                      </a:prstGeom>
                    </p:spPr>
                  </p:pic>
                </p:oleObj>
              </mc:Fallback>
            </mc:AlternateContent>
          </a:graphicData>
        </a:graphic>
      </p:graphicFrame>
    </p:spTree>
    <p:extLst>
      <p:ext uri="{BB962C8B-B14F-4D97-AF65-F5344CB8AC3E}">
        <p14:creationId xmlns:p14="http://schemas.microsoft.com/office/powerpoint/2010/main" val="977753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CB141-6AD6-93FE-32C1-24742C29DFC1}"/>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C97284EA-0C4D-17DD-4917-3A2D9B00F6BC}"/>
              </a:ext>
            </a:extLst>
          </p:cNvPr>
          <p:cNvSpPr>
            <a:spLocks noGrp="1"/>
          </p:cNvSpPr>
          <p:nvPr>
            <p:ph type="title"/>
          </p:nvPr>
        </p:nvSpPr>
        <p:spPr/>
        <p:txBody>
          <a:bodyPr/>
          <a:lstStyle/>
          <a:p>
            <a:r>
              <a:rPr lang="fi-FI"/>
              <a:t>Työllisyys kohtuullinen</a:t>
            </a:r>
          </a:p>
        </p:txBody>
      </p:sp>
      <p:graphicFrame>
        <p:nvGraphicFramePr>
          <p:cNvPr id="2" name="Object 1">
            <a:extLst>
              <a:ext uri="{FF2B5EF4-FFF2-40B4-BE49-F238E27FC236}">
                <a16:creationId xmlns:a16="http://schemas.microsoft.com/office/drawing/2014/main" id="{EFD8B92A-8DE7-C994-EA03-40E096E47B90}"/>
              </a:ext>
            </a:extLst>
          </p:cNvPr>
          <p:cNvGraphicFramePr>
            <a:graphicFrameLocks noChangeAspect="1"/>
          </p:cNvGraphicFramePr>
          <p:nvPr/>
        </p:nvGraphicFramePr>
        <p:xfrm>
          <a:off x="2032000" y="1371451"/>
          <a:ext cx="8128000" cy="5222875"/>
        </p:xfrm>
        <a:graphic>
          <a:graphicData uri="http://schemas.openxmlformats.org/presentationml/2006/ole">
            <mc:AlternateContent xmlns:mc="http://schemas.openxmlformats.org/markup-compatibility/2006">
              <mc:Choice xmlns:v="urn:schemas-microsoft-com:vml" Requires="v">
                <p:oleObj name="Macrobond document" r:id="rId2" imgW="12714117" imgH="8171087" progId="Mbnd.mbnd">
                  <p:embed/>
                </p:oleObj>
              </mc:Choice>
              <mc:Fallback>
                <p:oleObj name="Macrobond document" r:id="rId2" imgW="12714117" imgH="8171087" progId="Mbnd.mbnd">
                  <p:embed/>
                  <p:pic>
                    <p:nvPicPr>
                      <p:cNvPr id="2" name="Object 1">
                        <a:extLst>
                          <a:ext uri="{FF2B5EF4-FFF2-40B4-BE49-F238E27FC236}">
                            <a16:creationId xmlns:a16="http://schemas.microsoft.com/office/drawing/2014/main" id="{EFD8B92A-8DE7-C994-EA03-40E096E47B90}"/>
                          </a:ext>
                        </a:extLst>
                      </p:cNvPr>
                      <p:cNvPicPr/>
                      <p:nvPr/>
                    </p:nvPicPr>
                    <p:blipFill>
                      <a:blip r:embed="rId3"/>
                      <a:stretch>
                        <a:fillRect/>
                      </a:stretch>
                    </p:blipFill>
                    <p:spPr>
                      <a:xfrm>
                        <a:off x="2032000" y="1371451"/>
                        <a:ext cx="8128000" cy="5222875"/>
                      </a:xfrm>
                      <a:prstGeom prst="rect">
                        <a:avLst/>
                      </a:prstGeom>
                    </p:spPr>
                  </p:pic>
                </p:oleObj>
              </mc:Fallback>
            </mc:AlternateContent>
          </a:graphicData>
        </a:graphic>
      </p:graphicFrame>
    </p:spTree>
    <p:extLst>
      <p:ext uri="{BB962C8B-B14F-4D97-AF65-F5344CB8AC3E}">
        <p14:creationId xmlns:p14="http://schemas.microsoft.com/office/powerpoint/2010/main" val="3626056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C06375B6-D3F0-5053-84DB-4FC3B617B806}"/>
              </a:ext>
            </a:extLst>
          </p:cNvPr>
          <p:cNvSpPr>
            <a:spLocks noGrp="1"/>
          </p:cNvSpPr>
          <p:nvPr>
            <p:ph type="title"/>
          </p:nvPr>
        </p:nvSpPr>
        <p:spPr/>
        <p:txBody>
          <a:bodyPr/>
          <a:lstStyle/>
          <a:p>
            <a:r>
              <a:rPr lang="fi-FI"/>
              <a:t>Teollisuuden tilaukset kasvavat</a:t>
            </a:r>
          </a:p>
        </p:txBody>
      </p:sp>
      <p:graphicFrame>
        <p:nvGraphicFramePr>
          <p:cNvPr id="2" name="Object 1">
            <a:extLst>
              <a:ext uri="{FF2B5EF4-FFF2-40B4-BE49-F238E27FC236}">
                <a16:creationId xmlns:a16="http://schemas.microsoft.com/office/drawing/2014/main" id="{2CDC28BE-EED9-40CC-2D6E-3E54E003041E}"/>
              </a:ext>
            </a:extLst>
          </p:cNvPr>
          <p:cNvGraphicFramePr>
            <a:graphicFrameLocks noChangeAspect="1"/>
          </p:cNvGraphicFramePr>
          <p:nvPr/>
        </p:nvGraphicFramePr>
        <p:xfrm>
          <a:off x="2032000" y="1405635"/>
          <a:ext cx="8128000" cy="5222875"/>
        </p:xfrm>
        <a:graphic>
          <a:graphicData uri="http://schemas.openxmlformats.org/presentationml/2006/ole">
            <mc:AlternateContent xmlns:mc="http://schemas.openxmlformats.org/markup-compatibility/2006">
              <mc:Choice xmlns:v="urn:schemas-microsoft-com:vml" Requires="v">
                <p:oleObj name="Macrobond document" r:id="rId2" imgW="12714117" imgH="8171087" progId="Mbnd.mbnd">
                  <p:embed/>
                </p:oleObj>
              </mc:Choice>
              <mc:Fallback>
                <p:oleObj name="Macrobond document" r:id="rId2" imgW="12714117" imgH="8171087" progId="Mbnd.mbnd">
                  <p:embed/>
                  <p:pic>
                    <p:nvPicPr>
                      <p:cNvPr id="2" name="Object 1">
                        <a:extLst>
                          <a:ext uri="{FF2B5EF4-FFF2-40B4-BE49-F238E27FC236}">
                            <a16:creationId xmlns:a16="http://schemas.microsoft.com/office/drawing/2014/main" id="{2CDC28BE-EED9-40CC-2D6E-3E54E003041E}"/>
                          </a:ext>
                        </a:extLst>
                      </p:cNvPr>
                      <p:cNvPicPr/>
                      <p:nvPr/>
                    </p:nvPicPr>
                    <p:blipFill>
                      <a:blip r:embed="rId3"/>
                      <a:stretch>
                        <a:fillRect/>
                      </a:stretch>
                    </p:blipFill>
                    <p:spPr>
                      <a:xfrm>
                        <a:off x="2032000" y="1405635"/>
                        <a:ext cx="8128000" cy="5222875"/>
                      </a:xfrm>
                      <a:prstGeom prst="rect">
                        <a:avLst/>
                      </a:prstGeom>
                    </p:spPr>
                  </p:pic>
                </p:oleObj>
              </mc:Fallback>
            </mc:AlternateContent>
          </a:graphicData>
        </a:graphic>
      </p:graphicFrame>
    </p:spTree>
    <p:extLst>
      <p:ext uri="{BB962C8B-B14F-4D97-AF65-F5344CB8AC3E}">
        <p14:creationId xmlns:p14="http://schemas.microsoft.com/office/powerpoint/2010/main" val="3978724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F2914-4B56-A49C-A865-A0CF20F1AFE8}"/>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94DCF914-59A7-9C29-4FE7-9DADE57B08DE}"/>
              </a:ext>
            </a:extLst>
          </p:cNvPr>
          <p:cNvSpPr>
            <a:spLocks noGrp="1"/>
          </p:cNvSpPr>
          <p:nvPr>
            <p:ph type="title"/>
          </p:nvPr>
        </p:nvSpPr>
        <p:spPr/>
        <p:txBody>
          <a:bodyPr/>
          <a:lstStyle/>
          <a:p>
            <a:r>
              <a:rPr lang="fi-FI"/>
              <a:t>Uusia lainoja myönnetään</a:t>
            </a:r>
          </a:p>
        </p:txBody>
      </p:sp>
      <p:graphicFrame>
        <p:nvGraphicFramePr>
          <p:cNvPr id="2" name="Object 1">
            <a:extLst>
              <a:ext uri="{FF2B5EF4-FFF2-40B4-BE49-F238E27FC236}">
                <a16:creationId xmlns:a16="http://schemas.microsoft.com/office/drawing/2014/main" id="{94C56F3E-8C97-C6DD-5A92-47AFA825A364}"/>
              </a:ext>
            </a:extLst>
          </p:cNvPr>
          <p:cNvGraphicFramePr>
            <a:graphicFrameLocks noChangeAspect="1"/>
          </p:cNvGraphicFramePr>
          <p:nvPr/>
        </p:nvGraphicFramePr>
        <p:xfrm>
          <a:off x="1847528" y="1340768"/>
          <a:ext cx="8128000" cy="5222875"/>
        </p:xfrm>
        <a:graphic>
          <a:graphicData uri="http://schemas.openxmlformats.org/presentationml/2006/ole">
            <mc:AlternateContent xmlns:mc="http://schemas.openxmlformats.org/markup-compatibility/2006">
              <mc:Choice xmlns:v="urn:schemas-microsoft-com:vml" Requires="v">
                <p:oleObj name="Macrobond document" r:id="rId2" imgW="12714117" imgH="8171087" progId="Mbnd.mbnd">
                  <p:embed/>
                </p:oleObj>
              </mc:Choice>
              <mc:Fallback>
                <p:oleObj name="Macrobond document" r:id="rId2" imgW="12714117" imgH="8171087" progId="Mbnd.mbnd">
                  <p:embed/>
                  <p:pic>
                    <p:nvPicPr>
                      <p:cNvPr id="2" name="Object 1">
                        <a:extLst>
                          <a:ext uri="{FF2B5EF4-FFF2-40B4-BE49-F238E27FC236}">
                            <a16:creationId xmlns:a16="http://schemas.microsoft.com/office/drawing/2014/main" id="{94C56F3E-8C97-C6DD-5A92-47AFA825A364}"/>
                          </a:ext>
                        </a:extLst>
                      </p:cNvPr>
                      <p:cNvPicPr/>
                      <p:nvPr/>
                    </p:nvPicPr>
                    <p:blipFill>
                      <a:blip r:embed="rId3"/>
                      <a:stretch>
                        <a:fillRect/>
                      </a:stretch>
                    </p:blipFill>
                    <p:spPr>
                      <a:xfrm>
                        <a:off x="1847528" y="1340768"/>
                        <a:ext cx="8128000" cy="5222875"/>
                      </a:xfrm>
                      <a:prstGeom prst="rect">
                        <a:avLst/>
                      </a:prstGeom>
                    </p:spPr>
                  </p:pic>
                </p:oleObj>
              </mc:Fallback>
            </mc:AlternateContent>
          </a:graphicData>
        </a:graphic>
      </p:graphicFrame>
    </p:spTree>
    <p:extLst>
      <p:ext uri="{BB962C8B-B14F-4D97-AF65-F5344CB8AC3E}">
        <p14:creationId xmlns:p14="http://schemas.microsoft.com/office/powerpoint/2010/main" val="3081981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D5714-9FC4-4462-3AF1-AAB5FE4F78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EF94B8-0182-5C56-F518-269069D4C511}"/>
              </a:ext>
            </a:extLst>
          </p:cNvPr>
          <p:cNvSpPr>
            <a:spLocks noGrp="1"/>
          </p:cNvSpPr>
          <p:nvPr>
            <p:ph type="title"/>
          </p:nvPr>
        </p:nvSpPr>
        <p:spPr>
          <a:xfrm>
            <a:off x="414000" y="0"/>
            <a:ext cx="9642440" cy="1116000"/>
          </a:xfrm>
        </p:spPr>
        <p:txBody>
          <a:bodyPr/>
          <a:lstStyle/>
          <a:p>
            <a:r>
              <a:rPr lang="fi-FI"/>
              <a:t>Marginaalitasot palautuneet ”normaalille” tasolle</a:t>
            </a:r>
            <a:endParaRPr lang="en-GB"/>
          </a:p>
        </p:txBody>
      </p:sp>
      <p:graphicFrame>
        <p:nvGraphicFramePr>
          <p:cNvPr id="2" name="Object 1">
            <a:extLst>
              <a:ext uri="{FF2B5EF4-FFF2-40B4-BE49-F238E27FC236}">
                <a16:creationId xmlns:a16="http://schemas.microsoft.com/office/drawing/2014/main" id="{88259E04-FEB2-9C60-1C41-D0B2D6F9D19B}"/>
              </a:ext>
            </a:extLst>
          </p:cNvPr>
          <p:cNvGraphicFramePr>
            <a:graphicFrameLocks noChangeAspect="1"/>
          </p:cNvGraphicFramePr>
          <p:nvPr/>
        </p:nvGraphicFramePr>
        <p:xfrm>
          <a:off x="1847528" y="1324700"/>
          <a:ext cx="8536458" cy="5488676"/>
        </p:xfrm>
        <a:graphic>
          <a:graphicData uri="http://schemas.openxmlformats.org/presentationml/2006/ole">
            <mc:AlternateContent xmlns:mc="http://schemas.openxmlformats.org/markup-compatibility/2006">
              <mc:Choice xmlns:v="urn:schemas-microsoft-com:vml" Requires="v">
                <p:oleObj name="Macrobond document" r:id="rId2" imgW="12714117" imgH="8174323" progId="Mbnd.mbnd">
                  <p:embed/>
                </p:oleObj>
              </mc:Choice>
              <mc:Fallback>
                <p:oleObj name="Macrobond document" r:id="rId2" imgW="12714117" imgH="8174323" progId="Mbnd.mbnd">
                  <p:embed/>
                  <p:pic>
                    <p:nvPicPr>
                      <p:cNvPr id="2" name="Object 1">
                        <a:extLst>
                          <a:ext uri="{FF2B5EF4-FFF2-40B4-BE49-F238E27FC236}">
                            <a16:creationId xmlns:a16="http://schemas.microsoft.com/office/drawing/2014/main" id="{88259E04-FEB2-9C60-1C41-D0B2D6F9D19B}"/>
                          </a:ext>
                        </a:extLst>
                      </p:cNvPr>
                      <p:cNvPicPr/>
                      <p:nvPr/>
                    </p:nvPicPr>
                    <p:blipFill>
                      <a:blip r:embed="rId3"/>
                      <a:stretch>
                        <a:fillRect/>
                      </a:stretch>
                    </p:blipFill>
                    <p:spPr>
                      <a:xfrm>
                        <a:off x="1847528" y="1324700"/>
                        <a:ext cx="8536458" cy="5488676"/>
                      </a:xfrm>
                      <a:prstGeom prst="rect">
                        <a:avLst/>
                      </a:prstGeom>
                    </p:spPr>
                  </p:pic>
                </p:oleObj>
              </mc:Fallback>
            </mc:AlternateContent>
          </a:graphicData>
        </a:graphic>
      </p:graphicFrame>
    </p:spTree>
    <p:extLst>
      <p:ext uri="{BB962C8B-B14F-4D97-AF65-F5344CB8AC3E}">
        <p14:creationId xmlns:p14="http://schemas.microsoft.com/office/powerpoint/2010/main" val="3711217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3801E-9859-BEF1-AAA6-1F0D09D416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02830E-DA27-37AD-D0C1-1118128F9E6A}"/>
              </a:ext>
            </a:extLst>
          </p:cNvPr>
          <p:cNvSpPr>
            <a:spLocks noGrp="1"/>
          </p:cNvSpPr>
          <p:nvPr>
            <p:ph type="title"/>
          </p:nvPr>
        </p:nvSpPr>
        <p:spPr/>
        <p:txBody>
          <a:bodyPr/>
          <a:lstStyle/>
          <a:p>
            <a:r>
              <a:rPr lang="fi-FI"/>
              <a:t>Asuntokauppa kohenee</a:t>
            </a:r>
          </a:p>
        </p:txBody>
      </p:sp>
      <p:graphicFrame>
        <p:nvGraphicFramePr>
          <p:cNvPr id="2" name="Object 1">
            <a:extLst>
              <a:ext uri="{FF2B5EF4-FFF2-40B4-BE49-F238E27FC236}">
                <a16:creationId xmlns:a16="http://schemas.microsoft.com/office/drawing/2014/main" id="{0AEBB88E-B389-8E35-AF64-2DB7D6CD46F7}"/>
              </a:ext>
            </a:extLst>
          </p:cNvPr>
          <p:cNvGraphicFramePr>
            <a:graphicFrameLocks noChangeAspect="1"/>
          </p:cNvGraphicFramePr>
          <p:nvPr>
            <p:extLst>
              <p:ext uri="{D42A27DB-BD31-4B8C-83A1-F6EECF244321}">
                <p14:modId xmlns:p14="http://schemas.microsoft.com/office/powerpoint/2010/main" val="1463999814"/>
              </p:ext>
            </p:extLst>
          </p:nvPr>
        </p:nvGraphicFramePr>
        <p:xfrm>
          <a:off x="2032000" y="1412776"/>
          <a:ext cx="8128000" cy="5226050"/>
        </p:xfrm>
        <a:graphic>
          <a:graphicData uri="http://schemas.openxmlformats.org/presentationml/2006/ole">
            <mc:AlternateContent xmlns:mc="http://schemas.openxmlformats.org/markup-compatibility/2006">
              <mc:Choice xmlns:v="urn:schemas-microsoft-com:vml" Requires="v">
                <p:oleObj name="Macrobond document" r:id="rId2" imgW="12714117" imgH="8174323" progId="Mbnd.mbnd">
                  <p:embed/>
                </p:oleObj>
              </mc:Choice>
              <mc:Fallback>
                <p:oleObj name="Macrobond document" r:id="rId2" imgW="12714117" imgH="8174323" progId="Mbnd.mbnd">
                  <p:embed/>
                  <p:pic>
                    <p:nvPicPr>
                      <p:cNvPr id="2" name="Object 1">
                        <a:extLst>
                          <a:ext uri="{FF2B5EF4-FFF2-40B4-BE49-F238E27FC236}">
                            <a16:creationId xmlns:a16="http://schemas.microsoft.com/office/drawing/2014/main" id="{0AEBB88E-B389-8E35-AF64-2DB7D6CD46F7}"/>
                          </a:ext>
                        </a:extLst>
                      </p:cNvPr>
                      <p:cNvPicPr/>
                      <p:nvPr/>
                    </p:nvPicPr>
                    <p:blipFill>
                      <a:blip r:embed="rId3"/>
                      <a:stretch>
                        <a:fillRect/>
                      </a:stretch>
                    </p:blipFill>
                    <p:spPr>
                      <a:xfrm>
                        <a:off x="2032000" y="1412776"/>
                        <a:ext cx="8128000" cy="5226050"/>
                      </a:xfrm>
                      <a:prstGeom prst="rect">
                        <a:avLst/>
                      </a:prstGeom>
                    </p:spPr>
                  </p:pic>
                </p:oleObj>
              </mc:Fallback>
            </mc:AlternateContent>
          </a:graphicData>
        </a:graphic>
      </p:graphicFrame>
    </p:spTree>
    <p:extLst>
      <p:ext uri="{BB962C8B-B14F-4D97-AF65-F5344CB8AC3E}">
        <p14:creationId xmlns:p14="http://schemas.microsoft.com/office/powerpoint/2010/main" val="46723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D1E77-4DBF-DCFA-D7A2-98B6481282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5B0555-71EE-AFC9-F345-FC4AD767713B}"/>
              </a:ext>
            </a:extLst>
          </p:cNvPr>
          <p:cNvSpPr>
            <a:spLocks noGrp="1"/>
          </p:cNvSpPr>
          <p:nvPr>
            <p:ph type="title"/>
          </p:nvPr>
        </p:nvSpPr>
        <p:spPr/>
        <p:txBody>
          <a:bodyPr/>
          <a:lstStyle/>
          <a:p>
            <a:r>
              <a:rPr lang="fi-FI"/>
              <a:t>Osakemarkkinoiden meno myönteinen</a:t>
            </a:r>
          </a:p>
        </p:txBody>
      </p:sp>
      <p:graphicFrame>
        <p:nvGraphicFramePr>
          <p:cNvPr id="4" name="Object 3">
            <a:extLst>
              <a:ext uri="{FF2B5EF4-FFF2-40B4-BE49-F238E27FC236}">
                <a16:creationId xmlns:a16="http://schemas.microsoft.com/office/drawing/2014/main" id="{91113914-8D1B-7856-B041-772F4BB9816D}"/>
              </a:ext>
            </a:extLst>
          </p:cNvPr>
          <p:cNvGraphicFramePr>
            <a:graphicFrameLocks noChangeAspect="1"/>
          </p:cNvGraphicFramePr>
          <p:nvPr/>
        </p:nvGraphicFramePr>
        <p:xfrm>
          <a:off x="2032000" y="1340768"/>
          <a:ext cx="8128000" cy="5222875"/>
        </p:xfrm>
        <a:graphic>
          <a:graphicData uri="http://schemas.openxmlformats.org/presentationml/2006/ole">
            <mc:AlternateContent xmlns:mc="http://schemas.openxmlformats.org/markup-compatibility/2006">
              <mc:Choice xmlns:v="urn:schemas-microsoft-com:vml" Requires="v">
                <p:oleObj name="Macrobond document" r:id="rId2" imgW="12714117" imgH="8171087" progId="Mbnd.mbnd">
                  <p:embed/>
                </p:oleObj>
              </mc:Choice>
              <mc:Fallback>
                <p:oleObj name="Macrobond document" r:id="rId2" imgW="12714117" imgH="8171087" progId="Mbnd.mbnd">
                  <p:embed/>
                  <p:pic>
                    <p:nvPicPr>
                      <p:cNvPr id="4" name="Object 3">
                        <a:extLst>
                          <a:ext uri="{FF2B5EF4-FFF2-40B4-BE49-F238E27FC236}">
                            <a16:creationId xmlns:a16="http://schemas.microsoft.com/office/drawing/2014/main" id="{91113914-8D1B-7856-B041-772F4BB9816D}"/>
                          </a:ext>
                        </a:extLst>
                      </p:cNvPr>
                      <p:cNvPicPr/>
                      <p:nvPr/>
                    </p:nvPicPr>
                    <p:blipFill>
                      <a:blip r:embed="rId3"/>
                      <a:stretch>
                        <a:fillRect/>
                      </a:stretch>
                    </p:blipFill>
                    <p:spPr>
                      <a:xfrm>
                        <a:off x="2032000" y="1340768"/>
                        <a:ext cx="8128000" cy="5222875"/>
                      </a:xfrm>
                      <a:prstGeom prst="rect">
                        <a:avLst/>
                      </a:prstGeom>
                    </p:spPr>
                  </p:pic>
                </p:oleObj>
              </mc:Fallback>
            </mc:AlternateContent>
          </a:graphicData>
        </a:graphic>
      </p:graphicFrame>
    </p:spTree>
    <p:extLst>
      <p:ext uri="{BB962C8B-B14F-4D97-AF65-F5344CB8AC3E}">
        <p14:creationId xmlns:p14="http://schemas.microsoft.com/office/powerpoint/2010/main" val="321622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1233C-FE78-0F3A-5EFF-7424B4FEEE71}"/>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3E43820-5AE1-867D-85CA-B03B8E5B0FD5}"/>
              </a:ext>
            </a:extLst>
          </p:cNvPr>
          <p:cNvSpPr>
            <a:spLocks noGrp="1"/>
          </p:cNvSpPr>
          <p:nvPr>
            <p:ph idx="1"/>
          </p:nvPr>
        </p:nvSpPr>
        <p:spPr>
          <a:xfrm>
            <a:off x="414000" y="1434164"/>
            <a:ext cx="6038171" cy="4552750"/>
          </a:xfrm>
        </p:spPr>
        <p:txBody>
          <a:bodyPr/>
          <a:lstStyle/>
          <a:p>
            <a:r>
              <a:rPr lang="fi-FI" dirty="0"/>
              <a:t>EU kohti vapaakauppaa.</a:t>
            </a:r>
          </a:p>
          <a:p>
            <a:r>
              <a:rPr lang="fi-FI" dirty="0"/>
              <a:t>15% tullikatto, ei keskiarvo.</a:t>
            </a:r>
          </a:p>
          <a:p>
            <a:r>
              <a:rPr lang="fi-FI" dirty="0"/>
              <a:t>”Strategiset” tuotteet takaisin tammikuun tasolle, kohta kaikki ”strategista”?</a:t>
            </a:r>
          </a:p>
          <a:p>
            <a:r>
              <a:rPr lang="fi-FI" dirty="0"/>
              <a:t>EU:n lupaukset investoinneista mainio neuvottelustrategia – voitto Trumpille ilman kustannuksia Euroopalle.</a:t>
            </a:r>
          </a:p>
          <a:p>
            <a:r>
              <a:rPr lang="fi-FI" dirty="0"/>
              <a:t>Kauppasota ja epävarmuus alas</a:t>
            </a:r>
          </a:p>
          <a:p>
            <a:r>
              <a:rPr lang="fi-FI" dirty="0"/>
              <a:t>Yksityiskohdat auki ja lopullinen sopimus tekemättä, joka EU:n ydinosaamista ja Valkoisen Talon fokuksen ulkopuolella.</a:t>
            </a:r>
          </a:p>
        </p:txBody>
      </p:sp>
      <p:sp>
        <p:nvSpPr>
          <p:cNvPr id="3" name="Otsikko 2">
            <a:extLst>
              <a:ext uri="{FF2B5EF4-FFF2-40B4-BE49-F238E27FC236}">
                <a16:creationId xmlns:a16="http://schemas.microsoft.com/office/drawing/2014/main" id="{F76C0EC5-F954-56DD-8E62-6C2D5A793618}"/>
              </a:ext>
            </a:extLst>
          </p:cNvPr>
          <p:cNvSpPr>
            <a:spLocks noGrp="1"/>
          </p:cNvSpPr>
          <p:nvPr>
            <p:ph type="title"/>
          </p:nvPr>
        </p:nvSpPr>
        <p:spPr/>
        <p:txBody>
          <a:bodyPr/>
          <a:lstStyle/>
          <a:p>
            <a:r>
              <a:rPr lang="fi-FI" dirty="0"/>
              <a:t>Tullisopu mainettaan parempi</a:t>
            </a:r>
          </a:p>
        </p:txBody>
      </p:sp>
      <p:pic>
        <p:nvPicPr>
          <p:cNvPr id="4" name="Sisällön paikkamerkki 4">
            <a:extLst>
              <a:ext uri="{FF2B5EF4-FFF2-40B4-BE49-F238E27FC236}">
                <a16:creationId xmlns:a16="http://schemas.microsoft.com/office/drawing/2014/main" id="{687DC600-26B7-12C1-334B-E02147C60B74}"/>
              </a:ext>
            </a:extLst>
          </p:cNvPr>
          <p:cNvPicPr>
            <a:picLocks noChangeAspect="1"/>
          </p:cNvPicPr>
          <p:nvPr/>
        </p:nvPicPr>
        <p:blipFill>
          <a:blip r:embed="rId2"/>
          <a:stretch>
            <a:fillRect/>
          </a:stretch>
        </p:blipFill>
        <p:spPr>
          <a:xfrm>
            <a:off x="6573524" y="2095932"/>
            <a:ext cx="5618476" cy="3171227"/>
          </a:xfrm>
          <a:prstGeom prst="rect">
            <a:avLst/>
          </a:prstGeom>
        </p:spPr>
      </p:pic>
    </p:spTree>
    <p:extLst>
      <p:ext uri="{BB962C8B-B14F-4D97-AF65-F5344CB8AC3E}">
        <p14:creationId xmlns:p14="http://schemas.microsoft.com/office/powerpoint/2010/main" val="903020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isällön paikkamerkki 4">
            <a:extLst>
              <a:ext uri="{FF2B5EF4-FFF2-40B4-BE49-F238E27FC236}">
                <a16:creationId xmlns:a16="http://schemas.microsoft.com/office/drawing/2014/main" id="{C37D2802-C67C-07E6-2DEB-9609B4C9B0A6}"/>
              </a:ext>
            </a:extLst>
          </p:cNvPr>
          <p:cNvSpPr>
            <a:spLocks noGrp="1"/>
          </p:cNvSpPr>
          <p:nvPr>
            <p:ph sz="half" idx="1"/>
          </p:nvPr>
        </p:nvSpPr>
        <p:spPr>
          <a:xfrm>
            <a:off x="414000" y="1409847"/>
            <a:ext cx="3799078" cy="5216647"/>
          </a:xfrm>
        </p:spPr>
        <p:txBody>
          <a:bodyPr vert="horz" lIns="0" tIns="45720" rIns="0" bIns="45720" rtlCol="0">
            <a:normAutofit lnSpcReduction="10000"/>
          </a:bodyPr>
          <a:lstStyle/>
          <a:p>
            <a:pPr>
              <a:lnSpc>
                <a:spcPct val="90000"/>
              </a:lnSpc>
            </a:pPr>
            <a:r>
              <a:rPr lang="fi-FI" kern="1200" dirty="0">
                <a:latin typeface="+mn-lt"/>
                <a:ea typeface="+mn-ea"/>
                <a:cs typeface="+mn-cs"/>
              </a:rPr>
              <a:t>Ukrainan rauhanprosessi nytkähti liikkeelle, tulitaukoa ei kuitenkaan saatu.</a:t>
            </a:r>
          </a:p>
          <a:p>
            <a:pPr>
              <a:lnSpc>
                <a:spcPct val="90000"/>
              </a:lnSpc>
            </a:pPr>
            <a:r>
              <a:rPr lang="fi-FI" kern="1200" dirty="0">
                <a:latin typeface="+mn-lt"/>
                <a:ea typeface="+mn-ea"/>
                <a:cs typeface="+mn-cs"/>
              </a:rPr>
              <a:t>Läntiset johtajat melko yksituumaisia. </a:t>
            </a:r>
          </a:p>
          <a:p>
            <a:pPr>
              <a:lnSpc>
                <a:spcPct val="90000"/>
              </a:lnSpc>
            </a:pPr>
            <a:r>
              <a:rPr lang="fi-FI" kern="1200" dirty="0">
                <a:latin typeface="+mn-lt"/>
                <a:ea typeface="+mn-ea"/>
                <a:cs typeface="+mn-cs"/>
              </a:rPr>
              <a:t>Ukrainalle luvataan turvatakuut, joissa Yhdysvallat mukana.</a:t>
            </a:r>
          </a:p>
          <a:p>
            <a:pPr>
              <a:lnSpc>
                <a:spcPct val="90000"/>
              </a:lnSpc>
            </a:pPr>
            <a:r>
              <a:rPr lang="fi-FI" kern="1200" dirty="0">
                <a:latin typeface="+mn-lt"/>
                <a:ea typeface="+mn-ea"/>
                <a:cs typeface="+mn-cs"/>
              </a:rPr>
              <a:t>Länsijohtajat epäilevät Putinin halua rauhaan, tietenkin perustellusti.</a:t>
            </a:r>
          </a:p>
          <a:p>
            <a:pPr>
              <a:lnSpc>
                <a:spcPct val="90000"/>
              </a:lnSpc>
            </a:pPr>
            <a:r>
              <a:rPr lang="fi-FI" kern="1200" dirty="0">
                <a:latin typeface="+mn-lt"/>
                <a:ea typeface="+mn-ea"/>
                <a:cs typeface="+mn-cs"/>
              </a:rPr>
              <a:t>Matka rauhaan edelleen pitkä ja isoja mutkia varmuudella edessä.</a:t>
            </a:r>
          </a:p>
          <a:p>
            <a:pPr>
              <a:lnSpc>
                <a:spcPct val="90000"/>
              </a:lnSpc>
            </a:pPr>
            <a:endParaRPr lang="fi-FI" kern="1200" dirty="0">
              <a:latin typeface="+mn-lt"/>
              <a:ea typeface="+mn-ea"/>
              <a:cs typeface="+mn-cs"/>
            </a:endParaRPr>
          </a:p>
        </p:txBody>
      </p:sp>
      <p:pic>
        <p:nvPicPr>
          <p:cNvPr id="7" name="Kuva 6" descr="Kuva, joka sisältää kohteen vaate, henkilö, mies, Juhla-asu&#10;&#10;Tekoälyllä luotu sisältö voi olla virheellistä.">
            <a:extLst>
              <a:ext uri="{FF2B5EF4-FFF2-40B4-BE49-F238E27FC236}">
                <a16:creationId xmlns:a16="http://schemas.microsoft.com/office/drawing/2014/main" id="{95CB1D06-6AF3-8034-D651-24565338BF01}"/>
              </a:ext>
            </a:extLst>
          </p:cNvPr>
          <p:cNvPicPr>
            <a:picLocks noChangeAspect="1"/>
          </p:cNvPicPr>
          <p:nvPr/>
        </p:nvPicPr>
        <p:blipFill>
          <a:blip r:embed="rId2"/>
          <a:srcRect b="13793"/>
          <a:stretch>
            <a:fillRect/>
          </a:stretch>
        </p:blipFill>
        <p:spPr>
          <a:xfrm>
            <a:off x="4349062" y="1416000"/>
            <a:ext cx="7338937" cy="4128152"/>
          </a:xfrm>
          <a:prstGeom prst="rect">
            <a:avLst/>
          </a:prstGeom>
          <a:noFill/>
        </p:spPr>
      </p:pic>
      <p:sp>
        <p:nvSpPr>
          <p:cNvPr id="4" name="Otsikko 3">
            <a:extLst>
              <a:ext uri="{FF2B5EF4-FFF2-40B4-BE49-F238E27FC236}">
                <a16:creationId xmlns:a16="http://schemas.microsoft.com/office/drawing/2014/main" id="{FF79BB0F-F7B9-B10D-647B-380942421809}"/>
              </a:ext>
            </a:extLst>
          </p:cNvPr>
          <p:cNvSpPr>
            <a:spLocks noGrp="1"/>
          </p:cNvSpPr>
          <p:nvPr>
            <p:ph type="title"/>
          </p:nvPr>
        </p:nvSpPr>
        <p:spPr>
          <a:xfrm>
            <a:off x="414000" y="0"/>
            <a:ext cx="9138790" cy="1116000"/>
          </a:xfrm>
        </p:spPr>
        <p:txBody>
          <a:bodyPr vert="horz" lIns="0" tIns="0" rIns="0" bIns="0" rtlCol="0" anchor="b">
            <a:normAutofit/>
          </a:bodyPr>
          <a:lstStyle/>
          <a:p>
            <a:r>
              <a:rPr lang="fi-FI" b="1" kern="1200">
                <a:latin typeface="+mj-lt"/>
                <a:ea typeface="+mj-ea"/>
                <a:cs typeface="+mj-cs"/>
              </a:rPr>
              <a:t>Historiallinen kokous Washingtonissa</a:t>
            </a:r>
          </a:p>
        </p:txBody>
      </p:sp>
      <p:sp>
        <p:nvSpPr>
          <p:cNvPr id="8" name="Tekstiruutu 7">
            <a:extLst>
              <a:ext uri="{FF2B5EF4-FFF2-40B4-BE49-F238E27FC236}">
                <a16:creationId xmlns:a16="http://schemas.microsoft.com/office/drawing/2014/main" id="{B6D2DF0B-2980-6989-3B02-884D47ABF008}"/>
              </a:ext>
            </a:extLst>
          </p:cNvPr>
          <p:cNvSpPr txBox="1"/>
          <p:nvPr/>
        </p:nvSpPr>
        <p:spPr>
          <a:xfrm>
            <a:off x="1974000" y="5838000"/>
            <a:ext cx="9714000" cy="396000"/>
          </a:xfrm>
          <a:prstGeom prst="rect">
            <a:avLst/>
          </a:prstGeom>
        </p:spPr>
        <p:txBody>
          <a:bodyPr vert="horz" lIns="0" tIns="0" rIns="0" bIns="0" rtlCol="0">
            <a:normAutofit/>
          </a:bodyPr>
          <a:lstStyle/>
          <a:p>
            <a:pPr marL="0" marR="0" lvl="0" indent="0" algn="r" defTabSz="914377" rtl="0" eaLnBrk="1" fontAlgn="auto" latinLnBrk="0" hangingPunct="1">
              <a:lnSpc>
                <a:spcPct val="100000"/>
              </a:lnSpc>
              <a:spcBef>
                <a:spcPct val="20000"/>
              </a:spcBef>
              <a:spcAft>
                <a:spcPts val="0"/>
              </a:spcAft>
              <a:buClr>
                <a:srgbClr val="000000"/>
              </a:buClr>
              <a:buSzTx/>
              <a:buFontTx/>
              <a:buNone/>
              <a:tabLst/>
              <a:defRPr/>
            </a:pPr>
            <a:r>
              <a:rPr kumimoji="0" lang="fi-FI" sz="1600" b="0" i="1" u="none" strike="noStrike" kern="1200" cap="none" spc="0" normalizeH="0" baseline="0" noProof="0">
                <a:ln>
                  <a:noFill/>
                </a:ln>
                <a:solidFill>
                  <a:prstClr val="black"/>
                </a:solidFill>
                <a:effectLst/>
                <a:uLnTx/>
                <a:uFillTx/>
                <a:latin typeface="Arial" panose="020B0604020202020204"/>
                <a:ea typeface="+mn-ea"/>
                <a:cs typeface="+mn-cs"/>
              </a:rPr>
              <a:t>Kuva: NYT</a:t>
            </a:r>
          </a:p>
        </p:txBody>
      </p:sp>
      <p:sp>
        <p:nvSpPr>
          <p:cNvPr id="9" name="Puhekupla: Suorakulmio 8">
            <a:extLst>
              <a:ext uri="{FF2B5EF4-FFF2-40B4-BE49-F238E27FC236}">
                <a16:creationId xmlns:a16="http://schemas.microsoft.com/office/drawing/2014/main" id="{1A5A81A8-5E88-07F3-F4A5-7755D7179224}"/>
              </a:ext>
            </a:extLst>
          </p:cNvPr>
          <p:cNvSpPr/>
          <p:nvPr/>
        </p:nvSpPr>
        <p:spPr>
          <a:xfrm>
            <a:off x="4983395" y="5841504"/>
            <a:ext cx="4922378" cy="784991"/>
          </a:xfrm>
          <a:prstGeom prst="wedgeRectCallout">
            <a:avLst>
              <a:gd name="adj1" fmla="val 37947"/>
              <a:gd name="adj2" fmla="val -6487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Suomen presidentin mukanaolo on historiallista ja erinomainen asia Suomelle.</a:t>
            </a:r>
          </a:p>
        </p:txBody>
      </p:sp>
    </p:spTree>
    <p:extLst>
      <p:ext uri="{BB962C8B-B14F-4D97-AF65-F5344CB8AC3E}">
        <p14:creationId xmlns:p14="http://schemas.microsoft.com/office/powerpoint/2010/main" val="2822282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060F1A-52BE-AFFB-B020-8BA4694640A0}"/>
              </a:ext>
            </a:extLst>
          </p:cNvPr>
          <p:cNvSpPr>
            <a:spLocks noGrp="1"/>
          </p:cNvSpPr>
          <p:nvPr>
            <p:ph type="ctrTitle"/>
          </p:nvPr>
        </p:nvSpPr>
        <p:spPr/>
        <p:txBody>
          <a:bodyPr/>
          <a:lstStyle/>
          <a:p>
            <a:r>
              <a:rPr lang="fi-FI" dirty="0"/>
              <a:t>Hankintalaki ja hyvinvointialueet</a:t>
            </a:r>
          </a:p>
        </p:txBody>
      </p:sp>
      <p:sp>
        <p:nvSpPr>
          <p:cNvPr id="3" name="Alaotsikko 2">
            <a:extLst>
              <a:ext uri="{FF2B5EF4-FFF2-40B4-BE49-F238E27FC236}">
                <a16:creationId xmlns:a16="http://schemas.microsoft.com/office/drawing/2014/main" id="{9E585E7B-6264-A192-4CBB-7C02FE20B866}"/>
              </a:ext>
            </a:extLst>
          </p:cNvPr>
          <p:cNvSpPr>
            <a:spLocks noGrp="1"/>
          </p:cNvSpPr>
          <p:nvPr>
            <p:ph type="subTitle" idx="1"/>
          </p:nvPr>
        </p:nvSpPr>
        <p:spPr/>
        <p:txBody>
          <a:bodyPr/>
          <a:lstStyle/>
          <a:p>
            <a:r>
              <a:rPr lang="fi-FI" dirty="0"/>
              <a:t>Katja Rajala</a:t>
            </a:r>
          </a:p>
          <a:p>
            <a:r>
              <a:rPr lang="fi-FI" dirty="0"/>
              <a:t>Elinkeinopolitiikan asiantuntija</a:t>
            </a:r>
          </a:p>
        </p:txBody>
      </p:sp>
    </p:spTree>
    <p:extLst>
      <p:ext uri="{BB962C8B-B14F-4D97-AF65-F5344CB8AC3E}">
        <p14:creationId xmlns:p14="http://schemas.microsoft.com/office/powerpoint/2010/main" val="984393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5BE5310-CFBC-18B8-B6C7-36AFBE8EAB4A}"/>
              </a:ext>
            </a:extLst>
          </p:cNvPr>
          <p:cNvSpPr>
            <a:spLocks noGrp="1"/>
          </p:cNvSpPr>
          <p:nvPr>
            <p:ph idx="1"/>
          </p:nvPr>
        </p:nvSpPr>
        <p:spPr/>
        <p:txBody>
          <a:bodyPr/>
          <a:lstStyle/>
          <a:p>
            <a:r>
              <a:rPr lang="fi-FI" dirty="0"/>
              <a:t>Julkiset hankinnat tarjoavat liiketoimintamahdollisuuksia eri toimialoilla. Täten uusi hankintalaki koskettaa lukuisia jäsenyrittäjiämme. </a:t>
            </a:r>
          </a:p>
          <a:p>
            <a:r>
              <a:rPr lang="fi-FI" dirty="0"/>
              <a:t>Uusi hankintalaki määrittää pelisäännöt sille, miten julkiset tahot ostavat palveluita ja tuotteita – siksi sen sisältö vaikuttaa suoraan yrittäjien liiketoimintamahdollisuuksiin.</a:t>
            </a:r>
          </a:p>
          <a:p>
            <a:r>
              <a:rPr lang="fi-FI" dirty="0"/>
              <a:t>Yrittäjien ääni on tärkeä, jotta laki tukee avoimuutta, reilua kilpailua ja pienempien toimijoiden pääsyä mukaan tarjouskilpailuihin.</a:t>
            </a:r>
          </a:p>
          <a:p>
            <a:r>
              <a:rPr lang="fi-FI" dirty="0"/>
              <a:t>Haluamme, että julkiset yhtiöt eivät toimi markkinahäirikköinä.</a:t>
            </a:r>
          </a:p>
          <a:p>
            <a:r>
              <a:rPr lang="fi-FI" dirty="0"/>
              <a:t>Jos yrittäjät eivät ole mukana keskustelussa, riskinä on, että laki suosii vain suuria toimijoita ja kaventaa markkinoita.</a:t>
            </a:r>
          </a:p>
          <a:p>
            <a:r>
              <a:rPr lang="fi-FI" dirty="0"/>
              <a:t>Hankintalaki on parhaimmillaan työkalu kasvulle. </a:t>
            </a:r>
          </a:p>
        </p:txBody>
      </p:sp>
      <p:sp>
        <p:nvSpPr>
          <p:cNvPr id="3" name="Otsikko 2">
            <a:extLst>
              <a:ext uri="{FF2B5EF4-FFF2-40B4-BE49-F238E27FC236}">
                <a16:creationId xmlns:a16="http://schemas.microsoft.com/office/drawing/2014/main" id="{30340349-C710-F93D-595D-EDAFADB2E94C}"/>
              </a:ext>
            </a:extLst>
          </p:cNvPr>
          <p:cNvSpPr>
            <a:spLocks noGrp="1"/>
          </p:cNvSpPr>
          <p:nvPr>
            <p:ph type="title"/>
          </p:nvPr>
        </p:nvSpPr>
        <p:spPr/>
        <p:txBody>
          <a:bodyPr/>
          <a:lstStyle/>
          <a:p>
            <a:r>
              <a:rPr lang="fi-FI" dirty="0"/>
              <a:t>Miksi puhumme hankintalaista?</a:t>
            </a:r>
          </a:p>
        </p:txBody>
      </p:sp>
    </p:spTree>
    <p:extLst>
      <p:ext uri="{BB962C8B-B14F-4D97-AF65-F5344CB8AC3E}">
        <p14:creationId xmlns:p14="http://schemas.microsoft.com/office/powerpoint/2010/main" val="2943668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799D2927-1BB7-0776-956F-67AAAAA319EB}"/>
              </a:ext>
            </a:extLst>
          </p:cNvPr>
          <p:cNvSpPr>
            <a:spLocks noGrp="1"/>
          </p:cNvSpPr>
          <p:nvPr>
            <p:ph idx="1"/>
          </p:nvPr>
        </p:nvSpPr>
        <p:spPr>
          <a:xfrm>
            <a:off x="414000" y="1416000"/>
            <a:ext cx="9767690" cy="4749304"/>
          </a:xfrm>
        </p:spPr>
        <p:txBody>
          <a:bodyPr/>
          <a:lstStyle/>
          <a:p>
            <a:r>
              <a:rPr lang="fi-FI" dirty="0"/>
              <a:t>HE hankintalaista tulossa syy-lokakuun aikana.</a:t>
            </a:r>
          </a:p>
          <a:p>
            <a:r>
              <a:rPr lang="fi-FI" dirty="0"/>
              <a:t>Tuleeko vielä lisäselvityksiä?</a:t>
            </a:r>
          </a:p>
          <a:p>
            <a:r>
              <a:rPr lang="fi-FI" dirty="0"/>
              <a:t>Pyrimme tuomaan mukaan yritysesimerkkiä ja julkaisemaan mielipidekirjoituksia </a:t>
            </a:r>
            <a:r>
              <a:rPr lang="fi-FI"/>
              <a:t>→ vinkkaa </a:t>
            </a:r>
            <a:r>
              <a:rPr lang="fi-FI" dirty="0"/>
              <a:t>meille </a:t>
            </a:r>
            <a:r>
              <a:rPr lang="fi-FI"/>
              <a:t>hyviä esimerkkejä.</a:t>
            </a:r>
            <a:endParaRPr lang="fi-FI" dirty="0"/>
          </a:p>
          <a:p>
            <a:r>
              <a:rPr lang="fi-FI" dirty="0"/>
              <a:t>Yrittäjägallupin kysely hankintalaista → kyselyn tulokset juuri saatu → niistä tiedottaminen.</a:t>
            </a:r>
          </a:p>
          <a:p>
            <a:r>
              <a:rPr lang="fi-FI" dirty="0"/>
              <a:t>Vaikuttaminen kansanedustajiin, kaikkiin mutta nyt erityisesti Perussuomalaisiin.</a:t>
            </a:r>
          </a:p>
          <a:p>
            <a:r>
              <a:rPr lang="fi-FI" dirty="0"/>
              <a:t>Valmisteilla hyvän hankkijan valmennus kuntien ja alueiden hankinnoista vastaaville (markkinointi marras-joulu 25).</a:t>
            </a:r>
          </a:p>
          <a:p>
            <a:r>
              <a:rPr lang="fi-FI" dirty="0"/>
              <a:t>Hankintaneuvonnan väliraportointi menossa.</a:t>
            </a:r>
          </a:p>
          <a:p>
            <a:endParaRPr lang="fi-FI" dirty="0"/>
          </a:p>
        </p:txBody>
      </p:sp>
      <p:sp>
        <p:nvSpPr>
          <p:cNvPr id="3" name="Otsikko 2">
            <a:extLst>
              <a:ext uri="{FF2B5EF4-FFF2-40B4-BE49-F238E27FC236}">
                <a16:creationId xmlns:a16="http://schemas.microsoft.com/office/drawing/2014/main" id="{350FD99A-9D2E-D1D8-4382-2B0B75D7BD0F}"/>
              </a:ext>
            </a:extLst>
          </p:cNvPr>
          <p:cNvSpPr>
            <a:spLocks noGrp="1"/>
          </p:cNvSpPr>
          <p:nvPr>
            <p:ph type="title"/>
          </p:nvPr>
        </p:nvSpPr>
        <p:spPr/>
        <p:txBody>
          <a:bodyPr/>
          <a:lstStyle/>
          <a:p>
            <a:r>
              <a:rPr lang="fi-FI" dirty="0"/>
              <a:t>Ajankohtaista hankintoihin liittyen</a:t>
            </a:r>
          </a:p>
        </p:txBody>
      </p:sp>
    </p:spTree>
    <p:extLst>
      <p:ext uri="{BB962C8B-B14F-4D97-AF65-F5344CB8AC3E}">
        <p14:creationId xmlns:p14="http://schemas.microsoft.com/office/powerpoint/2010/main" val="699476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D93CE1C9-022F-8330-8C2D-1A59A47D79DF}"/>
              </a:ext>
            </a:extLst>
          </p:cNvPr>
          <p:cNvSpPr>
            <a:spLocks noGrp="1"/>
          </p:cNvSpPr>
          <p:nvPr>
            <p:ph type="title"/>
          </p:nvPr>
        </p:nvSpPr>
        <p:spPr>
          <a:xfrm>
            <a:off x="414000" y="0"/>
            <a:ext cx="9138790" cy="1116000"/>
          </a:xfrm>
        </p:spPr>
        <p:txBody>
          <a:bodyPr/>
          <a:lstStyle/>
          <a:p>
            <a:endParaRPr lang="en-US"/>
          </a:p>
        </p:txBody>
      </p:sp>
      <p:pic>
        <p:nvPicPr>
          <p:cNvPr id="9" name="Sisällön paikkamerkki 8" descr="Kuva, joka sisältää kohteen teksti, kuvakaappaus, Fontti, numero&#10;&#10;Tekoälyllä luotu sisältö voi olla virheellistä.">
            <a:extLst>
              <a:ext uri="{FF2B5EF4-FFF2-40B4-BE49-F238E27FC236}">
                <a16:creationId xmlns:a16="http://schemas.microsoft.com/office/drawing/2014/main" id="{2250919C-31F6-6FAE-DDCD-7AC4CC6FB7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344" y="0"/>
            <a:ext cx="11809312" cy="6674829"/>
          </a:xfrm>
        </p:spPr>
      </p:pic>
    </p:spTree>
    <p:extLst>
      <p:ext uri="{BB962C8B-B14F-4D97-AF65-F5344CB8AC3E}">
        <p14:creationId xmlns:p14="http://schemas.microsoft.com/office/powerpoint/2010/main" val="1147149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descr="Kuva, joka sisältää kohteen teksti, kuvakaappaus, Fontti, numero&#10;&#10;Tekoälyllä luotu sisältö voi olla virheellistä.">
            <a:extLst>
              <a:ext uri="{FF2B5EF4-FFF2-40B4-BE49-F238E27FC236}">
                <a16:creationId xmlns:a16="http://schemas.microsoft.com/office/drawing/2014/main" id="{F49DA7B7-EF2E-0682-4C61-110B06984C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727" y="1116000"/>
            <a:ext cx="11546011" cy="5685050"/>
          </a:xfrm>
        </p:spPr>
      </p:pic>
      <p:sp>
        <p:nvSpPr>
          <p:cNvPr id="3" name="Otsikko 2">
            <a:extLst>
              <a:ext uri="{FF2B5EF4-FFF2-40B4-BE49-F238E27FC236}">
                <a16:creationId xmlns:a16="http://schemas.microsoft.com/office/drawing/2014/main" id="{4F3FC760-F5BB-A656-C925-C434DDF194B3}"/>
              </a:ext>
            </a:extLst>
          </p:cNvPr>
          <p:cNvSpPr>
            <a:spLocks noGrp="1"/>
          </p:cNvSpPr>
          <p:nvPr>
            <p:ph type="title"/>
          </p:nvPr>
        </p:nvSpPr>
        <p:spPr/>
        <p:txBody>
          <a:bodyPr/>
          <a:lstStyle/>
          <a:p>
            <a:r>
              <a:rPr lang="fi-FI" dirty="0"/>
              <a:t>Kiinnostus tarjoamaan julkiselle sektorille, mikäli kilpailu lisääntyy</a:t>
            </a:r>
          </a:p>
        </p:txBody>
      </p:sp>
    </p:spTree>
    <p:extLst>
      <p:ext uri="{BB962C8B-B14F-4D97-AF65-F5344CB8AC3E}">
        <p14:creationId xmlns:p14="http://schemas.microsoft.com/office/powerpoint/2010/main" val="1097437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descr="Kuva, joka sisältää kohteen teksti, kuvakaappaus, ympyrä, Fontti&#10;&#10;Tekoälyllä luotu sisältö voi olla virheellistä.">
            <a:extLst>
              <a:ext uri="{FF2B5EF4-FFF2-40B4-BE49-F238E27FC236}">
                <a16:creationId xmlns:a16="http://schemas.microsoft.com/office/drawing/2014/main" id="{E745B908-7643-77D0-4AB2-519A183CD9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097" y="0"/>
            <a:ext cx="11790063" cy="6648287"/>
          </a:xfrm>
        </p:spPr>
      </p:pic>
    </p:spTree>
    <p:extLst>
      <p:ext uri="{BB962C8B-B14F-4D97-AF65-F5344CB8AC3E}">
        <p14:creationId xmlns:p14="http://schemas.microsoft.com/office/powerpoint/2010/main" val="3971171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98A290-4990-49F7-8A80-DFDB8A15B306}"/>
              </a:ext>
            </a:extLst>
          </p:cNvPr>
          <p:cNvSpPr>
            <a:spLocks noGrp="1"/>
          </p:cNvSpPr>
          <p:nvPr>
            <p:ph type="title"/>
          </p:nvPr>
        </p:nvSpPr>
        <p:spPr>
          <a:xfrm>
            <a:off x="695400" y="443334"/>
            <a:ext cx="9138790" cy="1116000"/>
          </a:xfrm>
        </p:spPr>
        <p:txBody>
          <a:bodyPr/>
          <a:lstStyle/>
          <a:p>
            <a:r>
              <a:rPr lang="fi-FI" dirty="0"/>
              <a:t>Syksy tuo mukanaan kipinöivää sananvaihtoa mediassa. </a:t>
            </a:r>
            <a:r>
              <a:rPr lang="fi-FI" dirty="0">
                <a:solidFill>
                  <a:srgbClr val="FF0000"/>
                </a:solidFill>
              </a:rPr>
              <a:t>Haastamme kaikki teidät mukaan keskusteluun!</a:t>
            </a:r>
          </a:p>
        </p:txBody>
      </p:sp>
      <p:pic>
        <p:nvPicPr>
          <p:cNvPr id="4" name="Sisällön paikkamerkki 3">
            <a:extLst>
              <a:ext uri="{FF2B5EF4-FFF2-40B4-BE49-F238E27FC236}">
                <a16:creationId xmlns:a16="http://schemas.microsoft.com/office/drawing/2014/main" id="{F6A91445-635A-DCA0-9ABB-290A64F5119C}"/>
              </a:ext>
            </a:extLst>
          </p:cNvPr>
          <p:cNvPicPr>
            <a:picLocks noGrp="1" noChangeAspect="1"/>
          </p:cNvPicPr>
          <p:nvPr>
            <p:ph idx="1"/>
          </p:nvPr>
        </p:nvPicPr>
        <p:blipFill>
          <a:blip r:embed="rId2"/>
          <a:stretch>
            <a:fillRect/>
          </a:stretch>
        </p:blipFill>
        <p:spPr>
          <a:xfrm>
            <a:off x="493496" y="1757675"/>
            <a:ext cx="7181210" cy="4679950"/>
          </a:xfrm>
          <a:prstGeom prst="rect">
            <a:avLst/>
          </a:prstGeom>
        </p:spPr>
      </p:pic>
      <p:pic>
        <p:nvPicPr>
          <p:cNvPr id="5" name="Kuva 4">
            <a:extLst>
              <a:ext uri="{FF2B5EF4-FFF2-40B4-BE49-F238E27FC236}">
                <a16:creationId xmlns:a16="http://schemas.microsoft.com/office/drawing/2014/main" id="{880BD7EB-EDBF-99D2-D247-EE1C31A2CB4A}"/>
              </a:ext>
            </a:extLst>
          </p:cNvPr>
          <p:cNvPicPr>
            <a:picLocks noChangeAspect="1"/>
          </p:cNvPicPr>
          <p:nvPr/>
        </p:nvPicPr>
        <p:blipFill>
          <a:blip r:embed="rId3"/>
          <a:stretch>
            <a:fillRect/>
          </a:stretch>
        </p:blipFill>
        <p:spPr>
          <a:xfrm>
            <a:off x="5567294" y="4263300"/>
            <a:ext cx="6530023" cy="2722487"/>
          </a:xfrm>
          <a:prstGeom prst="rect">
            <a:avLst/>
          </a:prstGeom>
        </p:spPr>
      </p:pic>
      <p:pic>
        <p:nvPicPr>
          <p:cNvPr id="6" name="Kuva 5">
            <a:extLst>
              <a:ext uri="{FF2B5EF4-FFF2-40B4-BE49-F238E27FC236}">
                <a16:creationId xmlns:a16="http://schemas.microsoft.com/office/drawing/2014/main" id="{276F16E8-AF22-B90F-7F11-9134E5CC4FF3}"/>
              </a:ext>
            </a:extLst>
          </p:cNvPr>
          <p:cNvPicPr>
            <a:picLocks noChangeAspect="1"/>
          </p:cNvPicPr>
          <p:nvPr/>
        </p:nvPicPr>
        <p:blipFill>
          <a:blip r:embed="rId4"/>
          <a:stretch>
            <a:fillRect/>
          </a:stretch>
        </p:blipFill>
        <p:spPr>
          <a:xfrm>
            <a:off x="5778648" y="1700808"/>
            <a:ext cx="6413352" cy="2691161"/>
          </a:xfrm>
          <a:prstGeom prst="rect">
            <a:avLst/>
          </a:prstGeom>
        </p:spPr>
      </p:pic>
      <p:pic>
        <p:nvPicPr>
          <p:cNvPr id="7" name="Kuva 6">
            <a:extLst>
              <a:ext uri="{FF2B5EF4-FFF2-40B4-BE49-F238E27FC236}">
                <a16:creationId xmlns:a16="http://schemas.microsoft.com/office/drawing/2014/main" id="{4D300C20-1130-C223-98E9-2BC68A9E1032}"/>
              </a:ext>
            </a:extLst>
          </p:cNvPr>
          <p:cNvPicPr>
            <a:picLocks noChangeAspect="1"/>
          </p:cNvPicPr>
          <p:nvPr/>
        </p:nvPicPr>
        <p:blipFill>
          <a:blip r:embed="rId5"/>
          <a:stretch>
            <a:fillRect/>
          </a:stretch>
        </p:blipFill>
        <p:spPr>
          <a:xfrm>
            <a:off x="479376" y="3346874"/>
            <a:ext cx="3005814" cy="3845974"/>
          </a:xfrm>
          <a:prstGeom prst="rect">
            <a:avLst/>
          </a:prstGeom>
        </p:spPr>
      </p:pic>
      <p:pic>
        <p:nvPicPr>
          <p:cNvPr id="8" name="Kuva 7">
            <a:extLst>
              <a:ext uri="{FF2B5EF4-FFF2-40B4-BE49-F238E27FC236}">
                <a16:creationId xmlns:a16="http://schemas.microsoft.com/office/drawing/2014/main" id="{C4670410-72BB-F9D7-D111-B1C3786D3740}"/>
              </a:ext>
            </a:extLst>
          </p:cNvPr>
          <p:cNvPicPr>
            <a:picLocks noChangeAspect="1"/>
          </p:cNvPicPr>
          <p:nvPr/>
        </p:nvPicPr>
        <p:blipFill>
          <a:blip r:embed="rId6"/>
          <a:stretch>
            <a:fillRect/>
          </a:stretch>
        </p:blipFill>
        <p:spPr>
          <a:xfrm rot="20883345">
            <a:off x="2358893" y="4245349"/>
            <a:ext cx="3216069" cy="2304803"/>
          </a:xfrm>
          <a:prstGeom prst="rect">
            <a:avLst/>
          </a:prstGeom>
        </p:spPr>
      </p:pic>
    </p:spTree>
    <p:extLst>
      <p:ext uri="{BB962C8B-B14F-4D97-AF65-F5344CB8AC3E}">
        <p14:creationId xmlns:p14="http://schemas.microsoft.com/office/powerpoint/2010/main" val="4284258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descr="Kuva, joka sisältää kohteen teksti, Fontti, kuvakaappaus, graafinen suunnittelu&#10;&#10;Tekoälyllä luotu sisältö voi olla virheellistä.">
            <a:extLst>
              <a:ext uri="{FF2B5EF4-FFF2-40B4-BE49-F238E27FC236}">
                <a16:creationId xmlns:a16="http://schemas.microsoft.com/office/drawing/2014/main" id="{C8687866-D82C-63CD-FA4C-FA4FB8C7B2A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4417" r="165"/>
          <a:stretch>
            <a:fillRect/>
          </a:stretch>
        </p:blipFill>
        <p:spPr>
          <a:xfrm>
            <a:off x="20" y="10"/>
            <a:ext cx="4367980" cy="6857990"/>
          </a:xfrm>
          <a:noFill/>
        </p:spPr>
      </p:pic>
      <p:sp>
        <p:nvSpPr>
          <p:cNvPr id="10" name="Content Placeholder 2">
            <a:extLst>
              <a:ext uri="{FF2B5EF4-FFF2-40B4-BE49-F238E27FC236}">
                <a16:creationId xmlns:a16="http://schemas.microsoft.com/office/drawing/2014/main" id="{DA5838B2-FFA7-4976-1072-A0D05446DF48}"/>
              </a:ext>
            </a:extLst>
          </p:cNvPr>
          <p:cNvSpPr>
            <a:spLocks noGrp="1"/>
          </p:cNvSpPr>
          <p:nvPr>
            <p:ph sz="half" idx="2"/>
          </p:nvPr>
        </p:nvSpPr>
        <p:spPr>
          <a:xfrm>
            <a:off x="4656000" y="1868329"/>
            <a:ext cx="7008000" cy="4424895"/>
          </a:xfrm>
        </p:spPr>
        <p:txBody>
          <a:bodyPr/>
          <a:lstStyle/>
          <a:p>
            <a:r>
              <a:rPr lang="fi-FI" sz="2200" dirty="0"/>
              <a:t>Yhteisen yhteistyömallin rakentamisen suunnittelu aloitettu. </a:t>
            </a:r>
          </a:p>
          <a:p>
            <a:r>
              <a:rPr lang="fi-FI" sz="2200" dirty="0"/>
              <a:t>Yksikkökustannuslaskennan edistäminen. </a:t>
            </a:r>
          </a:p>
          <a:p>
            <a:r>
              <a:rPr lang="fi-FI" sz="2200" dirty="0"/>
              <a:t>Nyt syksyllä on tärkeää, että meidän luottamushenkilöt ja aluejärjestöjen työntekijät pääsisivät vaikuttamaan hyvinvointialueiden strategioihin! </a:t>
            </a:r>
          </a:p>
          <a:p>
            <a:pPr marL="0" indent="0">
              <a:buNone/>
            </a:pPr>
            <a:endParaRPr lang="fi-FI" sz="2200" dirty="0"/>
          </a:p>
          <a:p>
            <a:pPr marL="0" indent="0">
              <a:buNone/>
            </a:pPr>
            <a:r>
              <a:rPr lang="fi-FI" sz="2200" dirty="0"/>
              <a:t> </a:t>
            </a:r>
            <a:endParaRPr lang="en-US" dirty="0"/>
          </a:p>
        </p:txBody>
      </p:sp>
      <p:sp>
        <p:nvSpPr>
          <p:cNvPr id="12" name="Title 3">
            <a:extLst>
              <a:ext uri="{FF2B5EF4-FFF2-40B4-BE49-F238E27FC236}">
                <a16:creationId xmlns:a16="http://schemas.microsoft.com/office/drawing/2014/main" id="{848DA29C-8221-79DD-2A5A-9FF7A9A2BC67}"/>
              </a:ext>
            </a:extLst>
          </p:cNvPr>
          <p:cNvSpPr>
            <a:spLocks noGrp="1"/>
          </p:cNvSpPr>
          <p:nvPr>
            <p:ph type="title"/>
          </p:nvPr>
        </p:nvSpPr>
        <p:spPr>
          <a:xfrm>
            <a:off x="4656000" y="778729"/>
            <a:ext cx="7008000" cy="960000"/>
          </a:xfrm>
        </p:spPr>
        <p:txBody>
          <a:bodyPr/>
          <a:lstStyle/>
          <a:p>
            <a:r>
              <a:rPr lang="en-US" dirty="0" err="1"/>
              <a:t>Hyvinvointialueet</a:t>
            </a:r>
            <a:endParaRPr lang="en-US" dirty="0"/>
          </a:p>
        </p:txBody>
      </p:sp>
    </p:spTree>
    <p:extLst>
      <p:ext uri="{BB962C8B-B14F-4D97-AF65-F5344CB8AC3E}">
        <p14:creationId xmlns:p14="http://schemas.microsoft.com/office/powerpoint/2010/main" val="1291390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10578544" cy="1850400"/>
          </a:xfrm>
        </p:spPr>
        <p:txBody>
          <a:bodyPr/>
          <a:lstStyle/>
          <a:p>
            <a:r>
              <a:rPr lang="fi-FI" sz="6000" dirty="0"/>
              <a:t>PAIKALLINEN VAIKUTTAMINEN</a:t>
            </a:r>
            <a:endParaRPr lang="fi-FI" sz="7200" dirty="0">
              <a:solidFill>
                <a:schemeClr val="tx1"/>
              </a:solidFill>
            </a:endParaRPr>
          </a:p>
        </p:txBody>
      </p:sp>
      <p:sp>
        <p:nvSpPr>
          <p:cNvPr id="3" name="Alaotsikko 2"/>
          <p:cNvSpPr>
            <a:spLocks noGrp="1"/>
          </p:cNvSpPr>
          <p:nvPr>
            <p:ph type="subTitle" idx="1"/>
          </p:nvPr>
        </p:nvSpPr>
        <p:spPr/>
        <p:txBody>
          <a:bodyPr vert="horz" lIns="0" tIns="45720" rIns="0" bIns="45720" rtlCol="0" anchor="t">
            <a:noAutofit/>
          </a:bodyPr>
          <a:lstStyle/>
          <a:p>
            <a:pPr marL="0" indent="0">
              <a:buNone/>
            </a:pPr>
            <a:r>
              <a:rPr lang="fi-FI" dirty="0"/>
              <a:t>Luottamushenkilöinfo 20.8.2025</a:t>
            </a:r>
          </a:p>
          <a:p>
            <a:pPr marL="0" indent="0">
              <a:buNone/>
            </a:pPr>
            <a:r>
              <a:rPr lang="fi-FI" dirty="0"/>
              <a:t>Frida </a:t>
            </a:r>
            <a:r>
              <a:rPr lang="fi-FI" dirty="0" err="1"/>
              <a:t>Sigfrids</a:t>
            </a:r>
            <a:endParaRPr lang="fi-FI" dirty="0"/>
          </a:p>
        </p:txBody>
      </p:sp>
      <p:pic>
        <p:nvPicPr>
          <p:cNvPr id="6" name="Kuva 5">
            <a:extLst>
              <a:ext uri="{FF2B5EF4-FFF2-40B4-BE49-F238E27FC236}">
                <a16:creationId xmlns:a16="http://schemas.microsoft.com/office/drawing/2014/main" id="{B7740088-54AD-4A41-AF73-BD9105547A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365" y="3627116"/>
            <a:ext cx="4836673" cy="3232494"/>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a:extLst>
              <a:ext uri="{FF2B5EF4-FFF2-40B4-BE49-F238E27FC236}">
                <a16:creationId xmlns:a16="http://schemas.microsoft.com/office/drawing/2014/main" id="{2085B703-D790-2B45-BD76-9848376984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349" y="3627116"/>
            <a:ext cx="4224651" cy="3224448"/>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a:extLst>
              <a:ext uri="{FF2B5EF4-FFF2-40B4-BE49-F238E27FC236}">
                <a16:creationId xmlns:a16="http://schemas.microsoft.com/office/drawing/2014/main" id="{AC240E30-3409-D048-A7FD-E4343B2862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27116"/>
            <a:ext cx="5812971" cy="3232494"/>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581236"/>
            <a:ext cx="2346257" cy="911447"/>
          </a:xfrm>
          <a:prstGeom prst="rect">
            <a:avLst/>
          </a:prstGeom>
        </p:spPr>
      </p:pic>
    </p:spTree>
    <p:extLst>
      <p:ext uri="{BB962C8B-B14F-4D97-AF65-F5344CB8AC3E}">
        <p14:creationId xmlns:p14="http://schemas.microsoft.com/office/powerpoint/2010/main" val="1143233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n paikkamerkki 4" descr="Kuva, joka sisältää kohteen henkilö, ruoka, lautanen, sisä-&#10;&#10;Tekoälyllä luotu sisältö voi olla virheellistä.">
            <a:extLst>
              <a:ext uri="{FF2B5EF4-FFF2-40B4-BE49-F238E27FC236}">
                <a16:creationId xmlns:a16="http://schemas.microsoft.com/office/drawing/2014/main" id="{271B6580-E730-8FA8-C3C6-185539FE666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8814" r="10078" b="-2"/>
          <a:stretch>
            <a:fillRect/>
          </a:stretch>
        </p:blipFill>
        <p:spPr>
          <a:xfrm>
            <a:off x="414000" y="1416000"/>
            <a:ext cx="5510474" cy="4535083"/>
          </a:xfrm>
          <a:noFill/>
        </p:spPr>
      </p:pic>
      <p:sp>
        <p:nvSpPr>
          <p:cNvPr id="3" name="Sisällön paikkamerkki 2">
            <a:extLst>
              <a:ext uri="{FF2B5EF4-FFF2-40B4-BE49-F238E27FC236}">
                <a16:creationId xmlns:a16="http://schemas.microsoft.com/office/drawing/2014/main" id="{083FD18E-0996-4E8E-9CF4-96ED6C92614A}"/>
              </a:ext>
            </a:extLst>
          </p:cNvPr>
          <p:cNvSpPr>
            <a:spLocks noGrp="1"/>
          </p:cNvSpPr>
          <p:nvPr>
            <p:ph sz="half" idx="2"/>
          </p:nvPr>
        </p:nvSpPr>
        <p:spPr>
          <a:xfrm>
            <a:off x="6151880" y="1416000"/>
            <a:ext cx="5510474" cy="4535083"/>
          </a:xfrm>
        </p:spPr>
        <p:txBody>
          <a:bodyPr>
            <a:normAutofit/>
          </a:bodyPr>
          <a:lstStyle/>
          <a:p>
            <a:pPr>
              <a:lnSpc>
                <a:spcPct val="90000"/>
              </a:lnSpc>
            </a:pPr>
            <a:r>
              <a:rPr lang="fi-FI" sz="1900" dirty="0"/>
              <a:t>Kuntavaaleissa yrittäjiä tuli valituksi 23 prosenttia kaikista valtuutetuista (2160 yrittäjää), mikä vastaa edellisten vuoden 2021 vaalien yrittäjien osuutta. Aluevaaleissa yrittäjävaltuutettujen osuus laski 20 prosentista 16 prosenttiin.</a:t>
            </a:r>
          </a:p>
          <a:p>
            <a:pPr>
              <a:lnSpc>
                <a:spcPct val="90000"/>
              </a:lnSpc>
            </a:pPr>
            <a:r>
              <a:rPr lang="fi-FI" sz="1900" dirty="0"/>
              <a:t>Vaalitulos osoittaa selvästi, että yrittäjiin luotetaan päätöksenteossa. Yrittäjien vahva edustus kunta- ja aluevaltuustoissa kertoo siitä, että kansalaiset arvostavat yrittäjien käytännönläheistä otetta, kykyä ymmärtää paikallisen talouden realiteetteja ja halua kehittää palveluita kustannustehokkaasti.</a:t>
            </a:r>
          </a:p>
          <a:p>
            <a:pPr>
              <a:lnSpc>
                <a:spcPct val="90000"/>
              </a:lnSpc>
            </a:pPr>
            <a:r>
              <a:rPr lang="fi-FI" sz="1900" dirty="0"/>
              <a:t>Sekä kunta- että aluetason päätöksentekoon osallistuu nyt huomattava määrä valtuutettuja, joilla on suora yhteys yrittäjyyteen.</a:t>
            </a:r>
          </a:p>
        </p:txBody>
      </p:sp>
      <p:sp>
        <p:nvSpPr>
          <p:cNvPr id="2" name="Otsikko 1">
            <a:extLst>
              <a:ext uri="{FF2B5EF4-FFF2-40B4-BE49-F238E27FC236}">
                <a16:creationId xmlns:a16="http://schemas.microsoft.com/office/drawing/2014/main" id="{3598A290-4990-49F7-8A80-DFDB8A15B306}"/>
              </a:ext>
            </a:extLst>
          </p:cNvPr>
          <p:cNvSpPr>
            <a:spLocks noGrp="1"/>
          </p:cNvSpPr>
          <p:nvPr>
            <p:ph type="title"/>
          </p:nvPr>
        </p:nvSpPr>
        <p:spPr>
          <a:xfrm>
            <a:off x="414000" y="0"/>
            <a:ext cx="9138790" cy="1116000"/>
          </a:xfrm>
        </p:spPr>
        <p:txBody>
          <a:bodyPr anchor="b">
            <a:normAutofit/>
          </a:bodyPr>
          <a:lstStyle/>
          <a:p>
            <a:r>
              <a:rPr lang="fi-FI" dirty="0"/>
              <a:t>Kuntavaikuttamisen taustaa</a:t>
            </a:r>
          </a:p>
        </p:txBody>
      </p:sp>
    </p:spTree>
    <p:extLst>
      <p:ext uri="{BB962C8B-B14F-4D97-AF65-F5344CB8AC3E}">
        <p14:creationId xmlns:p14="http://schemas.microsoft.com/office/powerpoint/2010/main" val="3570436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AC68458-598C-9183-CFDE-AEB5595628CF}"/>
              </a:ext>
            </a:extLst>
          </p:cNvPr>
          <p:cNvSpPr>
            <a:spLocks noGrp="1"/>
          </p:cNvSpPr>
          <p:nvPr>
            <p:ph idx="1"/>
          </p:nvPr>
        </p:nvSpPr>
        <p:spPr/>
        <p:txBody>
          <a:bodyPr/>
          <a:lstStyle/>
          <a:p>
            <a:r>
              <a:rPr lang="fi-FI" b="1" dirty="0"/>
              <a:t>Työpaikkojen ja yritystoiminnan turvaaminen: </a:t>
            </a:r>
            <a:r>
              <a:rPr lang="fi-FI" dirty="0"/>
              <a:t>Ilman elinvoimaa kunnan verotulot pienenevät ja palveluiden rahoittaminen vaikeutuu.</a:t>
            </a:r>
          </a:p>
          <a:p>
            <a:r>
              <a:rPr lang="fi-FI" b="1" dirty="0"/>
              <a:t>Väestön vetovoiman ja pitovoiman vahvistaminen: </a:t>
            </a:r>
            <a:r>
              <a:rPr lang="fi-FI" dirty="0"/>
              <a:t>Työpaikat, monipuoliset palvelut ja viihtyisä ympäristö houkuttelevat uusia asukkaita ja pitävät nykyiset asukkaat kunnassa.</a:t>
            </a:r>
          </a:p>
          <a:p>
            <a:r>
              <a:rPr lang="fi-FI" b="1" dirty="0"/>
              <a:t>Kunnan taloudellisen pohjan vahvistaminen:</a:t>
            </a:r>
            <a:r>
              <a:rPr lang="fi-FI" dirty="0"/>
              <a:t> Elinvoimainen elinkeinoelämä tuottaa verotuloja ja vähentää työttömyyden kustannuksia.</a:t>
            </a:r>
          </a:p>
          <a:p>
            <a:r>
              <a:rPr lang="fi-FI" b="1" dirty="0"/>
              <a:t>Innovaatioiden ja uudistumisen edistäminen: </a:t>
            </a:r>
            <a:r>
              <a:rPr lang="fi-FI" dirty="0"/>
              <a:t>Aktiivinen vuoropuhelu yritysten kanssa tuo uusia ratkaisuja ja mahdollistaa kunnan kehittymisen muuttuvassa maailmassa.</a:t>
            </a:r>
          </a:p>
          <a:p>
            <a:r>
              <a:rPr lang="fi-FI" b="1" dirty="0"/>
              <a:t>Yhteisöllisyyden ja identiteetin rakentaminen: </a:t>
            </a:r>
            <a:r>
              <a:rPr lang="fi-FI" dirty="0"/>
              <a:t>Yritykset, kunta ja asukkaat yhdessä voivat luoda vahvan paikallisen tarinan ja ylpeyden aiheen.</a:t>
            </a:r>
          </a:p>
        </p:txBody>
      </p:sp>
      <p:sp>
        <p:nvSpPr>
          <p:cNvPr id="3" name="Otsikko 2">
            <a:extLst>
              <a:ext uri="{FF2B5EF4-FFF2-40B4-BE49-F238E27FC236}">
                <a16:creationId xmlns:a16="http://schemas.microsoft.com/office/drawing/2014/main" id="{F4D0B987-7865-E27A-D4DC-AC82838D7408}"/>
              </a:ext>
            </a:extLst>
          </p:cNvPr>
          <p:cNvSpPr>
            <a:spLocks noGrp="1"/>
          </p:cNvSpPr>
          <p:nvPr>
            <p:ph type="title"/>
          </p:nvPr>
        </p:nvSpPr>
        <p:spPr>
          <a:xfrm>
            <a:off x="414000" y="204000"/>
            <a:ext cx="9138790" cy="1116000"/>
          </a:xfrm>
        </p:spPr>
        <p:txBody>
          <a:bodyPr/>
          <a:lstStyle/>
          <a:p>
            <a:r>
              <a:rPr lang="fi-FI" dirty="0"/>
              <a:t>Miksi elinvoiman vahvistaminen kunnassa on tärkeää?</a:t>
            </a:r>
          </a:p>
        </p:txBody>
      </p:sp>
    </p:spTree>
    <p:extLst>
      <p:ext uri="{BB962C8B-B14F-4D97-AF65-F5344CB8AC3E}">
        <p14:creationId xmlns:p14="http://schemas.microsoft.com/office/powerpoint/2010/main" val="189070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66DBA49B-CC6A-3336-E14C-A2EA820A82C0}"/>
              </a:ext>
            </a:extLst>
          </p:cNvPr>
          <p:cNvSpPr>
            <a:spLocks noGrp="1"/>
          </p:cNvSpPr>
          <p:nvPr>
            <p:ph idx="1"/>
          </p:nvPr>
        </p:nvSpPr>
        <p:spPr/>
        <p:txBody>
          <a:bodyPr/>
          <a:lstStyle/>
          <a:p>
            <a:r>
              <a:rPr lang="fi-FI" dirty="0"/>
              <a:t>Kunnan strategia on valtuuston tärkein asiakirja. Se määrittää pitkän aikavälin suunnan ja ohjaa kaikkia muita päätöksiä valtuustokauden aikana. Strategiaan kirjataan arvot, tavoitteet ja painopisteet, jotka vaikuttavat muun muassa siihen, kuinka elinvoimaa, yrittäjyyttä ja työllisyyttä kunnassa kehitetään. </a:t>
            </a:r>
          </a:p>
          <a:p>
            <a:r>
              <a:rPr lang="fi-FI" dirty="0"/>
              <a:t>Vuoden 2023 alussa sosiaali- ja terveydenhuollon järjestämisvastuu siirtyi kunnilta hyvin-vointialueille, mikä muutti radikaalisti kuntien toimintakenttää. Tämän seurauksena kuntien strateginen painopiste on siirtynyt entistä selvemmin elinvoiman, yrittäjyyden ja sivistyksen edistämiseen. Yrittäjyyden näkökulmasta tämä avaa uudenlaisia vaikuttamisen mahdollisuuksia.</a:t>
            </a:r>
          </a:p>
          <a:p>
            <a:pPr lvl="1"/>
            <a:r>
              <a:rPr lang="fi-FI" dirty="0"/>
              <a:t>Painopisteen siirtymä on vahvistunut entisestään, kun työvoimapalvelut siirtyvät valtiolta kuntien vastuulle vuoden 2025 alussa. Lisäksi valtion aluehallinnon uudistuksen myötä Suomeen perustetaan vuonna 2026 kymmenen uutta elinvoimakeskusta. </a:t>
            </a:r>
          </a:p>
          <a:p>
            <a:endParaRPr lang="fi-FI" dirty="0"/>
          </a:p>
        </p:txBody>
      </p:sp>
      <p:sp>
        <p:nvSpPr>
          <p:cNvPr id="3" name="Otsikko 2">
            <a:extLst>
              <a:ext uri="{FF2B5EF4-FFF2-40B4-BE49-F238E27FC236}">
                <a16:creationId xmlns:a16="http://schemas.microsoft.com/office/drawing/2014/main" id="{70E47E80-468B-BBB5-1CD1-4DA4C00D5C9A}"/>
              </a:ext>
            </a:extLst>
          </p:cNvPr>
          <p:cNvSpPr>
            <a:spLocks noGrp="1"/>
          </p:cNvSpPr>
          <p:nvPr>
            <p:ph type="title"/>
          </p:nvPr>
        </p:nvSpPr>
        <p:spPr/>
        <p:txBody>
          <a:bodyPr/>
          <a:lstStyle/>
          <a:p>
            <a:r>
              <a:rPr lang="fi-FI" dirty="0"/>
              <a:t>Syksyn painopiste = Kunnan strategia</a:t>
            </a:r>
          </a:p>
        </p:txBody>
      </p:sp>
    </p:spTree>
    <p:extLst>
      <p:ext uri="{BB962C8B-B14F-4D97-AF65-F5344CB8AC3E}">
        <p14:creationId xmlns:p14="http://schemas.microsoft.com/office/powerpoint/2010/main" val="647112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B03C659-2D3D-CE8E-7C33-029BB55A7F83}"/>
              </a:ext>
            </a:extLst>
          </p:cNvPr>
          <p:cNvSpPr>
            <a:spLocks noGrp="1"/>
          </p:cNvSpPr>
          <p:nvPr>
            <p:ph sz="half" idx="2"/>
          </p:nvPr>
        </p:nvSpPr>
        <p:spPr>
          <a:xfrm>
            <a:off x="4656000" y="1868329"/>
            <a:ext cx="7008000" cy="4424895"/>
          </a:xfrm>
        </p:spPr>
        <p:txBody>
          <a:bodyPr>
            <a:normAutofit lnSpcReduction="10000"/>
          </a:bodyPr>
          <a:lstStyle/>
          <a:p>
            <a:r>
              <a:rPr lang="fi-FI" dirty="0"/>
              <a:t>Ehdotamme kunnan strategiaan konkreettisen kirjauksen yritysvaikutusten arvioinnin käyttöönotosta.</a:t>
            </a:r>
          </a:p>
          <a:p>
            <a:r>
              <a:rPr lang="fi-FI" dirty="0"/>
              <a:t>Yritysvaikutusten arvioinnissa on tärkeää nimetä myös vastuuhenkilö, joka suorittaa arvioinnin. Vastuuhenkilö voi olla esimerkiksi kunnanjohtaja, päätöksen vastuujohtaja tai muu henkilö. Ilman vastuuhenkilöä arviointi usein unohtuu.</a:t>
            </a:r>
          </a:p>
          <a:p>
            <a:r>
              <a:rPr lang="fi-FI" dirty="0"/>
              <a:t>Tärkeää on, että koko kunta/kuntakonserni sitoutuu toimintamalliin, koska myös konsernin yhtiöissä päätetään asioista, joilla on yritysvaikutuksia</a:t>
            </a:r>
          </a:p>
          <a:p>
            <a:endParaRPr lang="fi-FI" dirty="0"/>
          </a:p>
        </p:txBody>
      </p:sp>
      <p:sp>
        <p:nvSpPr>
          <p:cNvPr id="3" name="Otsikko 2">
            <a:extLst>
              <a:ext uri="{FF2B5EF4-FFF2-40B4-BE49-F238E27FC236}">
                <a16:creationId xmlns:a16="http://schemas.microsoft.com/office/drawing/2014/main" id="{E8809939-F207-6572-F765-C6C45FB570B2}"/>
              </a:ext>
            </a:extLst>
          </p:cNvPr>
          <p:cNvSpPr>
            <a:spLocks noGrp="1"/>
          </p:cNvSpPr>
          <p:nvPr>
            <p:ph type="title"/>
          </p:nvPr>
        </p:nvSpPr>
        <p:spPr>
          <a:xfrm>
            <a:off x="4656000" y="778729"/>
            <a:ext cx="7008000" cy="960000"/>
          </a:xfrm>
        </p:spPr>
        <p:txBody>
          <a:bodyPr anchor="b">
            <a:normAutofit/>
          </a:bodyPr>
          <a:lstStyle/>
          <a:p>
            <a:r>
              <a:rPr lang="fi-FI" dirty="0"/>
              <a:t>Yrittäjien kärki strategiatyössä</a:t>
            </a:r>
          </a:p>
        </p:txBody>
      </p:sp>
      <p:pic>
        <p:nvPicPr>
          <p:cNvPr id="10" name="Kuvan paikkamerkki 9" descr="Kuva, joka sisältää kohteen sisä-, peili, jalkineet, seinä&#10;&#10;Tekoälyllä luotu sisältö voi olla virheellistä.">
            <a:extLst>
              <a:ext uri="{FF2B5EF4-FFF2-40B4-BE49-F238E27FC236}">
                <a16:creationId xmlns:a16="http://schemas.microsoft.com/office/drawing/2014/main" id="{134B2E3D-A4D5-7E1F-19F7-AAE3577CB15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763" r="28763"/>
          <a:stretch>
            <a:fillRect/>
          </a:stretch>
        </p:blipFill>
        <p:spPr/>
      </p:pic>
    </p:spTree>
    <p:extLst>
      <p:ext uri="{BB962C8B-B14F-4D97-AF65-F5344CB8AC3E}">
        <p14:creationId xmlns:p14="http://schemas.microsoft.com/office/powerpoint/2010/main" val="2444853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C724A71-4C45-4481-8481-6F454DB505BD}"/>
              </a:ext>
            </a:extLst>
          </p:cNvPr>
          <p:cNvSpPr>
            <a:spLocks noGrp="1"/>
          </p:cNvSpPr>
          <p:nvPr>
            <p:ph type="title"/>
          </p:nvPr>
        </p:nvSpPr>
        <p:spPr>
          <a:xfrm>
            <a:off x="414000" y="0"/>
            <a:ext cx="9138790" cy="1116000"/>
          </a:xfrm>
        </p:spPr>
        <p:txBody>
          <a:bodyPr anchor="b">
            <a:normAutofit/>
          </a:bodyPr>
          <a:lstStyle/>
          <a:p>
            <a:r>
              <a:rPr lang="fi-FI" dirty="0"/>
              <a:t>Yritysvaikutusten arvioinnin tavoitteet</a:t>
            </a:r>
          </a:p>
        </p:txBody>
      </p:sp>
      <p:graphicFrame>
        <p:nvGraphicFramePr>
          <p:cNvPr id="11" name="Sisällön paikkamerkki 1">
            <a:extLst>
              <a:ext uri="{FF2B5EF4-FFF2-40B4-BE49-F238E27FC236}">
                <a16:creationId xmlns:a16="http://schemas.microsoft.com/office/drawing/2014/main" id="{B7493B55-1C34-499C-9496-26EFCC932A93}"/>
              </a:ext>
            </a:extLst>
          </p:cNvPr>
          <p:cNvGraphicFramePr>
            <a:graphicFrameLocks noGrp="1"/>
          </p:cNvGraphicFramePr>
          <p:nvPr>
            <p:ph idx="1"/>
          </p:nvPr>
        </p:nvGraphicFramePr>
        <p:xfrm>
          <a:off x="414000" y="1416000"/>
          <a:ext cx="11248354" cy="46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2231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3735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2.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heme/theme1.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2.xml><?xml version="1.0" encoding="utf-8"?>
<a:theme xmlns:a="http://schemas.openxmlformats.org/drawingml/2006/main" name="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3.xml><?xml version="1.0" encoding="utf-8"?>
<a:theme xmlns:a="http://schemas.openxmlformats.org/drawingml/2006/main" name="1_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4.xml><?xml version="1.0" encoding="utf-8"?>
<a:theme xmlns:a="http://schemas.openxmlformats.org/drawingml/2006/main" name="5_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5.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C9992BEE7E004848BF91DD3D01D7067C" ma:contentTypeVersion="12" ma:contentTypeDescription="Luo uusi asiakirja." ma:contentTypeScope="" ma:versionID="8594decc6c1f657d2e133efdfe0a5741">
  <xsd:schema xmlns:xsd="http://www.w3.org/2001/XMLSchema" xmlns:xs="http://www.w3.org/2001/XMLSchema" xmlns:p="http://schemas.microsoft.com/office/2006/metadata/properties" xmlns:ns2="329bd664-d8be-41cf-b989-d8dfb89411f2" xmlns:ns3="fbf8f03c-7d4d-49e4-89c5-3c481dfe6f5b" targetNamespace="http://schemas.microsoft.com/office/2006/metadata/properties" ma:root="true" ma:fieldsID="0f8dc52d52433066639d6ee536484cf5" ns2:_="" ns3:_="">
    <xsd:import namespace="329bd664-d8be-41cf-b989-d8dfb89411f2"/>
    <xsd:import namespace="fbf8f03c-7d4d-49e4-89c5-3c481dfe6f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9bd664-d8be-41cf-b989-d8dfb89411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f8f03c-7d4d-49e4-89c5-3c481dfe6f5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a7f66aa-6a08-443e-85d5-926ec37630ff}" ma:internalName="TaxCatchAll" ma:showField="CatchAllData" ma:web="fbf8f03c-7d4d-49e4-89c5-3c481dfe6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29bd664-d8be-41cf-b989-d8dfb89411f2">
      <Terms xmlns="http://schemas.microsoft.com/office/infopath/2007/PartnerControls"/>
    </lcf76f155ced4ddcb4097134ff3c332f>
    <TaxCatchAll xmlns="fbf8f03c-7d4d-49e4-89c5-3c481dfe6f5b" xsi:nil="true"/>
  </documentManagement>
</p:properties>
</file>

<file path=customXml/itemProps1.xml><?xml version="1.0" encoding="utf-8"?>
<ds:datastoreItem xmlns:ds="http://schemas.openxmlformats.org/officeDocument/2006/customXml" ds:itemID="{A76F093C-D3E9-4FCA-991E-D89F007CB0B5}">
  <ds:schemaRefs>
    <ds:schemaRef ds:uri="http://schemas.microsoft.com/sharepoint/v3/contenttype/forms"/>
  </ds:schemaRefs>
</ds:datastoreItem>
</file>

<file path=customXml/itemProps2.xml><?xml version="1.0" encoding="utf-8"?>
<ds:datastoreItem xmlns:ds="http://schemas.openxmlformats.org/officeDocument/2006/customXml" ds:itemID="{F55C386C-52D0-4A33-BE1C-393F9CA60797}"/>
</file>

<file path=customXml/itemProps3.xml><?xml version="1.0" encoding="utf-8"?>
<ds:datastoreItem xmlns:ds="http://schemas.openxmlformats.org/officeDocument/2006/customXml" ds:itemID="{B78DA41B-4B97-44B0-A924-F12DA55FE242}">
  <ds:schemaRefs>
    <ds:schemaRef ds:uri="898b8d2f-19cd-42f1-9c42-12622fa0c740"/>
    <ds:schemaRef ds:uri="dd30f130-e884-49e6-9444-2ce42116d4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329bd664-d8be-41cf-b989-d8dfb89411f2"/>
    <ds:schemaRef ds:uri="fbf8f03c-7d4d-49e4-89c5-3c481dfe6f5b"/>
  </ds:schemaRefs>
</ds:datastoreItem>
</file>

<file path=docProps/app.xml><?xml version="1.0" encoding="utf-8"?>
<Properties xmlns="http://schemas.openxmlformats.org/officeDocument/2006/extended-properties" xmlns:vt="http://schemas.openxmlformats.org/officeDocument/2006/docPropsVTypes">
  <Template>SY_PowerPoint</Template>
  <TotalTime>102</TotalTime>
  <Words>818</Words>
  <Application>Microsoft Office PowerPoint</Application>
  <PresentationFormat>Widescreen</PresentationFormat>
  <Paragraphs>91</Paragraphs>
  <Slides>31</Slides>
  <Notes>3</Notes>
  <HiddenSlides>0</HiddenSlides>
  <MMClips>0</MMClips>
  <ScaleCrop>false</ScaleCrop>
  <HeadingPairs>
    <vt:vector size="4" baseType="variant">
      <vt:variant>
        <vt:lpstr>Theme</vt:lpstr>
      </vt:variant>
      <vt:variant>
        <vt:i4>4</vt:i4>
      </vt:variant>
      <vt:variant>
        <vt:lpstr>Slide Titles</vt:lpstr>
      </vt:variant>
      <vt:variant>
        <vt:i4>31</vt:i4>
      </vt:variant>
    </vt:vector>
  </HeadingPairs>
  <TitlesOfParts>
    <vt:vector size="35" baseType="lpstr">
      <vt:lpstr>Suomen Yrittajat</vt:lpstr>
      <vt:lpstr>SuomenYrittajat169</vt:lpstr>
      <vt:lpstr>1_SuomenYrittajat169</vt:lpstr>
      <vt:lpstr>5_Kantar template master</vt:lpstr>
      <vt:lpstr>Luottamushenkilöinfo</vt:lpstr>
      <vt:lpstr>Luottamushenkilöinfo 20.8.</vt:lpstr>
      <vt:lpstr>(Positiivinen) Talouskatsaus</vt:lpstr>
      <vt:lpstr>BKT kohti parempaa</vt:lpstr>
      <vt:lpstr>Korot kohtuullisemmat</vt:lpstr>
      <vt:lpstr>Suomen ”ali-inflaatio” ohi?</vt:lpstr>
      <vt:lpstr>Ostovoima kasvaa tänäkin vuonna</vt:lpstr>
      <vt:lpstr>Luottamus lisääntyy</vt:lpstr>
      <vt:lpstr>Työllisyys kohtuullinen</vt:lpstr>
      <vt:lpstr>Teollisuuden tilaukset kasvavat</vt:lpstr>
      <vt:lpstr>Uusia lainoja myönnetään</vt:lpstr>
      <vt:lpstr>Marginaalitasot palautuneet ”normaalille” tasolle</vt:lpstr>
      <vt:lpstr>Asuntokauppa kohenee</vt:lpstr>
      <vt:lpstr>Osakemarkkinoiden meno myönteinen</vt:lpstr>
      <vt:lpstr>Tullisopu mainettaan parempi</vt:lpstr>
      <vt:lpstr>Historiallinen kokous Washingtonissa</vt:lpstr>
      <vt:lpstr>Hankintalaki ja hyvinvointialueet</vt:lpstr>
      <vt:lpstr>Miksi puhumme hankintalaista?</vt:lpstr>
      <vt:lpstr>Ajankohtaista hankintoihin liittyen</vt:lpstr>
      <vt:lpstr>PowerPoint Presentation</vt:lpstr>
      <vt:lpstr>Kiinnostus tarjoamaan julkiselle sektorille, mikäli kilpailu lisääntyy</vt:lpstr>
      <vt:lpstr>PowerPoint Presentation</vt:lpstr>
      <vt:lpstr>Syksy tuo mukanaan kipinöivää sananvaihtoa mediassa. Haastamme kaikki teidät mukaan keskusteluun!</vt:lpstr>
      <vt:lpstr>Hyvinvointialueet</vt:lpstr>
      <vt:lpstr>PAIKALLINEN VAIKUTTAMINEN</vt:lpstr>
      <vt:lpstr>Kuntavaikuttamisen taustaa</vt:lpstr>
      <vt:lpstr>Miksi elinvoiman vahvistaminen kunnassa on tärkeää?</vt:lpstr>
      <vt:lpstr>Syksyn painopiste = Kunnan strategia</vt:lpstr>
      <vt:lpstr>Yrittäjien kärki strategiatyössä</vt:lpstr>
      <vt:lpstr>Yritysvaikutusten arvioinnin tavoitteet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Mikael Pentikäinen</dc:creator>
  <cp:lastModifiedBy>Heidi Jäntti</cp:lastModifiedBy>
  <cp:revision>62</cp:revision>
  <dcterms:created xsi:type="dcterms:W3CDTF">2024-03-24T06:07:04Z</dcterms:created>
  <dcterms:modified xsi:type="dcterms:W3CDTF">2025-10-28T11:52:50Z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0x010100C9992BEE7E004848BF91DD3D01D7067C</vt:lpwstr>
  </property>
  <property fmtid="{D5CDD505-2E9C-101B-9397-08002B2CF9AE}" pid="3" name="MediaServiceImageTags">
    <vt:lpwstr/>
  </property>
</Properties>
</file>