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1"/>
    <p:sldMasterId id="2147484473" r:id="rId2"/>
  </p:sldMasterIdLst>
  <p:notesMasterIdLst>
    <p:notesMasterId r:id="rId22"/>
  </p:notesMasterIdLst>
  <p:sldIdLst>
    <p:sldId id="2147472648" r:id="rId3"/>
    <p:sldId id="2147472638" r:id="rId4"/>
    <p:sldId id="2147472639" r:id="rId5"/>
    <p:sldId id="2147472640" r:id="rId6"/>
    <p:sldId id="2147472641" r:id="rId7"/>
    <p:sldId id="2147472647" r:id="rId8"/>
    <p:sldId id="2147472642" r:id="rId9"/>
    <p:sldId id="2147472643" r:id="rId10"/>
    <p:sldId id="2147472644" r:id="rId11"/>
    <p:sldId id="2147472646" r:id="rId12"/>
    <p:sldId id="262" r:id="rId13"/>
    <p:sldId id="2147472630" r:id="rId14"/>
    <p:sldId id="2147472625" r:id="rId15"/>
    <p:sldId id="2147472626" r:id="rId16"/>
    <p:sldId id="2147472627" r:id="rId17"/>
    <p:sldId id="2147472635" r:id="rId18"/>
    <p:sldId id="2147472637" r:id="rId19"/>
    <p:sldId id="256" r:id="rId20"/>
    <p:sldId id="261" r:id="rId21"/>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howGuides="1">
      <p:cViewPr varScale="1">
        <p:scale>
          <a:sx n="142" d="100"/>
          <a:sy n="142" d="100"/>
        </p:scale>
        <p:origin x="2250" y="3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di Jäntti" userId="72604c53-cdc7-4e02-bfaf-0ce60e13563e" providerId="ADAL" clId="{B063097C-98B1-4438-A00C-39A9E1D08AE1}"/>
    <pc:docChg chg="custSel addSld delSld modSld sldOrd addMainMaster">
      <pc:chgData name="Heidi Jäntti" userId="72604c53-cdc7-4e02-bfaf-0ce60e13563e" providerId="ADAL" clId="{B063097C-98B1-4438-A00C-39A9E1D08AE1}" dt="2025-03-20T07:24:36.244" v="35" actId="47"/>
      <pc:docMkLst>
        <pc:docMk/>
      </pc:docMkLst>
      <pc:sldChg chg="addSp delSp modSp mod chgLayout">
        <pc:chgData name="Heidi Jäntti" userId="72604c53-cdc7-4e02-bfaf-0ce60e13563e" providerId="ADAL" clId="{B063097C-98B1-4438-A00C-39A9E1D08AE1}" dt="2025-03-20T07:23:51.096" v="4" actId="478"/>
        <pc:sldMkLst>
          <pc:docMk/>
          <pc:sldMk cId="2925028872" sldId="262"/>
        </pc:sldMkLst>
        <pc:spChg chg="add del mod">
          <ac:chgData name="Heidi Jäntti" userId="72604c53-cdc7-4e02-bfaf-0ce60e13563e" providerId="ADAL" clId="{B063097C-98B1-4438-A00C-39A9E1D08AE1}" dt="2025-03-20T07:23:44.086" v="1" actId="6264"/>
          <ac:spMkLst>
            <pc:docMk/>
            <pc:sldMk cId="2925028872" sldId="262"/>
            <ac:spMk id="3" creationId="{EDBD05D0-7FFF-E9A6-DEED-B1583CE9BB53}"/>
          </ac:spMkLst>
        </pc:spChg>
        <pc:spChg chg="add del mod">
          <ac:chgData name="Heidi Jäntti" userId="72604c53-cdc7-4e02-bfaf-0ce60e13563e" providerId="ADAL" clId="{B063097C-98B1-4438-A00C-39A9E1D08AE1}" dt="2025-03-20T07:23:44.086" v="1" actId="6264"/>
          <ac:spMkLst>
            <pc:docMk/>
            <pc:sldMk cId="2925028872" sldId="262"/>
            <ac:spMk id="4" creationId="{27161CDA-1FDD-CD17-CFC4-92781FDCDF31}"/>
          </ac:spMkLst>
        </pc:spChg>
        <pc:spChg chg="add del mod">
          <ac:chgData name="Heidi Jäntti" userId="72604c53-cdc7-4e02-bfaf-0ce60e13563e" providerId="ADAL" clId="{B063097C-98B1-4438-A00C-39A9E1D08AE1}" dt="2025-03-20T07:23:44.086" v="1" actId="6264"/>
          <ac:spMkLst>
            <pc:docMk/>
            <pc:sldMk cId="2925028872" sldId="262"/>
            <ac:spMk id="5" creationId="{04858981-3230-86AB-C22C-26FCF05B7410}"/>
          </ac:spMkLst>
        </pc:spChg>
        <pc:spChg chg="mod ord">
          <ac:chgData name="Heidi Jäntti" userId="72604c53-cdc7-4e02-bfaf-0ce60e13563e" providerId="ADAL" clId="{B063097C-98B1-4438-A00C-39A9E1D08AE1}" dt="2025-03-20T07:23:44.086" v="1" actId="6264"/>
          <ac:spMkLst>
            <pc:docMk/>
            <pc:sldMk cId="2925028872" sldId="262"/>
            <ac:spMk id="7" creationId="{C6563270-B246-495F-9E28-410DC6772378}"/>
          </ac:spMkLst>
        </pc:spChg>
        <pc:spChg chg="del mod ord">
          <ac:chgData name="Heidi Jäntti" userId="72604c53-cdc7-4e02-bfaf-0ce60e13563e" providerId="ADAL" clId="{B063097C-98B1-4438-A00C-39A9E1D08AE1}" dt="2025-03-20T07:23:51.096" v="4" actId="478"/>
          <ac:spMkLst>
            <pc:docMk/>
            <pc:sldMk cId="2925028872" sldId="262"/>
            <ac:spMk id="8" creationId="{28535764-C966-4EEE-9C10-E8FE18B6BAD7}"/>
          </ac:spMkLst>
        </pc:spChg>
        <pc:spChg chg="add mod">
          <ac:chgData name="Heidi Jäntti" userId="72604c53-cdc7-4e02-bfaf-0ce60e13563e" providerId="ADAL" clId="{B063097C-98B1-4438-A00C-39A9E1D08AE1}" dt="2025-03-20T07:23:51.096" v="4" actId="478"/>
          <ac:spMkLst>
            <pc:docMk/>
            <pc:sldMk cId="2925028872" sldId="262"/>
            <ac:spMk id="9" creationId="{554A6596-5037-35E0-1F6F-3E6B983D906E}"/>
          </ac:spMkLst>
        </pc:spChg>
        <pc:picChg chg="mod ord">
          <ac:chgData name="Heidi Jäntti" userId="72604c53-cdc7-4e02-bfaf-0ce60e13563e" providerId="ADAL" clId="{B063097C-98B1-4438-A00C-39A9E1D08AE1}" dt="2025-03-20T07:23:44.086" v="1" actId="6264"/>
          <ac:picMkLst>
            <pc:docMk/>
            <pc:sldMk cId="2925028872" sldId="262"/>
            <ac:picMk id="2" creationId="{EF8D116F-C49B-1ACA-B21F-6280BA03CC4E}"/>
          </ac:picMkLst>
        </pc:picChg>
      </pc:sldChg>
      <pc:sldChg chg="add">
        <pc:chgData name="Heidi Jäntti" userId="72604c53-cdc7-4e02-bfaf-0ce60e13563e" providerId="ADAL" clId="{B063097C-98B1-4438-A00C-39A9E1D08AE1}" dt="2025-03-20T07:24:10.142" v="6"/>
        <pc:sldMkLst>
          <pc:docMk/>
          <pc:sldMk cId="1955880281" sldId="2147472638"/>
        </pc:sldMkLst>
      </pc:sldChg>
      <pc:sldChg chg="add">
        <pc:chgData name="Heidi Jäntti" userId="72604c53-cdc7-4e02-bfaf-0ce60e13563e" providerId="ADAL" clId="{B063097C-98B1-4438-A00C-39A9E1D08AE1}" dt="2025-03-20T07:24:10.233" v="8"/>
        <pc:sldMkLst>
          <pc:docMk/>
          <pc:sldMk cId="249655902" sldId="2147472639"/>
        </pc:sldMkLst>
      </pc:sldChg>
      <pc:sldChg chg="add">
        <pc:chgData name="Heidi Jäntti" userId="72604c53-cdc7-4e02-bfaf-0ce60e13563e" providerId="ADAL" clId="{B063097C-98B1-4438-A00C-39A9E1D08AE1}" dt="2025-03-20T07:24:10.258" v="10"/>
        <pc:sldMkLst>
          <pc:docMk/>
          <pc:sldMk cId="4175255648" sldId="2147472640"/>
        </pc:sldMkLst>
      </pc:sldChg>
      <pc:sldChg chg="add">
        <pc:chgData name="Heidi Jäntti" userId="72604c53-cdc7-4e02-bfaf-0ce60e13563e" providerId="ADAL" clId="{B063097C-98B1-4438-A00C-39A9E1D08AE1}" dt="2025-03-20T07:24:10.283" v="12"/>
        <pc:sldMkLst>
          <pc:docMk/>
          <pc:sldMk cId="3289054264" sldId="2147472641"/>
        </pc:sldMkLst>
      </pc:sldChg>
      <pc:sldChg chg="add">
        <pc:chgData name="Heidi Jäntti" userId="72604c53-cdc7-4e02-bfaf-0ce60e13563e" providerId="ADAL" clId="{B063097C-98B1-4438-A00C-39A9E1D08AE1}" dt="2025-03-20T07:24:10.308" v="14"/>
        <pc:sldMkLst>
          <pc:docMk/>
          <pc:sldMk cId="3367035537" sldId="2147472642"/>
        </pc:sldMkLst>
      </pc:sldChg>
      <pc:sldChg chg="add">
        <pc:chgData name="Heidi Jäntti" userId="72604c53-cdc7-4e02-bfaf-0ce60e13563e" providerId="ADAL" clId="{B063097C-98B1-4438-A00C-39A9E1D08AE1}" dt="2025-03-20T07:24:10.338" v="16"/>
        <pc:sldMkLst>
          <pc:docMk/>
          <pc:sldMk cId="1680188087" sldId="2147472643"/>
        </pc:sldMkLst>
      </pc:sldChg>
      <pc:sldChg chg="add">
        <pc:chgData name="Heidi Jäntti" userId="72604c53-cdc7-4e02-bfaf-0ce60e13563e" providerId="ADAL" clId="{B063097C-98B1-4438-A00C-39A9E1D08AE1}" dt="2025-03-20T07:24:10.370" v="18"/>
        <pc:sldMkLst>
          <pc:docMk/>
          <pc:sldMk cId="3888997276" sldId="2147472644"/>
        </pc:sldMkLst>
      </pc:sldChg>
      <pc:sldChg chg="add del">
        <pc:chgData name="Heidi Jäntti" userId="72604c53-cdc7-4e02-bfaf-0ce60e13563e" providerId="ADAL" clId="{B063097C-98B1-4438-A00C-39A9E1D08AE1}" dt="2025-03-20T07:24:36.244" v="35" actId="47"/>
        <pc:sldMkLst>
          <pc:docMk/>
          <pc:sldMk cId="2539656843" sldId="2147472645"/>
        </pc:sldMkLst>
      </pc:sldChg>
      <pc:sldChg chg="add ord">
        <pc:chgData name="Heidi Jäntti" userId="72604c53-cdc7-4e02-bfaf-0ce60e13563e" providerId="ADAL" clId="{B063097C-98B1-4438-A00C-39A9E1D08AE1}" dt="2025-03-20T07:24:34.868" v="34"/>
        <pc:sldMkLst>
          <pc:docMk/>
          <pc:sldMk cId="4066078712" sldId="2147472646"/>
        </pc:sldMkLst>
      </pc:sldChg>
      <pc:sldChg chg="add ord">
        <pc:chgData name="Heidi Jäntti" userId="72604c53-cdc7-4e02-bfaf-0ce60e13563e" providerId="ADAL" clId="{B063097C-98B1-4438-A00C-39A9E1D08AE1}" dt="2025-03-20T07:24:31.070" v="32"/>
        <pc:sldMkLst>
          <pc:docMk/>
          <pc:sldMk cId="3948494877" sldId="2147472647"/>
        </pc:sldMkLst>
      </pc:sldChg>
      <pc:sldChg chg="add ord">
        <pc:chgData name="Heidi Jäntti" userId="72604c53-cdc7-4e02-bfaf-0ce60e13563e" providerId="ADAL" clId="{B063097C-98B1-4438-A00C-39A9E1D08AE1}" dt="2025-03-20T07:24:20.082" v="28"/>
        <pc:sldMkLst>
          <pc:docMk/>
          <pc:sldMk cId="1143233126" sldId="2147472648"/>
        </pc:sldMkLst>
      </pc:sldChg>
      <pc:sldMasterChg chg="add addSldLayout">
        <pc:chgData name="Heidi Jäntti" userId="72604c53-cdc7-4e02-bfaf-0ce60e13563e" providerId="ADAL" clId="{B063097C-98B1-4438-A00C-39A9E1D08AE1}" dt="2025-03-20T07:24:10.370" v="17" actId="27028"/>
        <pc:sldMasterMkLst>
          <pc:docMk/>
          <pc:sldMasterMk cId="412251765" sldId="2147484473"/>
        </pc:sldMasterMkLst>
        <pc:sldLayoutChg chg="add">
          <pc:chgData name="Heidi Jäntti" userId="72604c53-cdc7-4e02-bfaf-0ce60e13563e" providerId="ADAL" clId="{B063097C-98B1-4438-A00C-39A9E1D08AE1}" dt="2025-03-20T07:24:10.370" v="17" actId="27028"/>
          <pc:sldLayoutMkLst>
            <pc:docMk/>
            <pc:sldMasterMk cId="412251765" sldId="2147484473"/>
            <pc:sldLayoutMk cId="4024346257" sldId="2147484475"/>
          </pc:sldLayoutMkLst>
        </pc:sldLayoutChg>
        <pc:sldLayoutChg chg="add">
          <pc:chgData name="Heidi Jäntti" userId="72604c53-cdc7-4e02-bfaf-0ce60e13563e" providerId="ADAL" clId="{B063097C-98B1-4438-A00C-39A9E1D08AE1}" dt="2025-03-20T07:24:10.308" v="13" actId="27028"/>
          <pc:sldLayoutMkLst>
            <pc:docMk/>
            <pc:sldMasterMk cId="412251765" sldId="2147484473"/>
            <pc:sldLayoutMk cId="889762574" sldId="2147484490"/>
          </pc:sldLayoutMkLst>
        </pc:sldLayoutChg>
      </pc:sldMasterChg>
    </pc:docChg>
  </pc:docChgLst>
  <pc:docChgLst>
    <pc:chgData name="Tiina Toivonen" userId="4a1e5da1-1594-445d-86e3-c00303da6909" providerId="ADAL" clId="{DC535721-5C5A-4CB5-93FA-01B9EDFF9968}"/>
    <pc:docChg chg="custSel addSld delSld modSld sldOrd">
      <pc:chgData name="Tiina Toivonen" userId="4a1e5da1-1594-445d-86e3-c00303da6909" providerId="ADAL" clId="{DC535721-5C5A-4CB5-93FA-01B9EDFF9968}" dt="2025-03-17T06:51:47.150" v="2518" actId="20577"/>
      <pc:docMkLst>
        <pc:docMk/>
      </pc:docMkLst>
      <pc:sldChg chg="modSp mod">
        <pc:chgData name="Tiina Toivonen" userId="4a1e5da1-1594-445d-86e3-c00303da6909" providerId="ADAL" clId="{DC535721-5C5A-4CB5-93FA-01B9EDFF9968}" dt="2025-03-17T05:30:21.329" v="1891" actId="20577"/>
        <pc:sldMkLst>
          <pc:docMk/>
          <pc:sldMk cId="4284258233" sldId="256"/>
        </pc:sldMkLst>
        <pc:spChg chg="mod">
          <ac:chgData name="Tiina Toivonen" userId="4a1e5da1-1594-445d-86e3-c00303da6909" providerId="ADAL" clId="{DC535721-5C5A-4CB5-93FA-01B9EDFF9968}" dt="2025-03-17T05:19:59.833" v="1434" actId="20577"/>
          <ac:spMkLst>
            <pc:docMk/>
            <pc:sldMk cId="4284258233" sldId="256"/>
            <ac:spMk id="2" creationId="{3598A290-4990-49F7-8A80-DFDB8A15B306}"/>
          </ac:spMkLst>
        </pc:spChg>
        <pc:spChg chg="mod">
          <ac:chgData name="Tiina Toivonen" userId="4a1e5da1-1594-445d-86e3-c00303da6909" providerId="ADAL" clId="{DC535721-5C5A-4CB5-93FA-01B9EDFF9968}" dt="2025-03-17T05:30:21.329" v="1891" actId="20577"/>
          <ac:spMkLst>
            <pc:docMk/>
            <pc:sldMk cId="4284258233" sldId="256"/>
            <ac:spMk id="3" creationId="{083FD18E-0996-4E8E-9CF4-96ED6C92614A}"/>
          </ac:spMkLst>
        </pc:spChg>
      </pc:sldChg>
      <pc:sldChg chg="modSp mod">
        <pc:chgData name="Tiina Toivonen" userId="4a1e5da1-1594-445d-86e3-c00303da6909" providerId="ADAL" clId="{DC535721-5C5A-4CB5-93FA-01B9EDFF9968}" dt="2025-03-16T14:41:39.269" v="75" actId="20577"/>
        <pc:sldMkLst>
          <pc:docMk/>
          <pc:sldMk cId="2925028872" sldId="262"/>
        </pc:sldMkLst>
        <pc:spChg chg="mod">
          <ac:chgData name="Tiina Toivonen" userId="4a1e5da1-1594-445d-86e3-c00303da6909" providerId="ADAL" clId="{DC535721-5C5A-4CB5-93FA-01B9EDFF9968}" dt="2025-03-16T14:41:32.753" v="71" actId="20577"/>
          <ac:spMkLst>
            <pc:docMk/>
            <pc:sldMk cId="2925028872" sldId="262"/>
            <ac:spMk id="7" creationId="{C6563270-B246-495F-9E28-410DC6772378}"/>
          </ac:spMkLst>
        </pc:spChg>
        <pc:spChg chg="mod">
          <ac:chgData name="Tiina Toivonen" userId="4a1e5da1-1594-445d-86e3-c00303da6909" providerId="ADAL" clId="{DC535721-5C5A-4CB5-93FA-01B9EDFF9968}" dt="2025-03-16T14:41:39.269" v="75" actId="20577"/>
          <ac:spMkLst>
            <pc:docMk/>
            <pc:sldMk cId="2925028872" sldId="262"/>
            <ac:spMk id="8" creationId="{28535764-C966-4EEE-9C10-E8FE18B6BAD7}"/>
          </ac:spMkLst>
        </pc:spChg>
      </pc:sldChg>
      <pc:sldChg chg="modSp mod">
        <pc:chgData name="Tiina Toivonen" userId="4a1e5da1-1594-445d-86e3-c00303da6909" providerId="ADAL" clId="{DC535721-5C5A-4CB5-93FA-01B9EDFF9968}" dt="2025-03-17T06:50:08.949" v="2499" actId="20577"/>
        <pc:sldMkLst>
          <pc:docMk/>
          <pc:sldMk cId="4273426981" sldId="2147472625"/>
        </pc:sldMkLst>
        <pc:spChg chg="mod">
          <ac:chgData name="Tiina Toivonen" userId="4a1e5da1-1594-445d-86e3-c00303da6909" providerId="ADAL" clId="{DC535721-5C5A-4CB5-93FA-01B9EDFF9968}" dt="2025-03-17T06:50:08.949" v="2499" actId="20577"/>
          <ac:spMkLst>
            <pc:docMk/>
            <pc:sldMk cId="4273426981" sldId="2147472625"/>
            <ac:spMk id="2" creationId="{6038C3C3-AAD8-78F6-4E27-344E01A5A3FB}"/>
          </ac:spMkLst>
        </pc:spChg>
      </pc:sldChg>
      <pc:sldChg chg="modSp mod">
        <pc:chgData name="Tiina Toivonen" userId="4a1e5da1-1594-445d-86e3-c00303da6909" providerId="ADAL" clId="{DC535721-5C5A-4CB5-93FA-01B9EDFF9968}" dt="2025-03-17T06:29:30.305" v="2175" actId="27636"/>
        <pc:sldMkLst>
          <pc:docMk/>
          <pc:sldMk cId="2651943447" sldId="2147472627"/>
        </pc:sldMkLst>
        <pc:spChg chg="mod">
          <ac:chgData name="Tiina Toivonen" userId="4a1e5da1-1594-445d-86e3-c00303da6909" providerId="ADAL" clId="{DC535721-5C5A-4CB5-93FA-01B9EDFF9968}" dt="2025-03-17T06:29:30.305" v="2175" actId="27636"/>
          <ac:spMkLst>
            <pc:docMk/>
            <pc:sldMk cId="2651943447" sldId="2147472627"/>
            <ac:spMk id="2" creationId="{DE59D165-095B-D4CE-0E25-6640CF189A38}"/>
          </ac:spMkLst>
        </pc:spChg>
        <pc:spChg chg="mod">
          <ac:chgData name="Tiina Toivonen" userId="4a1e5da1-1594-445d-86e3-c00303da6909" providerId="ADAL" clId="{DC535721-5C5A-4CB5-93FA-01B9EDFF9968}" dt="2025-03-17T05:28:08.715" v="1838" actId="20577"/>
          <ac:spMkLst>
            <pc:docMk/>
            <pc:sldMk cId="2651943447" sldId="2147472627"/>
            <ac:spMk id="3" creationId="{A4F7406C-03C5-3C03-BFCC-A9C6F0F6C80C}"/>
          </ac:spMkLst>
        </pc:spChg>
      </pc:sldChg>
      <pc:sldChg chg="modSp del mod ord">
        <pc:chgData name="Tiina Toivonen" userId="4a1e5da1-1594-445d-86e3-c00303da6909" providerId="ADAL" clId="{DC535721-5C5A-4CB5-93FA-01B9EDFF9968}" dt="2025-03-17T06:37:23.816" v="2415" actId="2696"/>
        <pc:sldMkLst>
          <pc:docMk/>
          <pc:sldMk cId="3747808945" sldId="2147472628"/>
        </pc:sldMkLst>
      </pc:sldChg>
      <pc:sldChg chg="new del">
        <pc:chgData name="Tiina Toivonen" userId="4a1e5da1-1594-445d-86e3-c00303da6909" providerId="ADAL" clId="{DC535721-5C5A-4CB5-93FA-01B9EDFF9968}" dt="2025-03-16T14:55:11.595" v="107" actId="2696"/>
        <pc:sldMkLst>
          <pc:docMk/>
          <pc:sldMk cId="1298007813" sldId="2147472629"/>
        </pc:sldMkLst>
      </pc:sldChg>
      <pc:sldChg chg="addSp delSp modSp new mod">
        <pc:chgData name="Tiina Toivonen" userId="4a1e5da1-1594-445d-86e3-c00303da6909" providerId="ADAL" clId="{DC535721-5C5A-4CB5-93FA-01B9EDFF9968}" dt="2025-03-16T14:55:04.963" v="106" actId="20577"/>
        <pc:sldMkLst>
          <pc:docMk/>
          <pc:sldMk cId="3729173035" sldId="2147472630"/>
        </pc:sldMkLst>
        <pc:spChg chg="mod">
          <ac:chgData name="Tiina Toivonen" userId="4a1e5da1-1594-445d-86e3-c00303da6909" providerId="ADAL" clId="{DC535721-5C5A-4CB5-93FA-01B9EDFF9968}" dt="2025-03-16T14:53:42.519" v="92" actId="20577"/>
          <ac:spMkLst>
            <pc:docMk/>
            <pc:sldMk cId="3729173035" sldId="2147472630"/>
            <ac:spMk id="5" creationId="{668DAE80-E5DE-5744-9D0C-3FA554F4D1F4}"/>
          </ac:spMkLst>
        </pc:spChg>
        <pc:spChg chg="mod">
          <ac:chgData name="Tiina Toivonen" userId="4a1e5da1-1594-445d-86e3-c00303da6909" providerId="ADAL" clId="{DC535721-5C5A-4CB5-93FA-01B9EDFF9968}" dt="2025-03-16T14:55:04.963" v="106" actId="20577"/>
          <ac:spMkLst>
            <pc:docMk/>
            <pc:sldMk cId="3729173035" sldId="2147472630"/>
            <ac:spMk id="6" creationId="{5A18731D-15C6-E2F0-AEF2-46B3DCDD0BA2}"/>
          </ac:spMkLst>
        </pc:spChg>
        <pc:picChg chg="add mod ord">
          <ac:chgData name="Tiina Toivonen" userId="4a1e5da1-1594-445d-86e3-c00303da6909" providerId="ADAL" clId="{DC535721-5C5A-4CB5-93FA-01B9EDFF9968}" dt="2025-03-16T14:52:35.739" v="78" actId="22"/>
          <ac:picMkLst>
            <pc:docMk/>
            <pc:sldMk cId="3729173035" sldId="2147472630"/>
            <ac:picMk id="8" creationId="{AFA8A210-E12D-D0C5-BFDA-77B13AAB5620}"/>
          </ac:picMkLst>
        </pc:picChg>
        <pc:picChg chg="add mod ord">
          <ac:chgData name="Tiina Toivonen" userId="4a1e5da1-1594-445d-86e3-c00303da6909" providerId="ADAL" clId="{DC535721-5C5A-4CB5-93FA-01B9EDFF9968}" dt="2025-03-16T14:54:57.883" v="93" actId="22"/>
          <ac:picMkLst>
            <pc:docMk/>
            <pc:sldMk cId="3729173035" sldId="2147472630"/>
            <ac:picMk id="10" creationId="{19F788BF-B349-4404-B7EF-DA1F845CE564}"/>
          </ac:picMkLst>
        </pc:picChg>
      </pc:sldChg>
      <pc:sldChg chg="addSp delSp modSp new del mod">
        <pc:chgData name="Tiina Toivonen" userId="4a1e5da1-1594-445d-86e3-c00303da6909" providerId="ADAL" clId="{DC535721-5C5A-4CB5-93FA-01B9EDFF9968}" dt="2025-03-17T05:04:51.790" v="995" actId="2696"/>
        <pc:sldMkLst>
          <pc:docMk/>
          <pc:sldMk cId="105442013" sldId="2147472631"/>
        </pc:sldMkLst>
      </pc:sldChg>
      <pc:sldChg chg="addSp delSp modSp new del mod">
        <pc:chgData name="Tiina Toivonen" userId="4a1e5da1-1594-445d-86e3-c00303da6909" providerId="ADAL" clId="{DC535721-5C5A-4CB5-93FA-01B9EDFF9968}" dt="2025-03-17T05:19:41.060" v="1427" actId="2696"/>
        <pc:sldMkLst>
          <pc:docMk/>
          <pc:sldMk cId="3313489198" sldId="2147472632"/>
        </pc:sldMkLst>
      </pc:sldChg>
      <pc:sldChg chg="modSp new del mod">
        <pc:chgData name="Tiina Toivonen" userId="4a1e5da1-1594-445d-86e3-c00303da6909" providerId="ADAL" clId="{DC535721-5C5A-4CB5-93FA-01B9EDFF9968}" dt="2025-03-17T06:36:18.132" v="2414" actId="2696"/>
        <pc:sldMkLst>
          <pc:docMk/>
          <pc:sldMk cId="2554748089" sldId="2147472633"/>
        </pc:sldMkLst>
      </pc:sldChg>
      <pc:sldChg chg="addSp delSp modSp new del mod">
        <pc:chgData name="Tiina Toivonen" userId="4a1e5da1-1594-445d-86e3-c00303da6909" providerId="ADAL" clId="{DC535721-5C5A-4CB5-93FA-01B9EDFF9968}" dt="2025-03-17T05:05:08.169" v="998" actId="2696"/>
        <pc:sldMkLst>
          <pc:docMk/>
          <pc:sldMk cId="564208423" sldId="2147472634"/>
        </pc:sldMkLst>
      </pc:sldChg>
      <pc:sldChg chg="addSp delSp modSp new mod">
        <pc:chgData name="Tiina Toivonen" userId="4a1e5da1-1594-445d-86e3-c00303da6909" providerId="ADAL" clId="{DC535721-5C5A-4CB5-93FA-01B9EDFF9968}" dt="2025-03-17T06:46:34.349" v="2489" actId="20577"/>
        <pc:sldMkLst>
          <pc:docMk/>
          <pc:sldMk cId="3488624041" sldId="2147472635"/>
        </pc:sldMkLst>
        <pc:spChg chg="mod">
          <ac:chgData name="Tiina Toivonen" userId="4a1e5da1-1594-445d-86e3-c00303da6909" providerId="ADAL" clId="{DC535721-5C5A-4CB5-93FA-01B9EDFF9968}" dt="2025-03-17T06:46:34.349" v="2489" actId="20577"/>
          <ac:spMkLst>
            <pc:docMk/>
            <pc:sldMk cId="3488624041" sldId="2147472635"/>
            <ac:spMk id="4" creationId="{34A09263-EB4C-4196-BDF0-635E6BA2733C}"/>
          </ac:spMkLst>
        </pc:spChg>
        <pc:picChg chg="add mod">
          <ac:chgData name="Tiina Toivonen" userId="4a1e5da1-1594-445d-86e3-c00303da6909" providerId="ADAL" clId="{DC535721-5C5A-4CB5-93FA-01B9EDFF9968}" dt="2025-03-17T04:59:28.788" v="958"/>
          <ac:picMkLst>
            <pc:docMk/>
            <pc:sldMk cId="3488624041" sldId="2147472635"/>
            <ac:picMk id="5" creationId="{869EE872-B8AB-FE6A-7EFE-C3DAD1C538DA}"/>
          </ac:picMkLst>
        </pc:picChg>
        <pc:picChg chg="add mod ord">
          <ac:chgData name="Tiina Toivonen" userId="4a1e5da1-1594-445d-86e3-c00303da6909" providerId="ADAL" clId="{DC535721-5C5A-4CB5-93FA-01B9EDFF9968}" dt="2025-03-17T05:01:35.630" v="959" actId="22"/>
          <ac:picMkLst>
            <pc:docMk/>
            <pc:sldMk cId="3488624041" sldId="2147472635"/>
            <ac:picMk id="7" creationId="{2DC73A99-8653-2294-5889-E2E715DD47F5}"/>
          </ac:picMkLst>
        </pc:picChg>
      </pc:sldChg>
      <pc:sldChg chg="addSp delSp modSp new del mod">
        <pc:chgData name="Tiina Toivonen" userId="4a1e5da1-1594-445d-86e3-c00303da6909" providerId="ADAL" clId="{DC535721-5C5A-4CB5-93FA-01B9EDFF9968}" dt="2025-03-17T06:21:39.207" v="1897" actId="2696"/>
        <pc:sldMkLst>
          <pc:docMk/>
          <pc:sldMk cId="616901617" sldId="2147472636"/>
        </pc:sldMkLst>
      </pc:sldChg>
      <pc:sldChg chg="new del">
        <pc:chgData name="Tiina Toivonen" userId="4a1e5da1-1594-445d-86e3-c00303da6909" providerId="ADAL" clId="{DC535721-5C5A-4CB5-93FA-01B9EDFF9968}" dt="2025-03-17T05:04:13.130" v="988" actId="2696"/>
        <pc:sldMkLst>
          <pc:docMk/>
          <pc:sldMk cId="1596239215" sldId="2147472636"/>
        </pc:sldMkLst>
      </pc:sldChg>
      <pc:sldChg chg="modSp new mod">
        <pc:chgData name="Tiina Toivonen" userId="4a1e5da1-1594-445d-86e3-c00303da6909" providerId="ADAL" clId="{DC535721-5C5A-4CB5-93FA-01B9EDFF9968}" dt="2025-03-17T06:51:47.150" v="2518" actId="20577"/>
        <pc:sldMkLst>
          <pc:docMk/>
          <pc:sldMk cId="1409176266" sldId="2147472637"/>
        </pc:sldMkLst>
        <pc:spChg chg="mod">
          <ac:chgData name="Tiina Toivonen" userId="4a1e5da1-1594-445d-86e3-c00303da6909" providerId="ADAL" clId="{DC535721-5C5A-4CB5-93FA-01B9EDFF9968}" dt="2025-03-17T06:38:19.647" v="2417" actId="113"/>
          <ac:spMkLst>
            <pc:docMk/>
            <pc:sldMk cId="1409176266" sldId="2147472637"/>
            <ac:spMk id="2" creationId="{F98CC0A7-D19F-A134-4109-9F362C528261}"/>
          </ac:spMkLst>
        </pc:spChg>
        <pc:spChg chg="mod">
          <ac:chgData name="Tiina Toivonen" userId="4a1e5da1-1594-445d-86e3-c00303da6909" providerId="ADAL" clId="{DC535721-5C5A-4CB5-93FA-01B9EDFF9968}" dt="2025-03-17T06:51:47.150" v="2518" actId="20577"/>
          <ac:spMkLst>
            <pc:docMk/>
            <pc:sldMk cId="1409176266" sldId="2147472637"/>
            <ac:spMk id="3" creationId="{0ED00905-8619-55D9-F74A-B99E6003127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'001_137k_2024q4'!$B$3</c:f>
              <c:strCache>
                <c:ptCount val="1"/>
                <c:pt idx="0">
                  <c:v>Yrittäjät, 1000 henkilöä</c:v>
                </c:pt>
              </c:strCache>
            </c:strRef>
          </c:tx>
          <c:spPr>
            <a:ln w="28575" cap="rnd">
              <a:solidFill>
                <a:schemeClr val="accent1"/>
              </a:solidFill>
              <a:round/>
            </a:ln>
            <a:effectLst/>
          </c:spPr>
          <c:marker>
            <c:symbol val="none"/>
          </c:marker>
          <c:cat>
            <c:strRef>
              <c:f>('001_137k_2024q4'!$A$44,'001_137k_2024q4'!$A$48:$A$67)</c:f>
              <c:strCache>
                <c:ptCount val="21"/>
                <c:pt idx="0">
                  <c:v>2019Q1</c:v>
                </c:pt>
                <c:pt idx="1">
                  <c:v>2020Q1</c:v>
                </c:pt>
                <c:pt idx="2">
                  <c:v>2020Q2</c:v>
                </c:pt>
                <c:pt idx="3">
                  <c:v>2020Q3</c:v>
                </c:pt>
                <c:pt idx="4">
                  <c:v>2020Q4</c:v>
                </c:pt>
                <c:pt idx="5">
                  <c:v>2021Q1</c:v>
                </c:pt>
                <c:pt idx="6">
                  <c:v>2021Q2</c:v>
                </c:pt>
                <c:pt idx="7">
                  <c:v>2021Q3</c:v>
                </c:pt>
                <c:pt idx="8">
                  <c:v>2021Q4</c:v>
                </c:pt>
                <c:pt idx="9">
                  <c:v>2022Q1</c:v>
                </c:pt>
                <c:pt idx="10">
                  <c:v>2022Q2</c:v>
                </c:pt>
                <c:pt idx="11">
                  <c:v>2022Q3</c:v>
                </c:pt>
                <c:pt idx="12">
                  <c:v>2022Q4</c:v>
                </c:pt>
                <c:pt idx="13">
                  <c:v>2023Q1</c:v>
                </c:pt>
                <c:pt idx="14">
                  <c:v>2023Q2</c:v>
                </c:pt>
                <c:pt idx="15">
                  <c:v>2023Q3</c:v>
                </c:pt>
                <c:pt idx="16">
                  <c:v>2023Q4</c:v>
                </c:pt>
                <c:pt idx="17">
                  <c:v>2024Q1</c:v>
                </c:pt>
                <c:pt idx="18">
                  <c:v>2024Q2</c:v>
                </c:pt>
                <c:pt idx="19">
                  <c:v>2024Q3</c:v>
                </c:pt>
                <c:pt idx="20">
                  <c:v>2024Q4</c:v>
                </c:pt>
              </c:strCache>
              <c:extLst/>
            </c:strRef>
          </c:cat>
          <c:val>
            <c:numRef>
              <c:f>('001_137k_2024q4'!$B$44,'001_137k_2024q4'!$B$48:$B$67)</c:f>
              <c:numCache>
                <c:formatCode>0</c:formatCode>
                <c:ptCount val="21"/>
                <c:pt idx="0">
                  <c:v>332</c:v>
                </c:pt>
                <c:pt idx="1">
                  <c:v>334</c:v>
                </c:pt>
                <c:pt idx="2">
                  <c:v>327</c:v>
                </c:pt>
                <c:pt idx="3">
                  <c:v>329</c:v>
                </c:pt>
                <c:pt idx="4">
                  <c:v>344</c:v>
                </c:pt>
                <c:pt idx="5">
                  <c:v>341</c:v>
                </c:pt>
                <c:pt idx="6">
                  <c:v>346</c:v>
                </c:pt>
                <c:pt idx="7">
                  <c:v>345</c:v>
                </c:pt>
                <c:pt idx="8">
                  <c:v>343</c:v>
                </c:pt>
                <c:pt idx="9">
                  <c:v>322</c:v>
                </c:pt>
                <c:pt idx="10">
                  <c:v>326</c:v>
                </c:pt>
                <c:pt idx="11">
                  <c:v>340</c:v>
                </c:pt>
                <c:pt idx="12">
                  <c:v>324</c:v>
                </c:pt>
                <c:pt idx="13">
                  <c:v>330</c:v>
                </c:pt>
                <c:pt idx="14">
                  <c:v>325</c:v>
                </c:pt>
                <c:pt idx="15">
                  <c:v>315</c:v>
                </c:pt>
                <c:pt idx="16">
                  <c:v>310</c:v>
                </c:pt>
                <c:pt idx="17">
                  <c:v>305</c:v>
                </c:pt>
                <c:pt idx="18">
                  <c:v>308</c:v>
                </c:pt>
                <c:pt idx="19">
                  <c:v>303</c:v>
                </c:pt>
                <c:pt idx="20">
                  <c:v>303</c:v>
                </c:pt>
              </c:numCache>
              <c:extLst/>
            </c:numRef>
          </c:val>
          <c:smooth val="0"/>
          <c:extLst>
            <c:ext xmlns:c16="http://schemas.microsoft.com/office/drawing/2014/chart" uri="{C3380CC4-5D6E-409C-BE32-E72D297353CC}">
              <c16:uniqueId val="{00000000-A08A-4164-83C2-7FC11B314FDB}"/>
            </c:ext>
          </c:extLst>
        </c:ser>
        <c:ser>
          <c:idx val="1"/>
          <c:order val="1"/>
          <c:tx>
            <c:strRef>
              <c:f>'001_137k_2024q4'!$C$3</c:f>
              <c:strCache>
                <c:ptCount val="1"/>
                <c:pt idx="0">
                  <c:v>Yrittäjät (pl. maa-, metsä- ja kalatalous), 1000 henkilöä</c:v>
                </c:pt>
              </c:strCache>
            </c:strRef>
          </c:tx>
          <c:spPr>
            <a:ln w="28575" cap="rnd">
              <a:solidFill>
                <a:schemeClr val="accent2"/>
              </a:solidFill>
              <a:round/>
            </a:ln>
            <a:effectLst/>
          </c:spPr>
          <c:marker>
            <c:symbol val="none"/>
          </c:marker>
          <c:cat>
            <c:strRef>
              <c:f>('001_137k_2024q4'!$A$44,'001_137k_2024q4'!$A$48:$A$67)</c:f>
              <c:strCache>
                <c:ptCount val="21"/>
                <c:pt idx="0">
                  <c:v>2019Q1</c:v>
                </c:pt>
                <c:pt idx="1">
                  <c:v>2020Q1</c:v>
                </c:pt>
                <c:pt idx="2">
                  <c:v>2020Q2</c:v>
                </c:pt>
                <c:pt idx="3">
                  <c:v>2020Q3</c:v>
                </c:pt>
                <c:pt idx="4">
                  <c:v>2020Q4</c:v>
                </c:pt>
                <c:pt idx="5">
                  <c:v>2021Q1</c:v>
                </c:pt>
                <c:pt idx="6">
                  <c:v>2021Q2</c:v>
                </c:pt>
                <c:pt idx="7">
                  <c:v>2021Q3</c:v>
                </c:pt>
                <c:pt idx="8">
                  <c:v>2021Q4</c:v>
                </c:pt>
                <c:pt idx="9">
                  <c:v>2022Q1</c:v>
                </c:pt>
                <c:pt idx="10">
                  <c:v>2022Q2</c:v>
                </c:pt>
                <c:pt idx="11">
                  <c:v>2022Q3</c:v>
                </c:pt>
                <c:pt idx="12">
                  <c:v>2022Q4</c:v>
                </c:pt>
                <c:pt idx="13">
                  <c:v>2023Q1</c:v>
                </c:pt>
                <c:pt idx="14">
                  <c:v>2023Q2</c:v>
                </c:pt>
                <c:pt idx="15">
                  <c:v>2023Q3</c:v>
                </c:pt>
                <c:pt idx="16">
                  <c:v>2023Q4</c:v>
                </c:pt>
                <c:pt idx="17">
                  <c:v>2024Q1</c:v>
                </c:pt>
                <c:pt idx="18">
                  <c:v>2024Q2</c:v>
                </c:pt>
                <c:pt idx="19">
                  <c:v>2024Q3</c:v>
                </c:pt>
                <c:pt idx="20">
                  <c:v>2024Q4</c:v>
                </c:pt>
              </c:strCache>
              <c:extLst/>
            </c:strRef>
          </c:cat>
          <c:val>
            <c:numRef>
              <c:f>('001_137k_2024q4'!$C$44,'001_137k_2024q4'!$C$48:$C$67)</c:f>
              <c:numCache>
                <c:formatCode>0</c:formatCode>
                <c:ptCount val="21"/>
                <c:pt idx="0">
                  <c:v>271</c:v>
                </c:pt>
                <c:pt idx="1">
                  <c:v>277</c:v>
                </c:pt>
                <c:pt idx="2">
                  <c:v>273</c:v>
                </c:pt>
                <c:pt idx="3">
                  <c:v>273</c:v>
                </c:pt>
                <c:pt idx="4">
                  <c:v>283</c:v>
                </c:pt>
                <c:pt idx="5">
                  <c:v>283</c:v>
                </c:pt>
                <c:pt idx="6">
                  <c:v>288</c:v>
                </c:pt>
                <c:pt idx="7">
                  <c:v>287</c:v>
                </c:pt>
                <c:pt idx="8">
                  <c:v>283</c:v>
                </c:pt>
                <c:pt idx="9">
                  <c:v>271</c:v>
                </c:pt>
                <c:pt idx="10">
                  <c:v>269</c:v>
                </c:pt>
                <c:pt idx="11">
                  <c:v>281</c:v>
                </c:pt>
                <c:pt idx="12">
                  <c:v>267</c:v>
                </c:pt>
                <c:pt idx="13">
                  <c:v>277</c:v>
                </c:pt>
                <c:pt idx="14">
                  <c:v>267</c:v>
                </c:pt>
                <c:pt idx="15">
                  <c:v>256</c:v>
                </c:pt>
                <c:pt idx="16">
                  <c:v>256</c:v>
                </c:pt>
                <c:pt idx="17">
                  <c:v>256</c:v>
                </c:pt>
                <c:pt idx="18">
                  <c:v>253</c:v>
                </c:pt>
                <c:pt idx="19">
                  <c:v>246</c:v>
                </c:pt>
                <c:pt idx="20">
                  <c:v>249</c:v>
                </c:pt>
              </c:numCache>
              <c:extLst/>
            </c:numRef>
          </c:val>
          <c:smooth val="0"/>
          <c:extLst>
            <c:ext xmlns:c16="http://schemas.microsoft.com/office/drawing/2014/chart" uri="{C3380CC4-5D6E-409C-BE32-E72D297353CC}">
              <c16:uniqueId val="{00000001-A08A-4164-83C2-7FC11B314FDB}"/>
            </c:ext>
          </c:extLst>
        </c:ser>
        <c:ser>
          <c:idx val="2"/>
          <c:order val="2"/>
          <c:tx>
            <c:strRef>
              <c:f>'001_137k_2024q4'!$D$3</c:f>
              <c:strCache>
                <c:ptCount val="1"/>
                <c:pt idx="0">
                  <c:v>Työnantajayrittäjät (pl. maa-, metsä- ja kalatalous), 1000 henkilöä</c:v>
                </c:pt>
              </c:strCache>
            </c:strRef>
          </c:tx>
          <c:spPr>
            <a:ln w="28575" cap="rnd">
              <a:solidFill>
                <a:schemeClr val="accent3"/>
              </a:solidFill>
              <a:round/>
            </a:ln>
            <a:effectLst/>
          </c:spPr>
          <c:marker>
            <c:symbol val="none"/>
          </c:marker>
          <c:cat>
            <c:strRef>
              <c:f>('001_137k_2024q4'!$A$44,'001_137k_2024q4'!$A$48:$A$67)</c:f>
              <c:strCache>
                <c:ptCount val="21"/>
                <c:pt idx="0">
                  <c:v>2019Q1</c:v>
                </c:pt>
                <c:pt idx="1">
                  <c:v>2020Q1</c:v>
                </c:pt>
                <c:pt idx="2">
                  <c:v>2020Q2</c:v>
                </c:pt>
                <c:pt idx="3">
                  <c:v>2020Q3</c:v>
                </c:pt>
                <c:pt idx="4">
                  <c:v>2020Q4</c:v>
                </c:pt>
                <c:pt idx="5">
                  <c:v>2021Q1</c:v>
                </c:pt>
                <c:pt idx="6">
                  <c:v>2021Q2</c:v>
                </c:pt>
                <c:pt idx="7">
                  <c:v>2021Q3</c:v>
                </c:pt>
                <c:pt idx="8">
                  <c:v>2021Q4</c:v>
                </c:pt>
                <c:pt idx="9">
                  <c:v>2022Q1</c:v>
                </c:pt>
                <c:pt idx="10">
                  <c:v>2022Q2</c:v>
                </c:pt>
                <c:pt idx="11">
                  <c:v>2022Q3</c:v>
                </c:pt>
                <c:pt idx="12">
                  <c:v>2022Q4</c:v>
                </c:pt>
                <c:pt idx="13">
                  <c:v>2023Q1</c:v>
                </c:pt>
                <c:pt idx="14">
                  <c:v>2023Q2</c:v>
                </c:pt>
                <c:pt idx="15">
                  <c:v>2023Q3</c:v>
                </c:pt>
                <c:pt idx="16">
                  <c:v>2023Q4</c:v>
                </c:pt>
                <c:pt idx="17">
                  <c:v>2024Q1</c:v>
                </c:pt>
                <c:pt idx="18">
                  <c:v>2024Q2</c:v>
                </c:pt>
                <c:pt idx="19">
                  <c:v>2024Q3</c:v>
                </c:pt>
                <c:pt idx="20">
                  <c:v>2024Q4</c:v>
                </c:pt>
              </c:strCache>
              <c:extLst/>
            </c:strRef>
          </c:cat>
          <c:val>
            <c:numRef>
              <c:f>('001_137k_2024q4'!$D$44,'001_137k_2024q4'!$D$48:$D$67)</c:f>
              <c:numCache>
                <c:formatCode>0</c:formatCode>
                <c:ptCount val="21"/>
                <c:pt idx="0">
                  <c:v>83</c:v>
                </c:pt>
                <c:pt idx="1">
                  <c:v>88</c:v>
                </c:pt>
                <c:pt idx="2">
                  <c:v>81</c:v>
                </c:pt>
                <c:pt idx="3">
                  <c:v>84</c:v>
                </c:pt>
                <c:pt idx="4">
                  <c:v>89</c:v>
                </c:pt>
                <c:pt idx="5">
                  <c:v>86</c:v>
                </c:pt>
                <c:pt idx="6">
                  <c:v>84</c:v>
                </c:pt>
                <c:pt idx="7">
                  <c:v>88</c:v>
                </c:pt>
                <c:pt idx="8">
                  <c:v>90</c:v>
                </c:pt>
                <c:pt idx="9">
                  <c:v>75</c:v>
                </c:pt>
                <c:pt idx="10">
                  <c:v>77</c:v>
                </c:pt>
                <c:pt idx="11">
                  <c:v>81</c:v>
                </c:pt>
                <c:pt idx="12">
                  <c:v>77</c:v>
                </c:pt>
                <c:pt idx="13">
                  <c:v>74</c:v>
                </c:pt>
                <c:pt idx="14">
                  <c:v>78</c:v>
                </c:pt>
                <c:pt idx="15">
                  <c:v>85</c:v>
                </c:pt>
                <c:pt idx="16">
                  <c:v>76</c:v>
                </c:pt>
                <c:pt idx="17">
                  <c:v>68</c:v>
                </c:pt>
                <c:pt idx="18">
                  <c:v>71</c:v>
                </c:pt>
                <c:pt idx="19">
                  <c:v>72</c:v>
                </c:pt>
                <c:pt idx="20">
                  <c:v>70</c:v>
                </c:pt>
              </c:numCache>
              <c:extLst/>
            </c:numRef>
          </c:val>
          <c:smooth val="0"/>
          <c:extLst>
            <c:ext xmlns:c16="http://schemas.microsoft.com/office/drawing/2014/chart" uri="{C3380CC4-5D6E-409C-BE32-E72D297353CC}">
              <c16:uniqueId val="{00000002-A08A-4164-83C2-7FC11B314FDB}"/>
            </c:ext>
          </c:extLst>
        </c:ser>
        <c:ser>
          <c:idx val="3"/>
          <c:order val="3"/>
          <c:tx>
            <c:strRef>
              <c:f>'001_137k_2024q4'!$E$3</c:f>
              <c:strCache>
                <c:ptCount val="1"/>
                <c:pt idx="0">
                  <c:v>Yksinyrittäjät (pl. maa-, metsä- ja kalatalous), 1000 henkilöä</c:v>
                </c:pt>
              </c:strCache>
            </c:strRef>
          </c:tx>
          <c:spPr>
            <a:ln w="28575" cap="rnd">
              <a:solidFill>
                <a:schemeClr val="accent4"/>
              </a:solidFill>
              <a:round/>
            </a:ln>
            <a:effectLst/>
          </c:spPr>
          <c:marker>
            <c:symbol val="none"/>
          </c:marker>
          <c:cat>
            <c:strRef>
              <c:f>('001_137k_2024q4'!$A$44,'001_137k_2024q4'!$A$48:$A$67)</c:f>
              <c:strCache>
                <c:ptCount val="21"/>
                <c:pt idx="0">
                  <c:v>2019Q1</c:v>
                </c:pt>
                <c:pt idx="1">
                  <c:v>2020Q1</c:v>
                </c:pt>
                <c:pt idx="2">
                  <c:v>2020Q2</c:v>
                </c:pt>
                <c:pt idx="3">
                  <c:v>2020Q3</c:v>
                </c:pt>
                <c:pt idx="4">
                  <c:v>2020Q4</c:v>
                </c:pt>
                <c:pt idx="5">
                  <c:v>2021Q1</c:v>
                </c:pt>
                <c:pt idx="6">
                  <c:v>2021Q2</c:v>
                </c:pt>
                <c:pt idx="7">
                  <c:v>2021Q3</c:v>
                </c:pt>
                <c:pt idx="8">
                  <c:v>2021Q4</c:v>
                </c:pt>
                <c:pt idx="9">
                  <c:v>2022Q1</c:v>
                </c:pt>
                <c:pt idx="10">
                  <c:v>2022Q2</c:v>
                </c:pt>
                <c:pt idx="11">
                  <c:v>2022Q3</c:v>
                </c:pt>
                <c:pt idx="12">
                  <c:v>2022Q4</c:v>
                </c:pt>
                <c:pt idx="13">
                  <c:v>2023Q1</c:v>
                </c:pt>
                <c:pt idx="14">
                  <c:v>2023Q2</c:v>
                </c:pt>
                <c:pt idx="15">
                  <c:v>2023Q3</c:v>
                </c:pt>
                <c:pt idx="16">
                  <c:v>2023Q4</c:v>
                </c:pt>
                <c:pt idx="17">
                  <c:v>2024Q1</c:v>
                </c:pt>
                <c:pt idx="18">
                  <c:v>2024Q2</c:v>
                </c:pt>
                <c:pt idx="19">
                  <c:v>2024Q3</c:v>
                </c:pt>
                <c:pt idx="20">
                  <c:v>2024Q4</c:v>
                </c:pt>
              </c:strCache>
              <c:extLst/>
            </c:strRef>
          </c:cat>
          <c:val>
            <c:numRef>
              <c:f>('001_137k_2024q4'!$E$44,'001_137k_2024q4'!$E$48:$E$67)</c:f>
              <c:numCache>
                <c:formatCode>0</c:formatCode>
                <c:ptCount val="21"/>
                <c:pt idx="0">
                  <c:v>188</c:v>
                </c:pt>
                <c:pt idx="1">
                  <c:v>189</c:v>
                </c:pt>
                <c:pt idx="2">
                  <c:v>192</c:v>
                </c:pt>
                <c:pt idx="3">
                  <c:v>190</c:v>
                </c:pt>
                <c:pt idx="4">
                  <c:v>194</c:v>
                </c:pt>
                <c:pt idx="5">
                  <c:v>196</c:v>
                </c:pt>
                <c:pt idx="6">
                  <c:v>204</c:v>
                </c:pt>
                <c:pt idx="7">
                  <c:v>198</c:v>
                </c:pt>
                <c:pt idx="8">
                  <c:v>193</c:v>
                </c:pt>
                <c:pt idx="9">
                  <c:v>197</c:v>
                </c:pt>
                <c:pt idx="10">
                  <c:v>191</c:v>
                </c:pt>
                <c:pt idx="11">
                  <c:v>200</c:v>
                </c:pt>
                <c:pt idx="12">
                  <c:v>190</c:v>
                </c:pt>
                <c:pt idx="13">
                  <c:v>202</c:v>
                </c:pt>
                <c:pt idx="14">
                  <c:v>188</c:v>
                </c:pt>
                <c:pt idx="15">
                  <c:v>169</c:v>
                </c:pt>
                <c:pt idx="16">
                  <c:v>180</c:v>
                </c:pt>
                <c:pt idx="17">
                  <c:v>187</c:v>
                </c:pt>
                <c:pt idx="18">
                  <c:v>182</c:v>
                </c:pt>
                <c:pt idx="19">
                  <c:v>173</c:v>
                </c:pt>
                <c:pt idx="20">
                  <c:v>179</c:v>
                </c:pt>
              </c:numCache>
              <c:extLst/>
            </c:numRef>
          </c:val>
          <c:smooth val="0"/>
          <c:extLst>
            <c:ext xmlns:c16="http://schemas.microsoft.com/office/drawing/2014/chart" uri="{C3380CC4-5D6E-409C-BE32-E72D297353CC}">
              <c16:uniqueId val="{00000003-A08A-4164-83C2-7FC11B314FDB}"/>
            </c:ext>
          </c:extLst>
        </c:ser>
        <c:dLbls>
          <c:showLegendKey val="0"/>
          <c:showVal val="0"/>
          <c:showCatName val="0"/>
          <c:showSerName val="0"/>
          <c:showPercent val="0"/>
          <c:showBubbleSize val="0"/>
        </c:dLbls>
        <c:smooth val="0"/>
        <c:axId val="1541828032"/>
        <c:axId val="1541844352"/>
      </c:lineChart>
      <c:catAx>
        <c:axId val="154182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fi-FI"/>
          </a:p>
        </c:txPr>
        <c:crossAx val="1541844352"/>
        <c:crosses val="autoZero"/>
        <c:auto val="1"/>
        <c:lblAlgn val="ctr"/>
        <c:lblOffset val="100"/>
        <c:noMultiLvlLbl val="0"/>
      </c:catAx>
      <c:valAx>
        <c:axId val="1541844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fi-FI"/>
          </a:p>
        </c:txPr>
        <c:crossAx val="15418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0.12444</cdr:x>
      <cdr:y>0.11365</cdr:y>
    </cdr:from>
    <cdr:to>
      <cdr:x>0.12444</cdr:x>
      <cdr:y>0.67095</cdr:y>
    </cdr:to>
    <cdr:cxnSp macro="">
      <cdr:nvCxnSpPr>
        <cdr:cNvPr id="2" name="Suora yhdysviiva 1">
          <a:extLst xmlns:a="http://schemas.openxmlformats.org/drawingml/2006/main">
            <a:ext uri="{FF2B5EF4-FFF2-40B4-BE49-F238E27FC236}">
              <a16:creationId xmlns:a16="http://schemas.microsoft.com/office/drawing/2014/main" id="{B2B673EC-48F0-4AA0-DC3C-EDFC7270F091}"/>
            </a:ext>
          </a:extLst>
        </cdr:cNvPr>
        <cdr:cNvCxnSpPr/>
      </cdr:nvCxnSpPr>
      <cdr:spPr>
        <a:xfrm xmlns:a="http://schemas.openxmlformats.org/drawingml/2006/main">
          <a:off x="1399630" y="531876"/>
          <a:ext cx="0" cy="2608118"/>
        </a:xfrm>
        <a:prstGeom xmlns:a="http://schemas.openxmlformats.org/drawingml/2006/main" prst="line">
          <a:avLst/>
        </a:prstGeom>
        <a:ln xmlns:a="http://schemas.openxmlformats.org/drawingml/2006/main" w="3810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0.43928</cdr:x>
      <cdr:y>0.11485</cdr:y>
    </cdr:from>
    <cdr:to>
      <cdr:x>0.43928</cdr:x>
      <cdr:y>0.67214</cdr:y>
    </cdr:to>
    <cdr:cxnSp macro="">
      <cdr:nvCxnSpPr>
        <cdr:cNvPr id="3" name="Suora yhdysviiva 2">
          <a:extLst xmlns:a="http://schemas.openxmlformats.org/drawingml/2006/main">
            <a:ext uri="{FF2B5EF4-FFF2-40B4-BE49-F238E27FC236}">
              <a16:creationId xmlns:a16="http://schemas.microsoft.com/office/drawing/2014/main" id="{943C261F-4ED7-9E0E-4CA8-D1C1D40955B4}"/>
            </a:ext>
          </a:extLst>
        </cdr:cNvPr>
        <cdr:cNvCxnSpPr/>
      </cdr:nvCxnSpPr>
      <cdr:spPr>
        <a:xfrm xmlns:a="http://schemas.openxmlformats.org/drawingml/2006/main">
          <a:off x="4940802" y="537475"/>
          <a:ext cx="0" cy="2608118"/>
        </a:xfrm>
        <a:prstGeom xmlns:a="http://schemas.openxmlformats.org/drawingml/2006/main" prst="line">
          <a:avLst/>
        </a:prstGeom>
        <a:ln xmlns:a="http://schemas.openxmlformats.org/drawingml/2006/main" w="3810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0.66148</cdr:x>
      <cdr:y>0.11396</cdr:y>
    </cdr:from>
    <cdr:to>
      <cdr:x>0.66148</cdr:x>
      <cdr:y>0.67126</cdr:y>
    </cdr:to>
    <cdr:cxnSp macro="">
      <cdr:nvCxnSpPr>
        <cdr:cNvPr id="4" name="Suora yhdysviiva 3">
          <a:extLst xmlns:a="http://schemas.openxmlformats.org/drawingml/2006/main">
            <a:ext uri="{FF2B5EF4-FFF2-40B4-BE49-F238E27FC236}">
              <a16:creationId xmlns:a16="http://schemas.microsoft.com/office/drawing/2014/main" id="{E1E285EF-C241-4B87-652E-2E1962B0E76C}"/>
            </a:ext>
          </a:extLst>
        </cdr:cNvPr>
        <cdr:cNvCxnSpPr/>
      </cdr:nvCxnSpPr>
      <cdr:spPr>
        <a:xfrm xmlns:a="http://schemas.openxmlformats.org/drawingml/2006/main">
          <a:off x="7440000" y="533348"/>
          <a:ext cx="0" cy="2608118"/>
        </a:xfrm>
        <a:prstGeom xmlns:a="http://schemas.openxmlformats.org/drawingml/2006/main" prst="line">
          <a:avLst/>
        </a:prstGeom>
        <a:ln xmlns:a="http://schemas.openxmlformats.org/drawingml/2006/main" w="3810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B6AF8D-FC22-4752-A3B9-6DA469188AAA}" type="datetimeFigureOut">
              <a:rPr lang="fi-FI" smtClean="0"/>
              <a:t>20.3.2025</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295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4883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143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5900C33-90AE-4963-9AD8-3B07939F57E9}" type="slidenum">
              <a:rPr lang="en-GB" smtClean="0"/>
              <a:t>14</a:t>
            </a:fld>
            <a:endParaRPr lang="en-GB"/>
          </a:p>
        </p:txBody>
      </p:sp>
    </p:spTree>
    <p:extLst>
      <p:ext uri="{BB962C8B-B14F-4D97-AF65-F5344CB8AC3E}">
        <p14:creationId xmlns:p14="http://schemas.microsoft.com/office/powerpoint/2010/main" val="68285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endParaRPr lang="fi-FI" dirty="0"/>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endParaRPr lang="fi-FI" dirty="0"/>
          </a:p>
        </p:txBody>
      </p:sp>
      <p:sp>
        <p:nvSpPr>
          <p:cNvPr id="4" name="Päivämäärän paikkamerkki 3"/>
          <p:cNvSpPr>
            <a:spLocks noGrp="1"/>
          </p:cNvSpPr>
          <p:nvPr>
            <p:ph type="dt" sz="half" idx="10"/>
          </p:nvPr>
        </p:nvSpPr>
        <p:spPr/>
        <p:txBody>
          <a:bodyPr/>
          <a:lstStyle/>
          <a:p>
            <a:fld id="{5C121BBF-6B19-4C82-9DE3-E69FF4E32259}" type="datetime1">
              <a:rPr lang="fi-FI" smtClean="0"/>
              <a:t>20.3.2025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p>
            <a:fld id="{339C2F9F-D62C-45B4-A903-8104CE8EF828}" type="datetime1">
              <a:rPr lang="fi-FI" smtClean="0"/>
              <a:t>20.3.2025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err="1"/>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20.3.2025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95E75A26-E7EB-42B7-B05A-8F0C149E23CB}"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1CE8FED5-D933-44C8-9564-D710DB44FAAC}"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endParaRPr lang="fi-FI" dirty="0"/>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endParaRPr lang="fi-FI" dirty="0"/>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20.3.2025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20.3.2025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20.3.2025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20.3.2025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a:t>
            </a:r>
            <a:r>
              <a:rPr lang="fi-FI" dirty="0"/>
              <a:t>00 0000 000, 000 000 000</a:t>
            </a:r>
            <a:br>
              <a:rPr lang="fi-FI" dirty="0"/>
            </a:br>
            <a:r>
              <a:rPr lang="fi-FI" dirty="0" err="1"/>
              <a:t>etunimi.sukunimi@yrittajat.fi</a:t>
            </a:r>
            <a:br>
              <a:rPr lang="fi-FI" dirty="0"/>
            </a:br>
            <a:br>
              <a:rPr lang="fi-FI" dirty="0"/>
            </a:br>
            <a:r>
              <a:rPr lang="fi-FI" dirty="0"/>
              <a:t>Twitter:</a:t>
            </a:r>
            <a:br>
              <a:rPr lang="fi-FI" dirty="0"/>
            </a:br>
            <a:r>
              <a:rPr lang="fi-FI" dirty="0"/>
              <a:t>Instagram:</a:t>
            </a:r>
            <a:br>
              <a:rPr lang="fi-FI" dirty="0"/>
            </a:br>
            <a:r>
              <a:rPr lang="fi-FI" dirty="0"/>
              <a:t>Facebook:</a:t>
            </a:r>
            <a:br>
              <a:rPr lang="fi-FI" dirty="0"/>
            </a:br>
            <a:br>
              <a:rPr lang="fi-FI" dirty="0"/>
            </a:br>
            <a:r>
              <a:rPr lang="fi-FI" dirty="0" err="1"/>
              <a:t>yrittajat.fi</a:t>
            </a:r>
            <a:endParaRPr lang="fi-FI" dirty="0"/>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dirty="0"/>
              <a:t>Vedä kuva paikkamerkkiin tai</a:t>
            </a:r>
            <a:br>
              <a:rPr lang="fi-FI" dirty="0"/>
            </a:br>
            <a:r>
              <a:rPr lang="fi-FI" dirty="0"/>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20.3.2025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024346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20.3.2025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889762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dirty="0"/>
              <a:t>Muokkaa </a:t>
            </a:r>
            <a:r>
              <a:rPr lang="fi-FI" dirty="0" err="1"/>
              <a:t>perustyyl</a:t>
            </a:r>
            <a:r>
              <a:rPr lang="fi-FI" dirty="0"/>
              <a:t>. </a:t>
            </a:r>
            <a:r>
              <a:rPr lang="fi-FI" dirty="0" err="1"/>
              <a:t>napsautt</a:t>
            </a:r>
            <a:r>
              <a:rPr lang="fi-FI" dirty="0"/>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a:p>
            <a:pPr lvl="5"/>
            <a:r>
              <a:rPr lang="fi-FI" dirty="0"/>
              <a:t>6</a:t>
            </a:r>
          </a:p>
          <a:p>
            <a:pPr lvl="6"/>
            <a:r>
              <a:rPr lang="fi-FI" dirty="0"/>
              <a:t>7</a:t>
            </a:r>
          </a:p>
          <a:p>
            <a:pPr lvl="7"/>
            <a:r>
              <a:rPr lang="fi-FI" dirty="0"/>
              <a:t>8</a:t>
            </a:r>
          </a:p>
          <a:p>
            <a:pPr lvl="8"/>
            <a:r>
              <a:rPr lang="fi-FI" dirty="0"/>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20.3.2025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20.3.2025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412251765"/>
      </p:ext>
    </p:extLst>
  </p:cSld>
  <p:clrMap bg1="lt1" tx1="dk1" bg2="lt2" tx2="dk2" accent1="accent1" accent2="accent2" accent3="accent3" accent4="accent4" accent5="accent5" accent6="accent6" hlink="hlink" folHlink="folHlink"/>
  <p:sldLayoutIdLst>
    <p:sldLayoutId id="2147484475" r:id="rId1"/>
    <p:sldLayoutId id="2147484490" r:id="rId2"/>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10578544" cy="1850400"/>
          </a:xfrm>
        </p:spPr>
        <p:txBody>
          <a:bodyPr/>
          <a:lstStyle/>
          <a:p>
            <a:r>
              <a:rPr lang="fi-FI" sz="3200" dirty="0"/>
              <a:t>Luottamushenkilöinfo</a:t>
            </a:r>
            <a:endParaRPr lang="fi-FI" sz="4000" dirty="0">
              <a:solidFill>
                <a:schemeClr val="tx1"/>
              </a:solidFill>
            </a:endParaRPr>
          </a:p>
        </p:txBody>
      </p:sp>
      <p:sp>
        <p:nvSpPr>
          <p:cNvPr id="3" name="Alaotsikko 2"/>
          <p:cNvSpPr>
            <a:spLocks noGrp="1"/>
          </p:cNvSpPr>
          <p:nvPr>
            <p:ph type="subTitle" idx="1"/>
          </p:nvPr>
        </p:nvSpPr>
        <p:spPr/>
        <p:txBody>
          <a:bodyPr vert="horz" lIns="0" tIns="45720" rIns="0" bIns="45720" rtlCol="0" anchor="t">
            <a:noAutofit/>
          </a:bodyPr>
          <a:lstStyle/>
          <a:p>
            <a:pPr marL="0" indent="0">
              <a:buNone/>
            </a:pPr>
            <a:r>
              <a:rPr lang="fi-FI" dirty="0"/>
              <a:t>20.3.2025</a:t>
            </a:r>
          </a:p>
        </p:txBody>
      </p:sp>
      <p:pic>
        <p:nvPicPr>
          <p:cNvPr id="6" name="Kuva 5">
            <a:extLst>
              <a:ext uri="{FF2B5EF4-FFF2-40B4-BE49-F238E27FC236}">
                <a16:creationId xmlns:a16="http://schemas.microsoft.com/office/drawing/2014/main" id="{B7740088-54AD-4A41-AF73-BD9105547A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365" y="3627116"/>
            <a:ext cx="4836673" cy="3232494"/>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2085B703-D790-2B45-BD76-984837698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27116"/>
            <a:ext cx="4224651" cy="3224448"/>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AC240E30-3409-D048-A7FD-E4343B2862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27116"/>
            <a:ext cx="5812971" cy="323249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1143233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53EAFF2B-8206-97D9-F7F1-7A8731231EE6}"/>
              </a:ext>
            </a:extLst>
          </p:cNvPr>
          <p:cNvSpPr/>
          <p:nvPr/>
        </p:nvSpPr>
        <p:spPr>
          <a:xfrm>
            <a:off x="292231" y="471340"/>
            <a:ext cx="11642103" cy="1200329"/>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Suomessa on </a:t>
            </a:r>
            <a:r>
              <a:rPr kumimoji="0" lang="fi-FI" sz="7200" b="1" i="0" u="none" strike="noStrike" kern="1200" cap="none" spc="0" normalizeH="0" baseline="0" noProof="0" dirty="0">
                <a:ln>
                  <a:noFill/>
                </a:ln>
                <a:solidFill>
                  <a:srgbClr val="00A3DA"/>
                </a:solidFill>
                <a:effectLst/>
                <a:uLnTx/>
                <a:uFillTx/>
                <a:latin typeface="Arial" panose="020B0604020202020204"/>
                <a:ea typeface="+mn-ea"/>
                <a:cs typeface="+mn-cs"/>
              </a:rPr>
              <a:t>580 000 </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toimivaa yritystä </a:t>
            </a:r>
            <a:r>
              <a:rPr kumimoji="0" lang="fi-FI" sz="2000" b="1" i="0" u="none" strike="noStrike" kern="1200" cap="none" spc="0" normalizeH="0" baseline="0" noProof="0" dirty="0">
                <a:ln>
                  <a:noFill/>
                </a:ln>
                <a:solidFill>
                  <a:prstClr val="black"/>
                </a:solidFill>
                <a:effectLst/>
                <a:uLnTx/>
                <a:uFillTx/>
                <a:latin typeface="Arial" panose="020B0604020202020204"/>
                <a:ea typeface="+mn-ea"/>
                <a:cs typeface="+mn-cs"/>
              </a:rPr>
              <a:t>(ml. a</a:t>
            </a:r>
            <a:r>
              <a:rPr kumimoji="0" lang="fi-FI" sz="2000" b="1" i="0" u="none" strike="noStrike" kern="1200" cap="none" spc="0" normalizeH="0" baseline="0" noProof="0" dirty="0" err="1">
                <a:ln>
                  <a:noFill/>
                </a:ln>
                <a:solidFill>
                  <a:prstClr val="black"/>
                </a:solidFill>
                <a:effectLst/>
                <a:uLnTx/>
                <a:uFillTx/>
                <a:latin typeface="Arial" panose="020B0604020202020204"/>
                <a:ea typeface="+mn-ea"/>
                <a:cs typeface="+mn-cs"/>
              </a:rPr>
              <a:t>lkutuotanto</a:t>
            </a:r>
            <a:r>
              <a:rPr kumimoji="0" lang="fi-FI" sz="2000" b="1" i="0" u="none" strike="noStrike" kern="1200" cap="none" spc="0" normalizeH="0" baseline="0" noProof="0" dirty="0">
                <a:ln>
                  <a:noFill/>
                </a:ln>
                <a:solidFill>
                  <a:prstClr val="black"/>
                </a:solidFill>
                <a:effectLst/>
                <a:uLnTx/>
                <a:uFillTx/>
                <a:latin typeface="Arial" panose="020B0604020202020204"/>
                <a:ea typeface="+mn-ea"/>
                <a:cs typeface="+mn-cs"/>
              </a:rPr>
              <a:t>)</a:t>
            </a:r>
            <a:endParaRPr kumimoji="0" lang="fi-FI" sz="1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Vuokaaviosymboli: Asettelu 3">
            <a:extLst>
              <a:ext uri="{FF2B5EF4-FFF2-40B4-BE49-F238E27FC236}">
                <a16:creationId xmlns:a16="http://schemas.microsoft.com/office/drawing/2014/main" id="{87690452-69E9-13B5-F7F9-B933A3FC0E64}"/>
              </a:ext>
            </a:extLst>
          </p:cNvPr>
          <p:cNvSpPr/>
          <p:nvPr/>
        </p:nvSpPr>
        <p:spPr>
          <a:xfrm>
            <a:off x="687380" y="1964286"/>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96 prosentissa yrityksistä on alle 10 työntekijää.</a:t>
            </a:r>
          </a:p>
        </p:txBody>
      </p:sp>
      <p:sp>
        <p:nvSpPr>
          <p:cNvPr id="7" name="Vuokaaviosymboli: Asettelu 6">
            <a:extLst>
              <a:ext uri="{FF2B5EF4-FFF2-40B4-BE49-F238E27FC236}">
                <a16:creationId xmlns:a16="http://schemas.microsoft.com/office/drawing/2014/main" id="{EB4F5BC3-B996-4324-C5C5-BF373CDFC637}"/>
              </a:ext>
            </a:extLst>
          </p:cNvPr>
          <p:cNvSpPr/>
          <p:nvPr/>
        </p:nvSpPr>
        <p:spPr>
          <a:xfrm>
            <a:off x="8899697" y="1964285"/>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Yrittäjien määrä laski 2024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15 000:lla.</a:t>
            </a:r>
          </a:p>
        </p:txBody>
      </p:sp>
      <p:sp>
        <p:nvSpPr>
          <p:cNvPr id="8" name="Vuokaaviosymboli: Asettelu 7">
            <a:extLst>
              <a:ext uri="{FF2B5EF4-FFF2-40B4-BE49-F238E27FC236}">
                <a16:creationId xmlns:a16="http://schemas.microsoft.com/office/drawing/2014/main" id="{2B297DC2-050B-9B38-C175-773DB84BA98E}"/>
              </a:ext>
            </a:extLst>
          </p:cNvPr>
          <p:cNvSpPr/>
          <p:nvPr/>
        </p:nvSpPr>
        <p:spPr>
          <a:xfrm>
            <a:off x="6174169" y="1964285"/>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Yrittäjiä on 305 000 (12 % työllisistä)</a:t>
            </a:r>
          </a:p>
        </p:txBody>
      </p:sp>
      <p:sp>
        <p:nvSpPr>
          <p:cNvPr id="9" name="Vuokaaviosymboli: Asettelu 8">
            <a:extLst>
              <a:ext uri="{FF2B5EF4-FFF2-40B4-BE49-F238E27FC236}">
                <a16:creationId xmlns:a16="http://schemas.microsoft.com/office/drawing/2014/main" id="{9B2E441D-FEB2-41C7-E4F7-44EBB4F5DA15}"/>
              </a:ext>
            </a:extLst>
          </p:cNvPr>
          <p:cNvSpPr/>
          <p:nvPr/>
        </p:nvSpPr>
        <p:spPr>
          <a:xfrm>
            <a:off x="3423504" y="1964285"/>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0,1 prosenttia yrityksistä on suuryrityksiä (yli 250 </a:t>
            </a:r>
            <a:r>
              <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rPr>
              <a:t>tt</a:t>
            </a: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a:t>
            </a:r>
          </a:p>
        </p:txBody>
      </p:sp>
      <p:sp>
        <p:nvSpPr>
          <p:cNvPr id="10" name="Vuokaaviosymboli: Asettelu 9">
            <a:extLst>
              <a:ext uri="{FF2B5EF4-FFF2-40B4-BE49-F238E27FC236}">
                <a16:creationId xmlns:a16="http://schemas.microsoft.com/office/drawing/2014/main" id="{E57A51B3-FF41-2F3C-E3D9-24014CFD71C3}"/>
              </a:ext>
            </a:extLst>
          </p:cNvPr>
          <p:cNvSpPr/>
          <p:nvPr/>
        </p:nvSpPr>
        <p:spPr>
          <a:xfrm>
            <a:off x="717229" y="4200008"/>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Yrittäjistä* 72 prosenttia (180 000) on yksinyrittäjiä.</a:t>
            </a:r>
          </a:p>
        </p:txBody>
      </p:sp>
      <p:sp>
        <p:nvSpPr>
          <p:cNvPr id="11" name="Vuokaaviosymboli: Asettelu 10">
            <a:extLst>
              <a:ext uri="{FF2B5EF4-FFF2-40B4-BE49-F238E27FC236}">
                <a16:creationId xmlns:a16="http://schemas.microsoft.com/office/drawing/2014/main" id="{3DE76519-4210-726F-2907-4B78C0A0804B}"/>
              </a:ext>
            </a:extLst>
          </p:cNvPr>
          <p:cNvSpPr/>
          <p:nvPr/>
        </p:nvSpPr>
        <p:spPr>
          <a:xfrm>
            <a:off x="8929546" y="4200007"/>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Monityöllisiä (yrittäjä ja palkansaaja) on 136 000 (18 % heistä on yrittäjiä).</a:t>
            </a:r>
          </a:p>
        </p:txBody>
      </p:sp>
      <p:sp>
        <p:nvSpPr>
          <p:cNvPr id="12" name="Vuokaaviosymboli: Asettelu 11">
            <a:extLst>
              <a:ext uri="{FF2B5EF4-FFF2-40B4-BE49-F238E27FC236}">
                <a16:creationId xmlns:a16="http://schemas.microsoft.com/office/drawing/2014/main" id="{5DA9448F-0ED8-EFC4-3F17-0DE872281889}"/>
              </a:ext>
            </a:extLst>
          </p:cNvPr>
          <p:cNvSpPr/>
          <p:nvPr/>
        </p:nvSpPr>
        <p:spPr>
          <a:xfrm>
            <a:off x="6185164" y="4200007"/>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Työnantaja-yrittäjiä* on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 70 000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(8 000 vähemmän kuin 2023). </a:t>
            </a:r>
          </a:p>
        </p:txBody>
      </p:sp>
      <p:sp>
        <p:nvSpPr>
          <p:cNvPr id="13" name="Vuokaaviosymboli: Asettelu 12">
            <a:extLst>
              <a:ext uri="{FF2B5EF4-FFF2-40B4-BE49-F238E27FC236}">
                <a16:creationId xmlns:a16="http://schemas.microsoft.com/office/drawing/2014/main" id="{7384FBCC-B61B-E214-AC1E-F5668CE63680}"/>
              </a:ext>
            </a:extLst>
          </p:cNvPr>
          <p:cNvSpPr/>
          <p:nvPr/>
        </p:nvSpPr>
        <p:spPr>
          <a:xfrm>
            <a:off x="3453353" y="4200007"/>
            <a:ext cx="2583724" cy="2079813"/>
          </a:xfrm>
          <a:prstGeom prst="flowChartPreparati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Yrittäjistä 31 prosenttia on naisia.</a:t>
            </a:r>
          </a:p>
        </p:txBody>
      </p:sp>
      <p:sp>
        <p:nvSpPr>
          <p:cNvPr id="5" name="Tekstiruutu 4">
            <a:extLst>
              <a:ext uri="{FF2B5EF4-FFF2-40B4-BE49-F238E27FC236}">
                <a16:creationId xmlns:a16="http://schemas.microsoft.com/office/drawing/2014/main" id="{6AA574F7-43E1-BC5E-D149-308755F3483A}"/>
              </a:ext>
            </a:extLst>
          </p:cNvPr>
          <p:cNvSpPr txBox="1"/>
          <p:nvPr/>
        </p:nvSpPr>
        <p:spPr>
          <a:xfrm>
            <a:off x="292231" y="6279820"/>
            <a:ext cx="3745149"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prstClr val="black"/>
                </a:solidFill>
                <a:effectLst/>
                <a:uLnTx/>
                <a:uFillTx/>
                <a:latin typeface="Arial" panose="020B0604020202020204"/>
                <a:ea typeface="+mn-ea"/>
                <a:cs typeface="+mn-cs"/>
              </a:rPr>
              <a:t>Lähde: Tilastokeskus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prstClr val="black"/>
                </a:solidFill>
                <a:effectLst/>
                <a:uLnTx/>
                <a:uFillTx/>
                <a:latin typeface="Arial" panose="020B0604020202020204"/>
                <a:ea typeface="+mn-ea"/>
                <a:cs typeface="+mn-cs"/>
              </a:rPr>
              <a:t>*pl. maa-, metsä- ja kalatalous</a:t>
            </a:r>
          </a:p>
        </p:txBody>
      </p:sp>
    </p:spTree>
    <p:extLst>
      <p:ext uri="{BB962C8B-B14F-4D97-AF65-F5344CB8AC3E}">
        <p14:creationId xmlns:p14="http://schemas.microsoft.com/office/powerpoint/2010/main" val="1955880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a:extLst>
              <a:ext uri="{FF2B5EF4-FFF2-40B4-BE49-F238E27FC236}">
                <a16:creationId xmlns:a16="http://schemas.microsoft.com/office/drawing/2014/main" id="{7B5BCAD7-A99B-BC68-A586-8EA665A723B4}"/>
              </a:ext>
            </a:extLst>
          </p:cNvPr>
          <p:cNvGraphicFramePr>
            <a:graphicFrameLocks noGrp="1"/>
          </p:cNvGraphicFramePr>
          <p:nvPr>
            <p:ph idx="1"/>
          </p:nvPr>
        </p:nvGraphicFramePr>
        <p:xfrm>
          <a:off x="414338" y="1416050"/>
          <a:ext cx="11247437"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3" name="Otsikko 2">
            <a:extLst>
              <a:ext uri="{FF2B5EF4-FFF2-40B4-BE49-F238E27FC236}">
                <a16:creationId xmlns:a16="http://schemas.microsoft.com/office/drawing/2014/main" id="{6241EAA8-8CBD-CBBB-A1E7-AF4073559E0D}"/>
              </a:ext>
            </a:extLst>
          </p:cNvPr>
          <p:cNvSpPr>
            <a:spLocks noGrp="1"/>
          </p:cNvSpPr>
          <p:nvPr>
            <p:ph type="title"/>
          </p:nvPr>
        </p:nvSpPr>
        <p:spPr/>
        <p:txBody>
          <a:bodyPr/>
          <a:lstStyle/>
          <a:p>
            <a:r>
              <a:rPr lang="fi-FI" dirty="0"/>
              <a:t>Yrittäjämäärien kehitys viime vuosina</a:t>
            </a:r>
            <a:br>
              <a:rPr lang="fi-FI" dirty="0"/>
            </a:br>
            <a:r>
              <a:rPr lang="fi-FI" sz="1600" dirty="0"/>
              <a:t>vuosineljänneksittäin</a:t>
            </a:r>
          </a:p>
        </p:txBody>
      </p:sp>
      <p:sp>
        <p:nvSpPr>
          <p:cNvPr id="6" name="Puhekupla: Suorakulmio 5">
            <a:extLst>
              <a:ext uri="{FF2B5EF4-FFF2-40B4-BE49-F238E27FC236}">
                <a16:creationId xmlns:a16="http://schemas.microsoft.com/office/drawing/2014/main" id="{95214089-AA26-1534-38EB-45F848F62814}"/>
              </a:ext>
            </a:extLst>
          </p:cNvPr>
          <p:cNvSpPr/>
          <p:nvPr/>
        </p:nvSpPr>
        <p:spPr>
          <a:xfrm>
            <a:off x="1343878" y="1128990"/>
            <a:ext cx="2261765" cy="453758"/>
          </a:xfrm>
          <a:prstGeom prst="wedgeRectCallout">
            <a:avLst>
              <a:gd name="adj1" fmla="val -28298"/>
              <a:gd name="adj2" fmla="val 11948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Koronakriisi alkoi</a:t>
            </a:r>
          </a:p>
        </p:txBody>
      </p:sp>
      <p:sp>
        <p:nvSpPr>
          <p:cNvPr id="7" name="Puhekupla: Suorakulmio 6">
            <a:extLst>
              <a:ext uri="{FF2B5EF4-FFF2-40B4-BE49-F238E27FC236}">
                <a16:creationId xmlns:a16="http://schemas.microsoft.com/office/drawing/2014/main" id="{01395B2D-C409-1763-92ED-C916A19B1837}"/>
              </a:ext>
            </a:extLst>
          </p:cNvPr>
          <p:cNvSpPr/>
          <p:nvPr/>
        </p:nvSpPr>
        <p:spPr>
          <a:xfrm>
            <a:off x="7916434" y="886611"/>
            <a:ext cx="3074493" cy="711756"/>
          </a:xfrm>
          <a:prstGeom prst="wedgeRectCallout">
            <a:avLst>
              <a:gd name="adj1" fmla="val -52851"/>
              <a:gd name="adj2" fmla="val 892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Taantuma alkoi, YEL uudistus voimaan</a:t>
            </a:r>
          </a:p>
        </p:txBody>
      </p:sp>
      <p:sp>
        <p:nvSpPr>
          <p:cNvPr id="8" name="Puhekupla: Suorakulmio 7">
            <a:extLst>
              <a:ext uri="{FF2B5EF4-FFF2-40B4-BE49-F238E27FC236}">
                <a16:creationId xmlns:a16="http://schemas.microsoft.com/office/drawing/2014/main" id="{0502941E-38CD-863D-7173-C8E53D55BF42}"/>
              </a:ext>
            </a:extLst>
          </p:cNvPr>
          <p:cNvSpPr/>
          <p:nvPr/>
        </p:nvSpPr>
        <p:spPr>
          <a:xfrm>
            <a:off x="4630156" y="1128597"/>
            <a:ext cx="2261765" cy="453758"/>
          </a:xfrm>
          <a:prstGeom prst="wedgeRectCallout">
            <a:avLst>
              <a:gd name="adj1" fmla="val -18112"/>
              <a:gd name="adj2" fmla="val 12929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377" rtl="0" eaLnBrk="1" latinLnBrk="0" hangingPunct="1">
              <a:defRPr sz="1800" kern="1200">
                <a:solidFill>
                  <a:schemeClr val="lt1"/>
                </a:solidFill>
                <a:latin typeface="+mn-lt"/>
                <a:ea typeface="+mn-ea"/>
                <a:cs typeface="+mn-cs"/>
              </a:defRPr>
            </a:lvl1pPr>
            <a:lvl2pPr marL="457189" indent="0" algn="l" defTabSz="914377" rtl="0" eaLnBrk="1" latinLnBrk="0" hangingPunct="1">
              <a:defRPr sz="1800" kern="1200">
                <a:solidFill>
                  <a:schemeClr val="lt1"/>
                </a:solidFill>
                <a:latin typeface="+mn-lt"/>
                <a:ea typeface="+mn-ea"/>
                <a:cs typeface="+mn-cs"/>
              </a:defRPr>
            </a:lvl2pPr>
            <a:lvl3pPr marL="914377" indent="0" algn="l" defTabSz="914377" rtl="0" eaLnBrk="1" latinLnBrk="0" hangingPunct="1">
              <a:defRPr sz="1800" kern="1200">
                <a:solidFill>
                  <a:schemeClr val="lt1"/>
                </a:solidFill>
                <a:latin typeface="+mn-lt"/>
                <a:ea typeface="+mn-ea"/>
                <a:cs typeface="+mn-cs"/>
              </a:defRPr>
            </a:lvl3pPr>
            <a:lvl4pPr marL="1371566" indent="0" algn="l" defTabSz="914377" rtl="0" eaLnBrk="1" latinLnBrk="0" hangingPunct="1">
              <a:defRPr sz="1800" kern="1200">
                <a:solidFill>
                  <a:schemeClr val="lt1"/>
                </a:solidFill>
                <a:latin typeface="+mn-lt"/>
                <a:ea typeface="+mn-ea"/>
                <a:cs typeface="+mn-cs"/>
              </a:defRPr>
            </a:lvl4pPr>
            <a:lvl5pPr marL="1828754" indent="0" algn="l" defTabSz="914377" rtl="0" eaLnBrk="1" latinLnBrk="0" hangingPunct="1">
              <a:defRPr sz="1800" kern="1200">
                <a:solidFill>
                  <a:schemeClr val="lt1"/>
                </a:solidFill>
                <a:latin typeface="+mn-lt"/>
                <a:ea typeface="+mn-ea"/>
                <a:cs typeface="+mn-cs"/>
              </a:defRPr>
            </a:lvl5pPr>
            <a:lvl6pPr marL="2285943" indent="0" algn="l" defTabSz="914377" rtl="0" eaLnBrk="1" latinLnBrk="0" hangingPunct="1">
              <a:defRPr sz="1800" kern="1200">
                <a:solidFill>
                  <a:schemeClr val="lt1"/>
                </a:solidFill>
                <a:latin typeface="+mn-lt"/>
                <a:ea typeface="+mn-ea"/>
                <a:cs typeface="+mn-cs"/>
              </a:defRPr>
            </a:lvl6pPr>
            <a:lvl7pPr marL="2743131" indent="0" algn="l" defTabSz="914377" rtl="0" eaLnBrk="1" latinLnBrk="0" hangingPunct="1">
              <a:defRPr sz="1800" kern="1200">
                <a:solidFill>
                  <a:schemeClr val="lt1"/>
                </a:solidFill>
                <a:latin typeface="+mn-lt"/>
                <a:ea typeface="+mn-ea"/>
                <a:cs typeface="+mn-cs"/>
              </a:defRPr>
            </a:lvl7pPr>
            <a:lvl8pPr marL="3200320" indent="0" algn="l" defTabSz="914377" rtl="0" eaLnBrk="1" latinLnBrk="0" hangingPunct="1">
              <a:defRPr sz="1800" kern="1200">
                <a:solidFill>
                  <a:schemeClr val="lt1"/>
                </a:solidFill>
                <a:latin typeface="+mn-lt"/>
                <a:ea typeface="+mn-ea"/>
                <a:cs typeface="+mn-cs"/>
              </a:defRPr>
            </a:lvl8pPr>
            <a:lvl9pPr marL="3657509" indent="0" algn="l" defTabSz="914377"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Venäjän hyökkäys</a:t>
            </a:r>
          </a:p>
        </p:txBody>
      </p:sp>
      <p:sp>
        <p:nvSpPr>
          <p:cNvPr id="13" name="Tekstin paikkamerkki 9">
            <a:extLst>
              <a:ext uri="{FF2B5EF4-FFF2-40B4-BE49-F238E27FC236}">
                <a16:creationId xmlns:a16="http://schemas.microsoft.com/office/drawing/2014/main" id="{7B9F621C-1D4D-D55F-9269-A01AECB17DE5}"/>
              </a:ext>
            </a:extLst>
          </p:cNvPr>
          <p:cNvSpPr txBox="1">
            <a:spLocks/>
          </p:cNvSpPr>
          <p:nvPr/>
        </p:nvSpPr>
        <p:spPr>
          <a:xfrm>
            <a:off x="414000" y="6229439"/>
            <a:ext cx="9714000" cy="396000"/>
          </a:xfrm>
          <a:prstGeom prst="rect">
            <a:avLst/>
          </a:prstGeom>
        </p:spPr>
        <p:txBody>
          <a:bodyPr/>
          <a:lst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ct val="20000"/>
              </a:spcBef>
              <a:spcAft>
                <a:spcPts val="0"/>
              </a:spcAft>
              <a:buClr>
                <a:srgbClr val="000000"/>
              </a:buClr>
              <a:buSzTx/>
              <a:buFont typeface="Arial" pitchFamily="34" charset="0"/>
              <a:buNone/>
              <a:tabLst/>
              <a:defRPr/>
            </a:pP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Lähde: Tilastokeskus, työvoimatutkimus</a:t>
            </a:r>
          </a:p>
          <a:p>
            <a:pPr marL="0" marR="0" lvl="0" indent="0" algn="l" defTabSz="914377" rtl="0" eaLnBrk="1" fontAlgn="auto" latinLnBrk="0" hangingPunct="1">
              <a:lnSpc>
                <a:spcPct val="100000"/>
              </a:lnSpc>
              <a:spcBef>
                <a:spcPct val="20000"/>
              </a:spcBef>
              <a:spcAft>
                <a:spcPts val="0"/>
              </a:spcAft>
              <a:buClr>
                <a:srgbClr val="000000"/>
              </a:buClr>
              <a:buSzTx/>
              <a:buFont typeface="Arial" pitchFamily="34" charset="0"/>
              <a:buNone/>
              <a:tabLst/>
              <a:defRPr/>
            </a:pPr>
            <a:endParaRPr kumimoji="0" lang="fi-FI"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655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F775F65-8053-DDD2-8531-4C09C00DBF84}"/>
              </a:ext>
            </a:extLst>
          </p:cNvPr>
          <p:cNvSpPr>
            <a:spLocks noGrp="1"/>
          </p:cNvSpPr>
          <p:nvPr>
            <p:ph idx="1"/>
          </p:nvPr>
        </p:nvSpPr>
        <p:spPr/>
        <p:txBody>
          <a:bodyPr/>
          <a:lstStyle/>
          <a:p>
            <a:r>
              <a:rPr lang="fi-FI" b="1" dirty="0"/>
              <a:t>Kaikki yrittäjät. </a:t>
            </a:r>
            <a:r>
              <a:rPr lang="fi-FI" dirty="0"/>
              <a:t>Korkeimmillaan Q2/21 346k. Nyt 305k (-11,8 %).</a:t>
            </a:r>
          </a:p>
          <a:p>
            <a:r>
              <a:rPr lang="fi-FI" b="1" dirty="0"/>
              <a:t>Yrittäjät pl. alkutuotanto. </a:t>
            </a:r>
            <a:r>
              <a:rPr lang="fi-FI" dirty="0"/>
              <a:t>Korkeimmillaan Q2/21 288k. Nyt 251k (-12,8 %).</a:t>
            </a:r>
          </a:p>
          <a:p>
            <a:r>
              <a:rPr lang="fi-FI" b="1" dirty="0"/>
              <a:t>Työnantajayrittäjät pl. alkutuotanto.</a:t>
            </a:r>
            <a:r>
              <a:rPr lang="fi-FI" dirty="0"/>
              <a:t> Korkeimmillaan Q4/21 90k. Nyt 70k (-22,2 %).</a:t>
            </a:r>
          </a:p>
          <a:p>
            <a:r>
              <a:rPr lang="fi-FI" b="1" dirty="0"/>
              <a:t>Yksinyrittäjät pl. alkutuotanto. </a:t>
            </a:r>
            <a:r>
              <a:rPr lang="fi-FI" dirty="0"/>
              <a:t>Korkeimmillaan Q2/21 205k. Nyt 180k (-12,2 %).</a:t>
            </a:r>
          </a:p>
          <a:p>
            <a:endParaRPr lang="fi-FI" dirty="0"/>
          </a:p>
          <a:p>
            <a:r>
              <a:rPr lang="fi-FI" dirty="0"/>
              <a:t>HUOM. Yritysten määrä (pl. alkutuotanto) kasvoi 2023 12k (+2,6 %). Liikevaihto taas laski 2023 2,0 %.</a:t>
            </a:r>
          </a:p>
        </p:txBody>
      </p:sp>
      <p:sp>
        <p:nvSpPr>
          <p:cNvPr id="3" name="Otsikko 2">
            <a:extLst>
              <a:ext uri="{FF2B5EF4-FFF2-40B4-BE49-F238E27FC236}">
                <a16:creationId xmlns:a16="http://schemas.microsoft.com/office/drawing/2014/main" id="{0FD2C721-641F-B924-1276-184C18D35397}"/>
              </a:ext>
            </a:extLst>
          </p:cNvPr>
          <p:cNvSpPr>
            <a:spLocks noGrp="1"/>
          </p:cNvSpPr>
          <p:nvPr>
            <p:ph type="title"/>
          </p:nvPr>
        </p:nvSpPr>
        <p:spPr/>
        <p:txBody>
          <a:bodyPr/>
          <a:lstStyle/>
          <a:p>
            <a:r>
              <a:rPr lang="fi-FI" dirty="0"/>
              <a:t>Nostoja yrittäjämäärien kehityksestä</a:t>
            </a:r>
          </a:p>
        </p:txBody>
      </p:sp>
    </p:spTree>
    <p:extLst>
      <p:ext uri="{BB962C8B-B14F-4D97-AF65-F5344CB8AC3E}">
        <p14:creationId xmlns:p14="http://schemas.microsoft.com/office/powerpoint/2010/main" val="417525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83FD18E-0996-4E8E-9CF4-96ED6C92614A}"/>
              </a:ext>
            </a:extLst>
          </p:cNvPr>
          <p:cNvSpPr>
            <a:spLocks noGrp="1"/>
          </p:cNvSpPr>
          <p:nvPr>
            <p:ph idx="1"/>
          </p:nvPr>
        </p:nvSpPr>
        <p:spPr/>
        <p:txBody>
          <a:bodyPr vert="horz" lIns="0" tIns="45720" rIns="0" bIns="45720" rtlCol="0" anchor="t">
            <a:noAutofit/>
          </a:bodyPr>
          <a:lstStyle/>
          <a:p>
            <a:pPr marL="239395" indent="-239395"/>
            <a:r>
              <a:rPr lang="fi-FI" dirty="0"/>
              <a:t>Suomen Yrittäjät on jäsenmäärältään elinkeinoelämän suurin keskusjärjestö, joka ajaa yrittäjien sekä pienten ja keskisuurten yritysten asiaa. Jäseniä Yrittäjien paikallisyhdistyksissä on 68 000 ja toimialajärjestöissä noin 36 000. Ne työllistävät Tilastokeskuksen (2023) mukaan yrittäjät mukaan lukien noin 590 000 henkilöä. Yritysten yhteenlaskettu liikevaihto on noin 171 miljardia euroa. Yrittäjäjärjestön toiminta rakentuu 374 paikallisyhdistyksestä, 21 aluejärjestöstä ja 63 toimialajärjestöstä. Lisätietoa: www.yrittajat.fi.</a:t>
            </a:r>
            <a:endParaRPr lang="fi-FI" dirty="0">
              <a:cs typeface="Arial" panose="020B0604020202020204"/>
            </a:endParaRPr>
          </a:p>
          <a:p>
            <a:pPr marL="629920" lvl="1" indent="-263525"/>
            <a:r>
              <a:rPr lang="fi-FI" sz="2000" dirty="0"/>
              <a:t>Markkinointi on jo ottanut käyttöön tiivistetyn kuvauksen: Yrittäjät on Suomen suurin ja koko maan kattava yrittäjäjärjestö. Se on tärkeää: Mitä enemmän meitä on, sitä paremmin äänemme kuuluu.</a:t>
            </a:r>
            <a:endParaRPr lang="fi-FI" sz="2000" dirty="0">
              <a:cs typeface="Arial"/>
            </a:endParaRPr>
          </a:p>
        </p:txBody>
      </p:sp>
      <p:sp>
        <p:nvSpPr>
          <p:cNvPr id="2" name="Otsikko 1">
            <a:extLst>
              <a:ext uri="{FF2B5EF4-FFF2-40B4-BE49-F238E27FC236}">
                <a16:creationId xmlns:a16="http://schemas.microsoft.com/office/drawing/2014/main" id="{3598A290-4990-49F7-8A80-DFDB8A15B306}"/>
              </a:ext>
            </a:extLst>
          </p:cNvPr>
          <p:cNvSpPr>
            <a:spLocks noGrp="1"/>
          </p:cNvSpPr>
          <p:nvPr>
            <p:ph type="title"/>
          </p:nvPr>
        </p:nvSpPr>
        <p:spPr/>
        <p:txBody>
          <a:bodyPr/>
          <a:lstStyle/>
          <a:p>
            <a:r>
              <a:rPr lang="fi-FI" dirty="0"/>
              <a:t>Yrittäjien jäsenmäärä</a:t>
            </a:r>
          </a:p>
        </p:txBody>
      </p:sp>
    </p:spTree>
    <p:extLst>
      <p:ext uri="{BB962C8B-B14F-4D97-AF65-F5344CB8AC3E}">
        <p14:creationId xmlns:p14="http://schemas.microsoft.com/office/powerpoint/2010/main" val="328905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9BC528-EF00-ED19-FAE8-62F05F5EEDD8}"/>
              </a:ext>
            </a:extLst>
          </p:cNvPr>
          <p:cNvSpPr>
            <a:spLocks noGrp="1"/>
          </p:cNvSpPr>
          <p:nvPr>
            <p:ph type="title"/>
          </p:nvPr>
        </p:nvSpPr>
        <p:spPr/>
        <p:txBody>
          <a:bodyPr/>
          <a:lstStyle/>
          <a:p>
            <a:r>
              <a:rPr lang="fi-FI" dirty="0"/>
              <a:t>MTK nyt avoimuusrekisterin ykkönen</a:t>
            </a:r>
          </a:p>
        </p:txBody>
      </p:sp>
      <p:pic>
        <p:nvPicPr>
          <p:cNvPr id="4" name="Sisällön paikkamerkki 3">
            <a:extLst>
              <a:ext uri="{FF2B5EF4-FFF2-40B4-BE49-F238E27FC236}">
                <a16:creationId xmlns:a16="http://schemas.microsoft.com/office/drawing/2014/main" id="{BDE0ECA7-7E68-3C6A-6FEA-C8F6A94C009A}"/>
              </a:ext>
            </a:extLst>
          </p:cNvPr>
          <p:cNvPicPr>
            <a:picLocks noGrp="1" noChangeAspect="1"/>
          </p:cNvPicPr>
          <p:nvPr>
            <p:ph idx="1"/>
          </p:nvPr>
        </p:nvPicPr>
        <p:blipFill>
          <a:blip r:embed="rId2"/>
          <a:stretch>
            <a:fillRect/>
          </a:stretch>
        </p:blipFill>
        <p:spPr>
          <a:xfrm>
            <a:off x="7875498" y="283477"/>
            <a:ext cx="4130931" cy="6107697"/>
          </a:xfrm>
          <a:prstGeom prst="rect">
            <a:avLst/>
          </a:prstGeom>
        </p:spPr>
      </p:pic>
      <p:pic>
        <p:nvPicPr>
          <p:cNvPr id="6" name="Kuva 5">
            <a:extLst>
              <a:ext uri="{FF2B5EF4-FFF2-40B4-BE49-F238E27FC236}">
                <a16:creationId xmlns:a16="http://schemas.microsoft.com/office/drawing/2014/main" id="{32B23F35-0130-A8E6-9122-01BA8E1B4D62}"/>
              </a:ext>
            </a:extLst>
          </p:cNvPr>
          <p:cNvPicPr>
            <a:picLocks noChangeAspect="1"/>
          </p:cNvPicPr>
          <p:nvPr/>
        </p:nvPicPr>
        <p:blipFill>
          <a:blip r:embed="rId3"/>
          <a:stretch>
            <a:fillRect/>
          </a:stretch>
        </p:blipFill>
        <p:spPr>
          <a:xfrm>
            <a:off x="1542849" y="1564908"/>
            <a:ext cx="4130931" cy="4921960"/>
          </a:xfrm>
          <a:prstGeom prst="rect">
            <a:avLst/>
          </a:prstGeom>
        </p:spPr>
      </p:pic>
    </p:spTree>
    <p:extLst>
      <p:ext uri="{BB962C8B-B14F-4D97-AF65-F5344CB8AC3E}">
        <p14:creationId xmlns:p14="http://schemas.microsoft.com/office/powerpoint/2010/main" val="3948494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0B8638-D5B1-DA68-0113-FCED325BB015}"/>
              </a:ext>
            </a:extLst>
          </p:cNvPr>
          <p:cNvSpPr>
            <a:spLocks noGrp="1"/>
          </p:cNvSpPr>
          <p:nvPr>
            <p:ph type="title"/>
          </p:nvPr>
        </p:nvSpPr>
        <p:spPr/>
        <p:txBody>
          <a:bodyPr/>
          <a:lstStyle/>
          <a:p>
            <a:r>
              <a:rPr lang="fi-FI" sz="3000"/>
              <a:t>Missä asioissa SY vaikutti aktiivisimmin?</a:t>
            </a:r>
          </a:p>
        </p:txBody>
      </p:sp>
      <p:pic>
        <p:nvPicPr>
          <p:cNvPr id="4" name="Kuva 3">
            <a:extLst>
              <a:ext uri="{FF2B5EF4-FFF2-40B4-BE49-F238E27FC236}">
                <a16:creationId xmlns:a16="http://schemas.microsoft.com/office/drawing/2014/main" id="{A20B75B2-FAA1-8B0E-F1A9-A2CFEC3EE13E}"/>
              </a:ext>
            </a:extLst>
          </p:cNvPr>
          <p:cNvPicPr>
            <a:picLocks noChangeAspect="1"/>
          </p:cNvPicPr>
          <p:nvPr/>
        </p:nvPicPr>
        <p:blipFill>
          <a:blip r:embed="rId2"/>
          <a:stretch>
            <a:fillRect/>
          </a:stretch>
        </p:blipFill>
        <p:spPr>
          <a:xfrm>
            <a:off x="2242234" y="2002055"/>
            <a:ext cx="7015213" cy="3529948"/>
          </a:xfrm>
          <a:prstGeom prst="rect">
            <a:avLst/>
          </a:prstGeom>
        </p:spPr>
      </p:pic>
      <p:sp>
        <p:nvSpPr>
          <p:cNvPr id="3" name="Puhekupla: Suorakulmio 2">
            <a:extLst>
              <a:ext uri="{FF2B5EF4-FFF2-40B4-BE49-F238E27FC236}">
                <a16:creationId xmlns:a16="http://schemas.microsoft.com/office/drawing/2014/main" id="{59818042-FAD6-3946-224D-9E997D641BD2}"/>
              </a:ext>
            </a:extLst>
          </p:cNvPr>
          <p:cNvSpPr/>
          <p:nvPr/>
        </p:nvSpPr>
        <p:spPr>
          <a:xfrm>
            <a:off x="9788893" y="3570973"/>
            <a:ext cx="2156059" cy="914400"/>
          </a:xfrm>
          <a:prstGeom prst="wedgeRectCallout">
            <a:avLst>
              <a:gd name="adj1" fmla="val -69134"/>
              <a:gd name="adj2" fmla="val 6018"/>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Kertoo toimista H2/24.</a:t>
            </a:r>
          </a:p>
        </p:txBody>
      </p:sp>
    </p:spTree>
    <p:extLst>
      <p:ext uri="{BB962C8B-B14F-4D97-AF65-F5344CB8AC3E}">
        <p14:creationId xmlns:p14="http://schemas.microsoft.com/office/powerpoint/2010/main" val="3367035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D90A13-EEC6-9986-E226-D89444FD547B}"/>
              </a:ext>
            </a:extLst>
          </p:cNvPr>
          <p:cNvSpPr>
            <a:spLocks noGrp="1"/>
          </p:cNvSpPr>
          <p:nvPr>
            <p:ph type="title"/>
          </p:nvPr>
        </p:nvSpPr>
        <p:spPr/>
        <p:txBody>
          <a:bodyPr/>
          <a:lstStyle/>
          <a:p>
            <a:r>
              <a:rPr lang="fi-FI" sz="3000"/>
              <a:t>Pirkanmaalla eniten aiheita aluejärjestöistä</a:t>
            </a:r>
          </a:p>
        </p:txBody>
      </p:sp>
      <p:pic>
        <p:nvPicPr>
          <p:cNvPr id="4" name="Kuva 3">
            <a:extLst>
              <a:ext uri="{FF2B5EF4-FFF2-40B4-BE49-F238E27FC236}">
                <a16:creationId xmlns:a16="http://schemas.microsoft.com/office/drawing/2014/main" id="{EAAF5962-8D89-8C0C-A327-2672B6CD34B5}"/>
              </a:ext>
            </a:extLst>
          </p:cNvPr>
          <p:cNvPicPr>
            <a:picLocks noChangeAspect="1"/>
          </p:cNvPicPr>
          <p:nvPr/>
        </p:nvPicPr>
        <p:blipFill>
          <a:blip r:embed="rId2"/>
          <a:stretch>
            <a:fillRect/>
          </a:stretch>
        </p:blipFill>
        <p:spPr>
          <a:xfrm>
            <a:off x="1191155" y="1822448"/>
            <a:ext cx="4515379" cy="3594105"/>
          </a:xfrm>
          <a:prstGeom prst="rect">
            <a:avLst/>
          </a:prstGeom>
        </p:spPr>
      </p:pic>
      <p:pic>
        <p:nvPicPr>
          <p:cNvPr id="5" name="Kuva 4">
            <a:extLst>
              <a:ext uri="{FF2B5EF4-FFF2-40B4-BE49-F238E27FC236}">
                <a16:creationId xmlns:a16="http://schemas.microsoft.com/office/drawing/2014/main" id="{49C2606E-DD20-14B6-DAAE-BF4FA5239A81}"/>
              </a:ext>
            </a:extLst>
          </p:cNvPr>
          <p:cNvPicPr>
            <a:picLocks noChangeAspect="1"/>
          </p:cNvPicPr>
          <p:nvPr/>
        </p:nvPicPr>
        <p:blipFill>
          <a:blip r:embed="rId3"/>
          <a:stretch>
            <a:fillRect/>
          </a:stretch>
        </p:blipFill>
        <p:spPr>
          <a:xfrm>
            <a:off x="5867972" y="1793573"/>
            <a:ext cx="4515379" cy="2964504"/>
          </a:xfrm>
          <a:prstGeom prst="rect">
            <a:avLst/>
          </a:prstGeom>
        </p:spPr>
      </p:pic>
      <p:sp>
        <p:nvSpPr>
          <p:cNvPr id="3" name="Puhekupla: Suorakulmio 2">
            <a:extLst>
              <a:ext uri="{FF2B5EF4-FFF2-40B4-BE49-F238E27FC236}">
                <a16:creationId xmlns:a16="http://schemas.microsoft.com/office/drawing/2014/main" id="{F9740057-EDC1-053C-FF7F-F649DC7FFB4E}"/>
              </a:ext>
            </a:extLst>
          </p:cNvPr>
          <p:cNvSpPr/>
          <p:nvPr/>
        </p:nvSpPr>
        <p:spPr>
          <a:xfrm>
            <a:off x="8103479" y="5238906"/>
            <a:ext cx="2156059" cy="914400"/>
          </a:xfrm>
          <a:prstGeom prst="wedgeRectCallout">
            <a:avLst>
              <a:gd name="adj1" fmla="val -69134"/>
              <a:gd name="adj2" fmla="val 6018"/>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Kertoo toimista H2/24.</a:t>
            </a:r>
          </a:p>
        </p:txBody>
      </p:sp>
    </p:spTree>
    <p:extLst>
      <p:ext uri="{BB962C8B-B14F-4D97-AF65-F5344CB8AC3E}">
        <p14:creationId xmlns:p14="http://schemas.microsoft.com/office/powerpoint/2010/main" val="1680188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D851C4F-A6CD-ED20-EC6D-E4BD099178B1}"/>
              </a:ext>
            </a:extLst>
          </p:cNvPr>
          <p:cNvSpPr>
            <a:spLocks noGrp="1"/>
          </p:cNvSpPr>
          <p:nvPr>
            <p:ph type="title"/>
          </p:nvPr>
        </p:nvSpPr>
        <p:spPr/>
        <p:txBody>
          <a:bodyPr/>
          <a:lstStyle/>
          <a:p>
            <a:r>
              <a:rPr lang="fi-FI" sz="3000" dirty="0"/>
              <a:t>Jäsenmääräkehitys ollut hyvää</a:t>
            </a:r>
          </a:p>
        </p:txBody>
      </p:sp>
      <p:pic>
        <p:nvPicPr>
          <p:cNvPr id="7" name="Sisällön paikkamerkki 6">
            <a:extLst>
              <a:ext uri="{FF2B5EF4-FFF2-40B4-BE49-F238E27FC236}">
                <a16:creationId xmlns:a16="http://schemas.microsoft.com/office/drawing/2014/main" id="{578F8C4C-4963-9EEC-16FB-9BACF252D710}"/>
              </a:ext>
            </a:extLst>
          </p:cNvPr>
          <p:cNvPicPr>
            <a:picLocks noGrp="1" noChangeAspect="1"/>
          </p:cNvPicPr>
          <p:nvPr>
            <p:ph idx="1"/>
          </p:nvPr>
        </p:nvPicPr>
        <p:blipFill>
          <a:blip r:embed="rId2"/>
          <a:stretch>
            <a:fillRect/>
          </a:stretch>
        </p:blipFill>
        <p:spPr>
          <a:xfrm>
            <a:off x="1572768" y="1502298"/>
            <a:ext cx="6692897" cy="4772631"/>
          </a:xfrm>
        </p:spPr>
      </p:pic>
      <p:sp>
        <p:nvSpPr>
          <p:cNvPr id="8" name="Tekstiruutu 7">
            <a:extLst>
              <a:ext uri="{FF2B5EF4-FFF2-40B4-BE49-F238E27FC236}">
                <a16:creationId xmlns:a16="http://schemas.microsoft.com/office/drawing/2014/main" id="{DD68AD9C-20CA-E370-DDCC-D4078FE250E6}"/>
              </a:ext>
            </a:extLst>
          </p:cNvPr>
          <p:cNvSpPr txBox="1"/>
          <p:nvPr/>
        </p:nvSpPr>
        <p:spPr>
          <a:xfrm>
            <a:off x="8686800" y="4498848"/>
            <a:ext cx="1509772" cy="369332"/>
          </a:xfrm>
          <a:prstGeom prst="rect">
            <a:avLst/>
          </a:prstGeom>
          <a:noFill/>
        </p:spPr>
        <p:txBody>
          <a:bodyPr wrap="none" rtlCol="0">
            <a:spAutoFit/>
          </a:bodyPr>
          <a:lstStyle/>
          <a:p>
            <a:r>
              <a:rPr lang="fi-FI" dirty="0"/>
              <a:t>Tilanne 18.3.</a:t>
            </a:r>
          </a:p>
        </p:txBody>
      </p:sp>
    </p:spTree>
    <p:extLst>
      <p:ext uri="{BB962C8B-B14F-4D97-AF65-F5344CB8AC3E}">
        <p14:creationId xmlns:p14="http://schemas.microsoft.com/office/powerpoint/2010/main" val="3888997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C66554-04AB-E10B-6BA0-D460D8E73815}"/>
              </a:ext>
            </a:extLst>
          </p:cNvPr>
          <p:cNvSpPr>
            <a:spLocks noGrp="1"/>
          </p:cNvSpPr>
          <p:nvPr>
            <p:ph type="title"/>
          </p:nvPr>
        </p:nvSpPr>
        <p:spPr/>
        <p:txBody>
          <a:bodyPr/>
          <a:lstStyle/>
          <a:p>
            <a:r>
              <a:rPr lang="fi-FI" sz="3000" dirty="0"/>
              <a:t>Rytkönen-Sandberg johtajaksi </a:t>
            </a:r>
            <a:r>
              <a:rPr lang="fi-FI" sz="3000" dirty="0" err="1"/>
              <a:t>SY:iin</a:t>
            </a:r>
            <a:endParaRPr lang="fi-FI" sz="3000" dirty="0"/>
          </a:p>
        </p:txBody>
      </p:sp>
      <p:sp>
        <p:nvSpPr>
          <p:cNvPr id="3" name="Sisällön paikkamerkki 2">
            <a:extLst>
              <a:ext uri="{FF2B5EF4-FFF2-40B4-BE49-F238E27FC236}">
                <a16:creationId xmlns:a16="http://schemas.microsoft.com/office/drawing/2014/main" id="{55AA4137-B4AB-A39B-CF44-D7E903827916}"/>
              </a:ext>
            </a:extLst>
          </p:cNvPr>
          <p:cNvSpPr>
            <a:spLocks noGrp="1"/>
          </p:cNvSpPr>
          <p:nvPr>
            <p:ph idx="1"/>
          </p:nvPr>
        </p:nvSpPr>
        <p:spPr>
          <a:xfrm>
            <a:off x="414000" y="1416000"/>
            <a:ext cx="7392267" cy="4536067"/>
          </a:xfrm>
        </p:spPr>
        <p:txBody>
          <a:bodyPr/>
          <a:lstStyle/>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200" b="1"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Yrittäjien työmarkkina- ja yrityslainsäädäntöyksikön johtajaksi on nimitetty OTM, asiantuntija Atte Rytkönen-Sandberg, 38, 1.4.2025 alkaen. </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2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Arial" panose="020B0604020202020204" pitchFamily="34" charset="0"/>
              </a:rPr>
              <a:t>Tehtävä avautui, kun johtaja Janne Makkula siirtyy Teknologiateollisuuden työmarkkinajohtajaksi.</a:t>
            </a:r>
          </a:p>
          <a:p>
            <a:r>
              <a:rPr lang="fi-FI" sz="2200" dirty="0">
                <a:effectLst/>
                <a:latin typeface="Arial" panose="020B0604020202020204" pitchFamily="34" charset="0"/>
                <a:ea typeface="Arial" panose="020B0604020202020204" pitchFamily="34" charset="0"/>
                <a:cs typeface="Arial" panose="020B0604020202020204" pitchFamily="34" charset="0"/>
              </a:rPr>
              <a:t>Rytkönen-Sandberg on toiminut pitkään Suomen Yrittäjissä. Hän toimi lakineuvojana 2009-2011, kävi asianajotoimistossa ja palasi Yrittäjiin lainopilliseksi asiamieheksi 2012. </a:t>
            </a:r>
          </a:p>
          <a:p>
            <a:r>
              <a:rPr lang="fi-FI" sz="2200" dirty="0">
                <a:effectLst/>
                <a:latin typeface="Arial" panose="020B0604020202020204" pitchFamily="34" charset="0"/>
                <a:ea typeface="Arial" panose="020B0604020202020204" pitchFamily="34" charset="0"/>
                <a:cs typeface="Arial" panose="020B0604020202020204" pitchFamily="34" charset="0"/>
              </a:rPr>
              <a:t>Hän on toiminut sen jälkeen asiantuntijana ja lainsäädäntöyksikön vs. päällikkönä 2015-2016. Hän on vetänyt yhdeksän vuotta </a:t>
            </a:r>
            <a:r>
              <a:rPr lang="fi-FI" sz="2200" dirty="0" err="1">
                <a:effectLst/>
                <a:latin typeface="Arial" panose="020B0604020202020204" pitchFamily="34" charset="0"/>
                <a:ea typeface="Arial" panose="020B0604020202020204" pitchFamily="34" charset="0"/>
                <a:cs typeface="Arial" panose="020B0604020202020204" pitchFamily="34" charset="0"/>
              </a:rPr>
              <a:t>SY:n</a:t>
            </a:r>
            <a:r>
              <a:rPr lang="fi-FI" sz="2200" dirty="0">
                <a:effectLst/>
                <a:latin typeface="Arial" panose="020B0604020202020204" pitchFamily="34" charset="0"/>
                <a:ea typeface="Arial" panose="020B0604020202020204" pitchFamily="34" charset="0"/>
                <a:cs typeface="Arial" panose="020B0604020202020204" pitchFamily="34" charset="0"/>
              </a:rPr>
              <a:t> lakineuvontaa sekä toiminut hallituksen ja johtoryhmän sihteerinä.</a:t>
            </a:r>
          </a:p>
          <a:p>
            <a:endParaRPr lang="fi-FI" sz="2200" dirty="0"/>
          </a:p>
        </p:txBody>
      </p:sp>
      <p:pic>
        <p:nvPicPr>
          <p:cNvPr id="5" name="Kuva 4">
            <a:extLst>
              <a:ext uri="{FF2B5EF4-FFF2-40B4-BE49-F238E27FC236}">
                <a16:creationId xmlns:a16="http://schemas.microsoft.com/office/drawing/2014/main" id="{E7504B84-BC98-0E68-D713-8BBBFF2D8D10}"/>
              </a:ext>
            </a:extLst>
          </p:cNvPr>
          <p:cNvPicPr>
            <a:picLocks noChangeAspect="1"/>
          </p:cNvPicPr>
          <p:nvPr/>
        </p:nvPicPr>
        <p:blipFill>
          <a:blip r:embed="rId2"/>
          <a:stretch>
            <a:fillRect/>
          </a:stretch>
        </p:blipFill>
        <p:spPr>
          <a:xfrm>
            <a:off x="8503963" y="255033"/>
            <a:ext cx="3532435" cy="6020639"/>
          </a:xfrm>
          <a:prstGeom prst="rect">
            <a:avLst/>
          </a:prstGeom>
        </p:spPr>
      </p:pic>
    </p:spTree>
    <p:extLst>
      <p:ext uri="{BB962C8B-B14F-4D97-AF65-F5344CB8AC3E}">
        <p14:creationId xmlns:p14="http://schemas.microsoft.com/office/powerpoint/2010/main" val="4066078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C6563270-B246-495F-9E28-410DC6772378}"/>
              </a:ext>
            </a:extLst>
          </p:cNvPr>
          <p:cNvSpPr>
            <a:spLocks noGrp="1"/>
          </p:cNvSpPr>
          <p:nvPr>
            <p:ph type="ctrTitle"/>
          </p:nvPr>
        </p:nvSpPr>
        <p:spPr>
          <a:xfrm>
            <a:off x="414000" y="776532"/>
            <a:ext cx="10795468" cy="1200000"/>
          </a:xfrm>
        </p:spPr>
        <p:txBody>
          <a:bodyPr/>
          <a:lstStyle/>
          <a:p>
            <a:r>
              <a:rPr lang="fi-FI" dirty="0"/>
              <a:t>Positiivinen luottotietorekisteri</a:t>
            </a:r>
          </a:p>
        </p:txBody>
      </p:sp>
      <p:pic>
        <p:nvPicPr>
          <p:cNvPr id="2" name="Kuvan paikkamerkki 1">
            <a:extLst>
              <a:ext uri="{FF2B5EF4-FFF2-40B4-BE49-F238E27FC236}">
                <a16:creationId xmlns:a16="http://schemas.microsoft.com/office/drawing/2014/main" id="{EF8D116F-C49B-1ACA-B21F-6280BA03CC4E}"/>
              </a:ext>
            </a:extLst>
          </p:cNvPr>
          <p:cNvPicPr>
            <a:picLocks noGrp="1" noChangeAspect="1"/>
          </p:cNvPicPr>
          <p:nvPr>
            <p:ph type="pic" sz="quarter" idx="13"/>
          </p:nvPr>
        </p:nvPicPr>
        <p:blipFill>
          <a:blip r:embed="rId2"/>
          <a:srcRect l="37" r="37"/>
          <a:stretch/>
        </p:blipFill>
        <p:spPr>
          <a:xfrm>
            <a:off x="0" y="3431685"/>
            <a:ext cx="9139203" cy="3429000"/>
          </a:xfrm>
        </p:spPr>
      </p:pic>
      <p:sp>
        <p:nvSpPr>
          <p:cNvPr id="9" name="Alaotsikko 8">
            <a:extLst>
              <a:ext uri="{FF2B5EF4-FFF2-40B4-BE49-F238E27FC236}">
                <a16:creationId xmlns:a16="http://schemas.microsoft.com/office/drawing/2014/main" id="{554A6596-5037-35E0-1F6F-3E6B983D906E}"/>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2925028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isällön paikkamerkki 7">
            <a:extLst>
              <a:ext uri="{FF2B5EF4-FFF2-40B4-BE49-F238E27FC236}">
                <a16:creationId xmlns:a16="http://schemas.microsoft.com/office/drawing/2014/main" id="{AFA8A210-E12D-D0C5-BFDA-77B13AAB5620}"/>
              </a:ext>
            </a:extLst>
          </p:cNvPr>
          <p:cNvPicPr>
            <a:picLocks noGrp="1" noChangeAspect="1"/>
          </p:cNvPicPr>
          <p:nvPr>
            <p:ph sz="half" idx="1"/>
          </p:nvPr>
        </p:nvPicPr>
        <p:blipFill>
          <a:blip r:embed="rId2"/>
          <a:stretch>
            <a:fillRect/>
          </a:stretch>
        </p:blipFill>
        <p:spPr>
          <a:xfrm>
            <a:off x="687979" y="1416050"/>
            <a:ext cx="4962930" cy="4319588"/>
          </a:xfrm>
        </p:spPr>
      </p:pic>
      <p:pic>
        <p:nvPicPr>
          <p:cNvPr id="10" name="Sisällön paikkamerkki 9">
            <a:extLst>
              <a:ext uri="{FF2B5EF4-FFF2-40B4-BE49-F238E27FC236}">
                <a16:creationId xmlns:a16="http://schemas.microsoft.com/office/drawing/2014/main" id="{19F788BF-B349-4404-B7EF-DA1F845CE564}"/>
              </a:ext>
            </a:extLst>
          </p:cNvPr>
          <p:cNvPicPr>
            <a:picLocks noGrp="1" noChangeAspect="1"/>
          </p:cNvPicPr>
          <p:nvPr>
            <p:ph sz="half" idx="2"/>
          </p:nvPr>
        </p:nvPicPr>
        <p:blipFill>
          <a:blip r:embed="rId3"/>
          <a:stretch>
            <a:fillRect/>
          </a:stretch>
        </p:blipFill>
        <p:spPr>
          <a:xfrm>
            <a:off x="6584014" y="1416050"/>
            <a:ext cx="4645310" cy="4319588"/>
          </a:xfrm>
        </p:spPr>
      </p:pic>
      <p:sp>
        <p:nvSpPr>
          <p:cNvPr id="4" name="Otsikko 3">
            <a:extLst>
              <a:ext uri="{FF2B5EF4-FFF2-40B4-BE49-F238E27FC236}">
                <a16:creationId xmlns:a16="http://schemas.microsoft.com/office/drawing/2014/main" id="{DE7C8B54-EE77-5D35-9D2E-96B59720C224}"/>
              </a:ext>
            </a:extLst>
          </p:cNvPr>
          <p:cNvSpPr>
            <a:spLocks noGrp="1"/>
          </p:cNvSpPr>
          <p:nvPr>
            <p:ph type="title"/>
          </p:nvPr>
        </p:nvSpPr>
        <p:spPr/>
        <p:txBody>
          <a:bodyPr/>
          <a:lstStyle/>
          <a:p>
            <a:endParaRPr lang="fi-FI"/>
          </a:p>
        </p:txBody>
      </p:sp>
      <p:sp>
        <p:nvSpPr>
          <p:cNvPr id="5" name="Tekstin paikkamerkki 4">
            <a:extLst>
              <a:ext uri="{FF2B5EF4-FFF2-40B4-BE49-F238E27FC236}">
                <a16:creationId xmlns:a16="http://schemas.microsoft.com/office/drawing/2014/main" id="{668DAE80-E5DE-5744-9D0C-3FA554F4D1F4}"/>
              </a:ext>
            </a:extLst>
          </p:cNvPr>
          <p:cNvSpPr>
            <a:spLocks noGrp="1"/>
          </p:cNvSpPr>
          <p:nvPr>
            <p:ph type="body" sz="quarter" idx="13"/>
          </p:nvPr>
        </p:nvSpPr>
        <p:spPr/>
        <p:txBody>
          <a:bodyPr/>
          <a:lstStyle/>
          <a:p>
            <a:r>
              <a:rPr lang="fi-FI" dirty="0"/>
              <a:t>YLE, 13.3.2025</a:t>
            </a:r>
          </a:p>
        </p:txBody>
      </p:sp>
      <p:sp>
        <p:nvSpPr>
          <p:cNvPr id="6" name="Tekstin paikkamerkki 5">
            <a:extLst>
              <a:ext uri="{FF2B5EF4-FFF2-40B4-BE49-F238E27FC236}">
                <a16:creationId xmlns:a16="http://schemas.microsoft.com/office/drawing/2014/main" id="{5A18731D-15C6-E2F0-AEF2-46B3DCDD0BA2}"/>
              </a:ext>
            </a:extLst>
          </p:cNvPr>
          <p:cNvSpPr>
            <a:spLocks noGrp="1"/>
          </p:cNvSpPr>
          <p:nvPr>
            <p:ph type="body" sz="quarter" idx="14"/>
          </p:nvPr>
        </p:nvSpPr>
        <p:spPr/>
        <p:txBody>
          <a:bodyPr/>
          <a:lstStyle/>
          <a:p>
            <a:r>
              <a:rPr lang="fi-FI" dirty="0"/>
              <a:t>STT, 5.3.2025</a:t>
            </a:r>
          </a:p>
        </p:txBody>
      </p:sp>
    </p:spTree>
    <p:extLst>
      <p:ext uri="{BB962C8B-B14F-4D97-AF65-F5344CB8AC3E}">
        <p14:creationId xmlns:p14="http://schemas.microsoft.com/office/powerpoint/2010/main" val="3729173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6038C3C3-AAD8-78F6-4E27-344E01A5A3FB}"/>
              </a:ext>
            </a:extLst>
          </p:cNvPr>
          <p:cNvSpPr>
            <a:spLocks noGrp="1"/>
          </p:cNvSpPr>
          <p:nvPr>
            <p:ph idx="1"/>
          </p:nvPr>
        </p:nvSpPr>
        <p:spPr/>
        <p:txBody>
          <a:bodyPr vert="horz" lIns="0" tIns="45720" rIns="0" bIns="45720" rtlCol="0" anchor="t">
            <a:noAutofit/>
          </a:bodyPr>
          <a:lstStyle/>
          <a:p>
            <a:pPr marL="239395" indent="-239395"/>
            <a:r>
              <a:rPr lang="fi-FI" sz="2800" dirty="0"/>
              <a:t>Verohallinnon ylläpitämä positiivinen luottotietorekisteri otettiin käyttöön 1.4.2024.</a:t>
            </a:r>
          </a:p>
          <a:p>
            <a:pPr marL="239395" indent="-239395"/>
            <a:r>
              <a:rPr lang="fi-FI" sz="2800" dirty="0"/>
              <a:t>Henkilön hakiessa lainaa on luotonantaja </a:t>
            </a:r>
            <a:r>
              <a:rPr lang="fi-FI" sz="2800" b="1" dirty="0"/>
              <a:t>velvoitettu tarkistamaan luotonhakijan luottokelpoisuus</a:t>
            </a:r>
            <a:r>
              <a:rPr lang="fi-FI" sz="2800" dirty="0"/>
              <a:t>. </a:t>
            </a:r>
            <a:endParaRPr lang="fi-FI" sz="2800" dirty="0">
              <a:cs typeface="Arial"/>
            </a:endParaRPr>
          </a:p>
          <a:p>
            <a:pPr marL="239395" indent="-239395"/>
            <a:r>
              <a:rPr lang="fi-FI" sz="2800" dirty="0"/>
              <a:t>Tämä tapahtuu tavallisesti siten, että luotonantaja pyytää positiivisesta luottotietorekisteristä luottotietorekisteriotteen. </a:t>
            </a:r>
            <a:endParaRPr lang="fi-FI" sz="2800" dirty="0">
              <a:cs typeface="Arial"/>
            </a:endParaRPr>
          </a:p>
          <a:p>
            <a:pPr marL="239395" indent="-239395"/>
            <a:r>
              <a:rPr lang="fi-FI" sz="2800" dirty="0"/>
              <a:t>Ote sisältää ajantasaiset tiedot rekisteriin ilmoitetuista luotonhakijan luotoista sekä palkkatuloista. </a:t>
            </a:r>
            <a:endParaRPr lang="fi-FI" sz="2800" dirty="0">
              <a:cs typeface="Arial"/>
            </a:endParaRPr>
          </a:p>
          <a:p>
            <a:pPr marL="239395" indent="-239395"/>
            <a:r>
              <a:rPr lang="fi-FI" sz="2800" dirty="0"/>
              <a:t>Ongelman ydin: </a:t>
            </a:r>
            <a:r>
              <a:rPr lang="fi-FI" sz="2800" b="1" dirty="0"/>
              <a:t>Positiivisessa luottotietorekisterissä eivät näy esimerkiksi elinkeinotulot, osingot tai vuokratulot.</a:t>
            </a:r>
            <a:endParaRPr lang="fi-FI" sz="2800" b="1" dirty="0">
              <a:cs typeface="Arial"/>
            </a:endParaRPr>
          </a:p>
          <a:p>
            <a:pPr marL="365760" lvl="1" indent="0">
              <a:buNone/>
            </a:pPr>
            <a:endParaRPr lang="fi-FI" dirty="0">
              <a:cs typeface="Arial" panose="020B0604020202020204"/>
            </a:endParaRPr>
          </a:p>
        </p:txBody>
      </p:sp>
      <p:sp>
        <p:nvSpPr>
          <p:cNvPr id="3" name="Otsikko 2">
            <a:extLst>
              <a:ext uri="{FF2B5EF4-FFF2-40B4-BE49-F238E27FC236}">
                <a16:creationId xmlns:a16="http://schemas.microsoft.com/office/drawing/2014/main" id="{BC872BAB-CA5C-802E-0B9E-2D8FB1A6E09C}"/>
              </a:ext>
            </a:extLst>
          </p:cNvPr>
          <p:cNvSpPr>
            <a:spLocks noGrp="1"/>
          </p:cNvSpPr>
          <p:nvPr>
            <p:ph type="title"/>
          </p:nvPr>
        </p:nvSpPr>
        <p:spPr/>
        <p:txBody>
          <a:bodyPr/>
          <a:lstStyle/>
          <a:p>
            <a:r>
              <a:rPr lang="fi-FI"/>
              <a:t>Mikä on positiivinen luottotietorekisteri?</a:t>
            </a:r>
          </a:p>
        </p:txBody>
      </p:sp>
    </p:spTree>
    <p:extLst>
      <p:ext uri="{BB962C8B-B14F-4D97-AF65-F5344CB8AC3E}">
        <p14:creationId xmlns:p14="http://schemas.microsoft.com/office/powerpoint/2010/main" val="4273426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F059768-67BE-4998-5024-C2D8278559AD}"/>
              </a:ext>
            </a:extLst>
          </p:cNvPr>
          <p:cNvSpPr>
            <a:spLocks noGrp="1"/>
          </p:cNvSpPr>
          <p:nvPr>
            <p:ph idx="1"/>
          </p:nvPr>
        </p:nvSpPr>
        <p:spPr/>
        <p:txBody>
          <a:bodyPr/>
          <a:lstStyle/>
          <a:p>
            <a:r>
              <a:rPr lang="fi-FI"/>
              <a:t>Koska elinkeinotulo ei näy positiivisessa luottotietorekisterissä, luotonantajalle syntyy kuva siitä, että yrittäjä on täysin vailla tuloja.</a:t>
            </a:r>
          </a:p>
          <a:p>
            <a:pPr lvl="1"/>
            <a:r>
              <a:rPr lang="fi-FI"/>
              <a:t>Lukuisat toiminimiyrittäjät ovat kokeneet rekisterin voimaan tulon jälkeen olevansa täysin ”luottotiedottomia”.</a:t>
            </a:r>
          </a:p>
          <a:p>
            <a:pPr marL="239994" marR="0" lvl="0" indent="-239994" algn="l" defTabSz="914377" rtl="0" eaLnBrk="1" fontAlgn="auto" latinLnBrk="0" hangingPunct="1">
              <a:lnSpc>
                <a:spcPct val="100000"/>
              </a:lnSpc>
              <a:spcBef>
                <a:spcPct val="20000"/>
              </a:spcBef>
              <a:spcAft>
                <a:spcPts val="0"/>
              </a:spcAft>
              <a:buClr>
                <a:srgbClr val="000000"/>
              </a:buClr>
              <a:buSzTx/>
              <a:buFont typeface="Arial" pitchFamily="34" charset="0"/>
              <a:buChar char="•"/>
              <a:tabLst/>
              <a:defRPr/>
            </a:pPr>
            <a:r>
              <a:rPr lang="fi-FI">
                <a:solidFill>
                  <a:prstClr val="black"/>
                </a:solidFill>
                <a:latin typeface="Arial" panose="020B0604020202020204"/>
              </a:rPr>
              <a:t>Käytännössä yrittäjä ei saa luottoa, vaikka hänellä on säännölliset tulot eikä yhtään maksuhäiriömerkintää.</a:t>
            </a:r>
            <a:endParaRPr lang="fi-FI"/>
          </a:p>
          <a:p>
            <a:r>
              <a:rPr lang="fi-FI"/>
              <a:t>Luottokorttihakemukset sekä osamaksusopimukset esimerkiksi uuden puhelimen, television tai tietokoneen hankintaan tyssäävät, kun monet rahoitusta tarjoavat tahot ovat automatisoineet luottopäätöksenteon rekisteriin pohjautuen. </a:t>
            </a:r>
          </a:p>
          <a:p>
            <a:r>
              <a:rPr lang="fi-FI"/>
              <a:t>Lainaneuvottelut pankissa ovat hankaloituneet ennestään.</a:t>
            </a:r>
          </a:p>
          <a:p>
            <a:r>
              <a:rPr lang="fi-FI" b="1"/>
              <a:t>Ongelma koskettaa suurta joukkoa yrittäjiä, sillä kaupparekisterissä yli 250 000 elinkeinonharjoittajaa eli toiminimiyrittäjää (2024).</a:t>
            </a:r>
          </a:p>
          <a:p>
            <a:endParaRPr lang="fi-FI"/>
          </a:p>
        </p:txBody>
      </p:sp>
      <p:sp>
        <p:nvSpPr>
          <p:cNvPr id="3" name="Otsikko 2">
            <a:extLst>
              <a:ext uri="{FF2B5EF4-FFF2-40B4-BE49-F238E27FC236}">
                <a16:creationId xmlns:a16="http://schemas.microsoft.com/office/drawing/2014/main" id="{B9355128-74F3-2B4F-E34F-E8D7F3F9A411}"/>
              </a:ext>
            </a:extLst>
          </p:cNvPr>
          <p:cNvSpPr>
            <a:spLocks noGrp="1"/>
          </p:cNvSpPr>
          <p:nvPr>
            <p:ph type="title"/>
          </p:nvPr>
        </p:nvSpPr>
        <p:spPr/>
        <p:txBody>
          <a:bodyPr/>
          <a:lstStyle/>
          <a:p>
            <a:r>
              <a:rPr lang="fi-FI"/>
              <a:t>Tilanne on kohtuuton toiminimiyrittäjille</a:t>
            </a:r>
          </a:p>
        </p:txBody>
      </p:sp>
    </p:spTree>
    <p:extLst>
      <p:ext uri="{BB962C8B-B14F-4D97-AF65-F5344CB8AC3E}">
        <p14:creationId xmlns:p14="http://schemas.microsoft.com/office/powerpoint/2010/main" val="4150608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E59D165-095B-D4CE-0E25-6640CF189A38}"/>
              </a:ext>
            </a:extLst>
          </p:cNvPr>
          <p:cNvSpPr>
            <a:spLocks noGrp="1"/>
          </p:cNvSpPr>
          <p:nvPr>
            <p:ph sz="half" idx="1"/>
          </p:nvPr>
        </p:nvSpPr>
        <p:spPr>
          <a:xfrm>
            <a:off x="414000" y="1416000"/>
            <a:ext cx="5510474" cy="4535083"/>
          </a:xfrm>
        </p:spPr>
        <p:txBody>
          <a:bodyPr vert="horz" lIns="0" tIns="45720" rIns="0" bIns="45720" rtlCol="0">
            <a:normAutofit fontScale="92500" lnSpcReduction="20000"/>
          </a:bodyPr>
          <a:lstStyle/>
          <a:p>
            <a:pPr marL="239395" indent="-239395">
              <a:lnSpc>
                <a:spcPct val="90000"/>
              </a:lnSpc>
            </a:pPr>
            <a:r>
              <a:rPr lang="fi-FI" sz="2600" dirty="0"/>
              <a:t>Lain mukaan luotonhakijalla on oikeus tulla arvioiduksi </a:t>
            </a:r>
            <a:r>
              <a:rPr lang="fi-FI" sz="2600" b="1" dirty="0"/>
              <a:t>oikeiden ja asianmukaisten tietojen perusteella.</a:t>
            </a:r>
          </a:p>
          <a:p>
            <a:pPr marL="239395" indent="-239395">
              <a:lnSpc>
                <a:spcPct val="90000"/>
              </a:lnSpc>
            </a:pPr>
            <a:r>
              <a:rPr lang="fi-FI" sz="2600" dirty="0"/>
              <a:t>Positiivisen luottotietorekisterin sisältämät tiedot ovat </a:t>
            </a:r>
            <a:r>
              <a:rPr lang="fi-FI" sz="2600" b="1" dirty="0"/>
              <a:t>henkilötietoja.</a:t>
            </a:r>
          </a:p>
          <a:p>
            <a:pPr marL="239395" indent="-239395">
              <a:lnSpc>
                <a:spcPct val="90000"/>
              </a:lnSpc>
            </a:pPr>
            <a:r>
              <a:rPr lang="fi-FI" sz="2600" dirty="0"/>
              <a:t>Rekisteröidyllä on lain mukaan oikeus vaatia </a:t>
            </a:r>
            <a:r>
              <a:rPr lang="fi-FI" sz="2600" b="1" dirty="0"/>
              <a:t>virheellisten tai puutteellisten henkilötietojen oikaisemista</a:t>
            </a:r>
            <a:r>
              <a:rPr lang="fi-FI" sz="2600" dirty="0"/>
              <a:t>. </a:t>
            </a:r>
          </a:p>
          <a:p>
            <a:pPr marL="239395" indent="-239395">
              <a:lnSpc>
                <a:spcPct val="90000"/>
              </a:lnSpc>
            </a:pPr>
            <a:endParaRPr lang="fi-FI" sz="2600" b="1" dirty="0"/>
          </a:p>
          <a:p>
            <a:pPr marL="239395" indent="-239395">
              <a:lnSpc>
                <a:spcPct val="90000"/>
              </a:lnSpc>
            </a:pPr>
            <a:r>
              <a:rPr lang="fi-FI" sz="2600" b="1" dirty="0"/>
              <a:t>Katsomme perustellusti</a:t>
            </a:r>
            <a:r>
              <a:rPr lang="fi-FI" sz="2600" b="1" i="0" dirty="0">
                <a:effectLst/>
              </a:rPr>
              <a:t>: Luotonanto ei saa perustua puhtaasti automatisoituun päätöksentekoon</a:t>
            </a:r>
            <a:r>
              <a:rPr lang="fi-FI" sz="2600" b="0" i="0" dirty="0">
                <a:effectLst/>
              </a:rPr>
              <a:t> niin kauan kuin kaikki luottokelpoisuuden arviointiin vaikuttavat seikat eivät ole saatavilla rekisteristä</a:t>
            </a:r>
            <a:r>
              <a:rPr lang="fi-FI" sz="2600" dirty="0"/>
              <a:t>.</a:t>
            </a:r>
            <a:endParaRPr lang="fi-FI" sz="2600" b="0" i="0" dirty="0">
              <a:effectLst/>
            </a:endParaRPr>
          </a:p>
          <a:p>
            <a:pPr marL="365760" lvl="1" indent="0">
              <a:lnSpc>
                <a:spcPct val="90000"/>
              </a:lnSpc>
              <a:buNone/>
            </a:pPr>
            <a:endParaRPr lang="fi-FI" b="0" i="0" dirty="0">
              <a:effectLst/>
            </a:endParaRPr>
          </a:p>
        </p:txBody>
      </p:sp>
      <p:pic>
        <p:nvPicPr>
          <p:cNvPr id="4" name="Picture 3">
            <a:extLst>
              <a:ext uri="{FF2B5EF4-FFF2-40B4-BE49-F238E27FC236}">
                <a16:creationId xmlns:a16="http://schemas.microsoft.com/office/drawing/2014/main" id="{EC4EA9D3-648F-49C0-B0C0-FAA9163F0932}"/>
              </a:ext>
            </a:extLst>
          </p:cNvPr>
          <p:cNvPicPr>
            <a:picLocks noChangeAspect="1"/>
          </p:cNvPicPr>
          <p:nvPr/>
        </p:nvPicPr>
        <p:blipFill>
          <a:blip r:embed="rId2"/>
          <a:stretch>
            <a:fillRect/>
          </a:stretch>
        </p:blipFill>
        <p:spPr>
          <a:xfrm>
            <a:off x="6945694" y="1416000"/>
            <a:ext cx="3922846" cy="4535083"/>
          </a:xfrm>
          <a:prstGeom prst="rect">
            <a:avLst/>
          </a:prstGeom>
          <a:noFill/>
        </p:spPr>
      </p:pic>
      <p:sp>
        <p:nvSpPr>
          <p:cNvPr id="3" name="Otsikko 2">
            <a:extLst>
              <a:ext uri="{FF2B5EF4-FFF2-40B4-BE49-F238E27FC236}">
                <a16:creationId xmlns:a16="http://schemas.microsoft.com/office/drawing/2014/main" id="{A4F7406C-03C5-3C03-BFCC-A9C6F0F6C80C}"/>
              </a:ext>
            </a:extLst>
          </p:cNvPr>
          <p:cNvSpPr>
            <a:spLocks noGrp="1"/>
          </p:cNvSpPr>
          <p:nvPr>
            <p:ph type="title"/>
          </p:nvPr>
        </p:nvSpPr>
        <p:spPr>
          <a:xfrm>
            <a:off x="414000" y="0"/>
            <a:ext cx="9138790" cy="1116000"/>
          </a:xfrm>
        </p:spPr>
        <p:txBody>
          <a:bodyPr anchor="b">
            <a:normAutofit/>
          </a:bodyPr>
          <a:lstStyle/>
          <a:p>
            <a:r>
              <a:rPr lang="fi-FI" dirty="0" err="1"/>
              <a:t>SY:n</a:t>
            </a:r>
            <a:r>
              <a:rPr lang="fi-FI" dirty="0"/>
              <a:t> lainopillinen arvio</a:t>
            </a:r>
          </a:p>
        </p:txBody>
      </p:sp>
      <p:sp>
        <p:nvSpPr>
          <p:cNvPr id="5" name="TextBox 4">
            <a:extLst>
              <a:ext uri="{FF2B5EF4-FFF2-40B4-BE49-F238E27FC236}">
                <a16:creationId xmlns:a16="http://schemas.microsoft.com/office/drawing/2014/main" id="{6675EECF-CAE3-9DCA-604A-F247E1C2913C}"/>
              </a:ext>
            </a:extLst>
          </p:cNvPr>
          <p:cNvSpPr txBox="1"/>
          <p:nvPr/>
        </p:nvSpPr>
        <p:spPr>
          <a:xfrm>
            <a:off x="9296400" y="5955855"/>
            <a:ext cx="143832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cs typeface="Arial"/>
              </a:rPr>
              <a:t>Yrittäjät.fi 25.1.2025</a:t>
            </a:r>
          </a:p>
        </p:txBody>
      </p:sp>
    </p:spTree>
    <p:extLst>
      <p:ext uri="{BB962C8B-B14F-4D97-AF65-F5344CB8AC3E}">
        <p14:creationId xmlns:p14="http://schemas.microsoft.com/office/powerpoint/2010/main" val="2651943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869EE872-B8AB-FE6A-7EFE-C3DAD1C538DA}"/>
              </a:ext>
            </a:extLst>
          </p:cNvPr>
          <p:cNvPicPr>
            <a:picLocks noGrp="1" noChangeAspect="1"/>
          </p:cNvPicPr>
          <p:nvPr>
            <p:ph sz="half" idx="1"/>
          </p:nvPr>
        </p:nvPicPr>
        <p:blipFill>
          <a:blip r:embed="rId2"/>
          <a:stretch>
            <a:fillRect/>
          </a:stretch>
        </p:blipFill>
        <p:spPr>
          <a:xfrm>
            <a:off x="577736" y="1416050"/>
            <a:ext cx="5183415" cy="4535488"/>
          </a:xfrm>
          <a:prstGeom prst="rect">
            <a:avLst/>
          </a:prstGeom>
        </p:spPr>
      </p:pic>
      <p:pic>
        <p:nvPicPr>
          <p:cNvPr id="7" name="Sisällön paikkamerkki 6">
            <a:extLst>
              <a:ext uri="{FF2B5EF4-FFF2-40B4-BE49-F238E27FC236}">
                <a16:creationId xmlns:a16="http://schemas.microsoft.com/office/drawing/2014/main" id="{2DC73A99-8653-2294-5889-E2E715DD47F5}"/>
              </a:ext>
            </a:extLst>
          </p:cNvPr>
          <p:cNvPicPr>
            <a:picLocks noGrp="1" noChangeAspect="1"/>
          </p:cNvPicPr>
          <p:nvPr>
            <p:ph sz="half" idx="2"/>
          </p:nvPr>
        </p:nvPicPr>
        <p:blipFill>
          <a:blip r:embed="rId3"/>
          <a:stretch>
            <a:fillRect/>
          </a:stretch>
        </p:blipFill>
        <p:spPr>
          <a:xfrm>
            <a:off x="6151563" y="1576151"/>
            <a:ext cx="5510212" cy="4215285"/>
          </a:xfrm>
        </p:spPr>
      </p:pic>
      <p:sp>
        <p:nvSpPr>
          <p:cNvPr id="4" name="Otsikko 3">
            <a:extLst>
              <a:ext uri="{FF2B5EF4-FFF2-40B4-BE49-F238E27FC236}">
                <a16:creationId xmlns:a16="http://schemas.microsoft.com/office/drawing/2014/main" id="{34A09263-EB4C-4196-BDF0-635E6BA2733C}"/>
              </a:ext>
            </a:extLst>
          </p:cNvPr>
          <p:cNvSpPr>
            <a:spLocks noGrp="1"/>
          </p:cNvSpPr>
          <p:nvPr>
            <p:ph type="title"/>
          </p:nvPr>
        </p:nvSpPr>
        <p:spPr/>
        <p:txBody>
          <a:bodyPr/>
          <a:lstStyle/>
          <a:p>
            <a:r>
              <a:rPr lang="fi-FI" dirty="0"/>
              <a:t>SY teki kannanottopyynnöt TSV:lle ja </a:t>
            </a:r>
            <a:r>
              <a:rPr lang="fi-FI" dirty="0" err="1"/>
              <a:t>OM:lle</a:t>
            </a:r>
            <a:endParaRPr lang="fi-FI" dirty="0"/>
          </a:p>
        </p:txBody>
      </p:sp>
    </p:spTree>
    <p:extLst>
      <p:ext uri="{BB962C8B-B14F-4D97-AF65-F5344CB8AC3E}">
        <p14:creationId xmlns:p14="http://schemas.microsoft.com/office/powerpoint/2010/main" val="3488624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F98CC0A7-D19F-A134-4109-9F362C528261}"/>
              </a:ext>
            </a:extLst>
          </p:cNvPr>
          <p:cNvSpPr>
            <a:spLocks noGrp="1"/>
          </p:cNvSpPr>
          <p:nvPr>
            <p:ph idx="1"/>
          </p:nvPr>
        </p:nvSpPr>
        <p:spPr/>
        <p:txBody>
          <a:bodyPr/>
          <a:lstStyle/>
          <a:p>
            <a:r>
              <a:rPr lang="fi-FI" dirty="0"/>
              <a:t>Tietosuojavaltuutetun linjaus</a:t>
            </a:r>
          </a:p>
          <a:p>
            <a:pPr lvl="1"/>
            <a:r>
              <a:rPr lang="fi-FI" dirty="0"/>
              <a:t>Jos positiivisen luottotietorekisterin luottotieto-ote ei kata kaikkia tietoja, joiden perusteella luottokelpoisuutta pitäisi arvioida, </a:t>
            </a:r>
            <a:r>
              <a:rPr lang="fi-FI" b="1" dirty="0"/>
              <a:t>tulisi luotonantajan pyytää henkilöltä myös muuta tietoa päätöksen tueksi.</a:t>
            </a:r>
          </a:p>
          <a:p>
            <a:pPr lvl="1"/>
            <a:r>
              <a:rPr lang="fi-FI" dirty="0"/>
              <a:t>Jos henkilö huomaa, että häntä koskeva </a:t>
            </a:r>
            <a:r>
              <a:rPr lang="fi-FI" b="1" dirty="0"/>
              <a:t>päätös on tehty virheellisten tietojen perusteella, hänen on ilmoitettava tästä luotonantajille. </a:t>
            </a:r>
          </a:p>
          <a:p>
            <a:pPr lvl="1"/>
            <a:r>
              <a:rPr lang="fi-FI" dirty="0"/>
              <a:t>Automaattisessa päätöksenteossa henkilöllä on lähtökohtaisesti </a:t>
            </a:r>
            <a:r>
              <a:rPr lang="fi-FI" b="1" dirty="0"/>
              <a:t>oikeus vaatia, että häntä koskevat päätökset tekee ihminen.</a:t>
            </a:r>
          </a:p>
          <a:p>
            <a:pPr marL="239994" marR="0" lvl="0" indent="-239994" algn="l" defTabSz="914377" rtl="0" eaLnBrk="1" fontAlgn="auto" latinLnBrk="0" hangingPunct="1">
              <a:lnSpc>
                <a:spcPct val="100000"/>
              </a:lnSpc>
              <a:spcBef>
                <a:spcPct val="20000"/>
              </a:spcBef>
              <a:spcAft>
                <a:spcPts val="0"/>
              </a:spcAft>
              <a:buClr>
                <a:srgbClr val="000000"/>
              </a:buClr>
              <a:buSzTx/>
              <a:buFont typeface="Arial" pitchFamily="34" charset="0"/>
              <a:buChar char="•"/>
              <a:tabLst/>
              <a:defRPr/>
            </a:pPr>
            <a:r>
              <a:rPr lang="fi-FI" dirty="0">
                <a:solidFill>
                  <a:prstClr val="black"/>
                </a:solidFill>
                <a:latin typeface="Arial" panose="020B0604020202020204"/>
              </a:rPr>
              <a:t>Oikeusministeriön tiedote</a:t>
            </a:r>
          </a:p>
          <a:p>
            <a:pPr lvl="1" indent="-239994">
              <a:defRPr/>
            </a:pPr>
            <a:r>
              <a:rPr lang="fi-FI" dirty="0">
                <a:solidFill>
                  <a:prstClr val="black"/>
                </a:solidFill>
                <a:latin typeface="Arial" panose="020B0604020202020204"/>
              </a:rPr>
              <a:t>Luotonantajien on syytä käyttää maksukyvyn arvioinnissa positiivisen luottotietorekisterin </a:t>
            </a:r>
            <a:r>
              <a:rPr lang="fi-FI" b="1" dirty="0">
                <a:solidFill>
                  <a:prstClr val="black"/>
                </a:solidFill>
                <a:latin typeface="Arial" panose="020B0604020202020204"/>
              </a:rPr>
              <a:t>lisäksi muita lähteitä</a:t>
            </a:r>
            <a:r>
              <a:rPr lang="fi-FI" dirty="0">
                <a:solidFill>
                  <a:prstClr val="black"/>
                </a:solidFill>
                <a:latin typeface="Arial" panose="020B0604020202020204"/>
              </a:rPr>
              <a:t>.</a:t>
            </a:r>
          </a:p>
          <a:p>
            <a:pPr lvl="1" indent="-239994">
              <a:defRPr/>
            </a:pPr>
            <a:r>
              <a:rPr kumimoji="0" lang="fi-FI" b="0" i="0" u="none" strike="noStrike" kern="1200" cap="none" spc="0" normalizeH="0" baseline="0" noProof="0" dirty="0">
                <a:ln>
                  <a:noFill/>
                </a:ln>
                <a:solidFill>
                  <a:prstClr val="black"/>
                </a:solidFill>
                <a:effectLst/>
                <a:uLnTx/>
                <a:uFillTx/>
                <a:latin typeface="Arial" panose="020B0604020202020204"/>
                <a:ea typeface="+mn-ea"/>
                <a:cs typeface="+mn-cs"/>
              </a:rPr>
              <a:t>Oikeusministeriössä </a:t>
            </a:r>
            <a:r>
              <a:rPr kumimoji="0" lang="fi-FI" b="1" i="0" u="none" strike="noStrike" kern="1200" cap="none" spc="0" normalizeH="0" baseline="0" noProof="0" dirty="0">
                <a:ln>
                  <a:noFill/>
                </a:ln>
                <a:solidFill>
                  <a:prstClr val="black"/>
                </a:solidFill>
                <a:effectLst/>
                <a:uLnTx/>
                <a:uFillTx/>
                <a:latin typeface="Arial" panose="020B0604020202020204"/>
                <a:ea typeface="+mn-ea"/>
                <a:cs typeface="+mn-cs"/>
              </a:rPr>
              <a:t>ongelma on tunnistettu ja keinoja parantaa tilannetta selvitetään</a:t>
            </a:r>
            <a:r>
              <a:rPr kumimoji="0" lang="fi-FI" b="0" i="0" u="none" strike="noStrike" kern="1200" cap="none" spc="0" normalizeH="0" baseline="0" noProof="0" dirty="0">
                <a:ln>
                  <a:noFill/>
                </a:ln>
                <a:solidFill>
                  <a:prstClr val="black"/>
                </a:solidFill>
                <a:effectLst/>
                <a:uLnTx/>
                <a:uFillTx/>
                <a:latin typeface="Arial" panose="020B0604020202020204"/>
                <a:ea typeface="+mn-ea"/>
                <a:cs typeface="+mn-cs"/>
              </a:rPr>
              <a:t>.</a:t>
            </a:r>
          </a:p>
          <a:p>
            <a:pPr lvl="1"/>
            <a:endParaRPr lang="fi-FI" dirty="0"/>
          </a:p>
        </p:txBody>
      </p:sp>
      <p:sp>
        <p:nvSpPr>
          <p:cNvPr id="3" name="Otsikko 2">
            <a:extLst>
              <a:ext uri="{FF2B5EF4-FFF2-40B4-BE49-F238E27FC236}">
                <a16:creationId xmlns:a16="http://schemas.microsoft.com/office/drawing/2014/main" id="{0ED00905-8619-55D9-F74A-B99E60031274}"/>
              </a:ext>
            </a:extLst>
          </p:cNvPr>
          <p:cNvSpPr>
            <a:spLocks noGrp="1"/>
          </p:cNvSpPr>
          <p:nvPr>
            <p:ph type="title"/>
          </p:nvPr>
        </p:nvSpPr>
        <p:spPr/>
        <p:txBody>
          <a:bodyPr/>
          <a:lstStyle/>
          <a:p>
            <a:r>
              <a:rPr lang="fi-FI" dirty="0"/>
              <a:t>TSV:n ja </a:t>
            </a:r>
            <a:r>
              <a:rPr lang="fi-FI" dirty="0" err="1"/>
              <a:t>OM:n</a:t>
            </a:r>
            <a:r>
              <a:rPr lang="fi-FI"/>
              <a:t> kannanotot</a:t>
            </a:r>
            <a:endParaRPr lang="fi-FI" dirty="0"/>
          </a:p>
        </p:txBody>
      </p:sp>
    </p:spTree>
    <p:extLst>
      <p:ext uri="{BB962C8B-B14F-4D97-AF65-F5344CB8AC3E}">
        <p14:creationId xmlns:p14="http://schemas.microsoft.com/office/powerpoint/2010/main" val="1409176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83FD18E-0996-4E8E-9CF4-96ED6C92614A}"/>
              </a:ext>
            </a:extLst>
          </p:cNvPr>
          <p:cNvSpPr>
            <a:spLocks noGrp="1"/>
          </p:cNvSpPr>
          <p:nvPr>
            <p:ph idx="1"/>
          </p:nvPr>
        </p:nvSpPr>
        <p:spPr/>
        <p:txBody>
          <a:bodyPr/>
          <a:lstStyle/>
          <a:p>
            <a:r>
              <a:rPr lang="fi-FI" dirty="0"/>
              <a:t>Viestintää yrittäjille</a:t>
            </a:r>
          </a:p>
          <a:p>
            <a:pPr lvl="1"/>
            <a:r>
              <a:rPr lang="fi-FI" dirty="0"/>
              <a:t>Yrittäjällä on oikeus toimittaa tuloistaan lisäselvitystä</a:t>
            </a:r>
          </a:p>
          <a:p>
            <a:pPr lvl="1"/>
            <a:r>
              <a:rPr lang="fi-FI" dirty="0"/>
              <a:t>Yrittäjällä on oikeus saada ihminen käsittelemään luottohakemuksensa</a:t>
            </a:r>
          </a:p>
          <a:p>
            <a:r>
              <a:rPr lang="fi-FI" dirty="0"/>
              <a:t>Viestintää luotonantajille</a:t>
            </a:r>
          </a:p>
          <a:p>
            <a:pPr lvl="1"/>
            <a:r>
              <a:rPr lang="fi-FI" dirty="0"/>
              <a:t>Luotonantajalla on velvollisuus ottaa vastaan yrittäjältä lisäselvitystä yrittäjän tuloista</a:t>
            </a:r>
          </a:p>
          <a:p>
            <a:pPr lvl="1"/>
            <a:r>
              <a:rPr lang="fi-FI" dirty="0"/>
              <a:t>Yrittäjällä on oikeus saada ihminen käsittelemään luottohakemuksensa</a:t>
            </a:r>
          </a:p>
          <a:p>
            <a:r>
              <a:rPr lang="fi-FI" dirty="0"/>
              <a:t>Viestintää verottajalle </a:t>
            </a:r>
          </a:p>
          <a:p>
            <a:pPr lvl="1"/>
            <a:r>
              <a:rPr lang="fi-FI" dirty="0"/>
              <a:t>Positiivisen luottotietorekisterin ylläpitäjän </a:t>
            </a:r>
            <a:r>
              <a:rPr lang="fi-FI" b="1" dirty="0"/>
              <a:t>on ohjeistettava luotonantajia </a:t>
            </a:r>
            <a:r>
              <a:rPr lang="fi-FI" dirty="0"/>
              <a:t>riittävästi rekisterin käytöstä, jotta ihmisiä koskevat päätökset tehdään oikeiden ja ajantasaisten tietojen perusteella.</a:t>
            </a:r>
          </a:p>
          <a:p>
            <a:r>
              <a:rPr lang="fi-FI" dirty="0"/>
              <a:t>Seurantaa – ratkeaako tilanne?</a:t>
            </a:r>
          </a:p>
          <a:p>
            <a:r>
              <a:rPr lang="fi-FI" dirty="0"/>
              <a:t>Yhteydenpito TSV:n ja </a:t>
            </a:r>
            <a:r>
              <a:rPr lang="fi-FI" dirty="0" err="1"/>
              <a:t>OM:öön</a:t>
            </a:r>
            <a:endParaRPr lang="fi-FI" dirty="0"/>
          </a:p>
        </p:txBody>
      </p:sp>
      <p:sp>
        <p:nvSpPr>
          <p:cNvPr id="2" name="Otsikko 1">
            <a:extLst>
              <a:ext uri="{FF2B5EF4-FFF2-40B4-BE49-F238E27FC236}">
                <a16:creationId xmlns:a16="http://schemas.microsoft.com/office/drawing/2014/main" id="{3598A290-4990-49F7-8A80-DFDB8A15B306}"/>
              </a:ext>
            </a:extLst>
          </p:cNvPr>
          <p:cNvSpPr>
            <a:spLocks noGrp="1"/>
          </p:cNvSpPr>
          <p:nvPr>
            <p:ph type="title"/>
          </p:nvPr>
        </p:nvSpPr>
        <p:spPr/>
        <p:txBody>
          <a:bodyPr/>
          <a:lstStyle/>
          <a:p>
            <a:r>
              <a:rPr lang="fi-FI" dirty="0"/>
              <a:t>Mitä teemme seuraavaksi?</a:t>
            </a:r>
          </a:p>
        </p:txBody>
      </p:sp>
    </p:spTree>
    <p:extLst>
      <p:ext uri="{BB962C8B-B14F-4D97-AF65-F5344CB8AC3E}">
        <p14:creationId xmlns:p14="http://schemas.microsoft.com/office/powerpoint/2010/main" val="428425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373561"/>
      </p:ext>
    </p:extLst>
  </p:cSld>
  <p:clrMapOvr>
    <a:masterClrMapping/>
  </p:clrMapOvr>
</p:sld>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9992BEE7E004848BF91DD3D01D7067C" ma:contentTypeVersion="12" ma:contentTypeDescription="Luo uusi asiakirja." ma:contentTypeScope="" ma:versionID="c6f72bf758179952dffe473901486a64">
  <xsd:schema xmlns:xsd="http://www.w3.org/2001/XMLSchema" xmlns:xs="http://www.w3.org/2001/XMLSchema" xmlns:p="http://schemas.microsoft.com/office/2006/metadata/properties" xmlns:ns2="329bd664-d8be-41cf-b989-d8dfb89411f2" xmlns:ns3="fbf8f03c-7d4d-49e4-89c5-3c481dfe6f5b" targetNamespace="http://schemas.microsoft.com/office/2006/metadata/properties" ma:root="true" ma:fieldsID="07f4ed6d90d4a3a895ebd77a67886ef5" ns2:_="" ns3:_="">
    <xsd:import namespace="329bd664-d8be-41cf-b989-d8dfb89411f2"/>
    <xsd:import namespace="fbf8f03c-7d4d-49e4-89c5-3c481dfe6f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9bd664-d8be-41cf-b989-d8dfb89411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f8f03c-7d4d-49e4-89c5-3c481dfe6f5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a7f66aa-6a08-443e-85d5-926ec37630ff}" ma:internalName="TaxCatchAll" ma:showField="CatchAllData" ma:web="fbf8f03c-7d4d-49e4-89c5-3c481dfe6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9bd664-d8be-41cf-b989-d8dfb89411f2">
      <Terms xmlns="http://schemas.microsoft.com/office/infopath/2007/PartnerControls"/>
    </lcf76f155ced4ddcb4097134ff3c332f>
    <TaxCatchAll xmlns="fbf8f03c-7d4d-49e4-89c5-3c481dfe6f5b" xsi:nil="true"/>
  </documentManagement>
</p:properties>
</file>

<file path=customXml/itemProps1.xml><?xml version="1.0" encoding="utf-8"?>
<ds:datastoreItem xmlns:ds="http://schemas.openxmlformats.org/officeDocument/2006/customXml" ds:itemID="{2D582FCB-9CF8-482B-B843-9BB5FB02A254}"/>
</file>

<file path=customXml/itemProps2.xml><?xml version="1.0" encoding="utf-8"?>
<ds:datastoreItem xmlns:ds="http://schemas.openxmlformats.org/officeDocument/2006/customXml" ds:itemID="{F905FD7E-79E1-463A-B5A6-A13CC62FF209}"/>
</file>

<file path=customXml/itemProps3.xml><?xml version="1.0" encoding="utf-8"?>
<ds:datastoreItem xmlns:ds="http://schemas.openxmlformats.org/officeDocument/2006/customXml" ds:itemID="{F920CBBD-66A0-4FDA-A80F-B2A6C93D6C17}"/>
</file>

<file path=docProps/app.xml><?xml version="1.0" encoding="utf-8"?>
<Properties xmlns="http://schemas.openxmlformats.org/officeDocument/2006/extended-properties" xmlns:vt="http://schemas.openxmlformats.org/officeDocument/2006/docPropsVTypes">
  <Template>SY_PowerPoint</Template>
  <TotalTime>973</TotalTime>
  <Words>859</Words>
  <Application>Microsoft Office PowerPoint</Application>
  <PresentationFormat>Laajakuva</PresentationFormat>
  <Paragraphs>92</Paragraphs>
  <Slides>19</Slides>
  <Notes>4</Notes>
  <HiddenSlides>0</HiddenSlides>
  <MMClips>0</MMClips>
  <ScaleCrop>false</ScaleCrop>
  <HeadingPairs>
    <vt:vector size="6" baseType="variant">
      <vt:variant>
        <vt:lpstr>Käytetyt fontit</vt:lpstr>
      </vt:variant>
      <vt:variant>
        <vt:i4>2</vt:i4>
      </vt:variant>
      <vt:variant>
        <vt:lpstr>Teema</vt:lpstr>
      </vt:variant>
      <vt:variant>
        <vt:i4>2</vt:i4>
      </vt:variant>
      <vt:variant>
        <vt:lpstr>Dian otsikot</vt:lpstr>
      </vt:variant>
      <vt:variant>
        <vt:i4>19</vt:i4>
      </vt:variant>
    </vt:vector>
  </HeadingPairs>
  <TitlesOfParts>
    <vt:vector size="23" baseType="lpstr">
      <vt:lpstr>Arial</vt:lpstr>
      <vt:lpstr>Calibri</vt:lpstr>
      <vt:lpstr>Suomen Yrittajat</vt:lpstr>
      <vt:lpstr>SuomenYrittajat169</vt:lpstr>
      <vt:lpstr>Luottamushenkilöinfo</vt:lpstr>
      <vt:lpstr>PowerPoint-esitys</vt:lpstr>
      <vt:lpstr>Yrittäjämäärien kehitys viime vuosina vuosineljänneksittäin</vt:lpstr>
      <vt:lpstr>Nostoja yrittäjämäärien kehityksestä</vt:lpstr>
      <vt:lpstr>Yrittäjien jäsenmäärä</vt:lpstr>
      <vt:lpstr>MTK nyt avoimuusrekisterin ykkönen</vt:lpstr>
      <vt:lpstr>Missä asioissa SY vaikutti aktiivisimmin?</vt:lpstr>
      <vt:lpstr>Pirkanmaalla eniten aiheita aluejärjestöistä</vt:lpstr>
      <vt:lpstr>Jäsenmääräkehitys ollut hyvää</vt:lpstr>
      <vt:lpstr>Rytkönen-Sandberg johtajaksi SY:iin</vt:lpstr>
      <vt:lpstr>Positiivinen luottotietorekisteri</vt:lpstr>
      <vt:lpstr>PowerPoint-esitys</vt:lpstr>
      <vt:lpstr>Mikä on positiivinen luottotietorekisteri?</vt:lpstr>
      <vt:lpstr>Tilanne on kohtuuton toiminimiyrittäjille</vt:lpstr>
      <vt:lpstr>SY:n lainopillinen arvio</vt:lpstr>
      <vt:lpstr>SY teki kannanottopyynnöt TSV:lle ja OM:lle</vt:lpstr>
      <vt:lpstr>TSV:n ja OM:n kannanotot</vt:lpstr>
      <vt:lpstr>Mitä teemme seuraavaksi?</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Tiina Toivonen</dc:creator>
  <cp:lastModifiedBy>Heidi Jäntti</cp:lastModifiedBy>
  <cp:revision>1</cp:revision>
  <dcterms:created xsi:type="dcterms:W3CDTF">2025-03-16T14:39:44Z</dcterms:created>
  <dcterms:modified xsi:type="dcterms:W3CDTF">2025-03-20T07:24:36Z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0x010100C9992BEE7E004848BF91DD3D01D7067C</vt:lpwstr>
  </property>
</Properties>
</file>