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48" r:id="rId4"/>
    <p:sldMasterId id="2147484472" r:id="rId5"/>
    <p:sldMasterId id="2147483648" r:id="rId6"/>
  </p:sldMasterIdLst>
  <p:notesMasterIdLst>
    <p:notesMasterId r:id="rId42"/>
  </p:notesMasterIdLst>
  <p:sldIdLst>
    <p:sldId id="258" r:id="rId7"/>
    <p:sldId id="1246" r:id="rId8"/>
    <p:sldId id="1305" r:id="rId9"/>
    <p:sldId id="286" r:id="rId10"/>
    <p:sldId id="287" r:id="rId11"/>
    <p:sldId id="1253" r:id="rId12"/>
    <p:sldId id="1255" r:id="rId13"/>
    <p:sldId id="300" r:id="rId14"/>
    <p:sldId id="1259" r:id="rId15"/>
    <p:sldId id="1285" r:id="rId16"/>
    <p:sldId id="1244" r:id="rId17"/>
    <p:sldId id="1318" r:id="rId18"/>
    <p:sldId id="1321" r:id="rId19"/>
    <p:sldId id="1240" r:id="rId20"/>
    <p:sldId id="1322" r:id="rId21"/>
    <p:sldId id="261" r:id="rId22"/>
    <p:sldId id="1336" r:id="rId23"/>
    <p:sldId id="1337" r:id="rId24"/>
    <p:sldId id="1338" r:id="rId25"/>
    <p:sldId id="1339" r:id="rId26"/>
    <p:sldId id="1340" r:id="rId27"/>
    <p:sldId id="1341" r:id="rId28"/>
    <p:sldId id="1323" r:id="rId29"/>
    <p:sldId id="1324" r:id="rId30"/>
    <p:sldId id="1325" r:id="rId31"/>
    <p:sldId id="1326" r:id="rId32"/>
    <p:sldId id="1327" r:id="rId33"/>
    <p:sldId id="1328" r:id="rId34"/>
    <p:sldId id="1329" r:id="rId35"/>
    <p:sldId id="1330" r:id="rId36"/>
    <p:sldId id="1331" r:id="rId37"/>
    <p:sldId id="1332" r:id="rId38"/>
    <p:sldId id="1333" r:id="rId39"/>
    <p:sldId id="1334" r:id="rId40"/>
    <p:sldId id="1335" r:id="rId41"/>
  </p:sldIdLst>
  <p:sldSz cx="12192000" cy="6858000"/>
  <p:notesSz cx="6797675" cy="9926638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36" autoAdjust="0"/>
    <p:restoredTop sz="85129" autoAdjust="0"/>
  </p:normalViewPr>
  <p:slideViewPr>
    <p:cSldViewPr snapToGrid="0">
      <p:cViewPr varScale="1">
        <p:scale>
          <a:sx n="86" d="100"/>
          <a:sy n="86" d="100"/>
        </p:scale>
        <p:origin x="582" y="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Jäntti" userId="72604c53-cdc7-4e02-bfaf-0ce60e13563e" providerId="ADAL" clId="{4C2431C1-DF23-4930-A86A-AD60F9FCDEA2}"/>
    <pc:docChg chg="addSld modSld addMainMaster">
      <pc:chgData name="Heidi Jäntti" userId="72604c53-cdc7-4e02-bfaf-0ce60e13563e" providerId="ADAL" clId="{4C2431C1-DF23-4930-A86A-AD60F9FCDEA2}" dt="2025-09-16T17:13:10.819" v="3"/>
      <pc:docMkLst>
        <pc:docMk/>
      </pc:docMkLst>
      <pc:sldChg chg="add">
        <pc:chgData name="Heidi Jäntti" userId="72604c53-cdc7-4e02-bfaf-0ce60e13563e" providerId="ADAL" clId="{4C2431C1-DF23-4930-A86A-AD60F9FCDEA2}" dt="2025-09-16T17:12:37.012" v="1"/>
        <pc:sldMkLst>
          <pc:docMk/>
          <pc:sldMk cId="1694740198" sldId="1323"/>
        </pc:sldMkLst>
      </pc:sldChg>
      <pc:sldChg chg="add">
        <pc:chgData name="Heidi Jäntti" userId="72604c53-cdc7-4e02-bfaf-0ce60e13563e" providerId="ADAL" clId="{4C2431C1-DF23-4930-A86A-AD60F9FCDEA2}" dt="2025-09-16T17:12:37.012" v="1"/>
        <pc:sldMkLst>
          <pc:docMk/>
          <pc:sldMk cId="4284258233" sldId="1324"/>
        </pc:sldMkLst>
      </pc:sldChg>
      <pc:sldChg chg="add">
        <pc:chgData name="Heidi Jäntti" userId="72604c53-cdc7-4e02-bfaf-0ce60e13563e" providerId="ADAL" clId="{4C2431C1-DF23-4930-A86A-AD60F9FCDEA2}" dt="2025-09-16T17:12:37.012" v="1"/>
        <pc:sldMkLst>
          <pc:docMk/>
          <pc:sldMk cId="1206451624" sldId="1325"/>
        </pc:sldMkLst>
      </pc:sldChg>
      <pc:sldChg chg="add">
        <pc:chgData name="Heidi Jäntti" userId="72604c53-cdc7-4e02-bfaf-0ce60e13563e" providerId="ADAL" clId="{4C2431C1-DF23-4930-A86A-AD60F9FCDEA2}" dt="2025-09-16T17:12:37.012" v="1"/>
        <pc:sldMkLst>
          <pc:docMk/>
          <pc:sldMk cId="1823170328" sldId="1326"/>
        </pc:sldMkLst>
      </pc:sldChg>
      <pc:sldChg chg="add">
        <pc:chgData name="Heidi Jäntti" userId="72604c53-cdc7-4e02-bfaf-0ce60e13563e" providerId="ADAL" clId="{4C2431C1-DF23-4930-A86A-AD60F9FCDEA2}" dt="2025-09-16T17:12:37.012" v="1"/>
        <pc:sldMkLst>
          <pc:docMk/>
          <pc:sldMk cId="2374066494" sldId="1327"/>
        </pc:sldMkLst>
      </pc:sldChg>
      <pc:sldChg chg="add">
        <pc:chgData name="Heidi Jäntti" userId="72604c53-cdc7-4e02-bfaf-0ce60e13563e" providerId="ADAL" clId="{4C2431C1-DF23-4930-A86A-AD60F9FCDEA2}" dt="2025-09-16T17:12:37.012" v="1"/>
        <pc:sldMkLst>
          <pc:docMk/>
          <pc:sldMk cId="3917012563" sldId="1328"/>
        </pc:sldMkLst>
      </pc:sldChg>
      <pc:sldChg chg="add">
        <pc:chgData name="Heidi Jäntti" userId="72604c53-cdc7-4e02-bfaf-0ce60e13563e" providerId="ADAL" clId="{4C2431C1-DF23-4930-A86A-AD60F9FCDEA2}" dt="2025-09-16T17:12:37.012" v="1"/>
        <pc:sldMkLst>
          <pc:docMk/>
          <pc:sldMk cId="1256271577" sldId="1329"/>
        </pc:sldMkLst>
      </pc:sldChg>
      <pc:sldChg chg="add">
        <pc:chgData name="Heidi Jäntti" userId="72604c53-cdc7-4e02-bfaf-0ce60e13563e" providerId="ADAL" clId="{4C2431C1-DF23-4930-A86A-AD60F9FCDEA2}" dt="2025-09-16T17:12:37.012" v="1"/>
        <pc:sldMkLst>
          <pc:docMk/>
          <pc:sldMk cId="997300047" sldId="1330"/>
        </pc:sldMkLst>
      </pc:sldChg>
      <pc:sldChg chg="add">
        <pc:chgData name="Heidi Jäntti" userId="72604c53-cdc7-4e02-bfaf-0ce60e13563e" providerId="ADAL" clId="{4C2431C1-DF23-4930-A86A-AD60F9FCDEA2}" dt="2025-09-16T17:12:37.012" v="1"/>
        <pc:sldMkLst>
          <pc:docMk/>
          <pc:sldMk cId="1776102764" sldId="1331"/>
        </pc:sldMkLst>
      </pc:sldChg>
      <pc:sldChg chg="add">
        <pc:chgData name="Heidi Jäntti" userId="72604c53-cdc7-4e02-bfaf-0ce60e13563e" providerId="ADAL" clId="{4C2431C1-DF23-4930-A86A-AD60F9FCDEA2}" dt="2025-09-16T17:12:37.012" v="1"/>
        <pc:sldMkLst>
          <pc:docMk/>
          <pc:sldMk cId="4278960174" sldId="1332"/>
        </pc:sldMkLst>
      </pc:sldChg>
      <pc:sldChg chg="add">
        <pc:chgData name="Heidi Jäntti" userId="72604c53-cdc7-4e02-bfaf-0ce60e13563e" providerId="ADAL" clId="{4C2431C1-DF23-4930-A86A-AD60F9FCDEA2}" dt="2025-09-16T17:12:37.012" v="1"/>
        <pc:sldMkLst>
          <pc:docMk/>
          <pc:sldMk cId="811076357" sldId="1333"/>
        </pc:sldMkLst>
      </pc:sldChg>
      <pc:sldChg chg="add">
        <pc:chgData name="Heidi Jäntti" userId="72604c53-cdc7-4e02-bfaf-0ce60e13563e" providerId="ADAL" clId="{4C2431C1-DF23-4930-A86A-AD60F9FCDEA2}" dt="2025-09-16T17:12:37.012" v="1"/>
        <pc:sldMkLst>
          <pc:docMk/>
          <pc:sldMk cId="3321134109" sldId="1334"/>
        </pc:sldMkLst>
      </pc:sldChg>
      <pc:sldChg chg="add">
        <pc:chgData name="Heidi Jäntti" userId="72604c53-cdc7-4e02-bfaf-0ce60e13563e" providerId="ADAL" clId="{4C2431C1-DF23-4930-A86A-AD60F9FCDEA2}" dt="2025-09-16T17:12:37.012" v="1"/>
        <pc:sldMkLst>
          <pc:docMk/>
          <pc:sldMk cId="5699933" sldId="1335"/>
        </pc:sldMkLst>
      </pc:sldChg>
      <pc:sldChg chg="add">
        <pc:chgData name="Heidi Jäntti" userId="72604c53-cdc7-4e02-bfaf-0ce60e13563e" providerId="ADAL" clId="{4C2431C1-DF23-4930-A86A-AD60F9FCDEA2}" dt="2025-09-16T17:13:10.819" v="3"/>
        <pc:sldMkLst>
          <pc:docMk/>
          <pc:sldMk cId="2139539892" sldId="1336"/>
        </pc:sldMkLst>
      </pc:sldChg>
      <pc:sldChg chg="add">
        <pc:chgData name="Heidi Jäntti" userId="72604c53-cdc7-4e02-bfaf-0ce60e13563e" providerId="ADAL" clId="{4C2431C1-DF23-4930-A86A-AD60F9FCDEA2}" dt="2025-09-16T17:13:10.819" v="3"/>
        <pc:sldMkLst>
          <pc:docMk/>
          <pc:sldMk cId="3375079924" sldId="1337"/>
        </pc:sldMkLst>
      </pc:sldChg>
      <pc:sldChg chg="add">
        <pc:chgData name="Heidi Jäntti" userId="72604c53-cdc7-4e02-bfaf-0ce60e13563e" providerId="ADAL" clId="{4C2431C1-DF23-4930-A86A-AD60F9FCDEA2}" dt="2025-09-16T17:13:10.819" v="3"/>
        <pc:sldMkLst>
          <pc:docMk/>
          <pc:sldMk cId="3810811736" sldId="1338"/>
        </pc:sldMkLst>
      </pc:sldChg>
      <pc:sldChg chg="add">
        <pc:chgData name="Heidi Jäntti" userId="72604c53-cdc7-4e02-bfaf-0ce60e13563e" providerId="ADAL" clId="{4C2431C1-DF23-4930-A86A-AD60F9FCDEA2}" dt="2025-09-16T17:13:10.819" v="3"/>
        <pc:sldMkLst>
          <pc:docMk/>
          <pc:sldMk cId="136216916" sldId="1339"/>
        </pc:sldMkLst>
      </pc:sldChg>
      <pc:sldChg chg="add">
        <pc:chgData name="Heidi Jäntti" userId="72604c53-cdc7-4e02-bfaf-0ce60e13563e" providerId="ADAL" clId="{4C2431C1-DF23-4930-A86A-AD60F9FCDEA2}" dt="2025-09-16T17:13:10.819" v="3"/>
        <pc:sldMkLst>
          <pc:docMk/>
          <pc:sldMk cId="2307434857" sldId="1340"/>
        </pc:sldMkLst>
      </pc:sldChg>
      <pc:sldChg chg="add">
        <pc:chgData name="Heidi Jäntti" userId="72604c53-cdc7-4e02-bfaf-0ce60e13563e" providerId="ADAL" clId="{4C2431C1-DF23-4930-A86A-AD60F9FCDEA2}" dt="2025-09-16T17:13:10.819" v="3"/>
        <pc:sldMkLst>
          <pc:docMk/>
          <pc:sldMk cId="1775575060" sldId="1341"/>
        </pc:sldMkLst>
      </pc:sldChg>
      <pc:sldMasterChg chg="add addSldLayout">
        <pc:chgData name="Heidi Jäntti" userId="72604c53-cdc7-4e02-bfaf-0ce60e13563e" providerId="ADAL" clId="{4C2431C1-DF23-4930-A86A-AD60F9FCDEA2}" dt="2025-09-16T17:13:10.819" v="2" actId="27028"/>
        <pc:sldMasterMkLst>
          <pc:docMk/>
          <pc:sldMasterMk cId="3961364809" sldId="2147483648"/>
        </pc:sldMasterMkLst>
        <pc:sldLayoutChg chg="add">
          <pc:chgData name="Heidi Jäntti" userId="72604c53-cdc7-4e02-bfaf-0ce60e13563e" providerId="ADAL" clId="{4C2431C1-DF23-4930-A86A-AD60F9FCDEA2}" dt="2025-09-16T17:13:10.819" v="2" actId="27028"/>
          <pc:sldLayoutMkLst>
            <pc:docMk/>
            <pc:sldMasterMk cId="3961364809" sldId="2147483648"/>
            <pc:sldLayoutMk cId="2379972058" sldId="2147483649"/>
          </pc:sldLayoutMkLst>
        </pc:sldLayoutChg>
        <pc:sldLayoutChg chg="add">
          <pc:chgData name="Heidi Jäntti" userId="72604c53-cdc7-4e02-bfaf-0ce60e13563e" providerId="ADAL" clId="{4C2431C1-DF23-4930-A86A-AD60F9FCDEA2}" dt="2025-09-16T17:13:10.819" v="2" actId="27028"/>
          <pc:sldLayoutMkLst>
            <pc:docMk/>
            <pc:sldMasterMk cId="3961364809" sldId="2147483648"/>
            <pc:sldLayoutMk cId="130919153" sldId="2147483650"/>
          </pc:sldLayoutMkLst>
        </pc:sldLayoutChg>
        <pc:sldLayoutChg chg="add">
          <pc:chgData name="Heidi Jäntti" userId="72604c53-cdc7-4e02-bfaf-0ce60e13563e" providerId="ADAL" clId="{4C2431C1-DF23-4930-A86A-AD60F9FCDEA2}" dt="2025-09-16T17:13:10.819" v="2" actId="27028"/>
          <pc:sldLayoutMkLst>
            <pc:docMk/>
            <pc:sldMasterMk cId="3961364809" sldId="2147483648"/>
            <pc:sldLayoutMk cId="58456676" sldId="2147483651"/>
          </pc:sldLayoutMkLst>
        </pc:sldLayoutChg>
        <pc:sldLayoutChg chg="add">
          <pc:chgData name="Heidi Jäntti" userId="72604c53-cdc7-4e02-bfaf-0ce60e13563e" providerId="ADAL" clId="{4C2431C1-DF23-4930-A86A-AD60F9FCDEA2}" dt="2025-09-16T17:13:10.819" v="2" actId="27028"/>
          <pc:sldLayoutMkLst>
            <pc:docMk/>
            <pc:sldMasterMk cId="3961364809" sldId="2147483648"/>
            <pc:sldLayoutMk cId="773070542" sldId="2147483652"/>
          </pc:sldLayoutMkLst>
        </pc:sldLayoutChg>
        <pc:sldLayoutChg chg="add">
          <pc:chgData name="Heidi Jäntti" userId="72604c53-cdc7-4e02-bfaf-0ce60e13563e" providerId="ADAL" clId="{4C2431C1-DF23-4930-A86A-AD60F9FCDEA2}" dt="2025-09-16T17:13:10.819" v="2" actId="27028"/>
          <pc:sldLayoutMkLst>
            <pc:docMk/>
            <pc:sldMasterMk cId="3961364809" sldId="2147483648"/>
            <pc:sldLayoutMk cId="4202312737" sldId="2147483653"/>
          </pc:sldLayoutMkLst>
        </pc:sldLayoutChg>
        <pc:sldLayoutChg chg="add">
          <pc:chgData name="Heidi Jäntti" userId="72604c53-cdc7-4e02-bfaf-0ce60e13563e" providerId="ADAL" clId="{4C2431C1-DF23-4930-A86A-AD60F9FCDEA2}" dt="2025-09-16T17:13:10.819" v="2" actId="27028"/>
          <pc:sldLayoutMkLst>
            <pc:docMk/>
            <pc:sldMasterMk cId="3961364809" sldId="2147483648"/>
            <pc:sldLayoutMk cId="2977255709" sldId="2147483654"/>
          </pc:sldLayoutMkLst>
        </pc:sldLayoutChg>
        <pc:sldLayoutChg chg="add">
          <pc:chgData name="Heidi Jäntti" userId="72604c53-cdc7-4e02-bfaf-0ce60e13563e" providerId="ADAL" clId="{4C2431C1-DF23-4930-A86A-AD60F9FCDEA2}" dt="2025-09-16T17:13:10.819" v="2" actId="27028"/>
          <pc:sldLayoutMkLst>
            <pc:docMk/>
            <pc:sldMasterMk cId="3961364809" sldId="2147483648"/>
            <pc:sldLayoutMk cId="3517336451" sldId="2147483655"/>
          </pc:sldLayoutMkLst>
        </pc:sldLayoutChg>
        <pc:sldLayoutChg chg="add">
          <pc:chgData name="Heidi Jäntti" userId="72604c53-cdc7-4e02-bfaf-0ce60e13563e" providerId="ADAL" clId="{4C2431C1-DF23-4930-A86A-AD60F9FCDEA2}" dt="2025-09-16T17:13:10.819" v="2" actId="27028"/>
          <pc:sldLayoutMkLst>
            <pc:docMk/>
            <pc:sldMasterMk cId="3961364809" sldId="2147483648"/>
            <pc:sldLayoutMk cId="962687336" sldId="2147483656"/>
          </pc:sldLayoutMkLst>
        </pc:sldLayoutChg>
        <pc:sldLayoutChg chg="add">
          <pc:chgData name="Heidi Jäntti" userId="72604c53-cdc7-4e02-bfaf-0ce60e13563e" providerId="ADAL" clId="{4C2431C1-DF23-4930-A86A-AD60F9FCDEA2}" dt="2025-09-16T17:13:10.819" v="2" actId="27028"/>
          <pc:sldLayoutMkLst>
            <pc:docMk/>
            <pc:sldMasterMk cId="3961364809" sldId="2147483648"/>
            <pc:sldLayoutMk cId="595562361" sldId="2147483657"/>
          </pc:sldLayoutMkLst>
        </pc:sldLayoutChg>
        <pc:sldLayoutChg chg="add">
          <pc:chgData name="Heidi Jäntti" userId="72604c53-cdc7-4e02-bfaf-0ce60e13563e" providerId="ADAL" clId="{4C2431C1-DF23-4930-A86A-AD60F9FCDEA2}" dt="2025-09-16T17:13:10.819" v="2" actId="27028"/>
          <pc:sldLayoutMkLst>
            <pc:docMk/>
            <pc:sldMasterMk cId="3961364809" sldId="2147483648"/>
            <pc:sldLayoutMk cId="1700333692" sldId="2147483658"/>
          </pc:sldLayoutMkLst>
        </pc:sldLayoutChg>
        <pc:sldLayoutChg chg="add">
          <pc:chgData name="Heidi Jäntti" userId="72604c53-cdc7-4e02-bfaf-0ce60e13563e" providerId="ADAL" clId="{4C2431C1-DF23-4930-A86A-AD60F9FCDEA2}" dt="2025-09-16T17:13:10.819" v="2" actId="27028"/>
          <pc:sldLayoutMkLst>
            <pc:docMk/>
            <pc:sldMasterMk cId="3961364809" sldId="2147483648"/>
            <pc:sldLayoutMk cId="3975993087" sldId="2147483659"/>
          </pc:sldLayoutMkLst>
        </pc:sldLayoutChg>
      </pc:sldMasterChg>
      <pc:sldMasterChg chg="add addSldLayout">
        <pc:chgData name="Heidi Jäntti" userId="72604c53-cdc7-4e02-bfaf-0ce60e13563e" providerId="ADAL" clId="{4C2431C1-DF23-4930-A86A-AD60F9FCDEA2}" dt="2025-09-16T17:12:37.012" v="0" actId="27028"/>
        <pc:sldMasterMkLst>
          <pc:docMk/>
          <pc:sldMasterMk cId="394843668" sldId="2147484472"/>
        </pc:sldMasterMkLst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1063482752" sldId="2147484473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4153121895" sldId="2147484474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2432808328" sldId="2147484475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3904021735" sldId="2147484476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1452444243" sldId="2147484477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2226379722" sldId="2147484478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1604118592" sldId="2147484479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3098625090" sldId="2147484480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2537768826" sldId="2147484481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34193002" sldId="2147484482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117089065" sldId="2147484483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1182055226" sldId="2147484484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197348541" sldId="2147484485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2564056241" sldId="2147484486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3255732841" sldId="2147484487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1694910138" sldId="2147484488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1671935723" sldId="2147484489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1619085536" sldId="2147484490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2033449685" sldId="2147484491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1954600930" sldId="2147484492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1999879702" sldId="2147484493"/>
          </pc:sldLayoutMkLst>
        </pc:sldLayoutChg>
        <pc:sldLayoutChg chg="add">
          <pc:chgData name="Heidi Jäntti" userId="72604c53-cdc7-4e02-bfaf-0ce60e13563e" providerId="ADAL" clId="{4C2431C1-DF23-4930-A86A-AD60F9FCDEA2}" dt="2025-09-16T17:12:37.012" v="0" actId="27028"/>
          <pc:sldLayoutMkLst>
            <pc:docMk/>
            <pc:sldMasterMk cId="394843668" sldId="2147484472"/>
            <pc:sldLayoutMk cId="1105489366" sldId="2147484494"/>
          </pc:sldLayoutMkLst>
        </pc:sldLayoutChg>
      </pc:sldMasterChg>
    </pc:docChg>
  </pc:docChgLst>
  <pc:docChgLst>
    <pc:chgData name="Roope Ohlsbom" userId="ca9d6242-67c5-4042-a1b1-aaeaef8d7aad" providerId="ADAL" clId="{E135155D-96CD-4507-AAB0-0E29F47F75E1}"/>
    <pc:docChg chg="modSld">
      <pc:chgData name="Roope Ohlsbom" userId="ca9d6242-67c5-4042-a1b1-aaeaef8d7aad" providerId="ADAL" clId="{E135155D-96CD-4507-AAB0-0E29F47F75E1}" dt="2025-09-15T06:28:31.666" v="12" actId="6549"/>
      <pc:docMkLst>
        <pc:docMk/>
      </pc:docMkLst>
      <pc:sldChg chg="modNotesTx">
        <pc:chgData name="Roope Ohlsbom" userId="ca9d6242-67c5-4042-a1b1-aaeaef8d7aad" providerId="ADAL" clId="{E135155D-96CD-4507-AAB0-0E29F47F75E1}" dt="2025-09-15T06:28:00.640" v="2" actId="20577"/>
        <pc:sldMkLst>
          <pc:docMk/>
          <pc:sldMk cId="3833318760" sldId="286"/>
        </pc:sldMkLst>
      </pc:sldChg>
      <pc:sldChg chg="modNotesTx">
        <pc:chgData name="Roope Ohlsbom" userId="ca9d6242-67c5-4042-a1b1-aaeaef8d7aad" providerId="ADAL" clId="{E135155D-96CD-4507-AAB0-0E29F47F75E1}" dt="2025-09-15T06:28:02.487" v="3" actId="20577"/>
        <pc:sldMkLst>
          <pc:docMk/>
          <pc:sldMk cId="2834396984" sldId="287"/>
        </pc:sldMkLst>
      </pc:sldChg>
      <pc:sldChg chg="modNotesTx">
        <pc:chgData name="Roope Ohlsbom" userId="ca9d6242-67c5-4042-a1b1-aaeaef8d7aad" providerId="ADAL" clId="{E135155D-96CD-4507-AAB0-0E29F47F75E1}" dt="2025-09-15T06:28:29.382" v="11" actId="6549"/>
        <pc:sldMkLst>
          <pc:docMk/>
          <pc:sldMk cId="3699388651" sldId="1240"/>
        </pc:sldMkLst>
      </pc:sldChg>
      <pc:sldChg chg="modNotesTx">
        <pc:chgData name="Roope Ohlsbom" userId="ca9d6242-67c5-4042-a1b1-aaeaef8d7aad" providerId="ADAL" clId="{E135155D-96CD-4507-AAB0-0E29F47F75E1}" dt="2025-09-15T06:28:21.388" v="8" actId="6549"/>
        <pc:sldMkLst>
          <pc:docMk/>
          <pc:sldMk cId="652472403" sldId="1244"/>
        </pc:sldMkLst>
      </pc:sldChg>
      <pc:sldChg chg="modNotesTx">
        <pc:chgData name="Roope Ohlsbom" userId="ca9d6242-67c5-4042-a1b1-aaeaef8d7aad" providerId="ADAL" clId="{E135155D-96CD-4507-AAB0-0E29F47F75E1}" dt="2025-09-15T06:27:56.594" v="0" actId="6549"/>
        <pc:sldMkLst>
          <pc:docMk/>
          <pc:sldMk cId="2931888686" sldId="1246"/>
        </pc:sldMkLst>
      </pc:sldChg>
      <pc:sldChg chg="modNotesTx">
        <pc:chgData name="Roope Ohlsbom" userId="ca9d6242-67c5-4042-a1b1-aaeaef8d7aad" providerId="ADAL" clId="{E135155D-96CD-4507-AAB0-0E29F47F75E1}" dt="2025-09-15T06:28:04.351" v="4" actId="20577"/>
        <pc:sldMkLst>
          <pc:docMk/>
          <pc:sldMk cId="541637201" sldId="1253"/>
        </pc:sldMkLst>
      </pc:sldChg>
      <pc:sldChg chg="modNotesTx">
        <pc:chgData name="Roope Ohlsbom" userId="ca9d6242-67c5-4042-a1b1-aaeaef8d7aad" providerId="ADAL" clId="{E135155D-96CD-4507-AAB0-0E29F47F75E1}" dt="2025-09-15T06:28:06.662" v="5" actId="20577"/>
        <pc:sldMkLst>
          <pc:docMk/>
          <pc:sldMk cId="244564875" sldId="1255"/>
        </pc:sldMkLst>
      </pc:sldChg>
      <pc:sldChg chg="modNotesTx">
        <pc:chgData name="Roope Ohlsbom" userId="ca9d6242-67c5-4042-a1b1-aaeaef8d7aad" providerId="ADAL" clId="{E135155D-96CD-4507-AAB0-0E29F47F75E1}" dt="2025-09-15T06:28:16.166" v="6" actId="6549"/>
        <pc:sldMkLst>
          <pc:docMk/>
          <pc:sldMk cId="1471567644" sldId="1259"/>
        </pc:sldMkLst>
      </pc:sldChg>
      <pc:sldChg chg="modNotesTx">
        <pc:chgData name="Roope Ohlsbom" userId="ca9d6242-67c5-4042-a1b1-aaeaef8d7aad" providerId="ADAL" clId="{E135155D-96CD-4507-AAB0-0E29F47F75E1}" dt="2025-09-15T06:28:19.196" v="7" actId="6549"/>
        <pc:sldMkLst>
          <pc:docMk/>
          <pc:sldMk cId="39895150" sldId="1285"/>
        </pc:sldMkLst>
      </pc:sldChg>
      <pc:sldChg chg="modNotesTx">
        <pc:chgData name="Roope Ohlsbom" userId="ca9d6242-67c5-4042-a1b1-aaeaef8d7aad" providerId="ADAL" clId="{E135155D-96CD-4507-AAB0-0E29F47F75E1}" dt="2025-09-15T06:27:58.712" v="1" actId="20577"/>
        <pc:sldMkLst>
          <pc:docMk/>
          <pc:sldMk cId="265299458" sldId="1305"/>
        </pc:sldMkLst>
      </pc:sldChg>
      <pc:sldChg chg="modNotesTx">
        <pc:chgData name="Roope Ohlsbom" userId="ca9d6242-67c5-4042-a1b1-aaeaef8d7aad" providerId="ADAL" clId="{E135155D-96CD-4507-AAB0-0E29F47F75E1}" dt="2025-09-15T06:28:24.180" v="9" actId="6549"/>
        <pc:sldMkLst>
          <pc:docMk/>
          <pc:sldMk cId="891533263" sldId="1318"/>
        </pc:sldMkLst>
      </pc:sldChg>
      <pc:sldChg chg="modNotesTx">
        <pc:chgData name="Roope Ohlsbom" userId="ca9d6242-67c5-4042-a1b1-aaeaef8d7aad" providerId="ADAL" clId="{E135155D-96CD-4507-AAB0-0E29F47F75E1}" dt="2025-09-15T06:28:27.156" v="10" actId="6549"/>
        <pc:sldMkLst>
          <pc:docMk/>
          <pc:sldMk cId="2624286818" sldId="1321"/>
        </pc:sldMkLst>
      </pc:sldChg>
      <pc:sldChg chg="modNotesTx">
        <pc:chgData name="Roope Ohlsbom" userId="ca9d6242-67c5-4042-a1b1-aaeaef8d7aad" providerId="ADAL" clId="{E135155D-96CD-4507-AAB0-0E29F47F75E1}" dt="2025-09-15T06:28:31.666" v="12" actId="6549"/>
        <pc:sldMkLst>
          <pc:docMk/>
          <pc:sldMk cId="730503499" sldId="1322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yrityksille.elisa.fi/oneplus-buds-4-langattomat-kuulokkeet" TargetMode="External"/><Relationship Id="rId2" Type="http://schemas.openxmlformats.org/officeDocument/2006/relationships/hyperlink" Target="https://yrityksille.elisa.fi/jbl-tuner-2-langaton-radiokaiutin" TargetMode="External"/><Relationship Id="rId1" Type="http://schemas.openxmlformats.org/officeDocument/2006/relationships/hyperlink" Target="https://yrityksille.elisa.fi/samsung-galaxy-tab-s10-fe-5g" TargetMode="Externa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yrityksille.elisa.fi/samsung-galaxy-tab-s10-fe-5g" TargetMode="External"/><Relationship Id="rId1" Type="http://schemas.openxmlformats.org/officeDocument/2006/relationships/image" Target="../media/image29.png"/><Relationship Id="rId6" Type="http://schemas.openxmlformats.org/officeDocument/2006/relationships/image" Target="../media/image31.jpeg"/><Relationship Id="rId5" Type="http://schemas.openxmlformats.org/officeDocument/2006/relationships/hyperlink" Target="https://yrityksille.elisa.fi/oneplus-buds-4-langattomat-kuulokkeet" TargetMode="External"/><Relationship Id="rId4" Type="http://schemas.openxmlformats.org/officeDocument/2006/relationships/hyperlink" Target="https://yrityksille.elisa.fi/jbl-tuner-2-langaton-radiokaiutin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3E330B-6AF0-472E-B053-CE7707F393FB}" type="doc">
      <dgm:prSet loTypeId="urn:microsoft.com/office/officeart/2024/3/layout/verticalVisualTextBlock1" loCatId="Picture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fi-FI"/>
        </a:p>
      </dgm:t>
    </dgm:pt>
    <dgm:pt modelId="{90F649FD-141C-4BD2-98CC-273F6ACC4C15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fi-FI" sz="2400" dirty="0"/>
            <a:t>Pääpalkinto</a:t>
          </a:r>
        </a:p>
      </dgm:t>
    </dgm:pt>
    <dgm:pt modelId="{F2D91673-72DE-46EE-8C7C-8D927182CBCB}" type="parTrans" cxnId="{5686B010-C861-43CB-90CF-9C55A4CB5006}">
      <dgm:prSet/>
      <dgm:spPr/>
      <dgm:t>
        <a:bodyPr/>
        <a:lstStyle/>
        <a:p>
          <a:endParaRPr lang="fi-FI" sz="2400"/>
        </a:p>
      </dgm:t>
    </dgm:pt>
    <dgm:pt modelId="{DFA9327F-B28A-4124-B97A-3DA0A2A9C17A}" type="sibTrans" cxnId="{5686B010-C861-43CB-90CF-9C55A4CB5006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fi-FI" sz="2400"/>
        </a:p>
      </dgm:t>
    </dgm:pt>
    <dgm:pt modelId="{F37BB0F8-4906-40BE-8393-D694C3F3D41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i-FI" sz="1800" b="1" dirty="0">
              <a:hlinkClick xmlns:r="http://schemas.openxmlformats.org/officeDocument/2006/relationships" r:id="rId1"/>
            </a:rPr>
            <a:t>Samsung</a:t>
          </a:r>
          <a:r>
            <a:rPr lang="fi-FI" sz="1800" dirty="0">
              <a:hlinkClick xmlns:r="http://schemas.openxmlformats.org/officeDocument/2006/relationships" r:id="rId1"/>
            </a:rPr>
            <a:t> </a:t>
          </a:r>
          <a:r>
            <a:rPr lang="en-US" sz="1800" b="1" i="0" dirty="0">
              <a:hlinkClick xmlns:r="http://schemas.openxmlformats.org/officeDocument/2006/relationships" r:id="rId1"/>
            </a:rPr>
            <a:t>Galaxy Tab S10 FE 5G 128 GB</a:t>
          </a:r>
          <a:r>
            <a:rPr lang="en-US" sz="1800" b="1" i="0" dirty="0"/>
            <a:t>. </a:t>
          </a:r>
        </a:p>
        <a:p>
          <a:pPr>
            <a:lnSpc>
              <a:spcPct val="100000"/>
            </a:lnSpc>
          </a:pPr>
          <a:r>
            <a:rPr lang="en-US" sz="1600" b="0" i="0" dirty="0"/>
            <a:t>(729€ sis. </a:t>
          </a:r>
          <a:r>
            <a:rPr lang="en-US" sz="1600" b="0" i="0" dirty="0" err="1"/>
            <a:t>alv</a:t>
          </a:r>
          <a:r>
            <a:rPr lang="en-US" sz="1600" b="0" i="0" dirty="0"/>
            <a:t>.)</a:t>
          </a:r>
          <a:endParaRPr lang="en-US" sz="1600" b="1" i="0" dirty="0"/>
        </a:p>
        <a:p>
          <a:pPr>
            <a:lnSpc>
              <a:spcPct val="100000"/>
            </a:lnSpc>
          </a:pPr>
          <a:r>
            <a:rPr lang="en-US" sz="1600" b="0" i="0" dirty="0"/>
            <a:t>V</a:t>
          </a:r>
          <a:r>
            <a:rPr lang="fi-FI" sz="1600" b="0" i="0" dirty="0" err="1"/>
            <a:t>apaus</a:t>
          </a:r>
          <a:r>
            <a:rPr lang="fi-FI" sz="1600" b="0" i="0" dirty="0"/>
            <a:t> pakattuna yhteen laitteeseen – työ, viihde ja yhteys kulkevat aina mukana.</a:t>
          </a:r>
          <a:endParaRPr lang="fi-FI" sz="1600" b="0" dirty="0"/>
        </a:p>
      </dgm:t>
    </dgm:pt>
    <dgm:pt modelId="{8B7B1A31-74FC-445A-9384-8A6443EE9BA7}" type="parTrans" cxnId="{F63B26BF-EBBA-4419-B431-632027367320}">
      <dgm:prSet/>
      <dgm:spPr/>
      <dgm:t>
        <a:bodyPr/>
        <a:lstStyle/>
        <a:p>
          <a:endParaRPr lang="fi-FI" sz="2400"/>
        </a:p>
      </dgm:t>
    </dgm:pt>
    <dgm:pt modelId="{158DC334-5262-4D8E-8388-069508D6A857}" type="sibTrans" cxnId="{F63B26BF-EBBA-4419-B431-632027367320}">
      <dgm:prSet/>
      <dgm:spPr/>
      <dgm:t>
        <a:bodyPr/>
        <a:lstStyle/>
        <a:p>
          <a:endParaRPr lang="fi-FI" sz="2400"/>
        </a:p>
      </dgm:t>
    </dgm:pt>
    <dgm:pt modelId="{CBCB4735-C08C-4058-B457-A55D56F13366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fi-FI" sz="2400" dirty="0"/>
            <a:t>Viikoittaiset palkinnot </a:t>
          </a:r>
        </a:p>
      </dgm:t>
    </dgm:pt>
    <dgm:pt modelId="{A2699BC9-770A-4624-8F2E-8E189EDC9DD6}" type="parTrans" cxnId="{60463E05-4B7A-431D-991E-A8C1D5DEB27E}">
      <dgm:prSet/>
      <dgm:spPr/>
      <dgm:t>
        <a:bodyPr/>
        <a:lstStyle/>
        <a:p>
          <a:endParaRPr lang="fi-FI" sz="2400"/>
        </a:p>
      </dgm:t>
    </dgm:pt>
    <dgm:pt modelId="{1AF03092-4B6C-4CF1-8F51-0D37C29050B6}" type="sibTrans" cxnId="{60463E05-4B7A-431D-991E-A8C1D5DEB27E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fi-FI" sz="2400"/>
        </a:p>
      </dgm:t>
    </dgm:pt>
    <dgm:pt modelId="{29BB9EC3-8EA3-49FC-AD45-E274FD133D9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i-FI" sz="1400" dirty="0"/>
            <a:t>2 kpl </a:t>
          </a:r>
          <a:r>
            <a:rPr lang="fi-FI" sz="1400" b="1" dirty="0">
              <a:hlinkClick xmlns:r="http://schemas.openxmlformats.org/officeDocument/2006/relationships" r:id="rId2"/>
            </a:rPr>
            <a:t>JBL </a:t>
          </a:r>
          <a:r>
            <a:rPr lang="fi-FI" sz="1400" b="1" dirty="0" err="1">
              <a:hlinkClick xmlns:r="http://schemas.openxmlformats.org/officeDocument/2006/relationships" r:id="rId2"/>
            </a:rPr>
            <a:t>Tuner</a:t>
          </a:r>
          <a:r>
            <a:rPr lang="fi-FI" sz="1400" b="1" dirty="0">
              <a:hlinkClick xmlns:r="http://schemas.openxmlformats.org/officeDocument/2006/relationships" r:id="rId2"/>
            </a:rPr>
            <a:t> 2 -langaton radiokaiutin </a:t>
          </a:r>
          <a:r>
            <a:rPr lang="fi-FI" sz="1200" dirty="0"/>
            <a:t>(á 89,70€ sis. alv)</a:t>
          </a:r>
        </a:p>
        <a:p>
          <a:pPr>
            <a:lnSpc>
              <a:spcPct val="100000"/>
            </a:lnSpc>
          </a:pPr>
          <a:r>
            <a:rPr lang="fi-FI" sz="1400" dirty="0"/>
            <a:t>2 kpl </a:t>
          </a:r>
          <a:r>
            <a:rPr lang="fi-FI" sz="1400" b="1" dirty="0">
              <a:hlinkClick xmlns:r="http://schemas.openxmlformats.org/officeDocument/2006/relationships" r:id="rId3"/>
            </a:rPr>
            <a:t>OnePlus </a:t>
          </a:r>
          <a:r>
            <a:rPr lang="fi-FI" sz="1400" b="1" i="0" dirty="0" err="1">
              <a:hlinkClick xmlns:r="http://schemas.openxmlformats.org/officeDocument/2006/relationships" r:id="rId3"/>
            </a:rPr>
            <a:t>Buds</a:t>
          </a:r>
          <a:r>
            <a:rPr lang="fi-FI" sz="1400" b="1" i="0" dirty="0">
              <a:hlinkClick xmlns:r="http://schemas.openxmlformats.org/officeDocument/2006/relationships" r:id="rId3"/>
            </a:rPr>
            <a:t> 4 -langattomat kuulokkeet </a:t>
          </a:r>
          <a:r>
            <a:rPr lang="fi-FI" sz="1200" b="0" dirty="0"/>
            <a:t>(á 119,20 € sis. alv)</a:t>
          </a:r>
        </a:p>
        <a:p>
          <a:pPr>
            <a:lnSpc>
              <a:spcPct val="100000"/>
            </a:lnSpc>
          </a:pPr>
          <a:r>
            <a:rPr lang="fi-FI" sz="1400" b="0" dirty="0"/>
            <a:t>3 kpl</a:t>
          </a:r>
          <a:r>
            <a:rPr lang="fi-FI" sz="1200" b="0" dirty="0"/>
            <a:t>  </a:t>
          </a:r>
          <a:r>
            <a:rPr lang="fi-FI" sz="1400" b="1" dirty="0"/>
            <a:t>K-Lahjakortteja</a:t>
          </a:r>
          <a:r>
            <a:rPr lang="fi-FI" sz="1400" b="0" dirty="0"/>
            <a:t> (á 50€)</a:t>
          </a:r>
        </a:p>
      </dgm:t>
    </dgm:pt>
    <dgm:pt modelId="{BEC132D9-AB7F-4228-9840-A700266E0243}" type="parTrans" cxnId="{F05BA7A4-A643-4773-B8C5-28F0636D4913}">
      <dgm:prSet/>
      <dgm:spPr/>
      <dgm:t>
        <a:bodyPr/>
        <a:lstStyle/>
        <a:p>
          <a:endParaRPr lang="fi-FI" sz="2400"/>
        </a:p>
      </dgm:t>
    </dgm:pt>
    <dgm:pt modelId="{2FDA69A8-4476-4104-9175-874DB799DC6B}" type="sibTrans" cxnId="{F05BA7A4-A643-4773-B8C5-28F0636D4913}">
      <dgm:prSet/>
      <dgm:spPr/>
      <dgm:t>
        <a:bodyPr/>
        <a:lstStyle/>
        <a:p>
          <a:endParaRPr lang="fi-FI" sz="2400"/>
        </a:p>
      </dgm:t>
    </dgm:pt>
    <dgm:pt modelId="{B8B02032-FABE-4C51-8FC4-1589299E3D57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fi-FI" sz="2400" dirty="0"/>
            <a:t>Arvontamekanismi</a:t>
          </a:r>
        </a:p>
      </dgm:t>
    </dgm:pt>
    <dgm:pt modelId="{3D612988-EEFB-4CA7-8DD0-D9E248E3A1B5}" type="parTrans" cxnId="{7CD4590A-AF8C-4794-9B91-617CEE992B67}">
      <dgm:prSet/>
      <dgm:spPr/>
      <dgm:t>
        <a:bodyPr/>
        <a:lstStyle/>
        <a:p>
          <a:endParaRPr lang="fi-FI" sz="2400"/>
        </a:p>
      </dgm:t>
    </dgm:pt>
    <dgm:pt modelId="{A8D498EB-E9DC-472E-B19F-D7B35E1CB5FE}" type="sibTrans" cxnId="{7CD4590A-AF8C-4794-9B91-617CEE992B67}">
      <dgm:prSet/>
      <dgm:spPr/>
      <dgm:t>
        <a:bodyPr/>
        <a:lstStyle/>
        <a:p>
          <a:endParaRPr lang="fi-FI" sz="2400"/>
        </a:p>
      </dgm:t>
    </dgm:pt>
    <dgm:pt modelId="{7A6C7B82-52AA-41BE-8C3A-D9FBBF2339A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i-FI" sz="1800" dirty="0"/>
            <a:t>Jokainen suosittelu antaa yhden ”arvan” arvontaan, lisäten mahdollisuutta voittaa palkintoja.</a:t>
          </a:r>
        </a:p>
      </dgm:t>
    </dgm:pt>
    <dgm:pt modelId="{EA5C25B9-58D6-4249-9542-303766EABF07}" type="parTrans" cxnId="{1E5197CF-063A-4A65-B267-22FFFD7469F8}">
      <dgm:prSet/>
      <dgm:spPr/>
      <dgm:t>
        <a:bodyPr/>
        <a:lstStyle/>
        <a:p>
          <a:endParaRPr lang="fi-FI" sz="2400"/>
        </a:p>
      </dgm:t>
    </dgm:pt>
    <dgm:pt modelId="{C0DDAD90-C181-4A31-BB74-6F6E004FC63D}" type="sibTrans" cxnId="{1E5197CF-063A-4A65-B267-22FFFD7469F8}">
      <dgm:prSet/>
      <dgm:spPr/>
      <dgm:t>
        <a:bodyPr/>
        <a:lstStyle/>
        <a:p>
          <a:endParaRPr lang="fi-FI" sz="2400"/>
        </a:p>
      </dgm:t>
    </dgm:pt>
    <dgm:pt modelId="{58905352-1457-47F6-9F2A-182483A244B2}" type="pres">
      <dgm:prSet presAssocID="{7C3E330B-6AF0-472E-B053-CE7707F393FB}" presName="Root" presStyleCnt="0">
        <dgm:presLayoutVars>
          <dgm:dir/>
          <dgm:resizeHandles val="exact"/>
        </dgm:presLayoutVars>
      </dgm:prSet>
      <dgm:spPr/>
    </dgm:pt>
    <dgm:pt modelId="{62E50199-5917-47FA-867B-E4FAD5279377}" type="pres">
      <dgm:prSet presAssocID="{90F649FD-141C-4BD2-98CC-273F6ACC4C15}" presName="Composite" presStyleCnt="0"/>
      <dgm:spPr/>
    </dgm:pt>
    <dgm:pt modelId="{E289958A-CF48-44C9-90B1-F419521695B3}" type="pres">
      <dgm:prSet presAssocID="{90F649FD-141C-4BD2-98CC-273F6ACC4C15}" presName="Picture" presStyleLbl="node1" presStyleIdx="0" presStyleCnt="3"/>
      <dgm:spPr>
        <a:blipFill>
          <a:blip xmlns:r="http://schemas.openxmlformats.org/officeDocument/2006/relationships" r:embed="rId4"/>
          <a:srcRect/>
          <a:stretch>
            <a:fillRect l="-33000" r="-33000"/>
          </a:stretch>
        </a:blipFill>
      </dgm:spPr>
    </dgm:pt>
    <dgm:pt modelId="{B1CBD4BA-6EB2-414D-B95A-A6EACBA581A2}" type="pres">
      <dgm:prSet presAssocID="{90F649FD-141C-4BD2-98CC-273F6ACC4C15}" presName="Subtitle" presStyleLbl="revTx" presStyleIdx="0" presStyleCnt="6">
        <dgm:presLayoutVars>
          <dgm:chMax val="0"/>
          <dgm:bulletEnabled/>
        </dgm:presLayoutVars>
      </dgm:prSet>
      <dgm:spPr/>
    </dgm:pt>
    <dgm:pt modelId="{D4BA3ED8-B953-4991-855F-11D0E92015EE}" type="pres">
      <dgm:prSet presAssocID="{90F649FD-141C-4BD2-98CC-273F6ACC4C15}" presName="Description" presStyleLbl="revTx" presStyleIdx="1" presStyleCnt="6">
        <dgm:presLayoutVars>
          <dgm:bulletEnabled/>
        </dgm:presLayoutVars>
      </dgm:prSet>
      <dgm:spPr/>
    </dgm:pt>
    <dgm:pt modelId="{41CF254A-E951-455E-97CF-A8E9787E0A22}" type="pres">
      <dgm:prSet presAssocID="{DFA9327F-B28A-4124-B97A-3DA0A2A9C17A}" presName="sibTrans" presStyleLbl="sibTrans2D1" presStyleIdx="0" presStyleCnt="0"/>
      <dgm:spPr/>
    </dgm:pt>
    <dgm:pt modelId="{B3771AC2-F03F-4897-983B-2781A5F50F00}" type="pres">
      <dgm:prSet presAssocID="{CBCB4735-C08C-4058-B457-A55D56F13366}" presName="Composite" presStyleCnt="0"/>
      <dgm:spPr/>
    </dgm:pt>
    <dgm:pt modelId="{7CAA89AC-060C-496C-BD9B-DCC83EE880DD}" type="pres">
      <dgm:prSet presAssocID="{CBCB4735-C08C-4058-B457-A55D56F13366}" presName="Picture" presStyleLbl="node1" presStyleIdx="1" presStyleCnt="3"/>
      <dgm:spPr>
        <a:blipFill>
          <a:blip xmlns:r="http://schemas.openxmlformats.org/officeDocument/2006/relationships" r:embed="rId5"/>
          <a:srcRect/>
          <a:stretch>
            <a:fillRect t="-14000" b="-14000"/>
          </a:stretch>
        </a:blipFill>
      </dgm:spPr>
    </dgm:pt>
    <dgm:pt modelId="{52843CD5-068A-4EE6-9F7E-C3EF6B913762}" type="pres">
      <dgm:prSet presAssocID="{CBCB4735-C08C-4058-B457-A55D56F13366}" presName="Subtitle" presStyleLbl="revTx" presStyleIdx="2" presStyleCnt="6">
        <dgm:presLayoutVars>
          <dgm:chMax val="0"/>
          <dgm:bulletEnabled/>
        </dgm:presLayoutVars>
      </dgm:prSet>
      <dgm:spPr/>
    </dgm:pt>
    <dgm:pt modelId="{9BA97533-EA90-4C81-B450-E539AE4BCC18}" type="pres">
      <dgm:prSet presAssocID="{CBCB4735-C08C-4058-B457-A55D56F13366}" presName="Description" presStyleLbl="revTx" presStyleIdx="3" presStyleCnt="6">
        <dgm:presLayoutVars>
          <dgm:bulletEnabled/>
        </dgm:presLayoutVars>
      </dgm:prSet>
      <dgm:spPr/>
    </dgm:pt>
    <dgm:pt modelId="{1CC18C41-162F-4B1B-9E99-F89BD9A5E659}" type="pres">
      <dgm:prSet presAssocID="{1AF03092-4B6C-4CF1-8F51-0D37C29050B6}" presName="sibTrans" presStyleLbl="sibTrans2D1" presStyleIdx="0" presStyleCnt="0"/>
      <dgm:spPr/>
    </dgm:pt>
    <dgm:pt modelId="{5EDEC01F-C58F-4F7C-8B7E-43C5ADF6F27F}" type="pres">
      <dgm:prSet presAssocID="{B8B02032-FABE-4C51-8FC4-1589299E3D57}" presName="Composite" presStyleCnt="0"/>
      <dgm:spPr/>
    </dgm:pt>
    <dgm:pt modelId="{6B1C623E-B4A5-4FA3-8B59-65FDD002C637}" type="pres">
      <dgm:prSet presAssocID="{B8B02032-FABE-4C51-8FC4-1589299E3D57}" presName="Picture" presStyleLbl="node1" presStyleIdx="2" presStyleCnt="3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7" r="7329" b="-6"/>
          <a:stretch/>
        </a:blipFill>
      </dgm:spPr>
      <dgm:extLst>
        <a:ext uri="{E40237B7-FDA0-4F09-8148-C483321AD2D9}">
          <dgm14:cNvPr xmlns:dgm14="http://schemas.microsoft.com/office/drawing/2010/diagram" id="0" name="" descr="Verkkokaupan verkkokaupan lahjapakkaus"/>
        </a:ext>
      </dgm:extLst>
    </dgm:pt>
    <dgm:pt modelId="{B54079DA-CA8E-4424-9B2D-CCF2A8D3ED3C}" type="pres">
      <dgm:prSet presAssocID="{B8B02032-FABE-4C51-8FC4-1589299E3D57}" presName="Subtitle" presStyleLbl="revTx" presStyleIdx="4" presStyleCnt="6">
        <dgm:presLayoutVars>
          <dgm:chMax val="0"/>
          <dgm:bulletEnabled/>
        </dgm:presLayoutVars>
      </dgm:prSet>
      <dgm:spPr/>
    </dgm:pt>
    <dgm:pt modelId="{6AF02D7E-71F0-4B83-A40D-D37B9DF59A29}" type="pres">
      <dgm:prSet presAssocID="{B8B02032-FABE-4C51-8FC4-1589299E3D57}" presName="Description" presStyleLbl="revTx" presStyleIdx="5" presStyleCnt="6">
        <dgm:presLayoutVars>
          <dgm:bulletEnabled/>
        </dgm:presLayoutVars>
      </dgm:prSet>
      <dgm:spPr/>
    </dgm:pt>
  </dgm:ptLst>
  <dgm:cxnLst>
    <dgm:cxn modelId="{60463E05-4B7A-431D-991E-A8C1D5DEB27E}" srcId="{7C3E330B-6AF0-472E-B053-CE7707F393FB}" destId="{CBCB4735-C08C-4058-B457-A55D56F13366}" srcOrd="1" destOrd="0" parTransId="{A2699BC9-770A-4624-8F2E-8E189EDC9DD6}" sibTransId="{1AF03092-4B6C-4CF1-8F51-0D37C29050B6}"/>
    <dgm:cxn modelId="{7CD4590A-AF8C-4794-9B91-617CEE992B67}" srcId="{7C3E330B-6AF0-472E-B053-CE7707F393FB}" destId="{B8B02032-FABE-4C51-8FC4-1589299E3D57}" srcOrd="2" destOrd="0" parTransId="{3D612988-EEFB-4CA7-8DD0-D9E248E3A1B5}" sibTransId="{A8D498EB-E9DC-472E-B19F-D7B35E1CB5FE}"/>
    <dgm:cxn modelId="{5686B010-C861-43CB-90CF-9C55A4CB5006}" srcId="{7C3E330B-6AF0-472E-B053-CE7707F393FB}" destId="{90F649FD-141C-4BD2-98CC-273F6ACC4C15}" srcOrd="0" destOrd="0" parTransId="{F2D91673-72DE-46EE-8C7C-8D927182CBCB}" sibTransId="{DFA9327F-B28A-4124-B97A-3DA0A2A9C17A}"/>
    <dgm:cxn modelId="{EE623213-7C1E-4632-A254-2A3AD210A771}" type="presOf" srcId="{29BB9EC3-8EA3-49FC-AD45-E274FD133D96}" destId="{9BA97533-EA90-4C81-B450-E539AE4BCC18}" srcOrd="0" destOrd="0" presId="urn:microsoft.com/office/officeart/2024/3/layout/verticalVisualTextBlock1"/>
    <dgm:cxn modelId="{A980FF2D-6386-4965-A125-BF348827C127}" type="presOf" srcId="{DFA9327F-B28A-4124-B97A-3DA0A2A9C17A}" destId="{41CF254A-E951-455E-97CF-A8E9787E0A22}" srcOrd="0" destOrd="0" presId="urn:microsoft.com/office/officeart/2024/3/layout/verticalVisualTextBlock1"/>
    <dgm:cxn modelId="{0FF8006A-2AFE-43AF-938A-E6350C916818}" type="presOf" srcId="{1AF03092-4B6C-4CF1-8F51-0D37C29050B6}" destId="{1CC18C41-162F-4B1B-9E99-F89BD9A5E659}" srcOrd="0" destOrd="0" presId="urn:microsoft.com/office/officeart/2024/3/layout/verticalVisualTextBlock1"/>
    <dgm:cxn modelId="{26EB6350-F064-4386-A846-AFFE2A9D64C4}" type="presOf" srcId="{7C3E330B-6AF0-472E-B053-CE7707F393FB}" destId="{58905352-1457-47F6-9F2A-182483A244B2}" srcOrd="0" destOrd="0" presId="urn:microsoft.com/office/officeart/2024/3/layout/verticalVisualTextBlock1"/>
    <dgm:cxn modelId="{91899070-6F99-45E2-9494-A1F99564F73D}" type="presOf" srcId="{7A6C7B82-52AA-41BE-8C3A-D9FBBF2339AD}" destId="{6AF02D7E-71F0-4B83-A40D-D37B9DF59A29}" srcOrd="0" destOrd="0" presId="urn:microsoft.com/office/officeart/2024/3/layout/verticalVisualTextBlock1"/>
    <dgm:cxn modelId="{E4A50F75-898A-4A27-9C01-6942D4D3C3FE}" type="presOf" srcId="{CBCB4735-C08C-4058-B457-A55D56F13366}" destId="{52843CD5-068A-4EE6-9F7E-C3EF6B913762}" srcOrd="0" destOrd="0" presId="urn:microsoft.com/office/officeart/2024/3/layout/verticalVisualTextBlock1"/>
    <dgm:cxn modelId="{829B6794-3D6F-42CD-82C0-B599EFA8AE56}" type="presOf" srcId="{F37BB0F8-4906-40BE-8393-D694C3F3D413}" destId="{D4BA3ED8-B953-4991-855F-11D0E92015EE}" srcOrd="0" destOrd="0" presId="urn:microsoft.com/office/officeart/2024/3/layout/verticalVisualTextBlock1"/>
    <dgm:cxn modelId="{F05BA7A4-A643-4773-B8C5-28F0636D4913}" srcId="{CBCB4735-C08C-4058-B457-A55D56F13366}" destId="{29BB9EC3-8EA3-49FC-AD45-E274FD133D96}" srcOrd="0" destOrd="0" parTransId="{BEC132D9-AB7F-4228-9840-A700266E0243}" sibTransId="{2FDA69A8-4476-4104-9175-874DB799DC6B}"/>
    <dgm:cxn modelId="{F63B26BF-EBBA-4419-B431-632027367320}" srcId="{90F649FD-141C-4BD2-98CC-273F6ACC4C15}" destId="{F37BB0F8-4906-40BE-8393-D694C3F3D413}" srcOrd="0" destOrd="0" parTransId="{8B7B1A31-74FC-445A-9384-8A6443EE9BA7}" sibTransId="{158DC334-5262-4D8E-8388-069508D6A857}"/>
    <dgm:cxn modelId="{B7EA91CE-CF5F-4B79-A222-EB755A6F7401}" type="presOf" srcId="{B8B02032-FABE-4C51-8FC4-1589299E3D57}" destId="{B54079DA-CA8E-4424-9B2D-CCF2A8D3ED3C}" srcOrd="0" destOrd="0" presId="urn:microsoft.com/office/officeart/2024/3/layout/verticalVisualTextBlock1"/>
    <dgm:cxn modelId="{1E5197CF-063A-4A65-B267-22FFFD7469F8}" srcId="{B8B02032-FABE-4C51-8FC4-1589299E3D57}" destId="{7A6C7B82-52AA-41BE-8C3A-D9FBBF2339AD}" srcOrd="0" destOrd="0" parTransId="{EA5C25B9-58D6-4249-9542-303766EABF07}" sibTransId="{C0DDAD90-C181-4A31-BB74-6F6E004FC63D}"/>
    <dgm:cxn modelId="{B627C6F6-99CC-413A-9607-6CF7CAD7F8C6}" type="presOf" srcId="{90F649FD-141C-4BD2-98CC-273F6ACC4C15}" destId="{B1CBD4BA-6EB2-414D-B95A-A6EACBA581A2}" srcOrd="0" destOrd="0" presId="urn:microsoft.com/office/officeart/2024/3/layout/verticalVisualTextBlock1"/>
    <dgm:cxn modelId="{0192DD53-62B5-41FD-BD30-8345EF986BC3}" type="presParOf" srcId="{58905352-1457-47F6-9F2A-182483A244B2}" destId="{62E50199-5917-47FA-867B-E4FAD5279377}" srcOrd="0" destOrd="0" presId="urn:microsoft.com/office/officeart/2024/3/layout/verticalVisualTextBlock1"/>
    <dgm:cxn modelId="{7DA1CD00-F692-4463-8EF8-2B06D51F1E39}" type="presParOf" srcId="{62E50199-5917-47FA-867B-E4FAD5279377}" destId="{E289958A-CF48-44C9-90B1-F419521695B3}" srcOrd="0" destOrd="0" presId="urn:microsoft.com/office/officeart/2024/3/layout/verticalVisualTextBlock1"/>
    <dgm:cxn modelId="{2F4B76EF-A23D-4472-8D98-0AA2389D48CA}" type="presParOf" srcId="{62E50199-5917-47FA-867B-E4FAD5279377}" destId="{B1CBD4BA-6EB2-414D-B95A-A6EACBA581A2}" srcOrd="1" destOrd="0" presId="urn:microsoft.com/office/officeart/2024/3/layout/verticalVisualTextBlock1"/>
    <dgm:cxn modelId="{90276AE8-4929-495F-AB0B-1D0FDF501E97}" type="presParOf" srcId="{62E50199-5917-47FA-867B-E4FAD5279377}" destId="{D4BA3ED8-B953-4991-855F-11D0E92015EE}" srcOrd="2" destOrd="0" presId="urn:microsoft.com/office/officeart/2024/3/layout/verticalVisualTextBlock1"/>
    <dgm:cxn modelId="{CFA059ED-396F-4AA9-A6DB-66183C03DDA7}" type="presParOf" srcId="{58905352-1457-47F6-9F2A-182483A244B2}" destId="{41CF254A-E951-455E-97CF-A8E9787E0A22}" srcOrd="1" destOrd="0" presId="urn:microsoft.com/office/officeart/2024/3/layout/verticalVisualTextBlock1"/>
    <dgm:cxn modelId="{20711EC2-8277-4115-A0D8-A8FBD6CAAC69}" type="presParOf" srcId="{58905352-1457-47F6-9F2A-182483A244B2}" destId="{B3771AC2-F03F-4897-983B-2781A5F50F00}" srcOrd="2" destOrd="0" presId="urn:microsoft.com/office/officeart/2024/3/layout/verticalVisualTextBlock1"/>
    <dgm:cxn modelId="{0469ED31-0E24-43FB-84E7-6FC99E872437}" type="presParOf" srcId="{B3771AC2-F03F-4897-983B-2781A5F50F00}" destId="{7CAA89AC-060C-496C-BD9B-DCC83EE880DD}" srcOrd="0" destOrd="0" presId="urn:microsoft.com/office/officeart/2024/3/layout/verticalVisualTextBlock1"/>
    <dgm:cxn modelId="{4C736EE0-FDC4-4804-BCF4-49DF20836D06}" type="presParOf" srcId="{B3771AC2-F03F-4897-983B-2781A5F50F00}" destId="{52843CD5-068A-4EE6-9F7E-C3EF6B913762}" srcOrd="1" destOrd="0" presId="urn:microsoft.com/office/officeart/2024/3/layout/verticalVisualTextBlock1"/>
    <dgm:cxn modelId="{D00834A7-CC9D-41E7-8DEE-FE8CB1048E2B}" type="presParOf" srcId="{B3771AC2-F03F-4897-983B-2781A5F50F00}" destId="{9BA97533-EA90-4C81-B450-E539AE4BCC18}" srcOrd="2" destOrd="0" presId="urn:microsoft.com/office/officeart/2024/3/layout/verticalVisualTextBlock1"/>
    <dgm:cxn modelId="{0BA75D8A-5D20-47A8-A944-BE3BE5AD0453}" type="presParOf" srcId="{58905352-1457-47F6-9F2A-182483A244B2}" destId="{1CC18C41-162F-4B1B-9E99-F89BD9A5E659}" srcOrd="3" destOrd="0" presId="urn:microsoft.com/office/officeart/2024/3/layout/verticalVisualTextBlock1"/>
    <dgm:cxn modelId="{89E19BF1-EE2E-46AA-9A3B-EC56BD53C5E3}" type="presParOf" srcId="{58905352-1457-47F6-9F2A-182483A244B2}" destId="{5EDEC01F-C58F-4F7C-8B7E-43C5ADF6F27F}" srcOrd="4" destOrd="0" presId="urn:microsoft.com/office/officeart/2024/3/layout/verticalVisualTextBlock1"/>
    <dgm:cxn modelId="{6BDA5EE0-6B20-4FC4-BB36-20C3B6603A7D}" type="presParOf" srcId="{5EDEC01F-C58F-4F7C-8B7E-43C5ADF6F27F}" destId="{6B1C623E-B4A5-4FA3-8B59-65FDD002C637}" srcOrd="0" destOrd="0" presId="urn:microsoft.com/office/officeart/2024/3/layout/verticalVisualTextBlock1"/>
    <dgm:cxn modelId="{3873E0EA-2440-4365-BD53-7D57340027F1}" type="presParOf" srcId="{5EDEC01F-C58F-4F7C-8B7E-43C5ADF6F27F}" destId="{B54079DA-CA8E-4424-9B2D-CCF2A8D3ED3C}" srcOrd="1" destOrd="0" presId="urn:microsoft.com/office/officeart/2024/3/layout/verticalVisualTextBlock1"/>
    <dgm:cxn modelId="{EA4217DF-0622-4FBB-A8E5-DE41AE0C1ADF}" type="presParOf" srcId="{5EDEC01F-C58F-4F7C-8B7E-43C5ADF6F27F}" destId="{6AF02D7E-71F0-4B83-A40D-D37B9DF59A29}" srcOrd="2" destOrd="0" presId="urn:microsoft.com/office/officeart/2024/3/layout/verticalVisualTextBlock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89958A-CF48-44C9-90B1-F419521695B3}">
      <dsp:nvSpPr>
        <dsp:cNvPr id="0" name=""/>
        <dsp:cNvSpPr/>
      </dsp:nvSpPr>
      <dsp:spPr>
        <a:xfrm>
          <a:off x="0" y="0"/>
          <a:ext cx="1681599" cy="1681599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33000" r="-3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CBD4BA-6EB2-414D-B95A-A6EACBA581A2}">
      <dsp:nvSpPr>
        <dsp:cNvPr id="0" name=""/>
        <dsp:cNvSpPr/>
      </dsp:nvSpPr>
      <dsp:spPr>
        <a:xfrm>
          <a:off x="1861599" y="0"/>
          <a:ext cx="5167674" cy="464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0480" rIns="30480" bIns="3048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2400" kern="1200" dirty="0"/>
            <a:t>Pääpalkinto</a:t>
          </a:r>
        </a:p>
      </dsp:txBody>
      <dsp:txXfrm>
        <a:off x="1861599" y="0"/>
        <a:ext cx="5167674" cy="464864"/>
      </dsp:txXfrm>
    </dsp:sp>
    <dsp:sp modelId="{D4BA3ED8-B953-4991-855F-11D0E92015EE}">
      <dsp:nvSpPr>
        <dsp:cNvPr id="0" name=""/>
        <dsp:cNvSpPr/>
      </dsp:nvSpPr>
      <dsp:spPr>
        <a:xfrm>
          <a:off x="1861599" y="464864"/>
          <a:ext cx="5167674" cy="1216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dirty="0">
              <a:hlinkClick xmlns:r="http://schemas.openxmlformats.org/officeDocument/2006/relationships" r:id="rId2"/>
            </a:rPr>
            <a:t>Samsung</a:t>
          </a:r>
          <a:r>
            <a:rPr lang="fi-FI" sz="1800" kern="1200" dirty="0">
              <a:hlinkClick xmlns:r="http://schemas.openxmlformats.org/officeDocument/2006/relationships" r:id="rId2"/>
            </a:rPr>
            <a:t> </a:t>
          </a:r>
          <a:r>
            <a:rPr lang="en-US" sz="1800" b="1" i="0" kern="1200" dirty="0">
              <a:hlinkClick xmlns:r="http://schemas.openxmlformats.org/officeDocument/2006/relationships" r:id="rId2"/>
            </a:rPr>
            <a:t>Galaxy Tab S10 FE 5G 128 GB</a:t>
          </a:r>
          <a:r>
            <a:rPr lang="en-US" sz="1800" b="1" i="0" kern="1200" dirty="0"/>
            <a:t>. 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(729€ sis. </a:t>
          </a:r>
          <a:r>
            <a:rPr lang="en-US" sz="1600" b="0" i="0" kern="1200" dirty="0" err="1"/>
            <a:t>alv</a:t>
          </a:r>
          <a:r>
            <a:rPr lang="en-US" sz="1600" b="0" i="0" kern="1200" dirty="0"/>
            <a:t>.)</a:t>
          </a:r>
          <a:endParaRPr lang="en-US" sz="1600" b="1" i="0" kern="1200" dirty="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V</a:t>
          </a:r>
          <a:r>
            <a:rPr lang="fi-FI" sz="1600" b="0" i="0" kern="1200" dirty="0" err="1"/>
            <a:t>apaus</a:t>
          </a:r>
          <a:r>
            <a:rPr lang="fi-FI" sz="1600" b="0" i="0" kern="1200" dirty="0"/>
            <a:t> pakattuna yhteen laitteeseen – työ, viihde ja yhteys kulkevat aina mukana.</a:t>
          </a:r>
          <a:endParaRPr lang="fi-FI" sz="1600" b="0" kern="1200" dirty="0"/>
        </a:p>
      </dsp:txBody>
      <dsp:txXfrm>
        <a:off x="1861599" y="464864"/>
        <a:ext cx="5167674" cy="1216735"/>
      </dsp:txXfrm>
    </dsp:sp>
    <dsp:sp modelId="{7CAA89AC-060C-496C-BD9B-DCC83EE880DD}">
      <dsp:nvSpPr>
        <dsp:cNvPr id="0" name=""/>
        <dsp:cNvSpPr/>
      </dsp:nvSpPr>
      <dsp:spPr>
        <a:xfrm>
          <a:off x="0" y="1816127"/>
          <a:ext cx="1681599" cy="1681599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t="-14000" b="-1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843CD5-068A-4EE6-9F7E-C3EF6B913762}">
      <dsp:nvSpPr>
        <dsp:cNvPr id="0" name=""/>
        <dsp:cNvSpPr/>
      </dsp:nvSpPr>
      <dsp:spPr>
        <a:xfrm>
          <a:off x="1861599" y="1816127"/>
          <a:ext cx="5167674" cy="464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0480" rIns="30480" bIns="3048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2400" kern="1200" dirty="0"/>
            <a:t>Viikoittaiset palkinnot </a:t>
          </a:r>
        </a:p>
      </dsp:txBody>
      <dsp:txXfrm>
        <a:off x="1861599" y="1816127"/>
        <a:ext cx="5167674" cy="464864"/>
      </dsp:txXfrm>
    </dsp:sp>
    <dsp:sp modelId="{9BA97533-EA90-4C81-B450-E539AE4BCC18}">
      <dsp:nvSpPr>
        <dsp:cNvPr id="0" name=""/>
        <dsp:cNvSpPr/>
      </dsp:nvSpPr>
      <dsp:spPr>
        <a:xfrm>
          <a:off x="1861599" y="2280992"/>
          <a:ext cx="5167674" cy="1216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2 kpl </a:t>
          </a:r>
          <a:r>
            <a:rPr lang="fi-FI" sz="1400" b="1" kern="1200" dirty="0">
              <a:hlinkClick xmlns:r="http://schemas.openxmlformats.org/officeDocument/2006/relationships" r:id="rId4"/>
            </a:rPr>
            <a:t>JBL </a:t>
          </a:r>
          <a:r>
            <a:rPr lang="fi-FI" sz="1400" b="1" kern="1200" dirty="0" err="1">
              <a:hlinkClick xmlns:r="http://schemas.openxmlformats.org/officeDocument/2006/relationships" r:id="rId4"/>
            </a:rPr>
            <a:t>Tuner</a:t>
          </a:r>
          <a:r>
            <a:rPr lang="fi-FI" sz="1400" b="1" kern="1200" dirty="0">
              <a:hlinkClick xmlns:r="http://schemas.openxmlformats.org/officeDocument/2006/relationships" r:id="rId4"/>
            </a:rPr>
            <a:t> 2 -langaton radiokaiutin </a:t>
          </a:r>
          <a:r>
            <a:rPr lang="fi-FI" sz="1200" kern="1200" dirty="0"/>
            <a:t>(á 89,70€ sis. alv)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2 kpl </a:t>
          </a:r>
          <a:r>
            <a:rPr lang="fi-FI" sz="1400" b="1" kern="1200" dirty="0">
              <a:hlinkClick xmlns:r="http://schemas.openxmlformats.org/officeDocument/2006/relationships" r:id="rId5"/>
            </a:rPr>
            <a:t>OnePlus </a:t>
          </a:r>
          <a:r>
            <a:rPr lang="fi-FI" sz="1400" b="1" i="0" kern="1200" dirty="0" err="1">
              <a:hlinkClick xmlns:r="http://schemas.openxmlformats.org/officeDocument/2006/relationships" r:id="rId5"/>
            </a:rPr>
            <a:t>Buds</a:t>
          </a:r>
          <a:r>
            <a:rPr lang="fi-FI" sz="1400" b="1" i="0" kern="1200" dirty="0">
              <a:hlinkClick xmlns:r="http://schemas.openxmlformats.org/officeDocument/2006/relationships" r:id="rId5"/>
            </a:rPr>
            <a:t> 4 -langattomat kuulokkeet </a:t>
          </a:r>
          <a:r>
            <a:rPr lang="fi-FI" sz="1200" b="0" kern="1200" dirty="0"/>
            <a:t>(á 119,20 € sis. alv)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b="0" kern="1200" dirty="0"/>
            <a:t>3 kpl</a:t>
          </a:r>
          <a:r>
            <a:rPr lang="fi-FI" sz="1200" b="0" kern="1200" dirty="0"/>
            <a:t>  </a:t>
          </a:r>
          <a:r>
            <a:rPr lang="fi-FI" sz="1400" b="1" kern="1200" dirty="0"/>
            <a:t>K-Lahjakortteja</a:t>
          </a:r>
          <a:r>
            <a:rPr lang="fi-FI" sz="1400" b="0" kern="1200" dirty="0"/>
            <a:t> (á 50€)</a:t>
          </a:r>
        </a:p>
      </dsp:txBody>
      <dsp:txXfrm>
        <a:off x="1861599" y="2280992"/>
        <a:ext cx="5167674" cy="1216735"/>
      </dsp:txXfrm>
    </dsp:sp>
    <dsp:sp modelId="{6B1C623E-B4A5-4FA3-8B59-65FDD002C637}">
      <dsp:nvSpPr>
        <dsp:cNvPr id="0" name=""/>
        <dsp:cNvSpPr/>
      </dsp:nvSpPr>
      <dsp:spPr>
        <a:xfrm>
          <a:off x="0" y="3632255"/>
          <a:ext cx="1681599" cy="1681599"/>
        </a:xfrm>
        <a:prstGeom prst="rect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7" r="7329" b="-6"/>
          <a:stretch/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4079DA-CA8E-4424-9B2D-CCF2A8D3ED3C}">
      <dsp:nvSpPr>
        <dsp:cNvPr id="0" name=""/>
        <dsp:cNvSpPr/>
      </dsp:nvSpPr>
      <dsp:spPr>
        <a:xfrm>
          <a:off x="1861599" y="3632255"/>
          <a:ext cx="5167674" cy="464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0480" rIns="30480" bIns="3048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2400" kern="1200" dirty="0"/>
            <a:t>Arvontamekanismi</a:t>
          </a:r>
        </a:p>
      </dsp:txBody>
      <dsp:txXfrm>
        <a:off x="1861599" y="3632255"/>
        <a:ext cx="5167674" cy="464864"/>
      </dsp:txXfrm>
    </dsp:sp>
    <dsp:sp modelId="{6AF02D7E-71F0-4B83-A40D-D37B9DF59A29}">
      <dsp:nvSpPr>
        <dsp:cNvPr id="0" name=""/>
        <dsp:cNvSpPr/>
      </dsp:nvSpPr>
      <dsp:spPr>
        <a:xfrm>
          <a:off x="1861599" y="4097120"/>
          <a:ext cx="5167674" cy="1216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/>
            <a:t>Jokainen suosittelu antaa yhden ”arvan” arvontaan, lisäten mahdollisuutta voittaa palkintoja.</a:t>
          </a:r>
        </a:p>
      </dsp:txBody>
      <dsp:txXfrm>
        <a:off x="1861599" y="4097120"/>
        <a:ext cx="5167674" cy="12167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3/layout/verticalVisualTextBlock1">
  <dgm:title val="Vertical Visual Text Blocks"/>
  <dgm:desc val="Pictures with short bits of text with formatted headers. Use as an easier-to-read alternative to a bulleted list."/>
  <dgm:catLst>
    <dgm:cat type="picture" pri="1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Root">
    <dgm:varLst>
      <dgm:dir/>
      <dgm:resizeHandles val="exact"/>
    </dgm:varLst>
    <dgm:choose name="BasedOnLanguageDirection">
      <dgm:if name="LeftToRight" func="var" arg="dir" op="equ" val="norm">
        <dgm:alg type="lin">
          <dgm:param type="linDir" val="fromT"/>
          <dgm:param type="vertAlign" val="t"/>
          <dgm:param type="horzAlign" val="l"/>
        </dgm:alg>
      </dgm:if>
      <dgm:else name="RightToLeft">
        <dgm:alg type="lin">
          <dgm:param type="linDir" val="fromT"/>
          <dgm:param type="vertAlign" val="t"/>
          <dgm:param type="horzAlign" val="r"/>
        </dgm:alg>
      </dgm:else>
    </dgm:choose>
    <dgm:presOf/>
    <dgm:constrLst>
      <dgm:constr type="primFontSz" for="des" forName="Subtitle" op="equ" val="18"/>
      <dgm:constr type="primFontSz" for="des" forName="Description" refType="primFontSz" refFor="des" refForName="Subtitle" op="equ" fact="0.77"/>
      <dgm:constr type="w" for="ch" forName="Composite" refType="w"/>
      <dgm:constr type="h" for="ch" forName="Composite" refType="h"/>
      <dgm:constr type="h" for="ch" forName="sibTrans" refType="h" refFor="ch" refForName="Composite" fact="0.08"/>
      <dgm:constr type="sp" refType="w" refFor="ch" refForName="Composite" op="equ" fact="0.1"/>
    </dgm:constrLst>
    <dgm:ruleLst/>
    <dgm:forEach name="DirectChildrenOfRoot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Picture" refType="w" fact="0.335"/>
          <dgm:constr type="h" for="ch" forName="Picture" refType="w" refFor="ch" refForName="Picture" op="equ"/>
          <dgm:constr type="h" for="ch" forName="Picture" refType="h" op="lte"/>
          <dgm:constr type="l" for="ch" forName="Subtitle" refType="r" refFor="ch" refForName="Picture"/>
          <dgm:constr type="lOff" for="ch" forName="Subtitle" val="5"/>
          <dgm:constr type="h" for="ch" forName="Subtitle" refType="h" fact="0.1"/>
          <dgm:constr type="t" for="ch" forName="Description" refType="b" refFor="ch" refForName="Subtitle"/>
          <dgm:constr type="l" for="ch" forName="Description" refType="r" refFor="ch" refForName="Picture"/>
          <dgm:constr type="lOff" for="ch" forName="Description" val="5"/>
        </dgm:constrLst>
        <dgm:ruleLst/>
        <dgm:layoutNode name="Picture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ubtitle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SubtitleConstraintsBasedOnLanguageDirection">
            <dgm:if name="SubtitleIsLeftToRight" func="var" arg="dir" op="equ" val="norm">
              <dgm:constrLst>
                <dgm:constr type="h" refType="w" op="lte" fact="0.4"/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SubtitleIsRightToLeft">
              <dgm:constrLst>
                <dgm:constr type="h" refType="w" op="lte" fact="0.4"/>
                <dgm:constr type="rMarg"/>
                <dgm:constr type="lMarg" refType="primFontSz" fact="0.1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Description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DescriptionConstraintsBasedOnLanguageDirection">
            <dgm:if name="DescriptionIsLeftToRight" func="var" arg="dir" op="equ" val="norm">
              <dgm:constrLst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DescriptionIsRightToLeft">
              <dgm:constrLst>
                <dgm:constr type="lMarg" refType="primFontSz" fact="0.1"/>
                <dgm:constr type="rMarg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6AF8D-FC22-4752-A3B9-6DA469188AAA}" type="datetimeFigureOut">
              <a:rPr lang="fi-FI" smtClean="0"/>
              <a:t>16.9.2025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D93A1-36CC-4246-897B-3343C27AA00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64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7481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i-FI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6712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4150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32411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5233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084965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8654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8189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983283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i-FI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01039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9AF9F-09FE-1F6C-7D17-8C0ACF9AB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AD2E20BB-1DE7-BC84-5B39-AB4764E0BB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3FA71A93-7006-AD12-F48F-75C11A66B8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CDF6AF5-2759-698D-0EDA-16D3A1C81E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16195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77662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90995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C31C0-2557-A56F-9E7D-48787AC10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C6DDFD-08D2-5B6F-5F25-A0C966BA60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B23A69-DBDD-051C-0835-3927B3D9AD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i-FI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D33E7-2186-002E-CA26-D01FB57ACB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411247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Kunnallisjohdon seminaari kokoaa vuosittain yhteen yli 1000 kuntapäättäjää, asiantuntijaa ja yrittäjää keskustelemaan ajankohtaisista yhteiskunnallisista aiheista.</a:t>
            </a:r>
          </a:p>
          <a:p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Kaksipäiväinen seminaari tarjoaa myös erinomaisen mahdollisuuden verkostoitua ja käydä keskusteluja eri puolilta Suomea tulevien osallistujien kanssa. </a:t>
            </a:r>
          </a:p>
          <a:p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Kunnallisjohdon seminaarissa julkaistaan vuorovuosin Kuntabarometrin ja Elinvoimabarometrin tulokset. Tutkimuksilla kartoitetaan kuntien ja yrittäjien yhteistyötä sekä elinkeinopolitiikan tilaa. Tule paikalle ja kuule, mikä on yrittäjän näkemys oman kuntansa ja alueensa elinvoimasta.</a:t>
            </a:r>
          </a:p>
          <a:p>
            <a:endParaRPr lang="fi-FI" dirty="0"/>
          </a:p>
          <a:p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Valmennuksen tavoitteena on syventää kunnan- 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 kaupunginjohtajien </a:t>
            </a:r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osaamista yritysten toimintaedellytyksistä ja antaa valmiuksia kehittää yritysyhteistyötä omassa kunnassa tai kaupungissa.</a:t>
            </a:r>
          </a:p>
          <a:p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Lisäksi valmennus tarjoaa erinomaisen vertaisverkoston ja luottamuksellisen keskusteluilmapiirin kokemusten vaihtamiseen ryhmään valittujen kanssa. </a:t>
            </a:r>
          </a:p>
          <a:p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Kuntajohtajan Yrittäjät-akatemia valmennukseen valitaan 12-14 henkilöä aloittavaan ryhmään. Valmennukseen kuuluu kaksi lähijaksoa Helsingissä, ulkomaanjakso Brysselissä sekä osallistuminen Kunnallisjohdon seminaariin.</a:t>
            </a:r>
          </a:p>
          <a:p>
            <a:endParaRPr lang="fi-FI" dirty="0"/>
          </a:p>
          <a:p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Yrittäjien webinaareissa käsitellään ajankohtaisia aiheita, jaetaan parhaita käytäntöjä ja tarjotaan konkreettisia työkaluja, joilla voitte edistää kuntanne elinvoimaisuutta ja yrittäjäystävällisyyttä.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00DFC-5F64-4FB5-83C9-8A643F6A10A8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67785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38637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1" y="6309320"/>
            <a:ext cx="1001480" cy="386608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544752" y="6309320"/>
            <a:ext cx="4111088" cy="386608"/>
          </a:xfrm>
        </p:spPr>
        <p:txBody>
          <a:bodyPr anchor="b"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19336" y="6309320"/>
            <a:ext cx="425416" cy="386608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348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40840D-881A-7DDA-3D81-3AA96CD25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436AEA-EC3F-90C5-0D40-DAE895683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syksy 2025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5312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379268"/>
            <a:ext cx="936104" cy="324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379268"/>
            <a:ext cx="4248472" cy="324000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Pk-yritysbarometri, syksy 2025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37926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432808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17368"/>
            <a:ext cx="1008112" cy="324000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en-US"/>
              <a:t>11.9.2025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990000" y="6417368"/>
            <a:ext cx="3665840" cy="324000"/>
          </a:xfr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Pk-yritysbarometri, syksy 2025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417368"/>
            <a:ext cx="576000" cy="324000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4021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388793"/>
            <a:ext cx="1944216" cy="324001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en-US"/>
              <a:t>11.9.2025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990000" y="6388793"/>
            <a:ext cx="3665840" cy="324000"/>
          </a:xfr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Pk-yritysbarometri, syksy 2025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388794"/>
            <a:ext cx="576000" cy="324000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2444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414000" y="776532"/>
            <a:ext cx="11778000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Pk-yritysbarometri, 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414000" y="2024532"/>
            <a:ext cx="11778000" cy="675468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Alueraportti, XXX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2708920"/>
            <a:ext cx="12240000" cy="3321288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8988" h="3429000">
                <a:moveTo>
                  <a:pt x="0" y="0"/>
                </a:moveTo>
                <a:lnTo>
                  <a:pt x="9139203" y="0"/>
                </a:lnTo>
                <a:lnTo>
                  <a:pt x="9139203" y="593776"/>
                </a:lnTo>
                <a:cubicBezTo>
                  <a:pt x="9152176" y="770920"/>
                  <a:pt x="9145726" y="895819"/>
                  <a:pt x="9148988" y="1046840"/>
                </a:cubicBez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path path="rect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noAutofit/>
          </a:bodyPr>
          <a:lstStyle>
            <a:lvl1pPr marL="10584" indent="0" algn="ctr">
              <a:buNone/>
              <a:tabLst/>
              <a:defRPr baseline="0"/>
            </a:lvl1pPr>
          </a:lstStyle>
          <a:p>
            <a:r>
              <a:rPr lang="fi-FI"/>
              <a:t>Vedä kuva </a:t>
            </a:r>
            <a:r>
              <a:rPr lang="fi-FI" err="1"/>
              <a:t>painapsauttaallakkamerkkiin</a:t>
            </a:r>
            <a:r>
              <a:rPr lang="fi-FI"/>
              <a:t> tai </a:t>
            </a:r>
            <a:br>
              <a:rPr lang="fi-FI"/>
            </a:br>
            <a:r>
              <a:rPr lang="fi-FI"/>
              <a:t>lisää kuvaketta</a:t>
            </a:r>
          </a:p>
        </p:txBody>
      </p:sp>
    </p:spTree>
    <p:extLst>
      <p:ext uri="{BB962C8B-B14F-4D97-AF65-F5344CB8AC3E}">
        <p14:creationId xmlns:p14="http://schemas.microsoft.com/office/powerpoint/2010/main" val="2226379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080120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04118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152127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20200" y="6400378"/>
            <a:ext cx="4192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98625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81328"/>
            <a:ext cx="1080120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767408" y="6381328"/>
            <a:ext cx="3888432" cy="324000"/>
          </a:xfrm>
        </p:spPr>
        <p:txBody>
          <a:bodyPr anchor="b"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353408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53776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92119"/>
            <a:ext cx="1268634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92119"/>
            <a:ext cx="3816424" cy="324000"/>
          </a:xfrm>
        </p:spPr>
        <p:txBody>
          <a:bodyPr anchor="b"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92119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3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81328"/>
            <a:ext cx="1080120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736461" y="6381328"/>
            <a:ext cx="3919379" cy="324000"/>
          </a:xfrm>
        </p:spPr>
        <p:txBody>
          <a:bodyPr anchor="b"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17089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88793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88793"/>
            <a:ext cx="3816424" cy="324000"/>
          </a:xfrm>
        </p:spPr>
        <p:txBody>
          <a:bodyPr anchor="b"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8793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82055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97348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564056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255732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6000" y="6381328"/>
            <a:ext cx="1079960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81328"/>
            <a:ext cx="3816584" cy="324000"/>
          </a:xfrm>
        </p:spPr>
        <p:txBody>
          <a:bodyPr anchor="b"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94910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6000" y="6381328"/>
            <a:ext cx="1151968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81328"/>
            <a:ext cx="3816584" cy="324000"/>
          </a:xfrm>
        </p:spPr>
        <p:txBody>
          <a:bodyPr anchor="b"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6719357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9085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655840" y="6398318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839416" y="6398318"/>
            <a:ext cx="3816424" cy="324000"/>
          </a:xfrm>
        </p:spPr>
        <p:txBody>
          <a:bodyPr anchor="b"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414000" y="639831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34496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600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9998797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893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14000" y="0"/>
            <a:ext cx="11248354" cy="1116000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5959733" y="6512754"/>
            <a:ext cx="1213340" cy="324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998904" y="6515944"/>
            <a:ext cx="4950071" cy="324000"/>
          </a:xfrm>
          <a:prstGeom prst="rect">
            <a:avLst/>
          </a:prstGeom>
        </p:spPr>
        <p:txBody>
          <a:bodyPr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0220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1BBF-6B19-4C82-9DE3-E69FF4E32259}" type="datetime1">
              <a:rPr lang="fi-FI" smtClean="0"/>
              <a:t>16.9.2025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34827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F9F-D62C-45B4-A903-8104CE8EF828}" type="datetime1">
              <a:rPr lang="fi-FI" smtClean="0"/>
              <a:t>16.9.2025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1531218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t>16.9.2025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18DD67E-A907-49C4-9344-9E05BD7F82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08328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16.9.2025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4021735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16.9.2025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44243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16.9.2025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</p:spTree>
    <p:extLst>
      <p:ext uri="{BB962C8B-B14F-4D97-AF65-F5344CB8AC3E}">
        <p14:creationId xmlns:p14="http://schemas.microsoft.com/office/powerpoint/2010/main" val="2226379722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 dirty="0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16.9.2025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04118592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16.9.2025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98625090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5A26-E7EB-42B7-B05A-8F0C149E23CB}" type="datetime1">
              <a:rPr lang="fi-FI" smtClean="0"/>
              <a:t>16.9.2025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5377688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16.9.2025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 dirty="0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3002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16.9.2025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17089065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16.9.2025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82055226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 dirty="0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97348541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 dirty="0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564056241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255732841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16.9.2025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94910138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16.9.2025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671935723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278E-765C-4FED-AAAB-781631F41A93}" type="datetime1">
              <a:rPr lang="fi-FI" smtClean="0"/>
              <a:t>16.9.2025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90855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16.9.2025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3449685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6009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16.9.2025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</a:t>
            </a:r>
            <a:r>
              <a:rPr lang="fi-FI" dirty="0"/>
              <a:t>00 0000 000, 000 000 000</a:t>
            </a:r>
            <a:br>
              <a:rPr lang="fi-FI" dirty="0"/>
            </a:br>
            <a:r>
              <a:rPr lang="fi-FI" dirty="0" err="1"/>
              <a:t>etunimi.sukunimi@yrittajat.fi</a:t>
            </a:r>
            <a:br>
              <a:rPr lang="fi-FI" dirty="0"/>
            </a:br>
            <a:br>
              <a:rPr lang="fi-FI" dirty="0"/>
            </a:br>
            <a:r>
              <a:rPr lang="fi-FI" dirty="0"/>
              <a:t>Twitter:</a:t>
            </a:r>
            <a:br>
              <a:rPr lang="fi-FI" dirty="0"/>
            </a:br>
            <a:r>
              <a:rPr lang="fi-FI" dirty="0"/>
              <a:t>Instagram:</a:t>
            </a:r>
            <a:br>
              <a:rPr lang="fi-FI" dirty="0"/>
            </a:br>
            <a:r>
              <a:rPr lang="fi-FI" dirty="0"/>
              <a:t>Facebook:</a:t>
            </a:r>
            <a:br>
              <a:rPr lang="fi-FI" dirty="0"/>
            </a:br>
            <a:br>
              <a:rPr lang="fi-FI" dirty="0"/>
            </a:br>
            <a:r>
              <a:rPr lang="fi-FI" dirty="0" err="1"/>
              <a:t>yrittajat.fi</a:t>
            </a:r>
            <a:endParaRPr lang="fi-FI" dirty="0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 dirty="0"/>
              <a:t>Vedä kuva paikkamerkkiin tai</a:t>
            </a:r>
            <a:br>
              <a:rPr lang="fi-FI" dirty="0"/>
            </a:br>
            <a:r>
              <a:rPr lang="fi-FI" dirty="0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999879702"/>
      </p:ext>
    </p:extLst>
  </p:cSld>
  <p:clrMapOvr>
    <a:masterClrMapping/>
  </p:clrMapOvr>
  <p:hf sldNum="0"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89366"/>
      </p:ext>
    </p:extLst>
  </p:cSld>
  <p:clrMapOvr>
    <a:masterClrMapping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B9E1F2-C79A-F961-4F6C-384FDF796F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1B75EF5-9200-4219-EF23-5BA359FBA9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34598AB-2873-A339-49C0-223013866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7862A-6F55-43C4-AFEA-27936023B1DB}" type="datetimeFigureOut">
              <a:rPr lang="fi-FI" smtClean="0"/>
              <a:t>16.9.2025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14E4F1E-CA29-AC54-4186-EE426B9E9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2770DD6-1721-B37D-3B40-DB1258339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AB4A8-E8A0-443C-B0A5-99ACDCA395B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99720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49BE31-0AC2-ACC8-31EE-6A5252FD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EF21F26-380F-3773-4FB2-F78DA9A24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6B55227-F205-0704-8753-08E66C5DA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7862A-6F55-43C4-AFEA-27936023B1DB}" type="datetimeFigureOut">
              <a:rPr lang="fi-FI" smtClean="0"/>
              <a:t>16.9.2025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8E7953B-6597-FC78-D7EB-B84512BFB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4F0D055-84B3-3AE2-2DAE-10989204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AB4A8-E8A0-443C-B0A5-99ACDCA395B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91915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0500A1-042D-C500-FE40-C6FBAE529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1F04F3E-3A7F-9FF7-B1E2-92C655303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F3DD24-4E7F-5C47-2FC4-6D1FD2ACD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7862A-6F55-43C4-AFEA-27936023B1DB}" type="datetimeFigureOut">
              <a:rPr lang="fi-FI" smtClean="0"/>
              <a:t>16.9.2025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40F534F-3C48-7D26-D06C-437653495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5935AC4-D827-060F-D007-51F9A4DA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AB4A8-E8A0-443C-B0A5-99ACDCA395B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4566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D6E80A6-9456-CE24-F59A-4B8E4DC2D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8F5875A-8E29-E564-AA2B-80D2812743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80AD561-A6A1-9918-EF81-C9D42B3BB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6456DE6-039F-C1C6-899A-CEADDB50D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7862A-6F55-43C4-AFEA-27936023B1DB}" type="datetimeFigureOut">
              <a:rPr lang="fi-FI" smtClean="0"/>
              <a:t>16.9.2025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C37B27C-D402-4C98-1159-A32921EF2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29C8342-17D6-62EE-B837-834CA4437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AB4A8-E8A0-443C-B0A5-99ACDCA395B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30705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9586D21-8584-203C-7BF6-92C871292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437BC4B-020E-934B-C9B5-8DB719B56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6049969-F5DB-F2AF-E5AE-8A24F7C9B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DA5E791-EE3D-FC2A-51CE-775C6A40C0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836A4852-B576-7A1E-8394-EDBA1EA11E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8746B45-0074-68F0-D1DE-BD59F5CFF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7862A-6F55-43C4-AFEA-27936023B1DB}" type="datetimeFigureOut">
              <a:rPr lang="fi-FI" smtClean="0"/>
              <a:t>16.9.2025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F51C8A6-4C31-9CEA-D0B5-6B53CF11D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AEFDA25-8EAC-75AB-6115-B59D24651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AB4A8-E8A0-443C-B0A5-99ACDCA395B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23127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AA799B-9AB8-B4FA-4936-28F8C0B55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8DC9231-11FD-4EF7-AB68-F4CAF8421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7862A-6F55-43C4-AFEA-27936023B1DB}" type="datetimeFigureOut">
              <a:rPr lang="fi-FI" smtClean="0"/>
              <a:t>16.9.2025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333B746-24AA-9480-B728-B3CCE0CC3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94AEF95-4AF7-4637-CC67-054FDC46A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AB4A8-E8A0-443C-B0A5-99ACDCA395B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72557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F3D8CEC-9C2D-83E1-1812-FB9D0435C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7862A-6F55-43C4-AFEA-27936023B1DB}" type="datetimeFigureOut">
              <a:rPr lang="fi-FI" smtClean="0"/>
              <a:t>16.9.2025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71CC77A-4CE1-7CFC-8615-DAD94013A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862303B-0A99-5682-474C-AC4A4D187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AB4A8-E8A0-443C-B0A5-99ACDCA395B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733645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D22E4A6-C20D-4409-53A8-BBC487C36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3C65CCA-16F9-25F5-339B-09FEDCF1E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3AAC6A9-F465-3F4C-85D7-C014AB4B4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BE570BC-5F1E-B22C-DB53-6281342EC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7862A-6F55-43C4-AFEA-27936023B1DB}" type="datetimeFigureOut">
              <a:rPr lang="fi-FI" smtClean="0"/>
              <a:t>16.9.2025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0F06D00-4600-A010-6489-7D3E16757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05F4080-3710-052E-8D68-B5A58F2DA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AB4A8-E8A0-443C-B0A5-99ACDCA395B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26873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9E9B5EC-36B0-E252-7985-6841E52DA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41EB953-CA4D-9CB9-8C80-9C34F92BE0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E07B0A4-5990-8436-46EA-EA2F5E8CAF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5ADAFFF-8CF7-69E1-4044-EC770C5D8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7862A-6F55-43C4-AFEA-27936023B1DB}" type="datetimeFigureOut">
              <a:rPr lang="fi-FI" smtClean="0"/>
              <a:t>16.9.2025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5421407-D0B3-5CB9-8395-972AF3B73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340F769-B07F-A6A5-5C15-51499FA7B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AB4A8-E8A0-443C-B0A5-99ACDCA395B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55623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16CB74-EC3C-7E8A-82E3-4B4B0211D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34860EF-54BF-C3EA-D028-F9F5636B9F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A04FFAF-4917-360B-83B7-0C66526B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7862A-6F55-43C4-AFEA-27936023B1DB}" type="datetimeFigureOut">
              <a:rPr lang="fi-FI" smtClean="0"/>
              <a:t>16.9.2025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CB5EE87-9A4F-C0BB-1AA3-C3DB308B3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CA54936-3D5D-6460-21D3-B64437349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AB4A8-E8A0-443C-B0A5-99ACDCA395B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03336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3FD6F841-FB58-9182-9402-87D20FC54E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38EEACB-05A5-64C7-2AD4-6E673B1BCF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1D1B456-FC67-97E7-B63C-9F3192B24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7862A-6F55-43C4-AFEA-27936023B1DB}" type="datetimeFigureOut">
              <a:rPr lang="fi-FI" smtClean="0"/>
              <a:t>16.9.2025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E10CF22-E650-1EE1-E366-922873B4E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A45A08B-531B-940D-337B-40262C3DF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AB4A8-E8A0-443C-B0A5-99ACDCA395B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5993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image" Target="../media/image6.png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3999" y="0"/>
            <a:ext cx="11248353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655840" y="6388793"/>
            <a:ext cx="902013" cy="324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3999" y="6388793"/>
            <a:ext cx="4241841" cy="324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Pk-yritysbarometri, syksy 2025</a:t>
            </a:r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A2C7EF01-53DD-4B87-9D01-F43C9F92A23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853" y="6221644"/>
            <a:ext cx="4812176" cy="609859"/>
          </a:xfrm>
          <a:prstGeom prst="rect">
            <a:avLst/>
          </a:prstGeom>
        </p:spPr>
      </p:pic>
      <p:pic>
        <p:nvPicPr>
          <p:cNvPr id="9" name="Picture 4" descr="Logo_R230 G15 B40">
            <a:extLst>
              <a:ext uri="{FF2B5EF4-FFF2-40B4-BE49-F238E27FC236}">
                <a16:creationId xmlns:a16="http://schemas.microsoft.com/office/drawing/2014/main" id="{2837CB1B-C011-4BC9-BC4F-D34DE2A764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0029" y="6453336"/>
            <a:ext cx="1292325" cy="23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F1D5E132-BB92-4920-9858-09F682693116}"/>
              </a:ext>
            </a:extLst>
          </p:cNvPr>
          <p:cNvSpPr txBox="1">
            <a:spLocks/>
          </p:cNvSpPr>
          <p:nvPr userDrawn="1"/>
        </p:nvSpPr>
        <p:spPr>
          <a:xfrm>
            <a:off x="10200456" y="6234642"/>
            <a:ext cx="1577545" cy="23609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377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i-FI" sz="1000">
                <a:latin typeface="Arial" panose="020B0604020202020204" pitchFamily="34" charset="0"/>
                <a:cs typeface="Arial" panose="020B0604020202020204" pitchFamily="34" charset="0"/>
              </a:rPr>
              <a:t>Tutkimuksen toteuttaja</a:t>
            </a:r>
          </a:p>
        </p:txBody>
      </p:sp>
    </p:spTree>
    <p:extLst>
      <p:ext uri="{BB962C8B-B14F-4D97-AF65-F5344CB8AC3E}">
        <p14:creationId xmlns:p14="http://schemas.microsoft.com/office/powerpoint/2010/main" val="39484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  <p:sldLayoutId id="2147484460" r:id="rId12"/>
    <p:sldLayoutId id="2147484461" r:id="rId13"/>
    <p:sldLayoutId id="2147484462" r:id="rId14"/>
    <p:sldLayoutId id="2147484463" r:id="rId15"/>
    <p:sldLayoutId id="2147484464" r:id="rId16"/>
    <p:sldLayoutId id="2147484465" r:id="rId17"/>
    <p:sldLayoutId id="2147484466" r:id="rId18"/>
    <p:sldLayoutId id="2147484467" r:id="rId19"/>
    <p:sldLayoutId id="2147484468" r:id="rId20"/>
    <p:sldLayoutId id="2147484469" r:id="rId21"/>
    <p:sldLayoutId id="2147484470" r:id="rId22"/>
    <p:sldLayoutId id="2147484471" r:id="rId23"/>
  </p:sldLayoutIdLst>
  <p:hf sldNum="0" hdr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0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/>
          <a:stretch/>
        </p:blipFill>
        <p:spPr>
          <a:xfrm>
            <a:off x="9552790" y="18056"/>
            <a:ext cx="2340000" cy="913763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5"/>
            <a:r>
              <a:rPr lang="fi-FI" dirty="0"/>
              <a:t>6</a:t>
            </a:r>
          </a:p>
          <a:p>
            <a:pPr lvl="6"/>
            <a:r>
              <a:rPr lang="fi-FI" dirty="0"/>
              <a:t>7</a:t>
            </a:r>
          </a:p>
          <a:p>
            <a:pPr lvl="7"/>
            <a:r>
              <a:rPr lang="fi-FI" dirty="0"/>
              <a:t>8</a:t>
            </a:r>
          </a:p>
          <a:p>
            <a:pPr lvl="8"/>
            <a:r>
              <a:rPr lang="fi-FI" dirty="0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CE8FED5-D933-44C8-9564-D710DB44FAAC}" type="datetime1">
              <a:rPr lang="fi-FI" smtClean="0"/>
              <a:t>16.9.2025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4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3" r:id="rId1"/>
    <p:sldLayoutId id="2147484474" r:id="rId2"/>
    <p:sldLayoutId id="2147484475" r:id="rId3"/>
    <p:sldLayoutId id="2147484476" r:id="rId4"/>
    <p:sldLayoutId id="2147484477" r:id="rId5"/>
    <p:sldLayoutId id="2147484478" r:id="rId6"/>
    <p:sldLayoutId id="2147484479" r:id="rId7"/>
    <p:sldLayoutId id="2147484480" r:id="rId8"/>
    <p:sldLayoutId id="2147484481" r:id="rId9"/>
    <p:sldLayoutId id="2147484482" r:id="rId10"/>
    <p:sldLayoutId id="2147484483" r:id="rId11"/>
    <p:sldLayoutId id="2147484484" r:id="rId12"/>
    <p:sldLayoutId id="2147484485" r:id="rId13"/>
    <p:sldLayoutId id="2147484486" r:id="rId14"/>
    <p:sldLayoutId id="2147484487" r:id="rId15"/>
    <p:sldLayoutId id="2147484488" r:id="rId16"/>
    <p:sldLayoutId id="2147484489" r:id="rId17"/>
    <p:sldLayoutId id="2147484490" r:id="rId18"/>
    <p:sldLayoutId id="2147484491" r:id="rId19"/>
    <p:sldLayoutId id="2147484492" r:id="rId20"/>
    <p:sldLayoutId id="2147484493" r:id="rId21"/>
    <p:sldLayoutId id="2147484494" r:id="rId22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3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480441F7-A408-6283-1408-FCB0A4ECC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8920AA6-431E-1811-AC04-E1F34C95C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FB5571E-5F16-E4E8-049F-DF094A8A69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77862A-6F55-43C4-AFEA-27936023B1DB}" type="datetimeFigureOut">
              <a:rPr lang="fi-FI" smtClean="0"/>
              <a:t>16.9.2025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036E356-881F-C166-F6C7-F6BD6122D2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6A9EA85-4B82-F550-C53B-44D3E05F3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EAB4A8-E8A0-443C-B0A5-99ACDCA395B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1364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hyperlink" Target="https://me.yrittajat.fi/kunnallisjohdon-seminaari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1.xml"/><Relationship Id="rId6" Type="http://schemas.openxmlformats.org/officeDocument/2006/relationships/hyperlink" Target="https://me.yrittajat.fi/kunta/" TargetMode="Externa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rittajat.fi/liidi" TargetMode="External"/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yrittajat.sharepoint.com/sites/Materiaalipankki/SitePages/Suositteluliidikampanja.aspx?xsdata=MDV8MDJ8fDQyM2I5ODMzOTY2MjQ3NGZhN2ViMDhkZGVmOGUxYWZlfGZiYTUxZGRhZWQ5YTQ4MjRhMmQ5ZTU3MmE3MDMyYmM3fDB8MHw2Mzg5MzAxMTU3NzM3Njk3MDd8VW5rbm93bnxWR1ZoYlhOVFpXTjFjbWwwZVZObGNuWnBZMlY4ZXlKRFFTSTZJbFJsWVcxelgwRlVVRk5sY25acFkyVmZVMUJQVEU5R0lpd2lWaUk2SWpBdU1DNHdNREF3SWl3aVVDSTZJbGRwYmpNeUlpd2lRVTRpT2lKUGRHaGxjaUlzSWxkVUlqb3hNWDA9fDF8TDJOb1lYUnpMekU1T21Nek4yVmxNV0k0TFdaa016a3RORGMzTmkxaVlUWmpMVEkwT0RGak9UQmlOVFZsTWw5a1pUaGtZalJpWXkwNFl6SmxMVFJtTUdNdFlqSmlNQzB5TWpJNVpqRmtZMkZtTVRsQWRXNXhMbWRpYkM1emNHRmpaWE12YldWemMyRm5aWE12TVRjMU56UXhORGMzTmpRME1nPT18ODU0ZmU1Yjk5MjdlNDU1NWE3ZWIwOGRkZWY4ZTFhZmV8NzI1YzhkYmM5MjU4NDg0YWIwMjFmMTgyMmMzNmIzZjc%3D&amp;sdata=QVdxMERhcGxQZlNLcmZlNlVoMVN3bzRBVU82bHdCd2hudWFyZDhVWDJlUT0%3D&amp;ovuser=fba51dda-ed9a-4824-a2d9-e572a7032bc7%2Cdavis.lipskis%40yrittajat.fi&amp;OR=Teams-HL&amp;CT=1757415139814&amp;clickparams=eyJBcHBOYW1lIjoiVGVhbXMtRGVza3RvcCIsIkFwcFZlcnNpb24iOiI0OS8yNTA4MTUwMDcxNyIsIkhhc0ZlZGVyYXRlZFVzZXIiOmZhbHNlfQ%3D%3D" TargetMode="External"/><Relationship Id="rId1" Type="http://schemas.openxmlformats.org/officeDocument/2006/relationships/slideLayout" Target="../slideLayouts/slideLayout2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rittajat.fi/jasenedut/liittymat-ja-it-palvelut/" TargetMode="External"/><Relationship Id="rId1" Type="http://schemas.openxmlformats.org/officeDocument/2006/relationships/slideLayout" Target="../slideLayouts/slideLayout2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CD551501-FBF5-4E76-9E0B-4E3C791831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PK-YRITYSBAROMETRI</a:t>
            </a:r>
          </a:p>
        </p:txBody>
      </p:sp>
      <p:sp>
        <p:nvSpPr>
          <p:cNvPr id="15" name="Alaotsikko 14">
            <a:extLst>
              <a:ext uri="{FF2B5EF4-FFF2-40B4-BE49-F238E27FC236}">
                <a16:creationId xmlns:a16="http://schemas.microsoft.com/office/drawing/2014/main" id="{C7925593-E295-48D9-B23B-E435F51AEA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Syksy 2025</a:t>
            </a:r>
          </a:p>
        </p:txBody>
      </p:sp>
      <p:pic>
        <p:nvPicPr>
          <p:cNvPr id="6" name="Picture Placeholder 5" descr="A person's hands sprinkled with flour&#10;&#10;Description automatically generated">
            <a:extLst>
              <a:ext uri="{FF2B5EF4-FFF2-40B4-BE49-F238E27FC236}">
                <a16:creationId xmlns:a16="http://schemas.microsoft.com/office/drawing/2014/main" id="{C7FEEBE5-314B-5F15-B53B-68F892B4DB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3" b="138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22980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01C83B-BE59-80AF-86AF-38780F8EE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Pk-yritysbarometrin suhdannenäkymät ja </a:t>
            </a:r>
            <a:br>
              <a:rPr lang="fi-FI" dirty="0"/>
            </a:br>
            <a:r>
              <a:rPr lang="fi-FI" dirty="0"/>
              <a:t>BKT:n määrän muutos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E0AAB-87E9-FAD1-D3F6-75B7E44CA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4C442-F04B-AC87-019D-2E0AAF098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Pk-yritysbarometri, syksy 2025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C2A4D595-6920-19F3-D6A7-3A7124258D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6632" y="1416050"/>
            <a:ext cx="11242848" cy="467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888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148B766-9D9F-4ABF-A466-7FF48A081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7A0728F-E51F-43A1-8067-A66C9BCABC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995" y="1210467"/>
            <a:ext cx="2541192" cy="4885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C1F1196A-365A-4A13-9DF2-41E15DD9808F}"/>
              </a:ext>
            </a:extLst>
          </p:cNvPr>
          <p:cNvSpPr txBox="1"/>
          <p:nvPr/>
        </p:nvSpPr>
        <p:spPr>
          <a:xfrm>
            <a:off x="5844411" y="2456510"/>
            <a:ext cx="5278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dirty="0"/>
              <a:t>1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89982C5-7544-4B3D-B93B-15542E78830F}"/>
              </a:ext>
            </a:extLst>
          </p:cNvPr>
          <p:cNvSpPr txBox="1"/>
          <p:nvPr/>
        </p:nvSpPr>
        <p:spPr>
          <a:xfrm>
            <a:off x="6061754" y="4315834"/>
            <a:ext cx="4923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dirty="0"/>
              <a:t>14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BBB4AA8C-928A-4A3A-9F1D-D02E0637219B}"/>
              </a:ext>
            </a:extLst>
          </p:cNvPr>
          <p:cNvSpPr txBox="1"/>
          <p:nvPr/>
        </p:nvSpPr>
        <p:spPr>
          <a:xfrm>
            <a:off x="6618633" y="4409990"/>
            <a:ext cx="4923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dirty="0"/>
              <a:t>2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AE9CE499-AE10-4669-BF2A-A12BE0CA8F62}"/>
              </a:ext>
            </a:extLst>
          </p:cNvPr>
          <p:cNvSpPr txBox="1"/>
          <p:nvPr/>
        </p:nvSpPr>
        <p:spPr>
          <a:xfrm>
            <a:off x="6255598" y="3707847"/>
            <a:ext cx="4923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-10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FB0E9BBC-6DA8-4339-BD75-258BA5DAB7A9}"/>
              </a:ext>
            </a:extLst>
          </p:cNvPr>
          <p:cNvSpPr txBox="1"/>
          <p:nvPr/>
        </p:nvSpPr>
        <p:spPr>
          <a:xfrm>
            <a:off x="5887232" y="3419635"/>
            <a:ext cx="5276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-8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FFE4B782-8950-492E-9C90-6A9240204D67}"/>
              </a:ext>
            </a:extLst>
          </p:cNvPr>
          <p:cNvSpPr txBox="1"/>
          <p:nvPr/>
        </p:nvSpPr>
        <p:spPr>
          <a:xfrm>
            <a:off x="5254876" y="4985708"/>
            <a:ext cx="487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dirty="0"/>
              <a:t>9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F90A3C3-6FDF-4FFD-A00A-D4765EA9A82E}"/>
              </a:ext>
            </a:extLst>
          </p:cNvPr>
          <p:cNvSpPr txBox="1"/>
          <p:nvPr/>
        </p:nvSpPr>
        <p:spPr>
          <a:xfrm>
            <a:off x="4841618" y="5004562"/>
            <a:ext cx="531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dirty="0"/>
              <a:t>7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582026BD-E1C1-4F82-8844-0CF1424BEB28}"/>
              </a:ext>
            </a:extLst>
          </p:cNvPr>
          <p:cNvSpPr txBox="1"/>
          <p:nvPr/>
        </p:nvSpPr>
        <p:spPr>
          <a:xfrm>
            <a:off x="5152828" y="4441902"/>
            <a:ext cx="604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 </a:t>
            </a:r>
            <a:r>
              <a:rPr lang="fi-FI" sz="1600" dirty="0"/>
              <a:t>-4</a:t>
            </a:r>
            <a:endParaRPr lang="fi-FI" dirty="0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A8A87FAE-44D9-4C8B-8710-8CA9E9CC3332}"/>
              </a:ext>
            </a:extLst>
          </p:cNvPr>
          <p:cNvSpPr txBox="1"/>
          <p:nvPr/>
        </p:nvSpPr>
        <p:spPr>
          <a:xfrm>
            <a:off x="6151058" y="5280748"/>
            <a:ext cx="537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dirty="0"/>
              <a:t>-6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DAF44B53-B90A-484D-BE51-651734BD031C}"/>
              </a:ext>
            </a:extLst>
          </p:cNvPr>
          <p:cNvSpPr txBox="1"/>
          <p:nvPr/>
        </p:nvSpPr>
        <p:spPr>
          <a:xfrm>
            <a:off x="6177743" y="4928886"/>
            <a:ext cx="487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dirty="0"/>
              <a:t>-8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DE862518-61E9-40F6-AC72-DB1E6849130C}"/>
              </a:ext>
            </a:extLst>
          </p:cNvPr>
          <p:cNvSpPr txBox="1"/>
          <p:nvPr/>
        </p:nvSpPr>
        <p:spPr>
          <a:xfrm>
            <a:off x="5650675" y="4626885"/>
            <a:ext cx="487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dirty="0"/>
              <a:t>1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C86ABF9C-68CC-4C76-9C35-97C2819E9EE7}"/>
              </a:ext>
            </a:extLst>
          </p:cNvPr>
          <p:cNvSpPr txBox="1"/>
          <p:nvPr/>
        </p:nvSpPr>
        <p:spPr>
          <a:xfrm>
            <a:off x="5936601" y="5418759"/>
            <a:ext cx="505450" cy="291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300" dirty="0"/>
              <a:t>-11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FC136F7B-9E9B-4C3D-8952-E5E6B40D917F}"/>
              </a:ext>
            </a:extLst>
          </p:cNvPr>
          <p:cNvSpPr txBox="1"/>
          <p:nvPr/>
        </p:nvSpPr>
        <p:spPr>
          <a:xfrm>
            <a:off x="5491728" y="5363965"/>
            <a:ext cx="354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7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83911138-10EE-44FE-B396-7A6CF7B12DFA}"/>
              </a:ext>
            </a:extLst>
          </p:cNvPr>
          <p:cNvSpPr txBox="1"/>
          <p:nvPr/>
        </p:nvSpPr>
        <p:spPr>
          <a:xfrm>
            <a:off x="4936854" y="5462867"/>
            <a:ext cx="445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 </a:t>
            </a:r>
            <a:r>
              <a:rPr lang="fi-FI" sz="1600" dirty="0"/>
              <a:t>-5</a:t>
            </a:r>
            <a:endParaRPr lang="fi-FI" dirty="0"/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1FDA3FF2-63F6-45D5-A9B0-74867C47CCE6}"/>
              </a:ext>
            </a:extLst>
          </p:cNvPr>
          <p:cNvSpPr txBox="1"/>
          <p:nvPr/>
        </p:nvSpPr>
        <p:spPr>
          <a:xfrm>
            <a:off x="5642331" y="5183037"/>
            <a:ext cx="573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dirty="0"/>
              <a:t>2</a:t>
            </a:r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DE42E660-766B-41B5-9F0B-7F1B4C775C31}"/>
              </a:ext>
            </a:extLst>
          </p:cNvPr>
          <p:cNvSpPr txBox="1"/>
          <p:nvPr/>
        </p:nvSpPr>
        <p:spPr>
          <a:xfrm>
            <a:off x="5533476" y="5605000"/>
            <a:ext cx="4919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 0</a:t>
            </a: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97FEB4A3-7C7A-4084-A83A-77AEBBE6038B}"/>
              </a:ext>
            </a:extLst>
          </p:cNvPr>
          <p:cNvSpPr txBox="1"/>
          <p:nvPr/>
        </p:nvSpPr>
        <p:spPr>
          <a:xfrm>
            <a:off x="4905198" y="4337419"/>
            <a:ext cx="4731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500" dirty="0"/>
              <a:t>1</a:t>
            </a:r>
          </a:p>
        </p:txBody>
      </p:sp>
      <p:sp>
        <p:nvSpPr>
          <p:cNvPr id="25" name="Tekstiruutu 24">
            <a:extLst>
              <a:ext uri="{FF2B5EF4-FFF2-40B4-BE49-F238E27FC236}">
                <a16:creationId xmlns:a16="http://schemas.microsoft.com/office/drawing/2014/main" id="{81B0AACE-E62F-4F9F-9B52-F61C3B857B46}"/>
              </a:ext>
            </a:extLst>
          </p:cNvPr>
          <p:cNvSpPr txBox="1"/>
          <p:nvPr/>
        </p:nvSpPr>
        <p:spPr>
          <a:xfrm>
            <a:off x="5013030" y="3831858"/>
            <a:ext cx="6040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500" dirty="0"/>
              <a:t> -12</a:t>
            </a:r>
          </a:p>
        </p:txBody>
      </p:sp>
      <p:sp>
        <p:nvSpPr>
          <p:cNvPr id="26" name="Tekstiruutu 25">
            <a:extLst>
              <a:ext uri="{FF2B5EF4-FFF2-40B4-BE49-F238E27FC236}">
                <a16:creationId xmlns:a16="http://schemas.microsoft.com/office/drawing/2014/main" id="{2C8D646F-8C7A-42CA-BC19-EC9712989230}"/>
              </a:ext>
            </a:extLst>
          </p:cNvPr>
          <p:cNvSpPr txBox="1"/>
          <p:nvPr/>
        </p:nvSpPr>
        <p:spPr>
          <a:xfrm>
            <a:off x="6696144" y="5791108"/>
            <a:ext cx="1502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Helsinki 13</a:t>
            </a:r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77D044FC-E827-4FFC-9C74-36AA046A41D0}"/>
              </a:ext>
            </a:extLst>
          </p:cNvPr>
          <p:cNvSpPr txBox="1"/>
          <p:nvPr/>
        </p:nvSpPr>
        <p:spPr>
          <a:xfrm>
            <a:off x="6696144" y="5490340"/>
            <a:ext cx="2541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Vantaa 12</a:t>
            </a:r>
            <a:endParaRPr lang="fi-FI" dirty="0"/>
          </a:p>
        </p:txBody>
      </p:sp>
      <p:cxnSp>
        <p:nvCxnSpPr>
          <p:cNvPr id="28" name="Suora nuoliyhdysviiva 27">
            <a:extLst>
              <a:ext uri="{FF2B5EF4-FFF2-40B4-BE49-F238E27FC236}">
                <a16:creationId xmlns:a16="http://schemas.microsoft.com/office/drawing/2014/main" id="{B6AB4013-7F0B-4CA5-BD8A-60E2066E795F}"/>
              </a:ext>
            </a:extLst>
          </p:cNvPr>
          <p:cNvCxnSpPr>
            <a:cxnSpLocks/>
            <a:stCxn id="26" idx="1"/>
          </p:cNvCxnSpPr>
          <p:nvPr/>
        </p:nvCxnSpPr>
        <p:spPr>
          <a:xfrm flipH="1" flipV="1">
            <a:off x="5856162" y="5796849"/>
            <a:ext cx="839982" cy="16353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uora nuoliyhdysviiva 28">
            <a:extLst>
              <a:ext uri="{FF2B5EF4-FFF2-40B4-BE49-F238E27FC236}">
                <a16:creationId xmlns:a16="http://schemas.microsoft.com/office/drawing/2014/main" id="{C5B7DF0B-595A-471E-84F7-55B6DD9B4973}"/>
              </a:ext>
            </a:extLst>
          </p:cNvPr>
          <p:cNvCxnSpPr>
            <a:cxnSpLocks/>
            <a:stCxn id="27" idx="1"/>
          </p:cNvCxnSpPr>
          <p:nvPr/>
        </p:nvCxnSpPr>
        <p:spPr>
          <a:xfrm flipH="1">
            <a:off x="5919702" y="5659617"/>
            <a:ext cx="776442" cy="34352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iruutu 25">
            <a:extLst>
              <a:ext uri="{FF2B5EF4-FFF2-40B4-BE49-F238E27FC236}">
                <a16:creationId xmlns:a16="http://schemas.microsoft.com/office/drawing/2014/main" id="{4BA055B4-68E5-B141-1589-8B266CA4DAD5}"/>
              </a:ext>
            </a:extLst>
          </p:cNvPr>
          <p:cNvSpPr txBox="1"/>
          <p:nvPr/>
        </p:nvSpPr>
        <p:spPr>
          <a:xfrm>
            <a:off x="6503764" y="6056431"/>
            <a:ext cx="27335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Espoo/Kauniainen 12</a:t>
            </a:r>
          </a:p>
        </p:txBody>
      </p:sp>
      <p:cxnSp>
        <p:nvCxnSpPr>
          <p:cNvPr id="6" name="Suora nuoliyhdysviiva 27">
            <a:extLst>
              <a:ext uri="{FF2B5EF4-FFF2-40B4-BE49-F238E27FC236}">
                <a16:creationId xmlns:a16="http://schemas.microsoft.com/office/drawing/2014/main" id="{1C0FF0E0-1FD7-A7AC-4DD5-D960B6604FD8}"/>
              </a:ext>
            </a:extLst>
          </p:cNvPr>
          <p:cNvCxnSpPr>
            <a:cxnSpLocks/>
            <a:stCxn id="3" idx="1"/>
          </p:cNvCxnSpPr>
          <p:nvPr/>
        </p:nvCxnSpPr>
        <p:spPr>
          <a:xfrm flipH="1" flipV="1">
            <a:off x="5748520" y="5864338"/>
            <a:ext cx="755244" cy="36137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95DCCF7A-9E65-F4F6-38A5-83393E3CE1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5840" y="6388793"/>
            <a:ext cx="902013" cy="324000"/>
          </a:xfrm>
        </p:spPr>
        <p:txBody>
          <a:bodyPr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32" name="Otsikko 6">
            <a:extLst>
              <a:ext uri="{FF2B5EF4-FFF2-40B4-BE49-F238E27FC236}">
                <a16:creationId xmlns:a16="http://schemas.microsoft.com/office/drawing/2014/main" id="{981133F8-EBFC-1DB4-E686-F8446786D1F0}"/>
              </a:ext>
            </a:extLst>
          </p:cNvPr>
          <p:cNvSpPr txBox="1">
            <a:spLocks/>
          </p:cNvSpPr>
          <p:nvPr/>
        </p:nvSpPr>
        <p:spPr>
          <a:xfrm>
            <a:off x="374137" y="0"/>
            <a:ext cx="11248353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dirty="0"/>
              <a:t>Suhdannenäkymät alueittain </a:t>
            </a:r>
          </a:p>
        </p:txBody>
      </p:sp>
    </p:spTree>
    <p:extLst>
      <p:ext uri="{BB962C8B-B14F-4D97-AF65-F5344CB8AC3E}">
        <p14:creationId xmlns:p14="http://schemas.microsoft.com/office/powerpoint/2010/main" val="265299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650342D0-493B-49BC-9188-26BC35A54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/>
              <a:t> 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10321C9-B87F-449F-B7F9-0DB79B068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416" y="6388793"/>
            <a:ext cx="3816424" cy="324000"/>
          </a:xfrm>
        </p:spPr>
        <p:txBody>
          <a:bodyPr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9576D6F-9A4D-45FF-8093-DA92C4A7D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Suhdannenäkymät seuraavan 12 kuukauden aikana</a:t>
            </a:r>
            <a:br>
              <a:rPr lang="fi-FI"/>
            </a:br>
            <a:r>
              <a:rPr lang="fi-FI"/>
              <a:t>toimialoittain ja kasvuhakuisuuden mukaan</a:t>
            </a:r>
          </a:p>
        </p:txBody>
      </p:sp>
      <p:graphicFrame>
        <p:nvGraphicFramePr>
          <p:cNvPr id="9" name="Sisällön paikkamerkki 7">
            <a:extLst>
              <a:ext uri="{FF2B5EF4-FFF2-40B4-BE49-F238E27FC236}">
                <a16:creationId xmlns:a16="http://schemas.microsoft.com/office/drawing/2014/main" id="{6C1BBA3C-5336-426E-90CA-1A02C4183CDF}"/>
              </a:ext>
            </a:extLst>
          </p:cNvPr>
          <p:cNvGraphicFramePr>
            <a:graphicFrameLocks/>
          </p:cNvGraphicFramePr>
          <p:nvPr/>
        </p:nvGraphicFramePr>
        <p:xfrm>
          <a:off x="413999" y="1416000"/>
          <a:ext cx="11212115" cy="4399159"/>
        </p:xfrm>
        <a:graphic>
          <a:graphicData uri="http://schemas.openxmlformats.org/drawingml/2006/table">
            <a:tbl>
              <a:tblPr/>
              <a:tblGrid>
                <a:gridCol w="3509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4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4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49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74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4471">
                <a:tc>
                  <a:txBody>
                    <a:bodyPr/>
                    <a:lstStyle/>
                    <a:p>
                      <a:pPr algn="l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12824" marR="12824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Paranevat %</a:t>
                      </a:r>
                    </a:p>
                  </a:txBody>
                  <a:tcPr marL="12824" marR="12824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Pysyvät ennallaan %</a:t>
                      </a:r>
                    </a:p>
                  </a:txBody>
                  <a:tcPr marL="12824" marR="12824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Heikkenevät  %</a:t>
                      </a:r>
                    </a:p>
                  </a:txBody>
                  <a:tcPr marL="12824" marR="12824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Saldoluku</a:t>
                      </a:r>
                    </a:p>
                  </a:txBody>
                  <a:tcPr marL="12824" marR="12824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724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Kaikki yritykset</a:t>
                      </a:r>
                    </a:p>
                  </a:txBody>
                  <a:tcPr marL="12824" marR="12824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72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fi-FI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Toimialoittain</a:t>
                      </a:r>
                    </a:p>
                  </a:txBody>
                  <a:tcPr marL="12824" marR="12824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724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Teollisuus</a:t>
                      </a:r>
                    </a:p>
                  </a:txBody>
                  <a:tcPr marL="12824" marR="12824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724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Rakentaminen</a:t>
                      </a:r>
                    </a:p>
                  </a:txBody>
                  <a:tcPr marL="12824" marR="12824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724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Kauppa</a:t>
                      </a:r>
                    </a:p>
                  </a:txBody>
                  <a:tcPr marL="12824" marR="12824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-8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724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Palvelut</a:t>
                      </a:r>
                    </a:p>
                  </a:txBody>
                  <a:tcPr marL="12824" marR="12824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72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fi-FI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Kasvuhakuisuuden mukaan</a:t>
                      </a:r>
                    </a:p>
                  </a:txBody>
                  <a:tcPr marL="12824" marR="12824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3724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Voimakkaasti kasvuhakuiset</a:t>
                      </a:r>
                    </a:p>
                  </a:txBody>
                  <a:tcPr marL="12824" marR="12824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3724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Kasvuhakuiset</a:t>
                      </a:r>
                    </a:p>
                  </a:txBody>
                  <a:tcPr marL="12824" marR="12824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3724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Asemansa säilyttäjät</a:t>
                      </a:r>
                    </a:p>
                  </a:txBody>
                  <a:tcPr marL="12824" marR="12824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-9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3724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Ei kasvutavoitta</a:t>
                      </a:r>
                    </a:p>
                  </a:txBody>
                  <a:tcPr marL="12824" marR="12824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-14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3724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Toimintansa lopettavat</a:t>
                      </a:r>
                    </a:p>
                  </a:txBody>
                  <a:tcPr marL="12824" marR="12824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-54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1D2B73E-034E-FB7B-2E98-3009BC879B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5840" y="6388793"/>
            <a:ext cx="902013" cy="324000"/>
          </a:xfrm>
        </p:spPr>
        <p:txBody>
          <a:bodyPr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5DE334-FA32-0DB6-FEC8-69C013280749}"/>
              </a:ext>
            </a:extLst>
          </p:cNvPr>
          <p:cNvSpPr/>
          <p:nvPr/>
        </p:nvSpPr>
        <p:spPr>
          <a:xfrm>
            <a:off x="9956800" y="2574117"/>
            <a:ext cx="1669313" cy="355601"/>
          </a:xfrm>
          <a:prstGeom prst="rect">
            <a:avLst/>
          </a:prstGeom>
          <a:noFill/>
          <a:ln w="508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>
              <a:solidFill>
                <a:srgbClr val="00206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F17625-4192-FADB-9FAF-2ADB4E6A9FA2}"/>
              </a:ext>
            </a:extLst>
          </p:cNvPr>
          <p:cNvSpPr/>
          <p:nvPr/>
        </p:nvSpPr>
        <p:spPr>
          <a:xfrm>
            <a:off x="9956799" y="3229718"/>
            <a:ext cx="1669313" cy="288545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318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166BAF0E-45F0-4B71-82BC-8BF7041FB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2114FE5-62BE-4033-B577-12A2CB306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FEF15D23-567A-4082-8C67-85205071E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Suhdannenäkymät seuraavan 12 kuukauden aikana</a:t>
            </a:r>
            <a:br>
              <a:rPr lang="fi-FI"/>
            </a:br>
            <a:r>
              <a:rPr lang="fi-FI"/>
              <a:t>kokoluokittain ja perustamisvuoden mukaan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9B8FA8FD-8124-4C80-99C7-5808DB7709A9}"/>
              </a:ext>
            </a:extLst>
          </p:cNvPr>
          <p:cNvGraphicFramePr>
            <a:graphicFrameLocks/>
          </p:cNvGraphicFramePr>
          <p:nvPr/>
        </p:nvGraphicFramePr>
        <p:xfrm>
          <a:off x="414975" y="1416000"/>
          <a:ext cx="11247377" cy="4735804"/>
        </p:xfrm>
        <a:graphic>
          <a:graphicData uri="http://schemas.openxmlformats.org/drawingml/2006/table">
            <a:tbl>
              <a:tblPr/>
              <a:tblGrid>
                <a:gridCol w="2675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6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517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04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26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9172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13050" marR="13050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Paranevat %</a:t>
                      </a:r>
                    </a:p>
                  </a:txBody>
                  <a:tcPr marL="13050" marR="13050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Pysyvät ennallaan %</a:t>
                      </a:r>
                    </a:p>
                  </a:txBody>
                  <a:tcPr marL="13050" marR="13050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Heikkenevät %</a:t>
                      </a:r>
                    </a:p>
                  </a:txBody>
                  <a:tcPr marL="13050" marR="13050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Saldoluku </a:t>
                      </a:r>
                    </a:p>
                  </a:txBody>
                  <a:tcPr marL="13050" marR="13050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88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Kokoluokittain</a:t>
                      </a:r>
                    </a:p>
                  </a:txBody>
                  <a:tcPr marL="13050" marR="13050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886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alle 5 henkilöä</a:t>
                      </a:r>
                    </a:p>
                  </a:txBody>
                  <a:tcPr marL="13050" marR="13050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-1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886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5-9 henkilöä</a:t>
                      </a:r>
                    </a:p>
                  </a:txBody>
                  <a:tcPr marL="13050" marR="13050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886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10-19 henkilöä</a:t>
                      </a:r>
                    </a:p>
                  </a:txBody>
                  <a:tcPr marL="13050" marR="13050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886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20-49 henkilöä</a:t>
                      </a:r>
                    </a:p>
                  </a:txBody>
                  <a:tcPr marL="13050" marR="13050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886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50- henkilöä</a:t>
                      </a:r>
                    </a:p>
                  </a:txBody>
                  <a:tcPr marL="13050" marR="13050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888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Perustamisvuoden mukaan</a:t>
                      </a:r>
                    </a:p>
                  </a:txBody>
                  <a:tcPr marL="13050" marR="13050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8886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ennen 1990</a:t>
                      </a:r>
                    </a:p>
                  </a:txBody>
                  <a:tcPr marL="13050" marR="13050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1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-8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8886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1990-1999</a:t>
                      </a:r>
                    </a:p>
                  </a:txBody>
                  <a:tcPr marL="13050" marR="13050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1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8886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2000-2009</a:t>
                      </a:r>
                    </a:p>
                  </a:txBody>
                  <a:tcPr marL="13050" marR="13050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1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8886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2010-2019</a:t>
                      </a:r>
                    </a:p>
                  </a:txBody>
                  <a:tcPr marL="13050" marR="13050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8886">
                <a:tc>
                  <a:txBody>
                    <a:bodyPr/>
                    <a:lstStyle/>
                    <a:p>
                      <a:pPr algn="l" fontAlgn="b"/>
                      <a:r>
                        <a:rPr lang="fi-FI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2020-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3050" marR="13050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3642044"/>
                  </a:ext>
                </a:extLst>
              </a:tr>
            </a:tbl>
          </a:graphicData>
        </a:graphic>
      </p:graphicFrame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6CFFE9C-2DAE-0580-1494-0C3F67609C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5840" y="6388793"/>
            <a:ext cx="902013" cy="324000"/>
          </a:xfrm>
        </p:spPr>
        <p:txBody>
          <a:bodyPr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226FA3-5883-EB01-4B73-3E0B20525DF2}"/>
              </a:ext>
            </a:extLst>
          </p:cNvPr>
          <p:cNvSpPr/>
          <p:nvPr/>
        </p:nvSpPr>
        <p:spPr>
          <a:xfrm>
            <a:off x="9993039" y="3428301"/>
            <a:ext cx="1669313" cy="682145"/>
          </a:xfrm>
          <a:prstGeom prst="rect">
            <a:avLst/>
          </a:prstGeom>
          <a:noFill/>
          <a:ln w="508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396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FFDDCC-5B17-B7A1-D0E2-17BD322FD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Investointien arvon muutosodotukset, saldoluku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A9AA31-1E2D-8EC4-FA6A-FEAE1FAF8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E4105-7B88-2564-C725-7C57DC2E8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75E0695-3EE0-50A9-0644-90D29F33AB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637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8DDBB22-E6A5-EEE4-BEEA-6582E0A22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Henkilöstön määrän muutosodotukset, saldoluku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5D963-E3F9-77B2-3198-AFE2CAA03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D0211-0396-3931-BD96-B5878ADB2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E023728-A427-D4F7-FB87-5828D5A794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6632" y="1416050"/>
            <a:ext cx="11242848" cy="467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4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096500B-3238-4EBA-9F72-605E7896A4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Kehittyminen ja kansainvälistyminen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A09154C-5ACF-4703-9DDD-21678DC710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FEDF431-E88E-4E87-80F2-082FDCF5F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11.9.2025</a:t>
            </a: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DA3B1B7-5EC5-469E-8F69-47EFF33B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syksy 2025</a:t>
            </a:r>
          </a:p>
        </p:txBody>
      </p:sp>
    </p:spTree>
    <p:extLst>
      <p:ext uri="{BB962C8B-B14F-4D97-AF65-F5344CB8AC3E}">
        <p14:creationId xmlns:p14="http://schemas.microsoft.com/office/powerpoint/2010/main" val="865582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5040EC-1ADB-802B-3347-0418CEB5A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Kasvuhakuisuuden kehitys, % pk-yrityksistä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F3244-AF46-9D49-8BDF-D63AF7375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6B9BB-4F2A-0390-8EFA-39C537E63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FF99A38-EDE1-E639-7BAD-B1A90FFD03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6632" y="1416050"/>
            <a:ext cx="11242848" cy="467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567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FB4C05-0B84-D5C9-F05F-81DAE5214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Yrityksellä on tutkimus- ja kehittämistoimintaa, 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E4460D-39E7-9CE3-65E7-79FDC790C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CB002-21B5-491F-CBA9-0A1A9D273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9C5AA8E-0E2A-CB02-EBFF-B8AA824F65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6632" y="1416050"/>
            <a:ext cx="11242848" cy="467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5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D15490BC-7906-595F-F389-06C68DFC4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99" y="0"/>
            <a:ext cx="11248353" cy="1116000"/>
          </a:xfrm>
        </p:spPr>
        <p:txBody>
          <a:bodyPr/>
          <a:lstStyle/>
          <a:p>
            <a:r>
              <a:rPr lang="fi-FI" dirty="0"/>
              <a:t>Yritysten markkina-alueet ulkomailla, % */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737FB974-EA10-A13C-7F04-76168E233F91}"/>
              </a:ext>
            </a:extLst>
          </p:cNvPr>
          <p:cNvSpPr txBox="1"/>
          <p:nvPr/>
        </p:nvSpPr>
        <p:spPr>
          <a:xfrm>
            <a:off x="413999" y="6103662"/>
            <a:ext cx="54021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*/ Vastaajat ovat voineet valita useamman kuin yhden vaihtoehdon</a:t>
            </a:r>
          </a:p>
          <a:p>
            <a:endParaRPr lang="fi-FI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3DAAB0E-1717-27A0-607F-A51AC04AE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3999" y="6388793"/>
            <a:ext cx="4241841" cy="324000"/>
          </a:xfrm>
        </p:spPr>
        <p:txBody>
          <a:bodyPr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E0C6830-FDF8-5921-E41C-64DD095B73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5840" y="6388793"/>
            <a:ext cx="902013" cy="324000"/>
          </a:xfrm>
        </p:spPr>
        <p:txBody>
          <a:bodyPr/>
          <a:lstStyle/>
          <a:p>
            <a:r>
              <a:rPr lang="en-US"/>
              <a:t>11.9.2025</a:t>
            </a:r>
            <a:endParaRPr lang="fi-FI" dirty="0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72B1FD4C-1021-38C0-9ACF-FAC3D66F4C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BFD3D0A-DA37-62FB-A395-E8A84780BCFF}"/>
              </a:ext>
            </a:extLst>
          </p:cNvPr>
          <p:cNvSpPr/>
          <p:nvPr/>
        </p:nvSpPr>
        <p:spPr>
          <a:xfrm>
            <a:off x="2798355" y="4606834"/>
            <a:ext cx="3017828" cy="287383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472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4929A-8E57-0E02-AA17-9CBF52706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7074D645-C7A4-4352-4C49-1C260F01E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99" y="0"/>
            <a:ext cx="11248353" cy="1116000"/>
          </a:xfrm>
        </p:spPr>
        <p:txBody>
          <a:bodyPr/>
          <a:lstStyle/>
          <a:p>
            <a:r>
              <a:rPr lang="fi-FI" dirty="0"/>
              <a:t>Tullipolitiikan tai muiden kansainvälisen kaupan rajoitteiden vaikutus yrityksen toimintaan viimeisen 12kk aikana, % */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CC626E47-2EEF-B5AA-B319-A5EBD1A07FB9}"/>
              </a:ext>
            </a:extLst>
          </p:cNvPr>
          <p:cNvSpPr txBox="1"/>
          <p:nvPr/>
        </p:nvSpPr>
        <p:spPr>
          <a:xfrm>
            <a:off x="413999" y="6103662"/>
            <a:ext cx="54021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*/ Vastaajat ovat voineet valita useamman kuin yhden vaihtoehdon</a:t>
            </a:r>
          </a:p>
          <a:p>
            <a:endParaRPr lang="fi-FI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25D612F-38A7-A21C-737A-E4104F0CB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3999" y="6388793"/>
            <a:ext cx="4241841" cy="324000"/>
          </a:xfrm>
        </p:spPr>
        <p:txBody>
          <a:bodyPr/>
          <a:lstStyle/>
          <a:p>
            <a:r>
              <a:rPr lang="fi-FI"/>
              <a:t>Pk-yritysbarometri, syksy 2025</a:t>
            </a:r>
            <a:endParaRPr lang="fi-FI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AFD8405-2E63-B635-4426-270741973E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5840" y="6388793"/>
            <a:ext cx="902013" cy="324000"/>
          </a:xfrm>
        </p:spPr>
        <p:txBody>
          <a:bodyPr/>
          <a:lstStyle/>
          <a:p>
            <a:r>
              <a:rPr lang="en-US"/>
              <a:t>11.9.2025</a:t>
            </a:r>
            <a:endParaRPr lang="fi-FI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2E9DAE6E-02B4-619B-3A58-4753CB2254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533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23C44-EECA-D9BA-03B8-1A1942004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125125F-8436-7BDB-322C-15ABCB59F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11.9.2025</a:t>
            </a:r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DE45CEC-06B8-AC8D-DD20-0CA15D555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syksy 2025</a:t>
            </a:r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624FC9AF-D13A-2DAE-A621-9735F059B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Rahoituksen ehtojen ja saatavuuden vaikutus hankkeiden toteutumiseen, %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D39CD98-739B-D327-CEEB-B7D2C5F3DD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6632" y="1416050"/>
            <a:ext cx="11242848" cy="467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86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F3EEC93-3376-47F3-B4D6-44D03B535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11.9.2025</a:t>
            </a:r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AD59585-9340-412A-8367-91D7B2495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syksy 2025</a:t>
            </a:r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1F44EDB3-5B97-43E5-A2C4-60258AA8F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Pk-yritysten omat maksuvaikeudet </a:t>
            </a:r>
            <a:br>
              <a:rPr lang="fi-FI"/>
            </a:br>
            <a:r>
              <a:rPr lang="fi-FI"/>
              <a:t>viimeisen 3 kuukauden aikana, %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5E99752-C735-D7BA-A5EC-38FE125FFA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388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95C7E-7C42-FEEA-F18A-48BC68F89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4E35D4-C3E4-CD7A-E1FA-99FDABE27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Pk-yritysbarometrin suhdannenäkymät ja </a:t>
            </a:r>
            <a:br>
              <a:rPr lang="fi-FI" dirty="0"/>
            </a:br>
            <a:r>
              <a:rPr lang="fi-FI" dirty="0"/>
              <a:t>BKT:n määrän muutos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84B8EE-A13D-7D4B-E383-19E59E948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11.9.2025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096F9-ED74-A90C-8E61-D5C6555F3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Pk-yritysbarometri, syksy 2025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32EB0785-25D2-7EAC-7565-6C9F6E27FE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6632" y="1416050"/>
            <a:ext cx="11242848" cy="467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03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2373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n paikkamerkki 5" descr="Kuva, joka sisältää kohteen rakennus, pyörä, piha-, maa-ajoneuvo&#10;&#10;Tekoälyllä luotu sisältö voi olla virheellistä.">
            <a:extLst>
              <a:ext uri="{FF2B5EF4-FFF2-40B4-BE49-F238E27FC236}">
                <a16:creationId xmlns:a16="http://schemas.microsoft.com/office/drawing/2014/main" id="{BFDE944C-E692-2DC2-022C-8344D9E05E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3" b="7833"/>
          <a:stretch>
            <a:fillRect/>
          </a:stretch>
        </p:blipFill>
        <p:spPr/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39A6F965-830D-5A18-D9FE-679FA1A358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940F772F-91CA-8A32-6410-C89AF27DA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Elinvoimakunta-koulutukset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98CD34F-FD92-EED7-38B1-F8423257B9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9539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Kuva, joka sisältää kohteen Ihmisen kasvot, henkilö, nainen, silmäripsi&#10;&#10;Tekoälyllä luotu sisältö voi olla virheellistä.">
            <a:extLst>
              <a:ext uri="{FF2B5EF4-FFF2-40B4-BE49-F238E27FC236}">
                <a16:creationId xmlns:a16="http://schemas.microsoft.com/office/drawing/2014/main" id="{E3F2D041-9E53-7686-AD45-E59288D881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6" r="-2" b="15975"/>
          <a:stretch>
            <a:fillRect/>
          </a:stretch>
        </p:blipFill>
        <p:spPr>
          <a:xfrm>
            <a:off x="321730" y="321732"/>
            <a:ext cx="5674897" cy="3017405"/>
          </a:xfrm>
          <a:prstGeom prst="rect">
            <a:avLst/>
          </a:prstGeom>
        </p:spPr>
      </p:pic>
      <p:pic>
        <p:nvPicPr>
          <p:cNvPr id="9" name="Kuva 8" descr="Kuva, joka sisältää kohteen Ihmisen kasvot, henkilö, vaate, vuorovaikutus&#10;&#10;Tekoälyllä luotu sisältö voi olla virheellistä.">
            <a:extLst>
              <a:ext uri="{FF2B5EF4-FFF2-40B4-BE49-F238E27FC236}">
                <a16:creationId xmlns:a16="http://schemas.microsoft.com/office/drawing/2014/main" id="{13688323-1331-FEC2-0AD6-6C17F7C249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67" b="41502"/>
          <a:stretch>
            <a:fillRect/>
          </a:stretch>
        </p:blipFill>
        <p:spPr>
          <a:xfrm>
            <a:off x="321730" y="3510853"/>
            <a:ext cx="5674897" cy="2789954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F5EE893A-9A22-2DF5-E4E4-3DFFD86AB8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1" r="27473"/>
          <a:stretch>
            <a:fillRect/>
          </a:stretch>
        </p:blipFill>
        <p:spPr>
          <a:xfrm>
            <a:off x="6195373" y="321733"/>
            <a:ext cx="5674897" cy="5979074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BCF05FC3-F4B2-DCAF-6483-B590ED12D53D}"/>
              </a:ext>
            </a:extLst>
          </p:cNvPr>
          <p:cNvSpPr txBox="1"/>
          <p:nvPr/>
        </p:nvSpPr>
        <p:spPr>
          <a:xfrm>
            <a:off x="554477" y="2519464"/>
            <a:ext cx="5320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>
                <a:solidFill>
                  <a:schemeClr val="bg1"/>
                </a:solidFill>
                <a:latin typeface="Arial Black" panose="020B0A04020102020204" pitchFamily="34" charset="0"/>
              </a:rPr>
              <a:t>Webinaarit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2A0BE9B5-B6BD-C627-06D4-85B6A34F35AD}"/>
              </a:ext>
            </a:extLst>
          </p:cNvPr>
          <p:cNvSpPr txBox="1"/>
          <p:nvPr/>
        </p:nvSpPr>
        <p:spPr>
          <a:xfrm>
            <a:off x="6316833" y="5599890"/>
            <a:ext cx="5640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>
                <a:solidFill>
                  <a:schemeClr val="bg1"/>
                </a:solidFill>
                <a:latin typeface="Arial Black" panose="020B0A04020102020204" pitchFamily="34" charset="0"/>
              </a:rPr>
              <a:t>Kunnallisjohdon seminaari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186D0400-69B8-AB09-987D-2C297AAD8F40}"/>
              </a:ext>
            </a:extLst>
          </p:cNvPr>
          <p:cNvSpPr txBox="1"/>
          <p:nvPr/>
        </p:nvSpPr>
        <p:spPr>
          <a:xfrm>
            <a:off x="554477" y="5346700"/>
            <a:ext cx="53206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>
                <a:solidFill>
                  <a:schemeClr val="bg1"/>
                </a:solidFill>
                <a:latin typeface="Arial Black" panose="020B0A04020102020204" pitchFamily="34" charset="0"/>
              </a:rPr>
              <a:t>Kuntajohtajan Yrittäjät-akatemia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255F2F13-940F-4807-55F4-049B91922CEE}"/>
              </a:ext>
            </a:extLst>
          </p:cNvPr>
          <p:cNvSpPr txBox="1"/>
          <p:nvPr/>
        </p:nvSpPr>
        <p:spPr>
          <a:xfrm>
            <a:off x="554478" y="6351441"/>
            <a:ext cx="3190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bg1"/>
                </a:solidFill>
                <a:latin typeface="Arial Black" panose="020B0A040201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me.yrittajat.fi/kunta</a:t>
            </a:r>
            <a:endParaRPr lang="fi-FI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3DDC4739-A526-46CF-40CB-056AA696D1F6}"/>
              </a:ext>
            </a:extLst>
          </p:cNvPr>
          <p:cNvSpPr txBox="1"/>
          <p:nvPr/>
        </p:nvSpPr>
        <p:spPr>
          <a:xfrm>
            <a:off x="6195373" y="6351441"/>
            <a:ext cx="3190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bg1"/>
                </a:solidFill>
                <a:latin typeface="Arial Black" panose="020B0A040201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kunnallisjohto.fi</a:t>
            </a:r>
            <a:endParaRPr lang="fi-FI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079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2415CC08-C8AC-AEA5-0554-9EDD8628D25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5" r="28250" b="-1"/>
          <a:stretch/>
        </p:blipFill>
        <p:spPr>
          <a:xfrm>
            <a:off x="-963561" y="0"/>
            <a:ext cx="4367980" cy="6857990"/>
          </a:xfrm>
          <a:noFill/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E21F7F-D62D-D4E0-13E7-DEBD29809E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9559" y="1216547"/>
            <a:ext cx="7735827" cy="442489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b="1" dirty="0" err="1"/>
              <a:t>Kenelle</a:t>
            </a:r>
            <a:r>
              <a:rPr lang="en-US" sz="1800" b="1" dirty="0"/>
              <a:t>? </a:t>
            </a:r>
          </a:p>
          <a:p>
            <a:pPr marL="651741" lvl="1" indent="-285750">
              <a:buFont typeface="Arial" panose="020B0604020202020204" pitchFamily="34" charset="0"/>
              <a:buChar char="•"/>
            </a:pPr>
            <a:r>
              <a:rPr lang="fi-FI" sz="1800" dirty="0"/>
              <a:t>Kunnan operatiiviselle johdolle, yrittäjärajapinnassa työskenteleville asiantuntijoille, kunnan valtuutetuille ja alueen yrittäjille.</a:t>
            </a:r>
          </a:p>
          <a:p>
            <a:pPr marL="651741" lvl="1" indent="-285750">
              <a:buFont typeface="Arial" panose="020B0604020202020204" pitchFamily="34" charset="0"/>
              <a:buChar char="•"/>
            </a:pPr>
            <a:r>
              <a:rPr lang="fi-FI" sz="1800" dirty="0"/>
              <a:t>Kunta päättää kohderyhmän.</a:t>
            </a:r>
            <a:br>
              <a:rPr lang="fi-FI" sz="1800" dirty="0"/>
            </a:br>
            <a:endParaRPr lang="fi-FI" sz="1800" dirty="0"/>
          </a:p>
          <a:p>
            <a:r>
              <a:rPr lang="en-US" sz="1800" b="1" dirty="0" err="1"/>
              <a:t>Tavoitteena</a:t>
            </a:r>
            <a:r>
              <a:rPr lang="en-US" sz="1800" b="1" dirty="0"/>
              <a:t> </a:t>
            </a:r>
          </a:p>
          <a:p>
            <a:pPr marL="708891" lvl="1" indent="-342900">
              <a:buFont typeface="Arial" panose="020B0604020202020204" pitchFamily="34" charset="0"/>
              <a:buChar char="•"/>
            </a:pPr>
            <a:r>
              <a:rPr lang="en-US" sz="1800" dirty="0" err="1"/>
              <a:t>yrittäjyyden</a:t>
            </a:r>
            <a:r>
              <a:rPr lang="en-US" sz="1800" dirty="0"/>
              <a:t> </a:t>
            </a:r>
            <a:r>
              <a:rPr lang="en-US" sz="1800" dirty="0" err="1"/>
              <a:t>vahvempi</a:t>
            </a:r>
            <a:r>
              <a:rPr lang="en-US" sz="1800" dirty="0"/>
              <a:t> </a:t>
            </a:r>
            <a:r>
              <a:rPr lang="en-US" sz="1800" dirty="0" err="1"/>
              <a:t>ymmärrys</a:t>
            </a:r>
            <a:endParaRPr lang="en-US" sz="1800" dirty="0"/>
          </a:p>
          <a:p>
            <a:pPr marL="708891" lvl="1" indent="-342900">
              <a:buFont typeface="Arial" panose="020B0604020202020204" pitchFamily="34" charset="0"/>
              <a:buChar char="•"/>
            </a:pPr>
            <a:r>
              <a:rPr lang="en-US" sz="1800" dirty="0" err="1"/>
              <a:t>työkalut</a:t>
            </a:r>
            <a:r>
              <a:rPr lang="en-US" sz="1800" dirty="0"/>
              <a:t> ja </a:t>
            </a:r>
            <a:r>
              <a:rPr lang="en-US" sz="1800" dirty="0" err="1"/>
              <a:t>toimintamallit</a:t>
            </a:r>
            <a:r>
              <a:rPr lang="en-US" sz="1800" dirty="0"/>
              <a:t> </a:t>
            </a:r>
            <a:r>
              <a:rPr lang="en-US" sz="1800" dirty="0" err="1"/>
              <a:t>yrittäjämyönteisen</a:t>
            </a:r>
            <a:r>
              <a:rPr lang="en-US" sz="1800" dirty="0"/>
              <a:t> </a:t>
            </a:r>
            <a:r>
              <a:rPr lang="en-US" sz="1800" dirty="0" err="1"/>
              <a:t>elinvoimakunnan</a:t>
            </a:r>
            <a:r>
              <a:rPr lang="en-US" sz="1800" dirty="0"/>
              <a:t> </a:t>
            </a:r>
            <a:r>
              <a:rPr lang="en-US" sz="1800" dirty="0" err="1"/>
              <a:t>rakentamiseen</a:t>
            </a:r>
            <a:endParaRPr lang="en-US" sz="1800" dirty="0"/>
          </a:p>
          <a:p>
            <a:pPr marL="708891" lvl="1" indent="-342900">
              <a:buFont typeface="Arial" panose="020B0604020202020204" pitchFamily="34" charset="0"/>
              <a:buChar char="•"/>
            </a:pPr>
            <a:r>
              <a:rPr lang="en-US" sz="1800" dirty="0" err="1"/>
              <a:t>eväitä</a:t>
            </a:r>
            <a:r>
              <a:rPr lang="en-US" sz="1800" dirty="0"/>
              <a:t> </a:t>
            </a:r>
            <a:r>
              <a:rPr lang="en-US" sz="1800" dirty="0" err="1"/>
              <a:t>parempaan</a:t>
            </a:r>
            <a:r>
              <a:rPr lang="en-US" sz="1800" dirty="0"/>
              <a:t> </a:t>
            </a:r>
            <a:r>
              <a:rPr lang="en-US" sz="1800" dirty="0" err="1"/>
              <a:t>sijoitukseen</a:t>
            </a:r>
            <a:r>
              <a:rPr lang="en-US" sz="1800" dirty="0"/>
              <a:t> </a:t>
            </a:r>
            <a:r>
              <a:rPr lang="en-US" sz="1800" dirty="0" err="1"/>
              <a:t>kuntabarometrissa</a:t>
            </a:r>
            <a:r>
              <a:rPr lang="en-US" sz="1800" dirty="0"/>
              <a:t> – </a:t>
            </a:r>
            <a:r>
              <a:rPr lang="en-US" sz="1800" dirty="0" err="1"/>
              <a:t>parempi</a:t>
            </a:r>
            <a:r>
              <a:rPr lang="en-US" sz="1800" dirty="0"/>
              <a:t> kunta </a:t>
            </a:r>
            <a:r>
              <a:rPr lang="en-US" sz="1800" dirty="0" err="1"/>
              <a:t>yrittää</a:t>
            </a:r>
            <a:r>
              <a:rPr lang="en-US" sz="1800" dirty="0"/>
              <a:t>!</a:t>
            </a:r>
          </a:p>
          <a:p>
            <a:endParaRPr lang="en-US" sz="1800" dirty="0"/>
          </a:p>
          <a:p>
            <a:r>
              <a:rPr lang="en-US" sz="1800" b="1" dirty="0" err="1"/>
              <a:t>Koulutuskonsepti</a:t>
            </a:r>
            <a:endParaRPr lang="en-US" sz="1800" b="1" dirty="0"/>
          </a:p>
          <a:p>
            <a:pPr marL="708891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3 </a:t>
            </a:r>
            <a:r>
              <a:rPr lang="en-US" sz="1800" dirty="0" err="1"/>
              <a:t>pääteemaa</a:t>
            </a:r>
            <a:endParaRPr lang="en-US" sz="1800" dirty="0"/>
          </a:p>
          <a:p>
            <a:pPr marL="708891" lvl="1" indent="-342900">
              <a:buFont typeface="Arial" panose="020B0604020202020204" pitchFamily="34" charset="0"/>
              <a:buChar char="•"/>
            </a:pPr>
            <a:r>
              <a:rPr lang="en-US" sz="1800" dirty="0" err="1"/>
              <a:t>vuorovaikutteisuus</a:t>
            </a:r>
            <a:r>
              <a:rPr lang="en-US" sz="1800" dirty="0"/>
              <a:t>  ja </a:t>
            </a:r>
            <a:r>
              <a:rPr lang="en-US" sz="1800" dirty="0" err="1"/>
              <a:t>monipuolisuus</a:t>
            </a:r>
            <a:endParaRPr lang="en-US" sz="1800" dirty="0"/>
          </a:p>
          <a:p>
            <a:pPr marL="708891" lvl="1" indent="-342900">
              <a:buFont typeface="Arial" panose="020B0604020202020204" pitchFamily="34" charset="0"/>
              <a:buChar char="•"/>
            </a:pPr>
            <a:r>
              <a:rPr lang="en-US" sz="1800" dirty="0" err="1"/>
              <a:t>asiantuntijat</a:t>
            </a:r>
            <a:r>
              <a:rPr lang="en-US" sz="1800" dirty="0"/>
              <a:t> (SY&amp; </a:t>
            </a:r>
            <a:r>
              <a:rPr lang="en-US" sz="1800" dirty="0" err="1"/>
              <a:t>mahd</a:t>
            </a:r>
            <a:r>
              <a:rPr lang="en-US" sz="1800" dirty="0"/>
              <a:t>. </a:t>
            </a:r>
            <a:r>
              <a:rPr lang="en-US" sz="1800" dirty="0" err="1"/>
              <a:t>ulkopuoliset</a:t>
            </a:r>
            <a:r>
              <a:rPr lang="en-US" sz="1800" dirty="0"/>
              <a:t>) </a:t>
            </a:r>
          </a:p>
          <a:p>
            <a:pPr marL="708891" lvl="1" indent="-342900">
              <a:buFont typeface="Arial" panose="020B0604020202020204" pitchFamily="34" charset="0"/>
              <a:buChar char="•"/>
            </a:pPr>
            <a:r>
              <a:rPr lang="en-US" sz="1800" dirty="0" err="1"/>
              <a:t>sisällön</a:t>
            </a:r>
            <a:r>
              <a:rPr lang="en-US" sz="1800" dirty="0"/>
              <a:t> </a:t>
            </a:r>
            <a:r>
              <a:rPr lang="en-US" sz="1800" dirty="0" err="1"/>
              <a:t>räätälöinti</a:t>
            </a:r>
            <a:r>
              <a:rPr lang="en-US" sz="1800" dirty="0"/>
              <a:t> / </a:t>
            </a:r>
            <a:r>
              <a:rPr lang="en-US" sz="1800" dirty="0" err="1"/>
              <a:t>tarkennus</a:t>
            </a:r>
            <a:r>
              <a:rPr lang="en-US" sz="1800" dirty="0"/>
              <a:t> </a:t>
            </a:r>
            <a:r>
              <a:rPr lang="en-US" sz="1800" dirty="0" err="1"/>
              <a:t>kuntabaron</a:t>
            </a:r>
            <a:r>
              <a:rPr lang="en-US" sz="1800" dirty="0"/>
              <a:t> ja </a:t>
            </a:r>
            <a:r>
              <a:rPr lang="en-US" sz="1800" dirty="0" err="1"/>
              <a:t>toiveiden</a:t>
            </a:r>
            <a:r>
              <a:rPr lang="en-US" sz="1800" dirty="0"/>
              <a:t> </a:t>
            </a:r>
            <a:r>
              <a:rPr lang="en-US" sz="1800" dirty="0" err="1"/>
              <a:t>mukaan</a:t>
            </a:r>
            <a:r>
              <a:rPr lang="en-US" sz="1800" dirty="0"/>
              <a:t> </a:t>
            </a:r>
            <a:br>
              <a:rPr lang="en-US" sz="1800" dirty="0"/>
            </a:br>
            <a:endParaRPr lang="en-US" sz="1800" dirty="0"/>
          </a:p>
          <a:p>
            <a:pPr marL="651741" lvl="1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ABAC8033-1BBA-5357-0090-F71282F57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559" y="139813"/>
            <a:ext cx="7008000" cy="960000"/>
          </a:xfrm>
        </p:spPr>
        <p:txBody>
          <a:bodyPr/>
          <a:lstStyle/>
          <a:p>
            <a:r>
              <a:rPr lang="en-US" dirty="0" err="1"/>
              <a:t>Yrittäjyyden</a:t>
            </a:r>
            <a:r>
              <a:rPr lang="en-US" dirty="0"/>
              <a:t> </a:t>
            </a:r>
            <a:r>
              <a:rPr lang="en-US" dirty="0" err="1"/>
              <a:t>ykköskunta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- </a:t>
            </a:r>
            <a:r>
              <a:rPr lang="en-US" dirty="0" err="1"/>
              <a:t>koulutus</a:t>
            </a:r>
            <a:r>
              <a:rPr lang="en-US" dirty="0"/>
              <a:t> </a:t>
            </a:r>
            <a:r>
              <a:rPr lang="en-US" sz="2000" dirty="0"/>
              <a:t>(½ -1 </a:t>
            </a:r>
            <a:r>
              <a:rPr lang="en-US" sz="2000" dirty="0" err="1"/>
              <a:t>pv</a:t>
            </a:r>
            <a:r>
              <a:rPr lang="en-US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10811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7E28B3B4-A20A-2FD8-DCD4-F7C44912B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274486"/>
            <a:ext cx="11248354" cy="4680000"/>
          </a:xfrm>
        </p:spPr>
        <p:txBody>
          <a:bodyPr/>
          <a:lstStyle/>
          <a:p>
            <a:r>
              <a:rPr lang="fi-FI" b="1" dirty="0"/>
              <a:t>TEEMA 1. Aluekehitys ja yrittäjyys</a:t>
            </a:r>
          </a:p>
          <a:p>
            <a:pPr lvl="1"/>
            <a:r>
              <a:rPr lang="fi-FI" sz="1800" dirty="0"/>
              <a:t>Pk-yritykset nyt ja tulevaisuudessa osana kuntien menestystä</a:t>
            </a:r>
          </a:p>
          <a:p>
            <a:pPr lvl="1"/>
            <a:r>
              <a:rPr lang="fi-FI" sz="1800" dirty="0"/>
              <a:t>Mitä uusimmat aluekehityksen tutkimukset kertovat kunnan päättäjille ja asiantuntijoille?</a:t>
            </a:r>
          </a:p>
          <a:p>
            <a:pPr lvl="1"/>
            <a:r>
              <a:rPr lang="fi-FI" sz="1800" dirty="0"/>
              <a:t>Yrittäjämyönteinen kunta pähkinänkuoressa</a:t>
            </a:r>
          </a:p>
          <a:p>
            <a:pPr lvl="2"/>
            <a:endParaRPr lang="fi-FI" b="1" dirty="0"/>
          </a:p>
          <a:p>
            <a:r>
              <a:rPr lang="fi-FI" b="1" dirty="0"/>
              <a:t>TEEMA 2. Askelmerkit yrittäjyyden ykköskunnaksi</a:t>
            </a:r>
          </a:p>
          <a:p>
            <a:pPr lvl="1"/>
            <a:r>
              <a:rPr lang="fi-FI" sz="1800" dirty="0"/>
              <a:t>Miten yrittäjät näkevät kunnan toimintaympäristönä? </a:t>
            </a:r>
          </a:p>
          <a:p>
            <a:pPr lvl="1"/>
            <a:r>
              <a:rPr lang="fi-FI" sz="1800" dirty="0"/>
              <a:t>Mitä asioita barometrien (tai muiden tutkimusten) mukaan pitäisi laittaa kuntoon? Mitkä on vahvuuksia?</a:t>
            </a:r>
          </a:p>
          <a:p>
            <a:pPr marL="365991" lvl="1" indent="0">
              <a:buNone/>
            </a:pPr>
            <a:br>
              <a:rPr lang="fi-FI" sz="1800" dirty="0"/>
            </a:br>
            <a:endParaRPr lang="fi-FI" sz="1800" dirty="0"/>
          </a:p>
          <a:p>
            <a:r>
              <a:rPr lang="fi-FI" b="1" dirty="0"/>
              <a:t>TEEMA 3. Kasvua kuntaan – hyödynnä Yrittäjien elinvoimaresepti</a:t>
            </a:r>
          </a:p>
          <a:p>
            <a:pPr lvl="1"/>
            <a:r>
              <a:rPr lang="fi-FI" sz="1800" dirty="0"/>
              <a:t>Kuinka havaittuja kehityskohteita voisi laittaa kuntoon? </a:t>
            </a:r>
          </a:p>
          <a:p>
            <a:pPr lvl="1"/>
            <a:r>
              <a:rPr lang="fi-FI" sz="1800" dirty="0"/>
              <a:t>Millaisia ratkaisuja ja työkaluja kunnan arkeen on tarjolla? </a:t>
            </a:r>
          </a:p>
          <a:p>
            <a:pPr lvl="1"/>
            <a:r>
              <a:rPr lang="fi-FI" sz="1800" dirty="0"/>
              <a:t>Miten muut kunnat ovat selättäneet haasteita?</a:t>
            </a:r>
          </a:p>
          <a:p>
            <a:endParaRPr lang="fi-FI" b="1" dirty="0"/>
          </a:p>
          <a:p>
            <a:pPr lvl="1"/>
            <a:endParaRPr lang="fi-FI" dirty="0"/>
          </a:p>
          <a:p>
            <a:pPr lvl="1"/>
            <a:endParaRPr lang="fi-FI" b="1" dirty="0"/>
          </a:p>
          <a:p>
            <a:pPr lvl="1"/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AAEB50A8-2852-B862-D0EE-D1E873F20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Teemat</a:t>
            </a:r>
          </a:p>
        </p:txBody>
      </p:sp>
    </p:spTree>
    <p:extLst>
      <p:ext uri="{BB962C8B-B14F-4D97-AF65-F5344CB8AC3E}">
        <p14:creationId xmlns:p14="http://schemas.microsoft.com/office/powerpoint/2010/main" val="136216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5BF7082-89DF-9AAE-680B-D8D579FB2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823" y="1089000"/>
            <a:ext cx="11248354" cy="4680000"/>
          </a:xfrm>
        </p:spPr>
        <p:txBody>
          <a:bodyPr/>
          <a:lstStyle/>
          <a:p>
            <a:pPr marL="0" indent="0">
              <a:buNone/>
            </a:pPr>
            <a:r>
              <a:rPr lang="fi-FI" b="1" dirty="0"/>
              <a:t>1. Markkinointi ja viestintä</a:t>
            </a:r>
          </a:p>
          <a:p>
            <a:pPr lvl="1"/>
            <a:r>
              <a:rPr lang="fi-FI" dirty="0"/>
              <a:t>SY: markkinoi suoraan kunnille eri kanavissa.</a:t>
            </a:r>
          </a:p>
          <a:p>
            <a:pPr lvl="1"/>
            <a:r>
              <a:rPr lang="fi-FI" dirty="0"/>
              <a:t>Alueet: omien tilanteiden mukaan.</a:t>
            </a:r>
            <a:br>
              <a:rPr lang="fi-FI" dirty="0"/>
            </a:br>
            <a:endParaRPr lang="fi-FI" dirty="0"/>
          </a:p>
          <a:p>
            <a:pPr marL="0" indent="0">
              <a:buNone/>
            </a:pPr>
            <a:r>
              <a:rPr lang="fi-FI" b="1" dirty="0"/>
              <a:t>2. Tarjoukset kiinnostuneille kunnille /SY</a:t>
            </a:r>
            <a:endParaRPr lang="fi-FI" dirty="0"/>
          </a:p>
          <a:p>
            <a:pPr lvl="1"/>
            <a:r>
              <a:rPr lang="fi-FI" dirty="0"/>
              <a:t>Yhteys aluejärjestöön ennen tarjousta.</a:t>
            </a:r>
          </a:p>
          <a:p>
            <a:pPr lvl="1"/>
            <a:r>
              <a:rPr lang="fi-FI" dirty="0"/>
              <a:t>Hintaan vaikuttaa kunnan koko, osallistujamäärä, keston ja sisältö (4000-10000€).</a:t>
            </a:r>
          </a:p>
          <a:p>
            <a:pPr lvl="3"/>
            <a:r>
              <a:rPr lang="fi-FI" dirty="0"/>
              <a:t>Suuret kunnat (yli 50 000 asukasta) </a:t>
            </a:r>
          </a:p>
          <a:p>
            <a:pPr lvl="3"/>
            <a:r>
              <a:rPr lang="fi-FI" dirty="0"/>
              <a:t>Keskikokoiset kunnat (10 000-50 000 asukasta)</a:t>
            </a:r>
          </a:p>
          <a:p>
            <a:pPr lvl="3"/>
            <a:r>
              <a:rPr lang="fi-FI" dirty="0"/>
              <a:t>Pienet kunnat (alle 10 000 asukasta)</a:t>
            </a:r>
            <a:br>
              <a:rPr lang="fi-FI" dirty="0"/>
            </a:br>
            <a:endParaRPr lang="fi-FI" dirty="0"/>
          </a:p>
          <a:p>
            <a:pPr marL="0" indent="0">
              <a:buNone/>
            </a:pPr>
            <a:r>
              <a:rPr lang="fi-FI" b="1" dirty="0"/>
              <a:t>3. Koulutuksen tarkempi suunnittelu ja toteutus</a:t>
            </a:r>
          </a:p>
          <a:p>
            <a:pPr lvl="1"/>
            <a:r>
              <a:rPr lang="fi-FI" dirty="0"/>
              <a:t>SY vastaa koulutuksen suunnittelusta ja sisällöstä.</a:t>
            </a:r>
          </a:p>
          <a:p>
            <a:pPr lvl="1"/>
            <a:r>
              <a:rPr lang="fi-FI"/>
              <a:t>Alueet: </a:t>
            </a:r>
            <a:r>
              <a:rPr lang="fi-FI" dirty="0"/>
              <a:t>oman tilanteen mukaan.</a:t>
            </a:r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519B4D4F-47F3-1734-E82F-52DE3AFFD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-288686"/>
            <a:ext cx="9138790" cy="1116000"/>
          </a:xfrm>
        </p:spPr>
        <p:txBody>
          <a:bodyPr/>
          <a:lstStyle/>
          <a:p>
            <a:r>
              <a:rPr lang="fi-FI" dirty="0"/>
              <a:t>Toteutus </a:t>
            </a:r>
          </a:p>
        </p:txBody>
      </p:sp>
    </p:spTree>
    <p:extLst>
      <p:ext uri="{BB962C8B-B14F-4D97-AF65-F5344CB8AC3E}">
        <p14:creationId xmlns:p14="http://schemas.microsoft.com/office/powerpoint/2010/main" val="2307434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55750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C6563270-B246-495F-9E28-410DC67723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err="1"/>
              <a:t>Suositteluliidikarkelot</a:t>
            </a:r>
            <a:r>
              <a:rPr lang="fi-FI" dirty="0"/>
              <a:t> 2025 </a:t>
            </a:r>
          </a:p>
        </p:txBody>
      </p:sp>
      <p:sp>
        <p:nvSpPr>
          <p:cNvPr id="8" name="Alaotsikko 7">
            <a:extLst>
              <a:ext uri="{FF2B5EF4-FFF2-40B4-BE49-F238E27FC236}">
                <a16:creationId xmlns:a16="http://schemas.microsoft.com/office/drawing/2014/main" id="{28535764-C966-4EEE-9C10-E8FE18B6BA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Vinkkaa, vaikuta, voita!</a:t>
            </a:r>
          </a:p>
        </p:txBody>
      </p:sp>
      <p:pic>
        <p:nvPicPr>
          <p:cNvPr id="3" name="Kuvan paikkamerkki 2" descr="Urheilujoukkue yhdessä">
            <a:extLst>
              <a:ext uri="{FF2B5EF4-FFF2-40B4-BE49-F238E27FC236}">
                <a16:creationId xmlns:a16="http://schemas.microsoft.com/office/drawing/2014/main" id="{34B5A0FB-E163-3824-C009-964A9F1800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6" b="218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947401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CDAF16F3-F41C-797F-1CAA-0DD367527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96952"/>
            <a:ext cx="9144000" cy="675064"/>
          </a:xfrm>
        </p:spPr>
        <p:txBody>
          <a:bodyPr/>
          <a:lstStyle/>
          <a:p>
            <a:r>
              <a:rPr lang="fi-FI" dirty="0"/>
              <a:t>Mistä on kysymys?</a:t>
            </a:r>
          </a:p>
        </p:txBody>
      </p:sp>
    </p:spTree>
    <p:extLst>
      <p:ext uri="{BB962C8B-B14F-4D97-AF65-F5344CB8AC3E}">
        <p14:creationId xmlns:p14="http://schemas.microsoft.com/office/powerpoint/2010/main" val="4284258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8" descr="Jalka pallo-tavoite verkko">
            <a:extLst>
              <a:ext uri="{FF2B5EF4-FFF2-40B4-BE49-F238E27FC236}">
                <a16:creationId xmlns:a16="http://schemas.microsoft.com/office/drawing/2014/main" id="{A5E89528-27B1-D21B-F4D1-96729F0ABAC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6" r="28736"/>
          <a:stretch>
            <a:fillRect/>
          </a:stretch>
        </p:blipFill>
        <p:spPr/>
      </p:pic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EDF3C8A-65D7-504B-93E6-631783B00A9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spcBef>
                <a:spcPts val="2500"/>
              </a:spcBef>
              <a:buNone/>
            </a:pPr>
            <a:r>
              <a:rPr lang="fi-FI" sz="1800" b="1" dirty="0"/>
              <a:t>Tavoite</a:t>
            </a:r>
          </a:p>
          <a:p>
            <a:pPr marL="0" lvl="1"/>
            <a:r>
              <a:rPr lang="fi-FI" sz="1800" dirty="0"/>
              <a:t>Tavoitteena on saada </a:t>
            </a:r>
            <a:r>
              <a:rPr lang="fi-FI" sz="1800" b="1" dirty="0"/>
              <a:t>sinulta</a:t>
            </a:r>
            <a:r>
              <a:rPr lang="fi-FI" sz="1800" dirty="0"/>
              <a:t> vähintään yksi laadukas </a:t>
            </a:r>
            <a:r>
              <a:rPr lang="fi-FI" sz="1800" dirty="0" err="1"/>
              <a:t>suositteluliidi</a:t>
            </a:r>
            <a:r>
              <a:rPr lang="fi-FI" sz="1800" dirty="0"/>
              <a:t> uudesta potentiaalisesta yritysjäsenestä.</a:t>
            </a:r>
          </a:p>
          <a:p>
            <a:pPr marL="0" lvl="1"/>
            <a:endParaRPr lang="fi-FI" sz="1800" dirty="0"/>
          </a:p>
          <a:p>
            <a:pPr marL="0" lvl="1"/>
            <a:r>
              <a:rPr lang="fi-FI" sz="1800" dirty="0"/>
              <a:t>Kokonaistavoite 500 laadukasta </a:t>
            </a:r>
            <a:r>
              <a:rPr lang="fi-FI" sz="1800" dirty="0" err="1"/>
              <a:t>suositteluliidiä</a:t>
            </a:r>
            <a:r>
              <a:rPr lang="fi-FI" sz="1800" dirty="0"/>
              <a:t>. Tämän alittaminen tarkoittaa, että emme oikeasti ole edes yrittäneet.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fi-FI" sz="1800" b="1" dirty="0"/>
              <a:t>Kuka voi osallistua?</a:t>
            </a:r>
          </a:p>
          <a:p>
            <a:pPr marL="0" lvl="1"/>
            <a:r>
              <a:rPr lang="fi-FI" sz="1800" dirty="0"/>
              <a:t>SINÄ!</a:t>
            </a:r>
          </a:p>
          <a:p>
            <a:pPr marL="0" lvl="1"/>
            <a:r>
              <a:rPr lang="fi-FI" sz="1800" dirty="0"/>
              <a:t>Paikallisyhdistysten, aluejärjestöjen ja Suomen Yrittäjien henkilöstö ja luottamushenkilöt.</a:t>
            </a:r>
          </a:p>
          <a:p>
            <a:pPr marL="0" lvl="1"/>
            <a:endParaRPr lang="fi-FI" sz="1800" b="1" dirty="0"/>
          </a:p>
          <a:p>
            <a:pPr marL="0" lvl="1"/>
            <a:r>
              <a:rPr lang="fi-FI" sz="1800" b="1" dirty="0"/>
              <a:t>Karkeloiden kesto</a:t>
            </a:r>
          </a:p>
          <a:p>
            <a:pPr marL="0" lvl="1"/>
            <a:r>
              <a:rPr lang="fi-FI" sz="1800" dirty="0"/>
              <a:t>15.9. – 31.10.2025</a:t>
            </a:r>
          </a:p>
          <a:p>
            <a:pPr marL="0" indent="0">
              <a:buNone/>
            </a:pPr>
            <a:endParaRPr lang="fi-FI" sz="3200" dirty="0"/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A97DC1DC-C693-6AB3-ACEE-243E9E481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/>
              <a:t>Ketä</a:t>
            </a:r>
            <a:r>
              <a:rPr lang="en-US" sz="3200" dirty="0"/>
              <a:t> </a:t>
            </a:r>
            <a:r>
              <a:rPr lang="en-US" sz="3200" dirty="0" err="1"/>
              <a:t>karkelot</a:t>
            </a:r>
            <a:r>
              <a:rPr lang="en-US" sz="3200" dirty="0"/>
              <a:t> </a:t>
            </a:r>
            <a:r>
              <a:rPr lang="en-US" sz="3200" dirty="0" err="1"/>
              <a:t>koskevat</a:t>
            </a:r>
            <a:r>
              <a:rPr lang="en-US" sz="3200" dirty="0"/>
              <a:t> ja </a:t>
            </a:r>
            <a:r>
              <a:rPr lang="en-US" sz="3200" dirty="0" err="1"/>
              <a:t>mikä</a:t>
            </a:r>
            <a:r>
              <a:rPr lang="en-US" sz="3200" dirty="0"/>
              <a:t> on </a:t>
            </a:r>
            <a:r>
              <a:rPr lang="en-US" sz="3200" dirty="0" err="1"/>
              <a:t>tavoite</a:t>
            </a:r>
            <a:r>
              <a:rPr lang="en-US" sz="3200" dirty="0"/>
              <a:t>?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06451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06F51570-BFA0-2D58-1D6E-BDCBA6C15E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88840"/>
            <a:ext cx="9144000" cy="1179120"/>
          </a:xfrm>
        </p:spPr>
        <p:txBody>
          <a:bodyPr/>
          <a:lstStyle/>
          <a:p>
            <a:r>
              <a:rPr lang="fi-FI" dirty="0"/>
              <a:t>Mikä on </a:t>
            </a:r>
            <a:r>
              <a:rPr lang="fi-FI" dirty="0" err="1"/>
              <a:t>suositteluliidi</a:t>
            </a:r>
            <a:r>
              <a:rPr lang="fi-FI" dirty="0"/>
              <a:t>?</a:t>
            </a:r>
          </a:p>
        </p:txBody>
      </p:sp>
      <p:sp>
        <p:nvSpPr>
          <p:cNvPr id="6" name="Alaotsikko 5">
            <a:extLst>
              <a:ext uri="{FF2B5EF4-FFF2-40B4-BE49-F238E27FC236}">
                <a16:creationId xmlns:a16="http://schemas.microsoft.com/office/drawing/2014/main" id="{99FB696D-E847-7635-9484-F603B5AAE0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56992"/>
            <a:ext cx="9144000" cy="1656000"/>
          </a:xfrm>
        </p:spPr>
        <p:txBody>
          <a:bodyPr/>
          <a:lstStyle/>
          <a:p>
            <a:r>
              <a:rPr lang="fi-FI" dirty="0" err="1"/>
              <a:t>Suositteluliidi</a:t>
            </a:r>
            <a:r>
              <a:rPr lang="fi-FI" dirty="0"/>
              <a:t> on </a:t>
            </a:r>
            <a:r>
              <a:rPr lang="fi-FI" b="1" dirty="0">
                <a:solidFill>
                  <a:schemeClr val="tx1"/>
                </a:solidFill>
              </a:rPr>
              <a:t>lämmin kontakti </a:t>
            </a:r>
            <a:r>
              <a:rPr lang="fi-FI" dirty="0"/>
              <a:t>– yritys tai yrittäjä, jonka joku tuntee, suosittelee ja antaa luvan </a:t>
            </a:r>
            <a:r>
              <a:rPr lang="fi-FI" dirty="0" err="1"/>
              <a:t>kontaktoida</a:t>
            </a:r>
            <a:r>
              <a:rPr lang="fi-FI" dirty="0"/>
              <a:t>; se ei ole kylmä lista tuntemattomista yrityksistä.</a:t>
            </a:r>
          </a:p>
        </p:txBody>
      </p:sp>
    </p:spTree>
    <p:extLst>
      <p:ext uri="{BB962C8B-B14F-4D97-AF65-F5344CB8AC3E}">
        <p14:creationId xmlns:p14="http://schemas.microsoft.com/office/powerpoint/2010/main" val="18231703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E0910-E328-D621-5954-66D7A1DE1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1D13818A-F8EC-E1F0-AE97-E693545FD3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Miksi osallistuisit?</a:t>
            </a:r>
          </a:p>
        </p:txBody>
      </p:sp>
    </p:spTree>
    <p:extLst>
      <p:ext uri="{BB962C8B-B14F-4D97-AF65-F5344CB8AC3E}">
        <p14:creationId xmlns:p14="http://schemas.microsoft.com/office/powerpoint/2010/main" val="23740664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8A96038-B9DF-7D12-CB42-C1035F3D66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5840" y="692696"/>
            <a:ext cx="7008000" cy="6624736"/>
          </a:xfrm>
        </p:spPr>
        <p:txBody>
          <a:bodyPr/>
          <a:lstStyle/>
          <a:p>
            <a:pPr marL="0" indent="0">
              <a:buNone/>
            </a:pPr>
            <a:r>
              <a:rPr lang="fi-FI" sz="2000" i="1" dirty="0" err="1"/>
              <a:t>Suositteluliidi</a:t>
            </a:r>
            <a:r>
              <a:rPr lang="fi-FI" sz="2000" i="1" dirty="0"/>
              <a:t> on helppo tapa tehdä näkyväksi yrittäjäjärjestön hyöty ja vaikuttavuus. Näin teet näkyväksi myös oman järjestötyösi.</a:t>
            </a:r>
          </a:p>
          <a:p>
            <a:pPr marL="0" indent="0">
              <a:buNone/>
            </a:pPr>
            <a:endParaRPr lang="fi-FI" sz="2000" i="1" dirty="0"/>
          </a:p>
          <a:p>
            <a:pPr marL="0" indent="0">
              <a:buNone/>
            </a:pPr>
            <a:r>
              <a:rPr lang="fi-FI" sz="2000" i="1" dirty="0"/>
              <a:t>Yrittäjäjärjestön jäsenyys on yrittäjiä, ei järjestöä varten. Yrittäjät on meille jäsenyrittäjille yhteisö, josta saamme tukea, kannustusta, vaikuttavuutta ja verkostoja yrittäjyyteemme.</a:t>
            </a:r>
          </a:p>
          <a:p>
            <a:pPr marL="0" indent="0">
              <a:buNone/>
            </a:pPr>
            <a:r>
              <a:rPr lang="fi-FI" sz="2000" i="1" dirty="0"/>
              <a:t> </a:t>
            </a:r>
          </a:p>
          <a:p>
            <a:pPr marL="0" indent="0">
              <a:buNone/>
            </a:pPr>
            <a:r>
              <a:rPr lang="fi-FI" sz="2000" i="1" dirty="0"/>
              <a:t>Juuri sinun verkostossasi saattaa olla joku, joka tarvitsee tukea, jota ei ole osannut pyytää, joku, joka voi saada kannustusta kehittämiseen, kasvuun tai jaksamiseen vahvasta yrittäjien yhteisöstä. </a:t>
            </a:r>
          </a:p>
          <a:p>
            <a:pPr marL="0" indent="0">
              <a:buNone/>
            </a:pPr>
            <a:r>
              <a:rPr lang="fi-FI" sz="2000" i="1" dirty="0"/>
              <a:t> </a:t>
            </a:r>
          </a:p>
          <a:p>
            <a:pPr marL="0" indent="0">
              <a:buNone/>
            </a:pPr>
            <a:r>
              <a:rPr lang="fi-FI" sz="2000" i="1" dirty="0"/>
              <a:t>Jätä siis </a:t>
            </a:r>
            <a:r>
              <a:rPr lang="fi-FI" sz="2000" i="1" dirty="0" err="1"/>
              <a:t>liidisi</a:t>
            </a:r>
            <a:r>
              <a:rPr lang="fi-FI" sz="2000" i="1" dirty="0"/>
              <a:t>, sillä me jos ketkä tiedämme, että tähän kasvavaan ja vaikuttavaan joukkoon kannattaa kuulua.</a:t>
            </a:r>
            <a:endParaRPr lang="fi-FI" i="1" dirty="0"/>
          </a:p>
          <a:p>
            <a:pPr marL="0" indent="0">
              <a:buNone/>
            </a:pPr>
            <a:endParaRPr lang="fi-FI" sz="1800" b="1" i="1" dirty="0"/>
          </a:p>
          <a:p>
            <a:pPr marL="0" indent="0">
              <a:buNone/>
            </a:pPr>
            <a:r>
              <a:rPr lang="fi-FI" sz="1800" b="1" i="1" dirty="0"/>
              <a:t>-Petri Salminen, Suomen Yrittäjien Puheenjohtaja</a:t>
            </a:r>
          </a:p>
          <a:p>
            <a:endParaRPr lang="fi-FI" dirty="0"/>
          </a:p>
        </p:txBody>
      </p:sp>
      <p:pic>
        <p:nvPicPr>
          <p:cNvPr id="6" name="Kuvan paikkamerkki 5" descr="Kuva, joka sisältää kohteen vaate, sisä-, huonekalu, henkilö&#10;&#10;Tekoälyllä luotu sisältö voi olla virheellistä.">
            <a:extLst>
              <a:ext uri="{FF2B5EF4-FFF2-40B4-BE49-F238E27FC236}">
                <a16:creationId xmlns:a16="http://schemas.microsoft.com/office/drawing/2014/main" id="{52721A4C-9CF9-A0FA-1F3B-6C694277E80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3" r="287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170125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90F173-4CF3-303A-9096-697E2C5EC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2043080B-8021-A150-D3EE-D7747C91D7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6792"/>
            <a:ext cx="9144000" cy="891088"/>
          </a:xfrm>
          <a:solidFill>
            <a:srgbClr val="F6F6F7"/>
          </a:solidFill>
        </p:spPr>
        <p:txBody>
          <a:bodyPr/>
          <a:lstStyle/>
          <a:p>
            <a:r>
              <a:rPr lang="fi-FI" dirty="0">
                <a:solidFill>
                  <a:schemeClr val="tx1"/>
                </a:solidFill>
              </a:rPr>
              <a:t>Eikä siinä vielä kaikki..</a:t>
            </a:r>
          </a:p>
        </p:txBody>
      </p:sp>
      <p:pic>
        <p:nvPicPr>
          <p:cNvPr id="3" name="Kuva 2" descr="Kuva, joka sisältää kohteen teksti, Fontti, logo, Grafiikka&#10;&#10;Tekoälyllä luotu sisältö voi olla virheellistä.">
            <a:extLst>
              <a:ext uri="{FF2B5EF4-FFF2-40B4-BE49-F238E27FC236}">
                <a16:creationId xmlns:a16="http://schemas.microsoft.com/office/drawing/2014/main" id="{C3BDAB18-ACA4-7583-005E-088475E71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688" y="2455852"/>
            <a:ext cx="5616624" cy="286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2715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n paikkamerkki 11" descr="Kaksi henkilöä ja kuppi -kuva">
            <a:extLst>
              <a:ext uri="{FF2B5EF4-FFF2-40B4-BE49-F238E27FC236}">
                <a16:creationId xmlns:a16="http://schemas.microsoft.com/office/drawing/2014/main" id="{CE3764B6-E757-EB66-A6A3-5EBDBBEA79B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3" r="18173"/>
          <a:stretch>
            <a:fillRect/>
          </a:stretch>
        </p:blipFill>
        <p:spPr/>
      </p:pic>
      <p:graphicFrame>
        <p:nvGraphicFramePr>
          <p:cNvPr id="8" name="Sisällön paikkamerkki 4">
            <a:extLst>
              <a:ext uri="{FF2B5EF4-FFF2-40B4-BE49-F238E27FC236}">
                <a16:creationId xmlns:a16="http://schemas.microsoft.com/office/drawing/2014/main" id="{F87EF493-2623-18DA-8F85-4DD4F0AECB49}"/>
              </a:ext>
            </a:extLst>
          </p:cNvPr>
          <p:cNvGraphicFramePr>
            <a:graphicFrameLocks/>
          </p:cNvGraphicFrame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VisualTitledTextBox"/>
                  </p202:designTagLst>
                </p202:designPr>
              </p:ext>
            </p:extLst>
          </p:nvPr>
        </p:nvGraphicFramePr>
        <p:xfrm>
          <a:off x="4634726" y="1268760"/>
          <a:ext cx="7029274" cy="5314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Kuva 4" descr="Kuva, joka sisältää kohteen Grafiikka, Fontti, symboli, logo&#10;&#10;Tekoälyllä luotu sisältö voi olla virheellistä.">
            <a:extLst>
              <a:ext uri="{FF2B5EF4-FFF2-40B4-BE49-F238E27FC236}">
                <a16:creationId xmlns:a16="http://schemas.microsoft.com/office/drawing/2014/main" id="{6040FB41-B62A-1C42-BAC3-4F7C88409E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59844">
            <a:off x="1795744" y="2237643"/>
            <a:ext cx="561729" cy="21885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73FBC2BD-4CE9-6E81-0B6E-0D92C47B316B}"/>
              </a:ext>
            </a:extLst>
          </p:cNvPr>
          <p:cNvSpPr/>
          <p:nvPr/>
        </p:nvSpPr>
        <p:spPr>
          <a:xfrm>
            <a:off x="-168696" y="712485"/>
            <a:ext cx="492439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i-FI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Tuotepalkinnot lahjoittaa Yrittäjien </a:t>
            </a:r>
            <a:r>
              <a:rPr lang="fi-FI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pääyhteistyökumppani Elisa </a:t>
            </a:r>
          </a:p>
        </p:txBody>
      </p:sp>
    </p:spTree>
    <p:extLst>
      <p:ext uri="{BB962C8B-B14F-4D97-AF65-F5344CB8AC3E}">
        <p14:creationId xmlns:p14="http://schemas.microsoft.com/office/powerpoint/2010/main" val="9973000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D88F2F-CA31-4CAB-E4A7-634117F72B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5400" dirty="0"/>
              <a:t>Miten osallistut?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6FB3686-0E4F-9C3C-10C9-BAE1ADD367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sz="7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www.yrittajat.fi/liidi</a:t>
            </a:r>
            <a:r>
              <a:rPr lang="fi-FI" sz="7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61027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9FB38-9EDD-E831-223D-DA7AF9213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FF1DA9-D21E-65E9-5D71-54E43EF76D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5400" dirty="0"/>
              <a:t>Ohjeet &amp; säännöt Materiaalipankissa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E6B9231-1EC3-E098-DDD0-85A25EAB79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sz="480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Suositteluliidikarkelot</a:t>
            </a:r>
            <a:r>
              <a:rPr lang="fi-FI" sz="4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2025</a:t>
            </a:r>
            <a:endParaRPr lang="fi-FI" sz="4800" dirty="0"/>
          </a:p>
        </p:txBody>
      </p:sp>
    </p:spTree>
    <p:extLst>
      <p:ext uri="{BB962C8B-B14F-4D97-AF65-F5344CB8AC3E}">
        <p14:creationId xmlns:p14="http://schemas.microsoft.com/office/powerpoint/2010/main" val="42789601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4991D7D8-A332-2D2A-2D96-CFEB1140E3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Tutustu Elisan tarjoamiin jäsenetuihin</a:t>
            </a:r>
          </a:p>
        </p:txBody>
      </p:sp>
      <p:sp>
        <p:nvSpPr>
          <p:cNvPr id="6" name="Alaotsikko 5">
            <a:extLst>
              <a:ext uri="{FF2B5EF4-FFF2-40B4-BE49-F238E27FC236}">
                <a16:creationId xmlns:a16="http://schemas.microsoft.com/office/drawing/2014/main" id="{3FFEA1A2-33FC-7459-7ED6-1FF1E2B579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Tietoturvalliset liittymät, nettiyhteydet ja yksinkertaiset IT-palvelut – erikoishinnat Suomen Yrittäjien jäsenille! - Yrittajat.fi</a:t>
            </a:r>
            <a:endParaRPr lang="fi-FI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0763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CF5511F3-DB46-2FF5-4C9C-8B1C08DC60D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56061" y="3153283"/>
            <a:ext cx="5879877" cy="551433"/>
          </a:xfrm>
        </p:spPr>
        <p:txBody>
          <a:bodyPr/>
          <a:lstStyle/>
          <a:p>
            <a:r>
              <a:rPr lang="en-US" sz="3200" dirty="0">
                <a:solidFill>
                  <a:schemeClr val="bg1"/>
                </a:solidFill>
              </a:rPr>
              <a:t>KIITOS OSALLISTUMISESTA!</a:t>
            </a:r>
            <a:endParaRPr lang="fi-FI" dirty="0">
              <a:solidFill>
                <a:schemeClr val="bg1"/>
              </a:solidFill>
            </a:endParaRPr>
          </a:p>
        </p:txBody>
      </p:sp>
      <p:pic>
        <p:nvPicPr>
          <p:cNvPr id="3" name="Kuva 2" descr="Sydän tasaisella täytöllä">
            <a:extLst>
              <a:ext uri="{FF2B5EF4-FFF2-40B4-BE49-F238E27FC236}">
                <a16:creationId xmlns:a16="http://schemas.microsoft.com/office/drawing/2014/main" id="{27CFF12E-E11D-9D20-C8EE-70BD765F9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91335" y="3789040"/>
            <a:ext cx="1609329" cy="160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1341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99933"/>
      </p:ext>
    </p:extLst>
  </p:cSld>
  <p:clrMapOvr>
    <a:masterClrMapping/>
  </p:clrMapOvr>
</p:sld>
</file>

<file path=ppt/theme/theme1.xml><?xml version="1.0" encoding="utf-8"?>
<a:theme xmlns:a="http://schemas.openxmlformats.org/drawingml/2006/main" name="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k-yritysbarometri.potx" id="{D832E768-8624-4EC1-82AE-4C98511B0B8C}" vid="{FC379844-04B6-4EBD-8673-CE03A2798A61}"/>
    </a:ext>
  </a:extLst>
</a:theme>
</file>

<file path=ppt/theme/theme2.xml><?xml version="1.0" encoding="utf-8"?>
<a:theme xmlns:a="http://schemas.openxmlformats.org/drawingml/2006/main" name="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19A87F38-8497-41DC-800A-1A85418D52D6}" vid="{1248F3D7-C595-46AE-9C95-15DAF02788B7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9992BEE7E004848BF91DD3D01D7067C" ma:contentTypeVersion="12" ma:contentTypeDescription="Luo uusi asiakirja." ma:contentTypeScope="" ma:versionID="c6f72bf758179952dffe473901486a64">
  <xsd:schema xmlns:xsd="http://www.w3.org/2001/XMLSchema" xmlns:xs="http://www.w3.org/2001/XMLSchema" xmlns:p="http://schemas.microsoft.com/office/2006/metadata/properties" xmlns:ns2="329bd664-d8be-41cf-b989-d8dfb89411f2" xmlns:ns3="fbf8f03c-7d4d-49e4-89c5-3c481dfe6f5b" targetNamespace="http://schemas.microsoft.com/office/2006/metadata/properties" ma:root="true" ma:fieldsID="07f4ed6d90d4a3a895ebd77a67886ef5" ns2:_="" ns3:_="">
    <xsd:import namespace="329bd664-d8be-41cf-b989-d8dfb89411f2"/>
    <xsd:import namespace="fbf8f03c-7d4d-49e4-89c5-3c481dfe6f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9bd664-d8be-41cf-b989-d8dfb89411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f8f03c-7d4d-49e4-89c5-3c481dfe6f5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a7f66aa-6a08-443e-85d5-926ec37630ff}" ma:internalName="TaxCatchAll" ma:showField="CatchAllData" ma:web="fbf8f03c-7d4d-49e4-89c5-3c481dfe6f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9bd664-d8be-41cf-b989-d8dfb89411f2">
      <Terms xmlns="http://schemas.microsoft.com/office/infopath/2007/PartnerControls"/>
    </lcf76f155ced4ddcb4097134ff3c332f>
    <TaxCatchAll xmlns="fbf8f03c-7d4d-49e4-89c5-3c481dfe6f5b" xsi:nil="true"/>
  </documentManagement>
</p:properties>
</file>

<file path=customXml/itemProps1.xml><?xml version="1.0" encoding="utf-8"?>
<ds:datastoreItem xmlns:ds="http://schemas.openxmlformats.org/officeDocument/2006/customXml" ds:itemID="{F5E9F1B0-AA78-4552-8A09-42287C77F08C}"/>
</file>

<file path=customXml/itemProps2.xml><?xml version="1.0" encoding="utf-8"?>
<ds:datastoreItem xmlns:ds="http://schemas.openxmlformats.org/officeDocument/2006/customXml" ds:itemID="{AF8712C0-213E-4A95-995C-8C41BDC9B8B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D0253A-5FE7-4818-ACB8-96FB25F54141}">
  <ds:schemaRefs>
    <ds:schemaRef ds:uri="http://schemas.microsoft.com/office/infopath/2007/PartnerControls"/>
    <ds:schemaRef ds:uri="http://purl.org/dc/terms/"/>
    <ds:schemaRef ds:uri="http://purl.org/dc/dcmitype/"/>
    <ds:schemaRef ds:uri="7abbca4e-3980-4fcf-946a-52a58c13d279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a277a87a-3e73-4fe4-85b8-5be938081f96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Pk-yritysbarometri</Template>
  <TotalTime>1124</TotalTime>
  <Words>1180</Words>
  <Application>Microsoft Office PowerPoint</Application>
  <PresentationFormat>Laajakuva</PresentationFormat>
  <Paragraphs>302</Paragraphs>
  <Slides>35</Slides>
  <Notes>16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3</vt:i4>
      </vt:variant>
      <vt:variant>
        <vt:lpstr>Dian otsikot</vt:lpstr>
      </vt:variant>
      <vt:variant>
        <vt:i4>35</vt:i4>
      </vt:variant>
    </vt:vector>
  </HeadingPairs>
  <TitlesOfParts>
    <vt:vector size="44" baseType="lpstr">
      <vt:lpstr>Aptos</vt:lpstr>
      <vt:lpstr>Aptos Display</vt:lpstr>
      <vt:lpstr>Arial</vt:lpstr>
      <vt:lpstr>Arial Black</vt:lpstr>
      <vt:lpstr>Calibri</vt:lpstr>
      <vt:lpstr>Trebuchet MS</vt:lpstr>
      <vt:lpstr>Suomen Yrittajat</vt:lpstr>
      <vt:lpstr>Suomen Yrittajat</vt:lpstr>
      <vt:lpstr>Office-teema</vt:lpstr>
      <vt:lpstr>PK-YRITYSBAROMETRI</vt:lpstr>
      <vt:lpstr>Pk-yritysbarometrin suhdannenäkymät ja  BKT:n määrän muutos</vt:lpstr>
      <vt:lpstr>PowerPoint-esitys</vt:lpstr>
      <vt:lpstr>Suhdannenäkymät seuraavan 12 kuukauden aikana toimialoittain ja kasvuhakuisuuden mukaan</vt:lpstr>
      <vt:lpstr>Suhdannenäkymät seuraavan 12 kuukauden aikana kokoluokittain ja perustamisvuoden mukaan</vt:lpstr>
      <vt:lpstr>Investointien arvon muutosodotukset, saldoluku</vt:lpstr>
      <vt:lpstr>Henkilöstön määrän muutosodotukset, saldoluku</vt:lpstr>
      <vt:lpstr>Kehittyminen ja kansainvälistyminen</vt:lpstr>
      <vt:lpstr>Kasvuhakuisuuden kehitys, % pk-yrityksistä</vt:lpstr>
      <vt:lpstr>Yrityksellä on tutkimus- ja kehittämistoimintaa, %</vt:lpstr>
      <vt:lpstr>Yritysten markkina-alueet ulkomailla, % */</vt:lpstr>
      <vt:lpstr>Tullipolitiikan tai muiden kansainvälisen kaupan rajoitteiden vaikutus yrityksen toimintaan viimeisen 12kk aikana, % */</vt:lpstr>
      <vt:lpstr>Rahoituksen ehtojen ja saatavuuden vaikutus hankkeiden toteutumiseen, %</vt:lpstr>
      <vt:lpstr>Pk-yritysten omat maksuvaikeudet  viimeisen 3 kuukauden aikana, %</vt:lpstr>
      <vt:lpstr>Pk-yritysbarometrin suhdannenäkymät ja  BKT:n määrän muutos</vt:lpstr>
      <vt:lpstr>PowerPoint-esitys</vt:lpstr>
      <vt:lpstr>Elinvoimakunta-koulutukset</vt:lpstr>
      <vt:lpstr>PowerPoint-esitys</vt:lpstr>
      <vt:lpstr>Yrittäjyyden ykköskunta  - koulutus (½ -1 pv)</vt:lpstr>
      <vt:lpstr>Teemat</vt:lpstr>
      <vt:lpstr>Toteutus </vt:lpstr>
      <vt:lpstr>PowerPoint-esitys</vt:lpstr>
      <vt:lpstr>Suositteluliidikarkelot 2025 </vt:lpstr>
      <vt:lpstr>Mistä on kysymys?</vt:lpstr>
      <vt:lpstr>Ketä karkelot koskevat ja mikä on tavoite?</vt:lpstr>
      <vt:lpstr>Mikä on suositteluliidi?</vt:lpstr>
      <vt:lpstr>Miksi osallistuisit?</vt:lpstr>
      <vt:lpstr>PowerPoint-esitys</vt:lpstr>
      <vt:lpstr>Eikä siinä vielä kaikki..</vt:lpstr>
      <vt:lpstr>PowerPoint-esitys</vt:lpstr>
      <vt:lpstr>Miten osallistut?</vt:lpstr>
      <vt:lpstr>Ohjeet &amp; säännöt Materiaalipankissa</vt:lpstr>
      <vt:lpstr>Tutustu Elisan tarjoamiin jäsenetuihin</vt:lpstr>
      <vt:lpstr>KIITOS OSALLISTUMISESTA!</vt:lpstr>
      <vt:lpstr>PowerPoint-esitys</vt:lpstr>
    </vt:vector>
  </TitlesOfParts>
  <Company>Suomen Yrittäjät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Pk-yritysbarometri</dc:title>
  <dc:creator>Pirkko Herttovuo</dc:creator>
  <cp:lastModifiedBy>Heidi Jäntti</cp:lastModifiedBy>
  <cp:revision>18</cp:revision>
  <cp:lastPrinted>2021-08-20T06:44:30Z</cp:lastPrinted>
  <dcterms:created xsi:type="dcterms:W3CDTF">2020-01-07T09:46:12Z</dcterms:created>
  <dcterms:modified xsi:type="dcterms:W3CDTF">2025-09-16T17:13:19Z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0x010100C9992BEE7E004848BF91DD3D01D7067C</vt:lpwstr>
  </property>
  <property fmtid="{D5CDD505-2E9C-101B-9397-08002B2CF9AE}" pid="3" name="MediaServiceImageTags">
    <vt:lpwstr/>
  </property>
</Properties>
</file>