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4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5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6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7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8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9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8" r:id="rId4"/>
    <p:sldMasterId id="2147484471" r:id="rId5"/>
    <p:sldMasterId id="2147484616" r:id="rId6"/>
    <p:sldMasterId id="2147484503" r:id="rId7"/>
    <p:sldMasterId id="2147484527" r:id="rId8"/>
    <p:sldMasterId id="2147484565" r:id="rId9"/>
    <p:sldMasterId id="2147484591" r:id="rId10"/>
    <p:sldMasterId id="2147484619" r:id="rId11"/>
    <p:sldMasterId id="2147484645" r:id="rId12"/>
    <p:sldMasterId id="2147484658" r:id="rId13"/>
  </p:sldMasterIdLst>
  <p:notesMasterIdLst>
    <p:notesMasterId r:id="rId38"/>
  </p:notesMasterIdLst>
  <p:sldIdLst>
    <p:sldId id="1220" r:id="rId14"/>
    <p:sldId id="2147472773" r:id="rId15"/>
    <p:sldId id="2147472774" r:id="rId16"/>
    <p:sldId id="2147472775" r:id="rId17"/>
    <p:sldId id="2147472776" r:id="rId18"/>
    <p:sldId id="2147472777" r:id="rId19"/>
    <p:sldId id="2147472778" r:id="rId20"/>
    <p:sldId id="2147472779" r:id="rId21"/>
    <p:sldId id="2147472780" r:id="rId22"/>
    <p:sldId id="2147472781" r:id="rId23"/>
    <p:sldId id="2147472782" r:id="rId24"/>
    <p:sldId id="2147472783" r:id="rId25"/>
    <p:sldId id="2147472784" r:id="rId26"/>
    <p:sldId id="2147472786" r:id="rId27"/>
    <p:sldId id="2147472787" r:id="rId28"/>
    <p:sldId id="2147472788" r:id="rId29"/>
    <p:sldId id="2147472785" r:id="rId30"/>
    <p:sldId id="2147472795" r:id="rId31"/>
    <p:sldId id="2147472789" r:id="rId32"/>
    <p:sldId id="2147472790" r:id="rId33"/>
    <p:sldId id="2147472791" r:id="rId34"/>
    <p:sldId id="2147472792" r:id="rId35"/>
    <p:sldId id="2147472793" r:id="rId36"/>
    <p:sldId id="2147472794" r:id="rId37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A9E8A5C-59FA-D42D-FDFF-ACBA3DD6D6D2}" name="Anneli Komi" initials="AK" userId="S::anneli.komi@yrittajat.fi::a3a919d7-c878-4d8e-8493-faca80bee35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A3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235E1A-FEC1-465A-BF92-DD75AB146775}" v="3" dt="2025-05-15T12:25:48.047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5" autoAdjust="0"/>
    <p:restoredTop sz="93557" autoAdjust="0"/>
  </p:normalViewPr>
  <p:slideViewPr>
    <p:cSldViewPr snapToGrid="0">
      <p:cViewPr varScale="1">
        <p:scale>
          <a:sx n="69" d="100"/>
          <a:sy n="69" d="100"/>
        </p:scale>
        <p:origin x="72" y="4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presProps" Target="presProps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viewProps" Target="viewProps.xml"/><Relationship Id="rId45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7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Jäntti" userId="72604c53-cdc7-4e02-bfaf-0ce60e13563e" providerId="ADAL" clId="{CEAA963A-2063-49F4-93B6-F7F708BAF570}"/>
    <pc:docChg chg="undo custSel addSld delSld modSld sldOrd">
      <pc:chgData name="Heidi Jäntti" userId="72604c53-cdc7-4e02-bfaf-0ce60e13563e" providerId="ADAL" clId="{CEAA963A-2063-49F4-93B6-F7F708BAF570}" dt="2025-05-16T06:34:17.792" v="35"/>
      <pc:docMkLst>
        <pc:docMk/>
      </pc:docMkLst>
      <pc:sldChg chg="modSp mod">
        <pc:chgData name="Heidi Jäntti" userId="72604c53-cdc7-4e02-bfaf-0ce60e13563e" providerId="ADAL" clId="{CEAA963A-2063-49F4-93B6-F7F708BAF570}" dt="2025-05-16T06:30:58.447" v="2" actId="732"/>
        <pc:sldMkLst>
          <pc:docMk/>
          <pc:sldMk cId="3438575474" sldId="2147472786"/>
        </pc:sldMkLst>
        <pc:picChg chg="mod modCrop">
          <ac:chgData name="Heidi Jäntti" userId="72604c53-cdc7-4e02-bfaf-0ce60e13563e" providerId="ADAL" clId="{CEAA963A-2063-49F4-93B6-F7F708BAF570}" dt="2025-05-16T06:30:58.447" v="2" actId="732"/>
          <ac:picMkLst>
            <pc:docMk/>
            <pc:sldMk cId="3438575474" sldId="2147472786"/>
            <ac:picMk id="5" creationId="{9C8F2F69-F5CD-0BA9-40F7-7FD5B1C51019}"/>
          </ac:picMkLst>
        </pc:picChg>
      </pc:sldChg>
      <pc:sldChg chg="add del">
        <pc:chgData name="Heidi Jäntti" userId="72604c53-cdc7-4e02-bfaf-0ce60e13563e" providerId="ADAL" clId="{CEAA963A-2063-49F4-93B6-F7F708BAF570}" dt="2025-05-16T06:34:10.574" v="22"/>
        <pc:sldMkLst>
          <pc:docMk/>
          <pc:sldMk cId="4071484275" sldId="2147472789"/>
        </pc:sldMkLst>
      </pc:sldChg>
      <pc:sldChg chg="add del">
        <pc:chgData name="Heidi Jäntti" userId="72604c53-cdc7-4e02-bfaf-0ce60e13563e" providerId="ADAL" clId="{CEAA963A-2063-49F4-93B6-F7F708BAF570}" dt="2025-05-16T06:34:10.596" v="24"/>
        <pc:sldMkLst>
          <pc:docMk/>
          <pc:sldMk cId="3592066176" sldId="2147472790"/>
        </pc:sldMkLst>
      </pc:sldChg>
      <pc:sldChg chg="add del">
        <pc:chgData name="Heidi Jäntti" userId="72604c53-cdc7-4e02-bfaf-0ce60e13563e" providerId="ADAL" clId="{CEAA963A-2063-49F4-93B6-F7F708BAF570}" dt="2025-05-16T06:34:10.622" v="26"/>
        <pc:sldMkLst>
          <pc:docMk/>
          <pc:sldMk cId="2785188841" sldId="2147472791"/>
        </pc:sldMkLst>
      </pc:sldChg>
      <pc:sldChg chg="add del">
        <pc:chgData name="Heidi Jäntti" userId="72604c53-cdc7-4e02-bfaf-0ce60e13563e" providerId="ADAL" clId="{CEAA963A-2063-49F4-93B6-F7F708BAF570}" dt="2025-05-16T06:34:10.640" v="28"/>
        <pc:sldMkLst>
          <pc:docMk/>
          <pc:sldMk cId="163068901" sldId="2147472792"/>
        </pc:sldMkLst>
      </pc:sldChg>
      <pc:sldChg chg="add del">
        <pc:chgData name="Heidi Jäntti" userId="72604c53-cdc7-4e02-bfaf-0ce60e13563e" providerId="ADAL" clId="{CEAA963A-2063-49F4-93B6-F7F708BAF570}" dt="2025-05-16T06:34:10.660" v="30"/>
        <pc:sldMkLst>
          <pc:docMk/>
          <pc:sldMk cId="3910384009" sldId="2147472793"/>
        </pc:sldMkLst>
      </pc:sldChg>
      <pc:sldChg chg="add del">
        <pc:chgData name="Heidi Jäntti" userId="72604c53-cdc7-4e02-bfaf-0ce60e13563e" providerId="ADAL" clId="{CEAA963A-2063-49F4-93B6-F7F708BAF570}" dt="2025-05-16T06:34:10.677" v="32"/>
        <pc:sldMkLst>
          <pc:docMk/>
          <pc:sldMk cId="2952373561" sldId="2147472794"/>
        </pc:sldMkLst>
      </pc:sldChg>
      <pc:sldChg chg="add ord">
        <pc:chgData name="Heidi Jäntti" userId="72604c53-cdc7-4e02-bfaf-0ce60e13563e" providerId="ADAL" clId="{CEAA963A-2063-49F4-93B6-F7F708BAF570}" dt="2025-05-16T06:34:17.792" v="35"/>
        <pc:sldMkLst>
          <pc:docMk/>
          <pc:sldMk cId="2232044533" sldId="2147472795"/>
        </pc:sldMkLst>
      </pc:sldChg>
    </pc:docChg>
  </pc:docChgLst>
  <pc:docChgLst>
    <pc:chgData name="Harri Jaskari" userId="5b4af36c-c6ea-46d2-81a7-7ec9121d3c67" providerId="ADAL" clId="{5F235E1A-FEC1-465A-BF92-DD75AB146775}"/>
    <pc:docChg chg="custSel addSld modSld">
      <pc:chgData name="Harri Jaskari" userId="5b4af36c-c6ea-46d2-81a7-7ec9121d3c67" providerId="ADAL" clId="{5F235E1A-FEC1-465A-BF92-DD75AB146775}" dt="2025-05-15T12:35:15.416" v="1115" actId="1076"/>
      <pc:docMkLst>
        <pc:docMk/>
      </pc:docMkLst>
      <pc:sldChg chg="modSp mod">
        <pc:chgData name="Harri Jaskari" userId="5b4af36c-c6ea-46d2-81a7-7ec9121d3c67" providerId="ADAL" clId="{5F235E1A-FEC1-465A-BF92-DD75AB146775}" dt="2025-05-15T12:14:36.908" v="108" actId="20577"/>
        <pc:sldMkLst>
          <pc:docMk/>
          <pc:sldMk cId="957443672" sldId="1220"/>
        </pc:sldMkLst>
        <pc:spChg chg="mod">
          <ac:chgData name="Harri Jaskari" userId="5b4af36c-c6ea-46d2-81a7-7ec9121d3c67" providerId="ADAL" clId="{5F235E1A-FEC1-465A-BF92-DD75AB146775}" dt="2025-05-15T12:14:36.908" v="108" actId="20577"/>
          <ac:spMkLst>
            <pc:docMk/>
            <pc:sldMk cId="957443672" sldId="1220"/>
            <ac:spMk id="3" creationId="{00000000-0000-0000-0000-000000000000}"/>
          </ac:spMkLst>
        </pc:spChg>
      </pc:sldChg>
      <pc:sldChg chg="modSp mod">
        <pc:chgData name="Harri Jaskari" userId="5b4af36c-c6ea-46d2-81a7-7ec9121d3c67" providerId="ADAL" clId="{5F235E1A-FEC1-465A-BF92-DD75AB146775}" dt="2025-05-15T12:22:24.101" v="111" actId="20577"/>
        <pc:sldMkLst>
          <pc:docMk/>
          <pc:sldMk cId="152432869" sldId="2147472773"/>
        </pc:sldMkLst>
        <pc:spChg chg="mod">
          <ac:chgData name="Harri Jaskari" userId="5b4af36c-c6ea-46d2-81a7-7ec9121d3c67" providerId="ADAL" clId="{5F235E1A-FEC1-465A-BF92-DD75AB146775}" dt="2025-05-15T12:22:24.101" v="111" actId="20577"/>
          <ac:spMkLst>
            <pc:docMk/>
            <pc:sldMk cId="152432869" sldId="2147472773"/>
            <ac:spMk id="3" creationId="{B6E19679-62B0-24DD-E7F0-D8A074473C9B}"/>
          </ac:spMkLst>
        </pc:spChg>
      </pc:sldChg>
      <pc:sldChg chg="addSp delSp modSp add mod">
        <pc:chgData name="Harri Jaskari" userId="5b4af36c-c6ea-46d2-81a7-7ec9121d3c67" providerId="ADAL" clId="{5F235E1A-FEC1-465A-BF92-DD75AB146775}" dt="2025-05-15T12:28:38.889" v="507" actId="1076"/>
        <pc:sldMkLst>
          <pc:docMk/>
          <pc:sldMk cId="3438575474" sldId="2147472786"/>
        </pc:sldMkLst>
        <pc:spChg chg="mod">
          <ac:chgData name="Harri Jaskari" userId="5b4af36c-c6ea-46d2-81a7-7ec9121d3c67" providerId="ADAL" clId="{5F235E1A-FEC1-465A-BF92-DD75AB146775}" dt="2025-05-15T12:25:39.657" v="168" actId="20577"/>
          <ac:spMkLst>
            <pc:docMk/>
            <pc:sldMk cId="3438575474" sldId="2147472786"/>
            <ac:spMk id="2" creationId="{95FFE757-1FE8-34FC-936D-87104E20F8AB}"/>
          </ac:spMkLst>
        </pc:spChg>
        <pc:spChg chg="mod">
          <ac:chgData name="Harri Jaskari" userId="5b4af36c-c6ea-46d2-81a7-7ec9121d3c67" providerId="ADAL" clId="{5F235E1A-FEC1-465A-BF92-DD75AB146775}" dt="2025-05-15T12:28:01.086" v="505" actId="20577"/>
          <ac:spMkLst>
            <pc:docMk/>
            <pc:sldMk cId="3438575474" sldId="2147472786"/>
            <ac:spMk id="3" creationId="{671821B9-000A-2DBA-5D43-461281F7D2C5}"/>
          </ac:spMkLst>
        </pc:spChg>
        <pc:picChg chg="add mod">
          <ac:chgData name="Harri Jaskari" userId="5b4af36c-c6ea-46d2-81a7-7ec9121d3c67" providerId="ADAL" clId="{5F235E1A-FEC1-465A-BF92-DD75AB146775}" dt="2025-05-15T12:28:38.889" v="507" actId="1076"/>
          <ac:picMkLst>
            <pc:docMk/>
            <pc:sldMk cId="3438575474" sldId="2147472786"/>
            <ac:picMk id="5" creationId="{9C8F2F69-F5CD-0BA9-40F7-7FD5B1C51019}"/>
          </ac:picMkLst>
        </pc:picChg>
        <pc:picChg chg="del">
          <ac:chgData name="Harri Jaskari" userId="5b4af36c-c6ea-46d2-81a7-7ec9121d3c67" providerId="ADAL" clId="{5F235E1A-FEC1-465A-BF92-DD75AB146775}" dt="2025-05-15T12:25:27.586" v="113" actId="478"/>
          <ac:picMkLst>
            <pc:docMk/>
            <pc:sldMk cId="3438575474" sldId="2147472786"/>
            <ac:picMk id="8" creationId="{BE19F850-335B-B19C-E9B4-83B720434442}"/>
          </ac:picMkLst>
        </pc:picChg>
      </pc:sldChg>
      <pc:sldChg chg="addSp modSp add mod">
        <pc:chgData name="Harri Jaskari" userId="5b4af36c-c6ea-46d2-81a7-7ec9121d3c67" providerId="ADAL" clId="{5F235E1A-FEC1-465A-BF92-DD75AB146775}" dt="2025-05-15T12:31:55.036" v="756" actId="20577"/>
        <pc:sldMkLst>
          <pc:docMk/>
          <pc:sldMk cId="3886019842" sldId="2147472787"/>
        </pc:sldMkLst>
        <pc:spChg chg="mod">
          <ac:chgData name="Harri Jaskari" userId="5b4af36c-c6ea-46d2-81a7-7ec9121d3c67" providerId="ADAL" clId="{5F235E1A-FEC1-465A-BF92-DD75AB146775}" dt="2025-05-15T12:31:55.036" v="756" actId="20577"/>
          <ac:spMkLst>
            <pc:docMk/>
            <pc:sldMk cId="3886019842" sldId="2147472787"/>
            <ac:spMk id="2" creationId="{EC50BE13-CF52-44A1-74C9-234BDC75F284}"/>
          </ac:spMkLst>
        </pc:spChg>
        <pc:spChg chg="mod">
          <ac:chgData name="Harri Jaskari" userId="5b4af36c-c6ea-46d2-81a7-7ec9121d3c67" providerId="ADAL" clId="{5F235E1A-FEC1-465A-BF92-DD75AB146775}" dt="2025-05-15T12:30:49.181" v="749" actId="20577"/>
          <ac:spMkLst>
            <pc:docMk/>
            <pc:sldMk cId="3886019842" sldId="2147472787"/>
            <ac:spMk id="3" creationId="{1CA5FD1A-140D-65F5-94D5-40495C7AEA3F}"/>
          </ac:spMkLst>
        </pc:spChg>
        <pc:picChg chg="add mod">
          <ac:chgData name="Harri Jaskari" userId="5b4af36c-c6ea-46d2-81a7-7ec9121d3c67" providerId="ADAL" clId="{5F235E1A-FEC1-465A-BF92-DD75AB146775}" dt="2025-05-15T12:31:46.176" v="754" actId="1076"/>
          <ac:picMkLst>
            <pc:docMk/>
            <pc:sldMk cId="3886019842" sldId="2147472787"/>
            <ac:picMk id="5" creationId="{560248E2-C2BB-63F4-B1A1-91C76F932034}"/>
          </ac:picMkLst>
        </pc:picChg>
      </pc:sldChg>
      <pc:sldChg chg="addSp modSp add mod">
        <pc:chgData name="Harri Jaskari" userId="5b4af36c-c6ea-46d2-81a7-7ec9121d3c67" providerId="ADAL" clId="{5F235E1A-FEC1-465A-BF92-DD75AB146775}" dt="2025-05-15T12:35:15.416" v="1115" actId="1076"/>
        <pc:sldMkLst>
          <pc:docMk/>
          <pc:sldMk cId="3820127685" sldId="2147472788"/>
        </pc:sldMkLst>
        <pc:spChg chg="mod">
          <ac:chgData name="Harri Jaskari" userId="5b4af36c-c6ea-46d2-81a7-7ec9121d3c67" providerId="ADAL" clId="{5F235E1A-FEC1-465A-BF92-DD75AB146775}" dt="2025-05-15T12:32:05.320" v="776" actId="20577"/>
          <ac:spMkLst>
            <pc:docMk/>
            <pc:sldMk cId="3820127685" sldId="2147472788"/>
            <ac:spMk id="2" creationId="{E722C4D9-143D-4A0A-7C3E-A0D36C1E21A1}"/>
          </ac:spMkLst>
        </pc:spChg>
        <pc:spChg chg="mod">
          <ac:chgData name="Harri Jaskari" userId="5b4af36c-c6ea-46d2-81a7-7ec9121d3c67" providerId="ADAL" clId="{5F235E1A-FEC1-465A-BF92-DD75AB146775}" dt="2025-05-15T12:34:34.961" v="1113" actId="20577"/>
          <ac:spMkLst>
            <pc:docMk/>
            <pc:sldMk cId="3820127685" sldId="2147472788"/>
            <ac:spMk id="3" creationId="{0ED9E9BB-3EA5-41A7-B922-16CD1DF0B950}"/>
          </ac:spMkLst>
        </pc:spChg>
        <pc:picChg chg="add mod">
          <ac:chgData name="Harri Jaskari" userId="5b4af36c-c6ea-46d2-81a7-7ec9121d3c67" providerId="ADAL" clId="{5F235E1A-FEC1-465A-BF92-DD75AB146775}" dt="2025-05-15T12:35:15.416" v="1115" actId="1076"/>
          <ac:picMkLst>
            <pc:docMk/>
            <pc:sldMk cId="3820127685" sldId="2147472788"/>
            <ac:picMk id="5" creationId="{0489EB1E-04C2-948F-B2A0-A8E4A09F0AD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6AF8D-FC22-4752-A3B9-6DA469188AAA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D93A1-36CC-4246-897B-3343C27AA0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6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/>
              <a:t>Muista korjata ensimmäiselle dialle nimi ja päivämäärä!</a:t>
            </a:r>
          </a:p>
          <a:p>
            <a:r>
              <a:rPr lang="fi-FI"/>
              <a:t>Kaikkia dioja ei ole pakko käyttää, vaan voit vapaasti valita esityksesi kannalta olennaisimmat.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B2E1E-1AC8-E24E-9330-0FAF407D0980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30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F5833-65A9-F95D-812E-8DCDEFDE6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AF6AA236-8327-5CA9-B929-9C2F809448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068AECF-F863-BCDF-8DF0-F97C419C5A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24.4. ohjelmaluonnoksen mukaiset tekstit</a:t>
            </a:r>
          </a:p>
          <a:p>
            <a:endParaRPr lang="fi-FI" dirty="0"/>
          </a:p>
          <a:p>
            <a:pPr algn="l" rtl="0" fontAlgn="base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Lähdemme laatimaan Suomen Yrittäjien ensimmäistä kaupunkipoliittista ohjelmaa. Teemaa on käsitelty aiemmin muun muassa Suomen Yrittäjien aluekehitysohjelmassa 2020 sekä useissa kunta- ja eduskuntavaaliohjelmissa.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Suomi kaupungistuu edelleen ja alueet erilaistuvat. Kaupunkien merkitys yrittämisen toimintaympäristönä kasvaa. Kaupunkipoliittisella ohjelmalla voimme tarkentaa näihin ominaispiirteisiin ja erityiskysymyksiin sekä varmistaa osaltaan myös tulevaa jäsenkehitystämme. 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fi-FI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Ohjelma ennakoi lähivuosien kehitystä ja katsoo kohti vuoden 2027 eduskuntavaaleja.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A342FDF-9007-2FD8-8885-B17851811C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275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745CE-09BE-8855-2A31-7A2EEC6CE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D46DC093-7058-B952-0613-AE3A2430A3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5C347531-548C-CFD6-556F-DD1CD4D9F9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A2B7549-09E5-84E6-14B5-F6C6CA2358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7225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3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4.xml"/><Relationship Id="rId6" Type="http://schemas.openxmlformats.org/officeDocument/2006/relationships/image" Target="../media/image19.png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5.xml"/><Relationship Id="rId4" Type="http://schemas.openxmlformats.org/officeDocument/2006/relationships/image" Target="../media/image22.svg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Master" Target="../slideMasters/slideMaster8.xml"/><Relationship Id="rId1" Type="http://schemas.openxmlformats.org/officeDocument/2006/relationships/tags" Target="../tags/tag6.xml"/><Relationship Id="rId5" Type="http://schemas.openxmlformats.org/officeDocument/2006/relationships/image" Target="../media/image20.png"/><Relationship Id="rId4" Type="http://schemas.openxmlformats.org/officeDocument/2006/relationships/image" Target="../media/image22.svg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9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1BBF-6B19-4C82-9DE3-E69FF4E32259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348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15312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0832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402173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4424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637972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0411859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9862509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53776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30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1708906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8205522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9734854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56405624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2557328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9491013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67193572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278E-765C-4FED-AAAB-781631F41A93}" type="datetime1">
              <a:rPr lang="fi-FI" smtClean="0"/>
              <a:t>16.5.2025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9085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16.5.2025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344968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600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16.5.2025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99879702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8936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erussivu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PY ppt-pohjan kuvat2 25.jpg" descr="LPY ppt-pohjan kuvat2 25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760" y="0"/>
            <a:ext cx="12179181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LPY_50_tunnus_2019170.png" descr="LPY_50_tunnus_2019170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47434" y="230774"/>
            <a:ext cx="1179833" cy="1177756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Otsikkoteksti"/>
          <p:cNvSpPr txBox="1">
            <a:spLocks noGrp="1"/>
          </p:cNvSpPr>
          <p:nvPr>
            <p:ph type="title"/>
          </p:nvPr>
        </p:nvSpPr>
        <p:spPr>
          <a:xfrm>
            <a:off x="734217" y="331788"/>
            <a:ext cx="9476583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900">
                <a:solidFill>
                  <a:srgbClr val="6E267B"/>
                </a:solidFill>
                <a:latin typeface="+mn-lt"/>
              </a:defRPr>
            </a:lvl1pPr>
          </a:lstStyle>
          <a:p>
            <a:r>
              <a:t>Otsikkoteksti</a:t>
            </a:r>
          </a:p>
        </p:txBody>
      </p:sp>
      <p:sp>
        <p:nvSpPr>
          <p:cNvPr id="21" name="Leipätekstin taso yksi…"/>
          <p:cNvSpPr txBox="1">
            <a:spLocks noGrp="1"/>
          </p:cNvSpPr>
          <p:nvPr>
            <p:ph type="body" idx="1"/>
          </p:nvPr>
        </p:nvSpPr>
        <p:spPr>
          <a:xfrm>
            <a:off x="737044" y="1634220"/>
            <a:ext cx="9473756" cy="453004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6E267B"/>
              </a:buClr>
              <a:buSzPct val="110000"/>
              <a:buFont typeface="Arial"/>
              <a:buChar char="•"/>
              <a:defRPr/>
            </a:lvl1pPr>
            <a:lvl2pPr marL="555171" indent="-326571">
              <a:buClr>
                <a:srgbClr val="6E267B"/>
              </a:buClr>
              <a:buSzPct val="110000"/>
              <a:buFont typeface="Arial"/>
              <a:buChar char="•"/>
              <a:defRPr/>
            </a:lvl2pPr>
            <a:lvl3pPr marL="762000" indent="-304800">
              <a:buClr>
                <a:srgbClr val="6E267B"/>
              </a:buClr>
              <a:buSzPct val="110000"/>
              <a:buFont typeface="Arial"/>
              <a:buChar char="•"/>
              <a:defRPr/>
            </a:lvl3pPr>
            <a:lvl4pPr marL="1051560" indent="-365760">
              <a:buClr>
                <a:srgbClr val="6E267B"/>
              </a:buClr>
              <a:buSzPct val="110000"/>
              <a:buFont typeface="Arial"/>
              <a:buChar char="•"/>
              <a:defRPr/>
            </a:lvl4pPr>
            <a:lvl5pPr marL="1280160" indent="-365760">
              <a:buClr>
                <a:srgbClr val="6E267B"/>
              </a:buClr>
              <a:buSzPct val="110000"/>
              <a:buFont typeface="Arial"/>
              <a:buChar char="•"/>
              <a:defRPr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22" name="Dian numero"/>
          <p:cNvSpPr txBox="1">
            <a:spLocks noGrp="1"/>
          </p:cNvSpPr>
          <p:nvPr>
            <p:ph type="sldNum" sz="quarter" idx="2"/>
          </p:nvPr>
        </p:nvSpPr>
        <p:spPr>
          <a:xfrm>
            <a:off x="11147952" y="6350835"/>
            <a:ext cx="30342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6E267B"/>
                </a:solidFill>
                <a:latin typeface="+mn-lt"/>
              </a:defRPr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734217" y="6350835"/>
            <a:ext cx="43568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rgbClr val="6E267B"/>
                </a:solidFill>
                <a:latin typeface="+mn-lt"/>
              </a:defRPr>
            </a:lvl1pPr>
          </a:lstStyle>
          <a:p>
            <a:r>
              <a:rPr lang="fi-FI"/>
              <a:t>Ismo Partanen</a:t>
            </a:r>
          </a:p>
        </p:txBody>
      </p:sp>
      <p:sp>
        <p:nvSpPr>
          <p:cNvPr id="11" name="Päivämäärän paikkamerkki 5"/>
          <p:cNvSpPr>
            <a:spLocks noGrp="1"/>
          </p:cNvSpPr>
          <p:nvPr>
            <p:ph type="dt" sz="half" idx="10"/>
          </p:nvPr>
        </p:nvSpPr>
        <p:spPr>
          <a:xfrm>
            <a:off x="5604182" y="6350835"/>
            <a:ext cx="983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rgbClr val="6E267B"/>
                </a:solidFill>
                <a:latin typeface="+mn-lt"/>
              </a:defRPr>
            </a:lvl1pPr>
          </a:lstStyle>
          <a:p>
            <a:r>
              <a:rPr lang="fi-FI"/>
              <a:t>27.4.2022</a:t>
            </a:r>
          </a:p>
        </p:txBody>
      </p:sp>
    </p:spTree>
    <p:extLst>
      <p:ext uri="{BB962C8B-B14F-4D97-AF65-F5344CB8AC3E}">
        <p14:creationId xmlns:p14="http://schemas.microsoft.com/office/powerpoint/2010/main" val="3391893824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Conten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1392000"/>
            <a:ext cx="5232000" cy="1056000"/>
          </a:xfrm>
        </p:spPr>
        <p:txBody>
          <a:bodyPr/>
          <a:lstStyle/>
          <a:p>
            <a:r>
              <a:rPr lang="fi-F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400" y="2688000"/>
            <a:ext cx="5232000" cy="3552000"/>
          </a:xfrm>
        </p:spPr>
        <p:txBody>
          <a:bodyPr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31.5.2016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CB034-A392-5042-8FC7-461F3780B1D8}" type="slidenum"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369600" y="1392000"/>
            <a:ext cx="5232000" cy="4848000"/>
          </a:xfrm>
        </p:spPr>
        <p:txBody>
          <a:bodyPr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924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no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3/2023 elokuu</a:t>
            </a:r>
          </a:p>
        </p:txBody>
      </p:sp>
    </p:spTree>
    <p:extLst>
      <p:ext uri="{BB962C8B-B14F-4D97-AF65-F5344CB8AC3E}">
        <p14:creationId xmlns:p14="http://schemas.microsoft.com/office/powerpoint/2010/main" val="99457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23164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601449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5837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41215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362653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>
          <a:xfrm>
            <a:off x="9139203" y="3431685"/>
            <a:ext cx="3052797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9" name="Kuvan paikkamerkki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olmio 9"/>
          <p:cNvSpPr/>
          <p:nvPr userDrawn="1"/>
        </p:nvSpPr>
        <p:spPr>
          <a:xfrm rot="16200000">
            <a:off x="8388893" y="4091882"/>
            <a:ext cx="883212" cy="66691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82657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774551"/>
            <a:ext cx="11248354" cy="50568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78DE6583-512C-40CC-9A0E-F2A42361D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5450191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774551"/>
            <a:ext cx="11248354" cy="50568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985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4411257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5242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7297738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895145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0"/>
            <a:ext cx="10741468" cy="2291379"/>
          </a:xfrm>
        </p:spPr>
        <p:txBody>
          <a:bodyPr anchor="t" anchorCtr="0"/>
          <a:lstStyle>
            <a:lvl1pPr>
              <a:defRPr sz="2800" b="0"/>
            </a:lvl1pPr>
          </a:lstStyle>
          <a:p>
            <a:r>
              <a:rPr lang="fi-FI"/>
              <a:t>Muokkaa perustyylejä naps.</a:t>
            </a:r>
          </a:p>
        </p:txBody>
      </p:sp>
      <p:pic>
        <p:nvPicPr>
          <p:cNvPr id="5" name="Kuva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4540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1"/>
            <a:ext cx="10752226" cy="2377440"/>
          </a:xfrm>
        </p:spPr>
        <p:txBody>
          <a:bodyPr anchor="t" anchorCtr="0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4513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9376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0660334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36429900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93661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32728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0887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3598340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9035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Kuvallinen 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429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552000" y="3438144"/>
            <a:ext cx="10992000" cy="1332000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52000" y="4790372"/>
            <a:ext cx="10992000" cy="1332000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3000">
                <a:solidFill>
                  <a:schemeClr val="accent6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DC5FF-A6DF-4560-9119-6E8A27443FFB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 descr="Suomen_Yrittajat_logo_rgb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639" y="6391365"/>
            <a:ext cx="1332691" cy="25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8860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aksi sisältökohdet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602000"/>
            <a:ext cx="7656235" cy="45360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400256" y="1602000"/>
            <a:ext cx="3168000" cy="4536000"/>
          </a:xfrm>
        </p:spPr>
        <p:txBody>
          <a:bodyPr>
            <a:noAutofit/>
          </a:bodyPr>
          <a:lstStyle>
            <a:lvl1pPr marL="180000" indent="-180000">
              <a:spcBef>
                <a:spcPts val="0"/>
              </a:spcBef>
              <a:defRPr sz="2000"/>
            </a:lvl1pPr>
            <a:lvl2pPr marL="360000" indent="-180000">
              <a:spcBef>
                <a:spcPts val="0"/>
              </a:spcBef>
              <a:defRPr sz="2000"/>
            </a:lvl2pPr>
            <a:lvl3pPr marL="540000" indent="-180000">
              <a:spcBef>
                <a:spcPts val="0"/>
              </a:spcBef>
              <a:defRPr sz="2000"/>
            </a:lvl3pPr>
            <a:lvl4pPr marL="720000" indent="-180000">
              <a:spcBef>
                <a:spcPts val="0"/>
              </a:spcBef>
              <a:defRPr sz="2000"/>
            </a:lvl4pPr>
            <a:lvl5pPr marL="900000" indent="-180000">
              <a:spcBef>
                <a:spcPts val="0"/>
              </a:spcBef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8E8D1-B5F2-4CD9-8F6B-FAFE1F33B733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45900"/>
            <a:ext cx="109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1"/>
          <p:cNvSpPr>
            <a:spLocks noGrp="1"/>
          </p:cNvSpPr>
          <p:nvPr>
            <p:ph type="title"/>
          </p:nvPr>
        </p:nvSpPr>
        <p:spPr>
          <a:xfrm>
            <a:off x="552000" y="297224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2800">
                <a:solidFill>
                  <a:schemeClr val="accent6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9115663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440000"/>
            <a:ext cx="10992000" cy="4212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52C1-D087-41E8-9B8F-E43BFA58E7E5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45900"/>
            <a:ext cx="1099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uora yhdysviiva 11"/>
          <p:cNvCxnSpPr/>
          <p:nvPr/>
        </p:nvCxnSpPr>
        <p:spPr>
          <a:xfrm>
            <a:off x="552000" y="5716577"/>
            <a:ext cx="1099200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751016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1600" i="1">
                <a:solidFill>
                  <a:srgbClr val="404040"/>
                </a:solidFill>
              </a:defRPr>
            </a:lvl1pPr>
            <a:lvl2pPr marL="342000" indent="0">
              <a:buNone/>
              <a:defRPr sz="1200"/>
            </a:lvl2pPr>
            <a:lvl3pPr marL="630000" indent="0">
              <a:buNone/>
              <a:defRPr sz="1200"/>
            </a:lvl3pPr>
            <a:lvl4pPr marL="918000" indent="0">
              <a:buNone/>
              <a:defRPr sz="1200"/>
            </a:lvl4pPr>
            <a:lvl5pPr marL="1206000" indent="0">
              <a:buNone/>
              <a:defRPr sz="12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Otsikko 1"/>
          <p:cNvSpPr>
            <a:spLocks noGrp="1"/>
          </p:cNvSpPr>
          <p:nvPr>
            <p:ph type="title"/>
          </p:nvPr>
        </p:nvSpPr>
        <p:spPr>
          <a:xfrm>
            <a:off x="552000" y="297224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2800">
                <a:solidFill>
                  <a:schemeClr val="accent6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438250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7545D6CE-B870-9D46-AA31-993583FAE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solidFill>
                  <a:schemeClr val="bg1"/>
                </a:solidFill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>
              <a:solidFill>
                <a:schemeClr val="bg1"/>
              </a:solidFill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265888" y="2281736"/>
            <a:ext cx="4414111" cy="1082481"/>
          </a:xfrm>
        </p:spPr>
        <p:txBody>
          <a:bodyPr/>
          <a:lstStyle>
            <a:lvl1pPr algn="l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6265888" y="3525867"/>
            <a:ext cx="4414111" cy="823364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 baseline="0">
                <a:solidFill>
                  <a:schemeClr val="tx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091D27-BB9B-D44E-A415-4387166087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65888" y="4659079"/>
            <a:ext cx="4414111" cy="449263"/>
          </a:xfrm>
        </p:spPr>
        <p:txBody>
          <a:bodyPr/>
          <a:lstStyle>
            <a:lvl1pPr>
              <a:buFontTx/>
              <a:buNone/>
              <a:defRPr sz="1800" baseline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FI"/>
          </a:p>
        </p:txBody>
      </p:sp>
      <p:sp>
        <p:nvSpPr>
          <p:cNvPr id="13" name="Alatunnisteen paikkamerkki 4">
            <a:extLst>
              <a:ext uri="{FF2B5EF4-FFF2-40B4-BE49-F238E27FC236}">
                <a16:creationId xmlns:a16="http://schemas.microsoft.com/office/drawing/2014/main" id="{18FEA16C-5C3C-0248-A11F-4D19397E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  <a:endParaRPr lang="fi-FI">
              <a:solidFill>
                <a:schemeClr val="bg1"/>
              </a:solidFill>
            </a:endParaRPr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EEEB4C60-D4FB-B748-AC28-13B2CF1099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pPr/>
              <a:t>16.5.2025</a:t>
            </a:fld>
            <a:endParaRPr lang="fi-FI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342136"/>
      </p:ext>
    </p:extLst>
  </p:cSld>
  <p:clrMapOvr>
    <a:masterClrMapping/>
  </p:clrMapOvr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F444A000-B758-C94D-9683-4F5F09F286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9432" y="5856000"/>
            <a:ext cx="8058567" cy="240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1D742ABF-2963-F949-847F-ED0B9AF677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16.5.2025</a:t>
            </a:fld>
            <a:endParaRPr lang="fi-FI"/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2E032AAA-386D-2B42-B0FE-6A6B9E7D5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0725A685-BD34-FF41-A284-1D4E2D86F6C0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88CB238B-3E8E-034D-82F2-94421457A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128137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3167122"/>
            <a:ext cx="9144000" cy="1173383"/>
          </a:xfrm>
        </p:spPr>
        <p:txBody>
          <a:bodyPr/>
          <a:lstStyle>
            <a:lvl1pPr algn="ctr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4548850"/>
            <a:ext cx="9144000" cy="707149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  <p:sp>
        <p:nvSpPr>
          <p:cNvPr id="13" name="Alatunnisteen paikkamerkki 4">
            <a:extLst>
              <a:ext uri="{FF2B5EF4-FFF2-40B4-BE49-F238E27FC236}">
                <a16:creationId xmlns:a16="http://schemas.microsoft.com/office/drawing/2014/main" id="{00080402-F5B1-844E-BCCB-C84212F779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  <a:endParaRPr lang="fi-FI">
              <a:solidFill>
                <a:schemeClr val="bg1"/>
              </a:solidFill>
            </a:endParaRPr>
          </a:p>
        </p:txBody>
      </p:sp>
      <p:sp>
        <p:nvSpPr>
          <p:cNvPr id="17" name="Päivämäärän paikkamerkki 3">
            <a:extLst>
              <a:ext uri="{FF2B5EF4-FFF2-40B4-BE49-F238E27FC236}">
                <a16:creationId xmlns:a16="http://schemas.microsoft.com/office/drawing/2014/main" id="{7E026693-1700-B74D-8C61-BB8BEE79B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25888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pPr/>
              <a:t>16.5.2025</a:t>
            </a:fld>
            <a:endParaRPr lang="fi-FI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277CB916-A93F-354E-8406-3C00300DDD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solidFill>
                  <a:schemeClr val="bg1"/>
                </a:solidFill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>
              <a:solidFill>
                <a:schemeClr val="bg1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1764A0C-C2DC-2F4A-85F9-A37F95823A0B}"/>
              </a:ext>
            </a:extLst>
          </p:cNvPr>
          <p:cNvSpPr/>
          <p:nvPr userDrawn="1"/>
        </p:nvSpPr>
        <p:spPr>
          <a:xfrm>
            <a:off x="9946953" y="827676"/>
            <a:ext cx="2340000" cy="35169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FI" sz="1400" b="1"/>
              <a:t>Kuntavaalit 18.4.2021</a:t>
            </a:r>
          </a:p>
        </p:txBody>
      </p:sp>
    </p:spTree>
    <p:extLst>
      <p:ext uri="{BB962C8B-B14F-4D97-AF65-F5344CB8AC3E}">
        <p14:creationId xmlns:p14="http://schemas.microsoft.com/office/powerpoint/2010/main" val="3265380528"/>
      </p:ext>
    </p:extLst>
  </p:cSld>
  <p:clrMapOvr>
    <a:masterClrMapping/>
  </p:clrMapOvr>
  <p:hf sldNum="0"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4967" y="1416000"/>
            <a:ext cx="4329549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299885" y="1416000"/>
            <a:ext cx="4329548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830" y="540000"/>
            <a:ext cx="9083602" cy="5692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9196873C-0DF1-FF44-B748-2A57F323358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16.5.2025</a:t>
            </a:fld>
            <a:endParaRPr lang="fi-FI"/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E56A7948-894F-4444-A119-5A9DFE94CFD3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3C22639C-24D0-C149-A3E6-4C70AE4A4B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68566581-AE16-8849-8FA8-A1D9F33EF6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056489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75D93A58-4F9A-B842-851B-603DB9F855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16.5.2025</a:t>
            </a:fld>
            <a:endParaRPr lang="fi-FI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0C780075-F9CF-FB4D-BEDE-BF6B32453555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2E939E16-C33A-9F4E-97B7-E37B65779A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2" name="Dian numeron paikkamerkki 5">
            <a:extLst>
              <a:ext uri="{FF2B5EF4-FFF2-40B4-BE49-F238E27FC236}">
                <a16:creationId xmlns:a16="http://schemas.microsoft.com/office/drawing/2014/main" id="{1A7FF951-FAF7-B445-94D1-AB8CB20278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0220532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747094" y="943224"/>
            <a:ext cx="6914681" cy="1080001"/>
          </a:xfrm>
        </p:spPr>
        <p:txBody>
          <a:bodyPr/>
          <a:lstStyle>
            <a:lvl1pPr>
              <a:defRPr sz="3600" baseline="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794226B-08B9-A946-AAC4-30B95F4BA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7094" y="2312402"/>
            <a:ext cx="6914681" cy="3486514"/>
          </a:xfrm>
        </p:spPr>
        <p:txBody>
          <a:bodyPr/>
          <a:lstStyle>
            <a:lvl1pPr>
              <a:defRPr sz="2400" baseline="0"/>
            </a:lvl1pPr>
            <a:lvl2pPr>
              <a:defRPr sz="2200" baseline="0"/>
            </a:lvl2pPr>
            <a:lvl3pPr>
              <a:defRPr sz="2200" baseline="0"/>
            </a:lvl3pPr>
            <a:lvl4pPr>
              <a:defRPr sz="2200" baseline="0"/>
            </a:lvl4pPr>
            <a:lvl5pPr>
              <a:defRPr sz="22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AA0D4C0-0A38-3245-9304-6AAD4AD488B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308340" cy="6858000"/>
          </a:xfrm>
        </p:spPr>
        <p:txBody>
          <a:bodyPr/>
          <a:lstStyle/>
          <a:p>
            <a:endParaRPr lang="en-FI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09A0B248-934C-0D47-A1B4-2DF4A5CF57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7094" y="6035040"/>
            <a:ext cx="6914681" cy="324000"/>
          </a:xfrm>
        </p:spPr>
        <p:txBody>
          <a:bodyPr/>
          <a:lstStyle>
            <a:lvl1pPr>
              <a:buFontTx/>
              <a:buNone/>
              <a:defRPr sz="1100" baseline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äivämäärän paikkamerkki 3">
            <a:extLst>
              <a:ext uri="{FF2B5EF4-FFF2-40B4-BE49-F238E27FC236}">
                <a16:creationId xmlns:a16="http://schemas.microsoft.com/office/drawing/2014/main" id="{14C2AF28-D0C8-7742-9F63-6E42C1223D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16.5.2025</a:t>
            </a:fld>
            <a:endParaRPr lang="fi-FI"/>
          </a:p>
        </p:txBody>
      </p:sp>
      <p:sp>
        <p:nvSpPr>
          <p:cNvPr id="23" name="Dian numeron paikkamerkki 5">
            <a:extLst>
              <a:ext uri="{FF2B5EF4-FFF2-40B4-BE49-F238E27FC236}">
                <a16:creationId xmlns:a16="http://schemas.microsoft.com/office/drawing/2014/main" id="{2156259D-58ED-CF44-B0A0-0F50F3244092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C03AD923-2B65-3941-BD67-9294AFBB09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47094" y="6415200"/>
            <a:ext cx="5364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423B2959-EB15-8046-AE86-8AEE0C49D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143738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E88741B2-AAB1-984B-BF6C-EEB5B1BDAD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16.5.2025</a:t>
            </a:fld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32F73287-FA4D-2043-970F-16499C0631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69432" y="64143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CBD5FBD1-6B66-7449-8E0E-0193D34789CE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DC4B6653-C832-FB44-8397-DDFF44914B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96829957"/>
      </p:ext>
    </p:extLst>
  </p:cSld>
  <p:clrMapOvr>
    <a:masterClrMapping/>
  </p:clrMapOvr>
  <p:hf sldNum="0"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FF9401-BC3A-064D-B6CC-71AAE461B5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185" y="264943"/>
            <a:ext cx="1661319" cy="41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1508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49728"/>
      </p:ext>
    </p:extLst>
  </p:cSld>
  <p:clrMapOvr>
    <a:masterClrMapping/>
  </p:clrMapOvr>
  <p:hf sldNum="0"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042586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13189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89066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58239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47498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9158123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39478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8"/>
          <p:cNvSpPr>
            <a:spLocks noGrp="1"/>
          </p:cNvSpPr>
          <p:nvPr>
            <p:ph type="pic" sz="quarter" idx="13" hasCustomPrompt="1"/>
          </p:nvPr>
        </p:nvSpPr>
        <p:spPr>
          <a:xfrm>
            <a:off x="-259203" y="7563418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83C85CAC-69E9-EF44-A466-5BC6F0B73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B169244E-81C3-0349-87A8-7967AEF46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D90AADE6-F9B1-B648-8E92-9C6ADF8ECD90}"/>
              </a:ext>
            </a:extLst>
          </p:cNvPr>
          <p:cNvSpPr/>
          <p:nvPr userDrawn="1"/>
        </p:nvSpPr>
        <p:spPr>
          <a:xfrm>
            <a:off x="9139203" y="3431685"/>
            <a:ext cx="3052797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993E9A64-33C3-A644-A898-58B9C44D71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5" name="Kuvan paikkamerkki 8">
            <a:extLst>
              <a:ext uri="{FF2B5EF4-FFF2-40B4-BE49-F238E27FC236}">
                <a16:creationId xmlns:a16="http://schemas.microsoft.com/office/drawing/2014/main" id="{0A3B1EA1-63A1-154A-9278-43DE52F1835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431685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0FA29A3F-9B96-5F45-886A-24CF777EDE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80000" y="6515944"/>
            <a:ext cx="1248000" cy="324000"/>
          </a:xfrm>
        </p:spPr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2D399DEA-0B6A-4043-A51C-44819999C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8000" y="6515944"/>
            <a:ext cx="7752000" cy="324000"/>
          </a:xfrm>
        </p:spPr>
        <p:txBody>
          <a:bodyPr/>
          <a:lstStyle/>
          <a:p>
            <a:endParaRPr lang="fi-FI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008554B5-ABE2-A34C-A6C5-6EAD4C350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19" name="Kolmio 18">
            <a:extLst>
              <a:ext uri="{FF2B5EF4-FFF2-40B4-BE49-F238E27FC236}">
                <a16:creationId xmlns:a16="http://schemas.microsoft.com/office/drawing/2014/main" id="{BC63CF86-E9F1-FC4D-92C5-0DE63A6B6846}"/>
              </a:ext>
            </a:extLst>
          </p:cNvPr>
          <p:cNvSpPr/>
          <p:nvPr userDrawn="1"/>
        </p:nvSpPr>
        <p:spPr>
          <a:xfrm rot="16200000">
            <a:off x="8388893" y="4091882"/>
            <a:ext cx="883212" cy="66691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654714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774551"/>
            <a:ext cx="11248354" cy="50568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15188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89294154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19332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96389604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7747280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0"/>
            <a:ext cx="10741468" cy="2291379"/>
          </a:xfrm>
        </p:spPr>
        <p:txBody>
          <a:bodyPr anchor="t" anchorCtr="0"/>
          <a:lstStyle>
            <a:lvl1pPr>
              <a:defRPr sz="2800" b="0"/>
            </a:lvl1pPr>
          </a:lstStyle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90204101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1"/>
            <a:ext cx="10752226" cy="2377440"/>
          </a:xfrm>
        </p:spPr>
        <p:txBody>
          <a:bodyPr anchor="t" anchorCtr="0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29541969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002210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51746252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67175858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64592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20896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60433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10905695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911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881191"/>
            <a:ext cx="10992000" cy="4805314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EFF7-5DA1-B642-A01A-1298BC74CE2E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7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2133" i="1">
                <a:solidFill>
                  <a:srgbClr val="404040"/>
                </a:solidFill>
              </a:defRPr>
            </a:lvl1pPr>
            <a:lvl2pPr marL="455989" indent="0">
              <a:buNone/>
              <a:defRPr sz="1600"/>
            </a:lvl2pPr>
            <a:lvl3pPr marL="839979" indent="0">
              <a:buNone/>
              <a:defRPr sz="1600"/>
            </a:lvl3pPr>
            <a:lvl4pPr marL="1223969" indent="0">
              <a:buNone/>
              <a:defRPr sz="1600"/>
            </a:lvl4pPr>
            <a:lvl5pPr marL="160796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0537330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52000" y="297224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3733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440000"/>
            <a:ext cx="10992000" cy="4212000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EFF7-5DA1-B642-A01A-1298BC74CE2E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28647"/>
            <a:ext cx="10992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7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2133" i="1">
                <a:solidFill>
                  <a:srgbClr val="404040"/>
                </a:solidFill>
              </a:defRPr>
            </a:lvl1pPr>
            <a:lvl2pPr marL="455989" indent="0">
              <a:buNone/>
              <a:defRPr sz="1600"/>
            </a:lvl2pPr>
            <a:lvl3pPr marL="839979" indent="0">
              <a:buNone/>
              <a:defRPr sz="1600"/>
            </a:lvl3pPr>
            <a:lvl4pPr marL="1223969" indent="0">
              <a:buNone/>
              <a:defRPr sz="1600"/>
            </a:lvl4pPr>
            <a:lvl5pPr marL="160796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2659934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5591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61766439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3332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11658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71267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685835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4248680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72641290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0729325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423122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57351787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23734049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6883320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415824172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80414927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36215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268719610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99029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30354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937579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00400442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24398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64B1AF-DCE6-45DA-8170-A809FA3E5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2487D1D-2E99-4AB0-8044-D48A4F38C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1091297-9009-4B15-9E20-57CF6E9EC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B00EECF-7E2E-4C44-AF03-953E977D7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9061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090EE-C4B6-479D-AE57-F9D896D900FC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2020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668753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F7CC0300-C177-441C-B210-81B9A71FC222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fi-FI"/>
              <a:t>Paikallisyhdistysarviointi 2020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686645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6A93F4-BFE0-446E-BC7A-56A029B26865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Paikallisyhdistysarviointi 2020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757F8134-F99E-4238-8E71-ACD464B985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5" b="-565"/>
          <a:stretch/>
        </p:blipFill>
        <p:spPr bwMode="black">
          <a:xfrm>
            <a:off x="9555888" y="-3099"/>
            <a:ext cx="2638800" cy="11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83576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DE654C4-426A-48C8-82B8-CE96EC422704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Kuntabarometri 2020, Aluejärjestöraportti, 9.6.2020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172557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5F19D19-9931-4443-84BC-6C0CDD178ECE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Kuntabarometri 2020, Aluejärjestöraportti, 9.6.2020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8132802-513E-418C-94BB-7673C35DB6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5" b="-565"/>
          <a:stretch/>
        </p:blipFill>
        <p:spPr bwMode="black">
          <a:xfrm>
            <a:off x="9555888" y="-3099"/>
            <a:ext cx="2638800" cy="11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55620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7" name="Suorakulmio 6"/>
          <p:cNvSpPr/>
          <p:nvPr/>
        </p:nvSpPr>
        <p:spPr>
          <a:xfrm>
            <a:off x="9128560" y="3431685"/>
            <a:ext cx="3060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EEDC-215C-46BF-AB69-B7631C6B5AC0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2020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190120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8E0BD-C784-4171-98B7-2E667C8AEC6C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2020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412675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1F82E-E773-4195-986A-1D002B745BE8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2020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08854030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8EEE-F86F-419E-B4E8-204F5D951CD8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Paikallisyhdistysarviointi 2020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939312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B105-C9DC-443A-934C-9F1974B40074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2020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95816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1E00-AD78-4698-A2B3-D4D25428C73C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2020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244067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82CD8-7FBF-4467-98DB-244EB5879BD7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2020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89301363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94101390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80000" y="4320000"/>
            <a:ext cx="6016957" cy="1521919"/>
          </a:xfrm>
          <a:ln w="38100">
            <a:solidFill>
              <a:schemeClr val="bg1"/>
            </a:solidFill>
          </a:ln>
        </p:spPr>
        <p:txBody>
          <a:bodyPr wrap="square" lIns="144000" tIns="144000" rIns="144000" bIns="144000" anchor="ctr" anchorCtr="0">
            <a:sp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DE56239B-C1F6-4B84-80E7-3A1ED5AAB5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08957710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DE594E6D-886C-43F6-A7F7-1207FB0697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6594753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83A14-7C80-4B9D-94D9-BC2B4A0C6909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2020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161732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F4C9-904D-4F2A-AE68-F59BC21FABEB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2020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315698749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in otsikko_K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2FF4-FAC6-4635-8494-6352CA2A5643}" type="datetime1">
              <a:rPr lang="fi-FI" smtClean="0"/>
              <a:t>16.5.2025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2020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FE218DA0-AD16-4DA4-A18A-5F9C3F7CF2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919" y="0"/>
            <a:ext cx="2933215" cy="4149080"/>
          </a:xfrm>
          <a:prstGeom prst="rect">
            <a:avLst/>
          </a:prstGeom>
        </p:spPr>
      </p:pic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5458203E-8E94-4A9F-9582-FCBCF52D4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42895799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55822-1E91-43A9-A7B3-4637DD0048B9}" type="datetime1">
              <a:rPr lang="fi-FI" smtClean="0"/>
              <a:t>16.5.2025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2020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037721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5051-705C-4164-AE62-2E49F9FEEA99}" type="datetime1">
              <a:rPr lang="fi-FI" smtClean="0"/>
              <a:t>16.5.2025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2020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149143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324781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89ED2-7EAA-4078-AAF3-60AFC4E03CED}" type="datetime1">
              <a:rPr lang="fi-FI" smtClean="0"/>
              <a:t>16.5.2025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2020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9219893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7803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440000"/>
            <a:ext cx="10992000" cy="4581288"/>
          </a:xfrm>
        </p:spPr>
        <p:txBody>
          <a:bodyPr>
            <a:noAutofit/>
          </a:bodyPr>
          <a:lstStyle>
            <a:lvl1pPr>
              <a:buClr>
                <a:schemeClr val="accent1"/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2000"/>
            </a:lvl3pPr>
            <a:lvl4pPr>
              <a:buClr>
                <a:schemeClr val="accent1"/>
              </a:buClr>
              <a:defRPr sz="2000"/>
            </a:lvl4pPr>
            <a:lvl5pPr>
              <a:buClr>
                <a:schemeClr val="accent1"/>
              </a:buCl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8688288" y="6376244"/>
            <a:ext cx="1540896" cy="365125"/>
          </a:xfrm>
          <a:prstGeom prst="rect">
            <a:avLst/>
          </a:prstGeom>
        </p:spPr>
        <p:txBody>
          <a:bodyPr/>
          <a:lstStyle/>
          <a:p>
            <a:fld id="{AB030CD3-93CF-4DB8-9028-57552D49BEB5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1123200" y="6376244"/>
            <a:ext cx="7373067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fi-FI"/>
              <a:t>Paikallisyhdistysarviointi 2020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552450" y="6376988"/>
            <a:ext cx="576263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45900"/>
            <a:ext cx="10992000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ko 1"/>
          <p:cNvSpPr>
            <a:spLocks noGrp="1"/>
          </p:cNvSpPr>
          <p:nvPr>
            <p:ph type="title"/>
          </p:nvPr>
        </p:nvSpPr>
        <p:spPr>
          <a:xfrm>
            <a:off x="552000" y="284851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2800">
                <a:solidFill>
                  <a:schemeClr val="accent6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1500170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388CDA06-5B64-4AF1-9413-57E203D08380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Kuntabarometri 2020, Aluejärjestöraportti, 9.6.2020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527051"/>
            <a:ext cx="11248354" cy="53043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800" y="6231600"/>
            <a:ext cx="1584000" cy="59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42928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1"/>
            <a:ext cx="7963200" cy="1850400"/>
          </a:xfrm>
        </p:spPr>
        <p:txBody>
          <a:bodyPr/>
          <a:lstStyle>
            <a:lvl1pPr>
              <a:defRPr sz="2716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93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43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6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7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1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60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47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D83280A-8410-435C-A59A-7554D9D5E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82D79-1AFE-4BEB-861E-C390E4B0270A}" type="datetimeFigureOut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5B1C6C2-0FF4-4A8F-8619-A1215C6B5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40253F8-5F91-4086-98EB-A464232F8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BD62D-0655-47F6-800B-61C68BBB4B30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812638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21CF70E-E75E-4624-A24F-9E6844EED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697FD-84F9-4664-85DC-2DFD1E5AA837}" type="datetimeFigureOut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181139-C581-4DF8-BF8E-6B5CC75DD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91C2345-7A22-455B-AC33-F9C9AC744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C0CB3-1534-4A06-9782-A3DF34757F10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932510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E62EDB67-6307-477E-8EA2-64E02113204C}"/>
              </a:ext>
            </a:extLst>
          </p:cNvPr>
          <p:cNvCxnSpPr/>
          <p:nvPr/>
        </p:nvCxnSpPr>
        <p:spPr>
          <a:xfrm>
            <a:off x="414529" y="5841124"/>
            <a:ext cx="1125778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414000" y="5856001"/>
            <a:ext cx="9714000" cy="396000"/>
          </a:xfrm>
        </p:spPr>
        <p:txBody>
          <a:bodyPr tIns="0" bIns="0"/>
          <a:lstStyle>
            <a:lvl1pPr marL="0" indent="0">
              <a:buNone/>
              <a:defRPr sz="1552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31671" indent="0">
              <a:buNone/>
              <a:defRPr sz="1164"/>
            </a:lvl2pPr>
            <a:lvl3pPr marL="610972" indent="0">
              <a:buNone/>
              <a:defRPr sz="1164"/>
            </a:lvl3pPr>
            <a:lvl4pPr marL="890275" indent="0">
              <a:buNone/>
              <a:defRPr sz="1164"/>
            </a:lvl4pPr>
            <a:lvl5pPr marL="1169577" indent="0">
              <a:buNone/>
              <a:defRPr sz="1164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4240E690-BACC-4F1B-B000-2B7CBD38A40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CF887-77DD-4BC4-BCF8-19D41A622428}" type="datetimeFigureOut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ABCDB051-2CD9-4CE7-A721-9DF78E466F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29E7CFCE-F2AC-4B0D-A74B-6A2913E529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805F1-2FD1-42A0-80AB-D181512E5F4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843936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414000" y="5856001"/>
            <a:ext cx="9714000" cy="396000"/>
          </a:xfrm>
        </p:spPr>
        <p:txBody>
          <a:bodyPr tIns="0" bIns="0"/>
          <a:lstStyle>
            <a:lvl1pPr marL="0" indent="0">
              <a:buNone/>
              <a:defRPr sz="1552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31671" indent="0">
              <a:buNone/>
              <a:defRPr sz="1164"/>
            </a:lvl2pPr>
            <a:lvl3pPr marL="610972" indent="0">
              <a:buNone/>
              <a:defRPr sz="1164"/>
            </a:lvl3pPr>
            <a:lvl4pPr marL="890275" indent="0">
              <a:buNone/>
              <a:defRPr sz="1164"/>
            </a:lvl4pPr>
            <a:lvl5pPr marL="1169577" indent="0">
              <a:buNone/>
              <a:defRPr sz="1164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0DA18637-7B55-4332-9B5C-0732FB361E6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B91A3-5787-48EB-9322-378CB80AA535}" type="datetimeFigureOut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9AA63C97-3667-4807-8874-B732055821E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F87D943B-55C2-43E2-9AD1-70845B2454A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DC2AA-98AD-4C7C-AE74-F76D8002D92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635173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2909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1"/>
            <a:ext cx="9144000" cy="1656000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32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43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6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7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1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60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47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EBB05E-345A-4964-BD89-C313B800A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34330-A34C-4F6C-B399-688AAE6B4200}" type="datetimeFigureOut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A72C3AF-7018-4B2F-97C2-397AE120F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C8ADA88-E49A-4920-93D7-0007C36AC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9DBBE-1764-481F-BDB0-FA6A7C2BC6F0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270511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B5D27636-A36A-45CF-B990-67DDF5E17455}"/>
              </a:ext>
            </a:extLst>
          </p:cNvPr>
          <p:cNvSpPr/>
          <p:nvPr userDrawn="1"/>
        </p:nvSpPr>
        <p:spPr>
          <a:xfrm>
            <a:off x="9139428" y="3431956"/>
            <a:ext cx="3052572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 sz="2328"/>
          </a:p>
        </p:txBody>
      </p:sp>
      <p:pic>
        <p:nvPicPr>
          <p:cNvPr id="7" name="Kuva 9">
            <a:extLst>
              <a:ext uri="{FF2B5EF4-FFF2-40B4-BE49-F238E27FC236}">
                <a16:creationId xmlns:a16="http://schemas.microsoft.com/office/drawing/2014/main" id="{7F7076D7-8AE8-4913-85DB-63BB8E1237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9468" y="4689750"/>
            <a:ext cx="2345436" cy="911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Kolmio 18">
            <a:extLst>
              <a:ext uri="{FF2B5EF4-FFF2-40B4-BE49-F238E27FC236}">
                <a16:creationId xmlns:a16="http://schemas.microsoft.com/office/drawing/2014/main" id="{EF44F74E-5D54-4246-A810-68604F9B3B01}"/>
              </a:ext>
            </a:extLst>
          </p:cNvPr>
          <p:cNvSpPr/>
          <p:nvPr userDrawn="1"/>
        </p:nvSpPr>
        <p:spPr>
          <a:xfrm rot="16200000">
            <a:off x="8388130" y="4091429"/>
            <a:ext cx="883854" cy="66751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 sz="1676"/>
          </a:p>
        </p:txBody>
      </p:sp>
      <p:sp>
        <p:nvSpPr>
          <p:cNvPr id="9" name="Kuvan paikkamerkki 8"/>
          <p:cNvSpPr>
            <a:spLocks noGrp="1"/>
          </p:cNvSpPr>
          <p:nvPr>
            <p:ph type="pic" sz="quarter" idx="13"/>
          </p:nvPr>
        </p:nvSpPr>
        <p:spPr>
          <a:xfrm>
            <a:off x="-259202" y="7563418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264" indent="0" algn="ctr">
              <a:buNone/>
              <a:tabLst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10" name="Otsikko 1"/>
          <p:cNvSpPr>
            <a:spLocks noGrp="1"/>
          </p:cNvSpPr>
          <p:nvPr>
            <p:ph type="ctrTitle"/>
          </p:nvPr>
        </p:nvSpPr>
        <p:spPr>
          <a:xfrm>
            <a:off x="414000" y="776533"/>
            <a:ext cx="10795468" cy="1200000"/>
          </a:xfrm>
        </p:spPr>
        <p:txBody>
          <a:bodyPr/>
          <a:lstStyle>
            <a:lvl1pPr>
              <a:defRPr sz="2716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11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32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43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6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73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1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60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47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5" name="Kuvan paikkamerkki 8"/>
          <p:cNvSpPr>
            <a:spLocks noGrp="1"/>
          </p:cNvSpPr>
          <p:nvPr>
            <p:ph type="pic" sz="quarter" idx="14"/>
          </p:nvPr>
        </p:nvSpPr>
        <p:spPr>
          <a:xfrm>
            <a:off x="1" y="3431685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264" indent="0" algn="ctr">
              <a:buNone/>
              <a:tabLst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0EE0E5E7-5CCC-4CF3-BECB-46D656B3918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F124B-825C-4D9C-966D-7E35C6C53D66}" type="datetimeFigureOut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13" name="Alatunnisteen paikkamerkki 4">
            <a:extLst>
              <a:ext uri="{FF2B5EF4-FFF2-40B4-BE49-F238E27FC236}">
                <a16:creationId xmlns:a16="http://schemas.microsoft.com/office/drawing/2014/main" id="{92CFB814-1022-40C7-BCCA-44B2D271794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B0DF68FC-E93F-4230-A6B4-243830534D1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70F03-4867-485F-9467-9580DDE0621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929216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774552"/>
            <a:ext cx="11248354" cy="5056867"/>
          </a:xfrm>
        </p:spPr>
        <p:txBody>
          <a:bodyPr/>
          <a:lstStyle>
            <a:lvl1pPr>
              <a:buClr>
                <a:schemeClr val="bg1"/>
              </a:buClr>
              <a:defRPr sz="2716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716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716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716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716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645B41B2-3A3D-4897-AD7C-F159313D7D5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>
                <a:noFill/>
              </a:defRPr>
            </a:lvl1pPr>
          </a:lstStyle>
          <a:p>
            <a:pPr>
              <a:defRPr/>
            </a:pPr>
            <a:fld id="{26E4E1E6-D3A2-4603-A545-80EA4C8D55D9}" type="datetimeFigureOut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C6009ED0-4F2D-410C-B5B9-4B40DA2561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829D4439-FC8C-4457-82FE-CB1FA4B6D3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noFill/>
              </a:defRPr>
            </a:lvl1pPr>
          </a:lstStyle>
          <a:p>
            <a:pPr>
              <a:defRPr/>
            </a:pPr>
            <a:fld id="{824A7784-4200-4100-B01C-CFF9A437154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562260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1"/>
            <a:ext cx="5510474" cy="4535083"/>
          </a:xfrm>
        </p:spPr>
        <p:txBody>
          <a:bodyPr/>
          <a:lstStyle>
            <a:lvl1pPr>
              <a:defRPr sz="2328"/>
            </a:lvl1pPr>
            <a:lvl2pPr>
              <a:defRPr sz="2328"/>
            </a:lvl2pPr>
            <a:lvl3pPr>
              <a:defRPr sz="2328"/>
            </a:lvl3pPr>
            <a:lvl4pPr>
              <a:defRPr sz="2328"/>
            </a:lvl4pPr>
            <a:lvl5pPr>
              <a:defRPr sz="2328"/>
            </a:lvl5pPr>
            <a:lvl6pPr>
              <a:defRPr sz="1746"/>
            </a:lvl6pPr>
            <a:lvl7pPr>
              <a:defRPr sz="1746"/>
            </a:lvl7pPr>
            <a:lvl8pPr>
              <a:defRPr sz="1746"/>
            </a:lvl8pPr>
            <a:lvl9pPr>
              <a:defRPr sz="1746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1"/>
            <a:ext cx="5510474" cy="4535083"/>
          </a:xfrm>
        </p:spPr>
        <p:txBody>
          <a:bodyPr/>
          <a:lstStyle>
            <a:lvl1pPr>
              <a:defRPr sz="2328"/>
            </a:lvl1pPr>
            <a:lvl2pPr>
              <a:defRPr sz="2328"/>
            </a:lvl2pPr>
            <a:lvl3pPr>
              <a:defRPr sz="2328"/>
            </a:lvl3pPr>
            <a:lvl4pPr>
              <a:defRPr sz="2328"/>
            </a:lvl4pPr>
            <a:lvl5pPr>
              <a:defRPr sz="2328"/>
            </a:lvl5pPr>
            <a:lvl6pPr>
              <a:defRPr sz="1746"/>
            </a:lvl6pPr>
            <a:lvl7pPr>
              <a:defRPr sz="1746"/>
            </a:lvl7pPr>
            <a:lvl8pPr>
              <a:defRPr sz="1746"/>
            </a:lvl8pPr>
            <a:lvl9pPr>
              <a:defRPr sz="1746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F32C0BA-A77D-432C-8857-33B97FDA3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C04AB-5DDA-4695-A37C-1CE828DA9559}" type="datetimeFigureOut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432DACCB-691A-4B62-895B-77143A84E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740E0043-935F-4AAF-989B-87F87B62B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AE803-E84C-412D-BB31-D298EE0B422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820952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3D0F9DFE-EB1A-435B-A86C-83CC25A0F378}"/>
              </a:ext>
            </a:extLst>
          </p:cNvPr>
          <p:cNvCxnSpPr/>
          <p:nvPr/>
        </p:nvCxnSpPr>
        <p:spPr>
          <a:xfrm>
            <a:off x="414528" y="5841124"/>
            <a:ext cx="551078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469B8207-5A5B-434D-A493-0D6CF62231EF}"/>
              </a:ext>
            </a:extLst>
          </p:cNvPr>
          <p:cNvCxnSpPr/>
          <p:nvPr/>
        </p:nvCxnSpPr>
        <p:spPr>
          <a:xfrm>
            <a:off x="6153912" y="5841124"/>
            <a:ext cx="551078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/>
          <a:lstStyle>
            <a:lvl1pPr>
              <a:defRPr sz="2328"/>
            </a:lvl1pPr>
            <a:lvl2pPr>
              <a:defRPr sz="2328"/>
            </a:lvl2pPr>
            <a:lvl3pPr>
              <a:defRPr sz="2328"/>
            </a:lvl3pPr>
            <a:lvl4pPr>
              <a:defRPr sz="2328"/>
            </a:lvl4pPr>
            <a:lvl5pPr>
              <a:defRPr sz="2328"/>
            </a:lvl5pPr>
            <a:lvl6pPr>
              <a:defRPr sz="1746"/>
            </a:lvl6pPr>
            <a:lvl7pPr>
              <a:defRPr sz="1746"/>
            </a:lvl7pPr>
            <a:lvl8pPr>
              <a:defRPr sz="1746"/>
            </a:lvl8pPr>
            <a:lvl9pPr>
              <a:defRPr sz="1746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/>
          <a:lstStyle>
            <a:lvl1pPr>
              <a:defRPr sz="2328"/>
            </a:lvl1pPr>
            <a:lvl2pPr>
              <a:defRPr sz="2328"/>
            </a:lvl2pPr>
            <a:lvl3pPr>
              <a:defRPr sz="2328"/>
            </a:lvl3pPr>
            <a:lvl4pPr>
              <a:defRPr sz="2328"/>
            </a:lvl4pPr>
            <a:lvl5pPr>
              <a:defRPr sz="2328"/>
            </a:lvl5pPr>
            <a:lvl6pPr>
              <a:defRPr sz="1746"/>
            </a:lvl6pPr>
            <a:lvl7pPr>
              <a:defRPr sz="1746"/>
            </a:lvl7pPr>
            <a:lvl8pPr>
              <a:defRPr sz="1746"/>
            </a:lvl8pPr>
            <a:lvl9pPr>
              <a:defRPr sz="1746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414000" y="5856001"/>
            <a:ext cx="5511293" cy="396000"/>
          </a:xfrm>
        </p:spPr>
        <p:txBody>
          <a:bodyPr tIns="0" bIns="0"/>
          <a:lstStyle>
            <a:lvl1pPr marL="0" indent="0">
              <a:buNone/>
              <a:defRPr sz="1552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31671" indent="0">
              <a:buNone/>
              <a:defRPr sz="1164"/>
            </a:lvl2pPr>
            <a:lvl3pPr marL="610972" indent="0">
              <a:buNone/>
              <a:defRPr sz="1164"/>
            </a:lvl3pPr>
            <a:lvl4pPr marL="890275" indent="0">
              <a:buNone/>
              <a:defRPr sz="1164"/>
            </a:lvl4pPr>
            <a:lvl5pPr marL="1169577" indent="0">
              <a:buNone/>
              <a:defRPr sz="1164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kstin paikkamerkki 13"/>
          <p:cNvSpPr>
            <a:spLocks noGrp="1"/>
          </p:cNvSpPr>
          <p:nvPr>
            <p:ph type="body" sz="quarter" idx="14"/>
          </p:nvPr>
        </p:nvSpPr>
        <p:spPr>
          <a:xfrm>
            <a:off x="6153600" y="5856001"/>
            <a:ext cx="5511293" cy="396000"/>
          </a:xfrm>
        </p:spPr>
        <p:txBody>
          <a:bodyPr tIns="0" bIns="0"/>
          <a:lstStyle>
            <a:lvl1pPr marL="0" indent="0">
              <a:buNone/>
              <a:defRPr sz="1552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31671" indent="0">
              <a:buNone/>
              <a:defRPr sz="1164"/>
            </a:lvl2pPr>
            <a:lvl3pPr marL="610972" indent="0">
              <a:buNone/>
              <a:defRPr sz="1164"/>
            </a:lvl3pPr>
            <a:lvl4pPr marL="890275" indent="0">
              <a:buNone/>
              <a:defRPr sz="1164"/>
            </a:lvl4pPr>
            <a:lvl5pPr marL="1169577" indent="0">
              <a:buNone/>
              <a:defRPr sz="1164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Päivämäärän paikkamerkki 4">
            <a:extLst>
              <a:ext uri="{FF2B5EF4-FFF2-40B4-BE49-F238E27FC236}">
                <a16:creationId xmlns:a16="http://schemas.microsoft.com/office/drawing/2014/main" id="{888938BE-0691-41DB-868C-2CF5BB5936A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584F6-363A-4615-A1B8-6AB08C7878D3}" type="datetimeFigureOut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12" name="Alatunnisteen paikkamerkki 5">
            <a:extLst>
              <a:ext uri="{FF2B5EF4-FFF2-40B4-BE49-F238E27FC236}">
                <a16:creationId xmlns:a16="http://schemas.microsoft.com/office/drawing/2014/main" id="{87E15FA9-73C2-4F24-BB64-718C1DF3D60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3" name="Dian numeron paikkamerkki 6">
            <a:extLst>
              <a:ext uri="{FF2B5EF4-FFF2-40B4-BE49-F238E27FC236}">
                <a16:creationId xmlns:a16="http://schemas.microsoft.com/office/drawing/2014/main" id="{73C5C7EF-77C3-4DC5-A3E6-28D8AC2B1D5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9E0F8-67F7-4B53-B76E-3CA5815394A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9359140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1" y="1512000"/>
            <a:ext cx="7656235" cy="4584000"/>
          </a:xfrm>
        </p:spPr>
        <p:txBody>
          <a:bodyPr/>
          <a:lstStyle>
            <a:lvl1pPr>
              <a:defRPr sz="2328"/>
            </a:lvl1pPr>
            <a:lvl2pPr>
              <a:defRPr sz="2328"/>
            </a:lvl2pPr>
            <a:lvl3pPr>
              <a:defRPr sz="2328"/>
            </a:lvl3pPr>
            <a:lvl4pPr>
              <a:defRPr sz="2328"/>
            </a:lvl4pPr>
            <a:lvl5pPr>
              <a:defRPr sz="2328"/>
            </a:lvl5pPr>
            <a:lvl6pPr>
              <a:defRPr sz="1746"/>
            </a:lvl6pPr>
            <a:lvl7pPr>
              <a:defRPr sz="1746"/>
            </a:lvl7pPr>
            <a:lvl8pPr>
              <a:defRPr sz="1746"/>
            </a:lvl8pPr>
            <a:lvl9pPr>
              <a:defRPr sz="1746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/>
          <a:lstStyle>
            <a:lvl1pPr marL="174564" indent="-174564">
              <a:spcBef>
                <a:spcPts val="0"/>
              </a:spcBef>
              <a:defRPr sz="2328"/>
            </a:lvl1pPr>
            <a:lvl2pPr marL="349128" indent="-174564">
              <a:spcBef>
                <a:spcPts val="0"/>
              </a:spcBef>
              <a:defRPr sz="2328"/>
            </a:lvl2pPr>
            <a:lvl3pPr marL="523691" indent="-174564">
              <a:spcBef>
                <a:spcPts val="0"/>
              </a:spcBef>
              <a:defRPr sz="2328"/>
            </a:lvl3pPr>
            <a:lvl4pPr marL="698255" indent="-174564">
              <a:spcBef>
                <a:spcPts val="0"/>
              </a:spcBef>
              <a:defRPr sz="2328"/>
            </a:lvl4pPr>
            <a:lvl5pPr marL="872819" indent="-174564">
              <a:spcBef>
                <a:spcPts val="0"/>
              </a:spcBef>
              <a:defRPr sz="2328"/>
            </a:lvl5pPr>
            <a:lvl6pPr>
              <a:defRPr sz="1746"/>
            </a:lvl6pPr>
            <a:lvl7pPr>
              <a:defRPr sz="1746"/>
            </a:lvl7pPr>
            <a:lvl8pPr>
              <a:defRPr sz="1746"/>
            </a:lvl8pPr>
            <a:lvl9pPr>
              <a:defRPr sz="1746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34FABE63-0805-463E-A310-8E5AFDCCA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3E6B5-89E9-4E7A-AA8F-F1D54826283A}" type="datetimeFigureOut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FB0CA824-5295-4800-9E6F-B28133985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0C384CE7-A199-4765-B8BD-058B39C26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8AD72-DFE6-43D1-BD76-6AD600F1D569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912616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1" y="1416000"/>
            <a:ext cx="3314852" cy="4320000"/>
          </a:xfrm>
        </p:spPr>
        <p:txBody>
          <a:bodyPr/>
          <a:lstStyle>
            <a:lvl1pPr>
              <a:defRPr sz="2328"/>
            </a:lvl1pPr>
            <a:lvl2pPr marL="354947" indent="0">
              <a:buNone/>
              <a:defRPr sz="3103"/>
            </a:lvl2pPr>
            <a:lvl3pPr>
              <a:defRPr sz="2586"/>
            </a:lvl3pPr>
            <a:lvl4pPr>
              <a:defRPr sz="2586"/>
            </a:lvl4pPr>
            <a:lvl5pPr>
              <a:defRPr sz="2586"/>
            </a:lvl5pPr>
            <a:lvl6pPr>
              <a:defRPr sz="1746"/>
            </a:lvl6pPr>
            <a:lvl7pPr>
              <a:defRPr sz="1746"/>
            </a:lvl7pPr>
            <a:lvl8pPr>
              <a:defRPr sz="1746"/>
            </a:lvl8pPr>
            <a:lvl9pPr>
              <a:defRPr sz="1746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/>
          <a:lstStyle>
            <a:lvl1pPr>
              <a:defRPr sz="2328"/>
            </a:lvl1pPr>
            <a:lvl2pPr>
              <a:defRPr sz="2328"/>
            </a:lvl2pPr>
            <a:lvl3pPr>
              <a:defRPr sz="2328"/>
            </a:lvl3pPr>
            <a:lvl4pPr>
              <a:defRPr sz="2328"/>
            </a:lvl4pPr>
            <a:lvl5pPr>
              <a:defRPr sz="2328"/>
            </a:lvl5pPr>
            <a:lvl6pPr>
              <a:defRPr sz="1746"/>
            </a:lvl6pPr>
            <a:lvl7pPr>
              <a:defRPr sz="1746"/>
            </a:lvl7pPr>
            <a:lvl8pPr>
              <a:defRPr sz="1746"/>
            </a:lvl8pPr>
            <a:lvl9pPr>
              <a:defRPr sz="1746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414000" y="5856001"/>
            <a:ext cx="9714000" cy="396000"/>
          </a:xfrm>
        </p:spPr>
        <p:txBody>
          <a:bodyPr tIns="0" bIns="0"/>
          <a:lstStyle>
            <a:lvl1pPr marL="0" indent="0">
              <a:buNone/>
              <a:defRPr sz="1552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31671" indent="0">
              <a:buNone/>
              <a:defRPr sz="1164"/>
            </a:lvl2pPr>
            <a:lvl3pPr marL="610972" indent="0">
              <a:buNone/>
              <a:defRPr sz="1164"/>
            </a:lvl3pPr>
            <a:lvl4pPr marL="890275" indent="0">
              <a:buNone/>
              <a:defRPr sz="1164"/>
            </a:lvl4pPr>
            <a:lvl5pPr marL="1169577" indent="0">
              <a:buNone/>
              <a:defRPr sz="1164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B419DA77-0FCC-4ACB-A967-AF548D3791C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6FA5C-4330-4B94-80E1-B4E3DBA10FF5}" type="datetimeFigureOut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C378CACF-A670-41F7-9C60-3DF99BA0BEA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260CDB2C-5FAA-42BA-BA72-2C9634DBC83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8E519-B3B3-4CF6-9F3B-9EF6162AD86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3762284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1"/>
            <a:ext cx="10741468" cy="2291379"/>
          </a:xfrm>
        </p:spPr>
        <p:txBody>
          <a:bodyPr anchor="t" anchorCtr="0"/>
          <a:lstStyle>
            <a:lvl1pPr>
              <a:defRPr sz="2716" b="0"/>
            </a:lvl1pPr>
          </a:lstStyle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68903875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1"/>
            <a:ext cx="10752226" cy="2377440"/>
          </a:xfrm>
        </p:spPr>
        <p:txBody>
          <a:bodyPr anchor="t" anchorCtr="0"/>
          <a:lstStyle>
            <a:lvl1pPr>
              <a:defRPr sz="2716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01822936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414000" y="5856001"/>
            <a:ext cx="9576000" cy="1008000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1746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31671" indent="0">
              <a:buNone/>
              <a:defRPr sz="1164"/>
            </a:lvl2pPr>
            <a:lvl3pPr marL="610972" indent="0">
              <a:buNone/>
              <a:defRPr sz="1164"/>
            </a:lvl3pPr>
            <a:lvl4pPr marL="890275" indent="0">
              <a:buNone/>
              <a:defRPr sz="1164"/>
            </a:lvl4pPr>
            <a:lvl5pPr marL="1169577" indent="0">
              <a:buNone/>
              <a:defRPr sz="1164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19751012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2752" indent="0" algn="ctr">
              <a:buNone/>
              <a:defRPr sz="2586" baseline="0"/>
            </a:lvl1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56000" y="1868330"/>
            <a:ext cx="7008000" cy="4424895"/>
          </a:xfrm>
        </p:spPr>
        <p:txBody>
          <a:bodyPr/>
          <a:lstStyle>
            <a:lvl1pPr>
              <a:defRPr sz="2328"/>
            </a:lvl1pPr>
            <a:lvl2pPr marL="354947" indent="0">
              <a:buNone/>
              <a:defRPr sz="3103"/>
            </a:lvl2pPr>
            <a:lvl3pPr>
              <a:defRPr sz="2586"/>
            </a:lvl3pPr>
            <a:lvl4pPr>
              <a:defRPr sz="2586"/>
            </a:lvl4pPr>
            <a:lvl5pPr>
              <a:defRPr sz="2586"/>
            </a:lvl5pPr>
            <a:lvl6pPr>
              <a:defRPr sz="1746"/>
            </a:lvl6pPr>
            <a:lvl7pPr>
              <a:defRPr sz="1746"/>
            </a:lvl7pPr>
            <a:lvl8pPr>
              <a:defRPr sz="1746"/>
            </a:lvl8pPr>
            <a:lvl9pPr>
              <a:defRPr sz="1746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0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F6011B2-361C-4D84-A58D-34A4A8F48C5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D63B7-B4AD-42E1-A627-AEAD1D25D6B2}" type="datetimeFigureOut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260697CE-4E0B-4972-A494-65EF3B8C6B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CAE41B67-70FB-41DA-BFD6-5EEB1FB2AB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D29F0-94DF-48CE-BAA6-BFF96756426F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971440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2752" indent="0" algn="ctr">
              <a:buNone/>
              <a:defRPr sz="2586" baseline="0"/>
            </a:lvl1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56000" y="1868332"/>
            <a:ext cx="7008000" cy="2472000"/>
          </a:xfrm>
        </p:spPr>
        <p:txBody>
          <a:bodyPr/>
          <a:lstStyle>
            <a:lvl1pPr>
              <a:defRPr sz="2328"/>
            </a:lvl1pPr>
            <a:lvl2pPr marL="354947" indent="0">
              <a:buNone/>
              <a:defRPr sz="3103"/>
            </a:lvl2pPr>
            <a:lvl3pPr>
              <a:defRPr sz="2586"/>
            </a:lvl3pPr>
            <a:lvl4pPr>
              <a:defRPr sz="2586"/>
            </a:lvl4pPr>
            <a:lvl5pPr>
              <a:defRPr sz="2586"/>
            </a:lvl5pPr>
            <a:lvl6pPr>
              <a:defRPr sz="1746"/>
            </a:lvl6pPr>
            <a:lvl7pPr>
              <a:defRPr sz="1746"/>
            </a:lvl7pPr>
            <a:lvl8pPr>
              <a:defRPr sz="1746"/>
            </a:lvl8pPr>
            <a:lvl9pPr>
              <a:defRPr sz="1746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2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/>
          </p:nvPr>
        </p:nvSpPr>
        <p:spPr>
          <a:xfrm>
            <a:off x="4656667" y="4460332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746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54947" indent="0">
              <a:buNone/>
              <a:defRPr sz="2586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791356" indent="0">
              <a:buNone/>
              <a:defRPr sz="2586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63758" indent="0">
              <a:buNone/>
              <a:defRPr sz="2586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36160" indent="0">
              <a:buNone/>
              <a:defRPr sz="2586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8EEF2694-5AA0-4EDD-9F9A-D20B03A1D83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35392-509F-42D1-AC60-4E0EE9E2CC5D}" type="datetimeFigureOut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D4CB1DFD-2A28-4D99-878B-CF3BD516D21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CE4F9CEF-8046-44A8-98A8-487EBE4AB0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BD22B-5E28-406C-98C5-A741098F4E5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095876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FF2D35C5-6CAB-4E1B-AA43-A6028F2F3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86EEB-3E0F-4126-A884-4717B73F2758}" type="datetimeFigureOut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C5D281EF-F834-41D6-8B82-4D0F8C83F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476ABC5B-DE98-4430-AB0C-6B68FDF4C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33376-A7ED-45C0-903A-D5BD14BFF21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810164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E19FCCEC-75AF-4744-BFA9-26CDB29EE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03615-2C99-4568-BCFF-B9BADCA86C5C}" type="datetimeFigureOut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2D1B43E9-5628-4979-A50D-E85820BA2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68FEDA45-24EE-4DCD-94E8-3F068985D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D2220-0B3A-486A-9AF3-D076285379A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653097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15417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in paikkamerkki 5"/>
          <p:cNvSpPr>
            <a:spLocks noGrp="1"/>
          </p:cNvSpPr>
          <p:nvPr>
            <p:ph type="body" sz="quarter" idx="13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328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2752" indent="0" algn="ctr">
              <a:spcBef>
                <a:spcPts val="0"/>
              </a:spcBef>
              <a:buNone/>
              <a:defRPr sz="2586"/>
            </a:lvl1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81A99B-6733-415B-B9F6-06E24D655CE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60B5B-0EC8-4FFF-9BC7-2ACBB6D29B13}" type="datetimeFigureOut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A62E62-E119-4547-9F74-90A6A32368E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1E7321FF-194B-4961-847B-FC2BFFFBD03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ABB60-9214-4455-87B8-DA4B2C26F86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232296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8">
            <a:extLst>
              <a:ext uri="{FF2B5EF4-FFF2-40B4-BE49-F238E27FC236}">
                <a16:creationId xmlns:a16="http://schemas.microsoft.com/office/drawing/2014/main" id="{B0C1826E-F2DF-49B9-9D8C-18B0A5E5A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712" y="2237718"/>
            <a:ext cx="6132576" cy="238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905688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D51B9FCF-5D5E-4A02-A296-40BF164010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 sz="1676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881192"/>
            <a:ext cx="10992000" cy="4805314"/>
          </a:xfrm>
        </p:spPr>
        <p:txBody>
          <a:bodyPr/>
          <a:lstStyle>
            <a:lvl1pPr>
              <a:defRPr sz="3103"/>
            </a:lvl1pPr>
            <a:lvl2pPr>
              <a:defRPr sz="2586"/>
            </a:lvl2pPr>
            <a:lvl3pPr>
              <a:defRPr sz="2586"/>
            </a:lvl3pPr>
            <a:lvl4pPr>
              <a:defRPr sz="2586"/>
            </a:lvl4pPr>
            <a:lvl5pPr>
              <a:defRPr sz="2586"/>
            </a:lvl5pPr>
            <a:lvl6pPr>
              <a:defRPr sz="2328"/>
            </a:lvl6pPr>
            <a:lvl7pPr>
              <a:defRPr sz="2328"/>
            </a:lvl7pPr>
            <a:lvl8pPr>
              <a:defRPr sz="2328"/>
            </a:lvl8pPr>
            <a:lvl9pPr>
              <a:defRPr sz="2328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8"/>
            <a:ext cx="10992000" cy="396000"/>
          </a:xfrm>
        </p:spPr>
        <p:txBody>
          <a:bodyPr/>
          <a:lstStyle>
            <a:lvl1pPr marL="0" indent="0">
              <a:buNone/>
              <a:defRPr sz="2069" i="1">
                <a:solidFill>
                  <a:srgbClr val="404040"/>
                </a:solidFill>
              </a:defRPr>
            </a:lvl1pPr>
            <a:lvl2pPr marL="442229" indent="0">
              <a:buNone/>
              <a:defRPr sz="1552"/>
            </a:lvl2pPr>
            <a:lvl3pPr marL="814631" indent="0">
              <a:buNone/>
              <a:defRPr sz="1552"/>
            </a:lvl3pPr>
            <a:lvl4pPr marL="1187033" indent="0">
              <a:buNone/>
              <a:defRPr sz="1552"/>
            </a:lvl4pPr>
            <a:lvl5pPr marL="1559436" indent="0">
              <a:buNone/>
              <a:defRPr sz="1552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1390F35-A976-4FF5-9337-2988555D993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1EFF7-5DA1-B642-A01A-1298BC74CE2E}" type="datetime1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0027F52-8191-4527-BA7F-4F098978B00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[Alatunnisteteksti]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1EAFE4E-4817-4739-BAF5-8AB0E3E9751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6F6F5-93C2-400D-BD46-6CE68294C4D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995807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2AC099FD-8280-4284-A5C2-42965BCA1BA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 sz="1676"/>
          </a:p>
        </p:txBody>
      </p:sp>
      <p:cxnSp>
        <p:nvCxnSpPr>
          <p:cNvPr id="6" name="Suora yhdysviiva 5">
            <a:extLst>
              <a:ext uri="{FF2B5EF4-FFF2-40B4-BE49-F238E27FC236}">
                <a16:creationId xmlns:a16="http://schemas.microsoft.com/office/drawing/2014/main" id="{CA749772-E935-4FF2-BDE5-6E810952B599}"/>
              </a:ext>
            </a:extLst>
          </p:cNvPr>
          <p:cNvCxnSpPr/>
          <p:nvPr/>
        </p:nvCxnSpPr>
        <p:spPr>
          <a:xfrm>
            <a:off x="551688" y="1228233"/>
            <a:ext cx="10992612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52000" y="297224"/>
            <a:ext cx="10972800" cy="864000"/>
          </a:xfrm>
          <a:ln>
            <a:noFill/>
          </a:ln>
        </p:spPr>
        <p:txBody>
          <a:bodyPr/>
          <a:lstStyle>
            <a:lvl1pPr algn="l">
              <a:defRPr sz="362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440000"/>
            <a:ext cx="10992000" cy="4212000"/>
          </a:xfrm>
        </p:spPr>
        <p:txBody>
          <a:bodyPr/>
          <a:lstStyle>
            <a:lvl1pPr>
              <a:defRPr sz="3103">
                <a:solidFill>
                  <a:schemeClr val="bg1"/>
                </a:solidFill>
              </a:defRPr>
            </a:lvl1pPr>
            <a:lvl2pPr>
              <a:defRPr sz="2586">
                <a:solidFill>
                  <a:schemeClr val="bg1"/>
                </a:solidFill>
              </a:defRPr>
            </a:lvl2pPr>
            <a:lvl3pPr>
              <a:defRPr sz="2586">
                <a:solidFill>
                  <a:schemeClr val="bg1"/>
                </a:solidFill>
              </a:defRPr>
            </a:lvl3pPr>
            <a:lvl4pPr>
              <a:defRPr sz="2586">
                <a:solidFill>
                  <a:schemeClr val="bg1"/>
                </a:solidFill>
              </a:defRPr>
            </a:lvl4pPr>
            <a:lvl5pPr>
              <a:defRPr sz="2586">
                <a:solidFill>
                  <a:schemeClr val="bg1"/>
                </a:solidFill>
              </a:defRPr>
            </a:lvl5pPr>
            <a:lvl6pPr>
              <a:defRPr sz="2328"/>
            </a:lvl6pPr>
            <a:lvl7pPr>
              <a:defRPr sz="2328"/>
            </a:lvl7pPr>
            <a:lvl8pPr>
              <a:defRPr sz="2328"/>
            </a:lvl8pPr>
            <a:lvl9pPr>
              <a:defRPr sz="2328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8"/>
            <a:ext cx="10992000" cy="396000"/>
          </a:xfrm>
        </p:spPr>
        <p:txBody>
          <a:bodyPr/>
          <a:lstStyle>
            <a:lvl1pPr marL="0" indent="0">
              <a:buNone/>
              <a:defRPr sz="2069" i="1">
                <a:solidFill>
                  <a:srgbClr val="404040"/>
                </a:solidFill>
              </a:defRPr>
            </a:lvl1pPr>
            <a:lvl2pPr marL="442229" indent="0">
              <a:buNone/>
              <a:defRPr sz="1552"/>
            </a:lvl2pPr>
            <a:lvl3pPr marL="814631" indent="0">
              <a:buNone/>
              <a:defRPr sz="1552"/>
            </a:lvl3pPr>
            <a:lvl4pPr marL="1187033" indent="0">
              <a:buNone/>
              <a:defRPr sz="1552"/>
            </a:lvl4pPr>
            <a:lvl5pPr marL="1559436" indent="0">
              <a:buNone/>
              <a:defRPr sz="1552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Päivämäärän paikkamerkki 4">
            <a:extLst>
              <a:ext uri="{FF2B5EF4-FFF2-40B4-BE49-F238E27FC236}">
                <a16:creationId xmlns:a16="http://schemas.microsoft.com/office/drawing/2014/main" id="{A8505889-F761-442E-828A-A86A943705E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1EFF7-5DA1-B642-A01A-1298BC74CE2E}" type="datetime1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8" name="Alatunnisteen paikkamerkki 5">
            <a:extLst>
              <a:ext uri="{FF2B5EF4-FFF2-40B4-BE49-F238E27FC236}">
                <a16:creationId xmlns:a16="http://schemas.microsoft.com/office/drawing/2014/main" id="{B8351BCF-A0DF-41EE-87A1-C1958BAA8E2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[Alatunnisteteksti]</a:t>
            </a:r>
          </a:p>
        </p:txBody>
      </p:sp>
      <p:sp>
        <p:nvSpPr>
          <p:cNvPr id="9" name="Dian numeron paikkamerkki 6">
            <a:extLst>
              <a:ext uri="{FF2B5EF4-FFF2-40B4-BE49-F238E27FC236}">
                <a16:creationId xmlns:a16="http://schemas.microsoft.com/office/drawing/2014/main" id="{006267F0-67DD-4EB5-A9A6-E8E2133D41E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3A7E9-87EC-469C-920C-DBA3D07ED01C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451222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895B6F9-54DB-428E-9A0A-FA1DD7C58F69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0000" y="558000"/>
            <a:ext cx="1940914" cy="3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A73C7B-FCCC-4382-8B5E-EF6C045FAD3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31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BCC9C48B-8F01-477C-A429-B5E465F5632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0000" y="558000"/>
            <a:ext cx="1940914" cy="367200"/>
          </a:xfrm>
          <a:prstGeom prst="rect">
            <a:avLst/>
          </a:prstGeom>
        </p:spPr>
      </p:pic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67E2D2-7C31-4CEA-8775-7B4E031C034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C8632-FA72-48DB-A3AB-14A4D37C9AD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1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A919E3D3-0D4F-48CE-AB93-69E448E98470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0000" y="558000"/>
            <a:ext cx="1940914" cy="3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10687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087B06F-69A6-4EAD-A196-9FC5E6C0FDA6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0000" y="558000"/>
            <a:ext cx="1940914" cy="36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940724-CD0A-4966-9236-B1E83A63E8E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7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2258559"/>
            <a:ext cx="5643563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1713600"/>
            <a:ext cx="976676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F4666-D6B5-45BF-9029-D7C0FE8FC4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21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8" y="2257200"/>
            <a:ext cx="5643927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1713332"/>
            <a:ext cx="976312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270164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96ED-8270-4BD9-9069-84F474882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CA3A6B-089A-48DA-907F-9446B1276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73D13-8BEF-4470-A16D-19EDE6E7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1/2021 helmikuu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105BF4-D562-44BF-BA5C-F9CA4C0FE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1F0EAC-DF03-4553-8D22-C26B163DC9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0363" y="1710000"/>
            <a:ext cx="11466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64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 +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B7F44-1A9D-43CE-8B94-70E892BCC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0CD56-CDEF-4F99-82E9-F8344BA7D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17232-4933-4B44-AB0A-14F73524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1/2021 helmikuu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A8CE99-0AD9-4D9C-9C09-47545620E9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11464925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F1398-AEAE-44BE-B05F-E03B17EB921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1466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51D583-D2F5-4206-82FD-3E7E687E5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910800"/>
            <a:ext cx="11466513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09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67F2-B31E-4932-857C-E542EC7E0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6C412-8D9A-4518-BD82-093D1D70B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D1434-081E-42DD-A0E7-8AD211AD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1/2021 helmikuu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D24B38-2DD2-4BE4-A6BC-6AB461A6A6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028BB49-92B7-4BBE-AD91-816AF9386D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0965" y="1710000"/>
            <a:ext cx="5626800" cy="39989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FAE1AF-1132-4B0D-8DC6-F52576CE68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86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7A87-9762-46A5-A1BF-60907C2C3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EE70F8-6350-4489-8BF1-B1E111BCAB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CCAD9-3BB6-43FD-8F71-48FD58809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1/2021 helmikuu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0E6D9E-AC7D-4CD8-9A1B-DC502AAB0B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5626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252CF9-0987-4CBA-8CC7-B6582ECA239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5626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AA4903-9221-4FF9-912C-268A8584F3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2800" y="1710000"/>
            <a:ext cx="5626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3F8654F-9C23-4A2E-AF1D-7C6743D88CE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02363" y="2376488"/>
            <a:ext cx="5626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F22C1D-496B-4E53-BF19-ED9291DCCF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81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CC06-0E64-440D-9CE8-5164D1651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90BAE0-3503-40B7-97FF-3BBA5C4DD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2D4FE-2A34-4C36-A765-CE00B991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1/2021 helmikuu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4B3E9-7CA2-4847-B7BD-96957DE302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0D5E0E-637F-4A32-A98F-3FE4ED81219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57618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435609-FC5D-424F-A15C-A0856D1FFF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4874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582AC7-4667-407B-A5E8-45D6349311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15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AEE3-9929-4A79-A968-8D4311BF5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A155B-CCB9-45EF-83E7-A4F386C3D5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6BAB9-04B4-4317-A1F0-FDDB9A12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1/2021 helmikuu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044888-1B05-4294-ABC2-A93A4A32E0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B8C48F8-FEC0-41E0-BBB9-68EC3003D7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9D2917-03D0-4000-AA1D-13CEEB10FB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57437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E23886-2490-491C-8436-F655BBCD8C9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57619" y="2376488"/>
            <a:ext cx="36720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1DA3C15-7E9D-4E22-895A-F50878BD33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4874" y="1710000"/>
            <a:ext cx="36720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41F52C9-6836-4FC9-99EA-1BF6FF01DF3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54874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93581B-25F6-45F4-A388-25B9169855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24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880B-B2A1-4343-8F1B-D11FAEA2A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1184D5-78E0-4646-8F38-C52C718FF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02832-2B66-4562-9C71-D7D15073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1/2021 helmikuu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F49FA9-6D89-44C4-B6C9-EA8D7FB756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D1D924-231B-4C18-8E90-2DFF9C04EF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72933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EF0024D-3708-4302-8C69-256AD75938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550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415997-1B6E-4BEC-B682-F9280D0D5E3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9807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7B1331-D3E0-4904-82E5-02B601057E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44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C45C-9BBB-4B14-BC71-8D9593AF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A3869-0626-4D7E-A07F-ED2B248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845BF-B227-4307-81B9-E7C8FC57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1/2021 helmikuu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4FC7E-D91D-407A-BFBE-F405D6BBEA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9916EF-EC2F-4137-B182-AA5508918E8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A3CD5-4B7B-41AC-BFD5-7AA2D853D0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2691" y="1710000"/>
            <a:ext cx="2728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5F727AD-E63B-412E-B986-D86DFE5EED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72691" y="2376488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CEE6CD4-960B-4926-8A35-E8FF363F87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5382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44BF1C-E9EC-43D2-A239-79E43B7C24C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85382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27027DC-FD56-4CD6-8B38-7C623A97D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98074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513656D-7804-45C7-9561-4FFDBE1F523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98074" y="2376488"/>
            <a:ext cx="2728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A444E5-6DCB-4387-82D7-374FBA34E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35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ED13-8109-40D7-B85E-48D72364D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60EB60-D174-4782-B63F-DCF2657E1B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4526FD-FB6E-4148-89B3-7D266E27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1/2021 helmikuu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5E99A7-B8B8-4860-8872-63A20BC4983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6CF45-35B9-4F30-93CE-11D7DC6AE4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89691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190C909-262D-4930-924B-8C4285CF855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19019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18864E4-1D92-4544-8F52-1155810D792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48347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8E0E68-5345-4D62-8D07-AE58AE33067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677674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23F4F6-B0E8-4724-933C-35F21A7E42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74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37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C433-9252-44D6-8AA4-495DB5934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6AA46E-1017-4823-B4EC-B35766CE67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1B86A-68D0-4D2D-A5CB-00F231C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1/2021 helmikuu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4B8469-FF2E-4467-8E43-A49A3388A2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0DDC14-9B67-4FE8-BC58-A70501A5344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007D028-2ECB-46AF-8517-CCF9C089D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89691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1DDE75-E486-4A48-BDBB-2C2A5B5E64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689419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A506B6-1DA9-4CD7-9F56-C6BF2FDC18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9019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F41FFAE-2857-4B94-916D-0210AE0A17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18838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34C508-C3AF-422F-B1C7-A38F34513A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8347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D9455C4-8047-4B5B-B5BC-4A0379405BC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348257" y="2376488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EAC907-A41C-4782-BCD8-2B8C0ADD42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77674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056BBA8E-FD61-47C5-A779-B66918B4D32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677674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8EED4C4-55A2-440F-BFEB-B054C51690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37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F353-7CBB-4EBB-BB48-0DDB45E9B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5794D1-DF29-4B89-9359-EE65C8A56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72A83-22C7-42BE-87D1-B99FEC13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1/2021 helmikuu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B7932-7D06-4E7E-AF70-44D39F481C0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0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B353AB-4D08-4BBD-91C2-E6A30A5F49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0112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A6B5AF-EB3C-46C5-B212-27204822781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4224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800475F-DBE2-47A0-89B9-1175EDD8427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336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5CE08A-01D2-488B-843A-CA3415AB732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2448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9BAB9BC-6F39-4494-87B4-04D45B7607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0656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69F7FED-54BA-4C56-83A5-FA86011940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64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6FA1-AACD-4AC6-8977-227A1E8204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A02C0-437A-4731-B690-16D1AFCAA8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CC7B4E-73B3-4F33-A7FC-00F64BC9B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1/2021 helmikuu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764FD-7DA2-4FE5-A31B-6691075F46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C0C4CA-E13F-460B-A188-81482902B7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05AA54-6669-4974-B1E8-3E58001D87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0112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2A0DDBF-A8B7-4F77-B8D5-E6CF8FB015A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0112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793D7A9-75C8-4028-9CA8-F07E93F82E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224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B5E2A26-6C2A-419D-B4DC-291BA85B0C8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4224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DE92C5F-EFFE-48BF-93E1-CC78EFCD29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336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DA85A52-F7FD-4298-9AE5-CB80F4E3C64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8336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4E88849-5449-4627-813B-31B40F08F0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448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A7FC01F-A245-4C0F-BF24-3AAE6AC55C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12448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CCD92EA-38A4-44E5-ADF7-78EA3D6DD0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6560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8317D903-C6B2-443C-A2F2-E7B672E08E3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0656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26D01CC-3541-4F97-AF97-73FF635203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50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2903-71A8-4BD2-B059-6BA4C3AA3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EFCC3-809C-4472-825A-5268DA759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A7757-8EC5-4D12-B56F-AB9F88D69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1/2021 helmikuu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5437D9-CE22-451C-B458-B3F648A642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169CDD-9FFC-4BEA-A4C1-F55F1EBC5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2799" y="430717"/>
            <a:ext cx="5626800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86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AACB8-7B00-457D-8F89-FB4DD9039A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556072-910B-4986-8C02-A52A7544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1/2021 helmikuu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F34447-13E0-43B9-BE1F-C60C0355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0" y="432000"/>
            <a:ext cx="5627561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D6BD01-6C23-44ED-8363-1C234E2533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2361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AABB0-FC25-4DDA-B141-9861B8EF6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361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37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8738-2E1C-4407-AE23-FC7C52247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B932A-F9A4-4379-8F69-FA63BDFA2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47A58-42BF-4A47-A878-643A5CD27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1/2021 helmikuu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C6D4BB-14E1-42DC-832A-2D0CE78632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59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2F2EE-42BB-4EB6-8FC2-5E56E4F34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75A20-F354-407F-8F71-92C91474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1/2021 helmikuu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74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7200" y="1138238"/>
            <a:ext cx="4665663" cy="178723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200" y="3146902"/>
            <a:ext cx="4665663" cy="18822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124991"/>
            <a:ext cx="12193200" cy="0"/>
          </a:xfrm>
          <a:prstGeom prst="line">
            <a:avLst/>
          </a:prstGeom>
          <a:ln w="19050">
            <a:gradFill>
              <a:gsLst>
                <a:gs pos="0">
                  <a:srgbClr val="F2DA64"/>
                </a:gs>
                <a:gs pos="18000">
                  <a:srgbClr val="A27700"/>
                </a:gs>
                <a:gs pos="71000">
                  <a:srgbClr val="D7B446"/>
                </a:gs>
                <a:gs pos="51000">
                  <a:srgbClr val="F2DA64"/>
                </a:gs>
                <a:gs pos="100000">
                  <a:srgbClr val="987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1/2021 helmikuu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9D9B29-D4FD-40ED-BDB2-676C7FEDBF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C7D71F-3BCA-4364-8D36-AA865FDD0C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30" y="561243"/>
            <a:ext cx="2052000" cy="417127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006960B3-C0B2-4A83-B719-255991CA63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9999" y="6390412"/>
            <a:ext cx="1080272" cy="20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29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57188" y="909635"/>
            <a:ext cx="11477331" cy="39687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1/2021 helmikuu</a:t>
            </a:r>
          </a:p>
        </p:txBody>
      </p:sp>
    </p:spTree>
    <p:extLst>
      <p:ext uri="{BB962C8B-B14F-4D97-AF65-F5344CB8AC3E}">
        <p14:creationId xmlns:p14="http://schemas.microsoft.com/office/powerpoint/2010/main" val="208068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7545D6CE-B870-9D46-AA31-993583FAE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solidFill>
                  <a:schemeClr val="bg1"/>
                </a:solidFill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>
              <a:solidFill>
                <a:schemeClr val="bg1"/>
              </a:solidFill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265888" y="2281736"/>
            <a:ext cx="4414111" cy="1082481"/>
          </a:xfrm>
        </p:spPr>
        <p:txBody>
          <a:bodyPr/>
          <a:lstStyle>
            <a:lvl1pPr algn="l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6265888" y="3525867"/>
            <a:ext cx="4414111" cy="823364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 baseline="0">
                <a:solidFill>
                  <a:schemeClr val="tx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091D27-BB9B-D44E-A415-4387166087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65888" y="4659079"/>
            <a:ext cx="4414111" cy="449263"/>
          </a:xfrm>
        </p:spPr>
        <p:txBody>
          <a:bodyPr/>
          <a:lstStyle>
            <a:lvl1pPr>
              <a:buFontTx/>
              <a:buNone/>
              <a:defRPr sz="1800" baseline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FI"/>
          </a:p>
        </p:txBody>
      </p:sp>
      <p:sp>
        <p:nvSpPr>
          <p:cNvPr id="13" name="Alatunnisteen paikkamerkki 4">
            <a:extLst>
              <a:ext uri="{FF2B5EF4-FFF2-40B4-BE49-F238E27FC236}">
                <a16:creationId xmlns:a16="http://schemas.microsoft.com/office/drawing/2014/main" id="{18FEA16C-5C3C-0248-A11F-4D19397E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  <a:endParaRPr lang="fi-FI">
              <a:solidFill>
                <a:schemeClr val="bg1"/>
              </a:solidFill>
            </a:endParaRPr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EEEB4C60-D4FB-B748-AC28-13B2CF1099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pPr/>
              <a:t>16.5.2025</a:t>
            </a:fld>
            <a:endParaRPr lang="fi-FI">
              <a:solidFill>
                <a:schemeClr val="bg1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3A59940-F0EA-9647-936D-A2CAB13DD219}"/>
              </a:ext>
            </a:extLst>
          </p:cNvPr>
          <p:cNvSpPr/>
          <p:nvPr userDrawn="1"/>
        </p:nvSpPr>
        <p:spPr>
          <a:xfrm>
            <a:off x="9946953" y="827676"/>
            <a:ext cx="2340000" cy="35169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FI" sz="1400" b="1"/>
              <a:t>Kuntavaalit 18.4.2021</a:t>
            </a:r>
          </a:p>
        </p:txBody>
      </p:sp>
    </p:spTree>
    <p:extLst>
      <p:ext uri="{BB962C8B-B14F-4D97-AF65-F5344CB8AC3E}">
        <p14:creationId xmlns:p14="http://schemas.microsoft.com/office/powerpoint/2010/main" val="3643098917"/>
      </p:ext>
    </p:extLst>
  </p:cSld>
  <p:clrMapOvr>
    <a:masterClrMapping/>
  </p:clrMapOvr>
  <p:hf sldNum="0" hdr="0" ftr="0" dt="0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F444A000-B758-C94D-9683-4F5F09F286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9432" y="5856000"/>
            <a:ext cx="8058567" cy="240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1D742ABF-2963-F949-847F-ED0B9AF677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16.5.2025</a:t>
            </a:fld>
            <a:endParaRPr lang="fi-FI"/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2E032AAA-386D-2B42-B0FE-6A6B9E7D5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0725A685-BD34-FF41-A284-1D4E2D86F6C0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88CB238B-3E8E-034D-82F2-94421457A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63487505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3167122"/>
            <a:ext cx="9144000" cy="1173383"/>
          </a:xfrm>
        </p:spPr>
        <p:txBody>
          <a:bodyPr/>
          <a:lstStyle>
            <a:lvl1pPr algn="ctr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4548850"/>
            <a:ext cx="9144000" cy="707149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  <p:sp>
        <p:nvSpPr>
          <p:cNvPr id="13" name="Alatunnisteen paikkamerkki 4">
            <a:extLst>
              <a:ext uri="{FF2B5EF4-FFF2-40B4-BE49-F238E27FC236}">
                <a16:creationId xmlns:a16="http://schemas.microsoft.com/office/drawing/2014/main" id="{00080402-F5B1-844E-BCCB-C84212F779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  <a:endParaRPr lang="fi-FI">
              <a:solidFill>
                <a:schemeClr val="bg1"/>
              </a:solidFill>
            </a:endParaRPr>
          </a:p>
        </p:txBody>
      </p:sp>
      <p:sp>
        <p:nvSpPr>
          <p:cNvPr id="17" name="Päivämäärän paikkamerkki 3">
            <a:extLst>
              <a:ext uri="{FF2B5EF4-FFF2-40B4-BE49-F238E27FC236}">
                <a16:creationId xmlns:a16="http://schemas.microsoft.com/office/drawing/2014/main" id="{7E026693-1700-B74D-8C61-BB8BEE79B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25888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pPr/>
              <a:t>16.5.2025</a:t>
            </a:fld>
            <a:endParaRPr lang="fi-FI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277CB916-A93F-354E-8406-3C00300DDD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solidFill>
                  <a:schemeClr val="bg1"/>
                </a:solidFill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>
              <a:solidFill>
                <a:schemeClr val="bg1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1764A0C-C2DC-2F4A-85F9-A37F95823A0B}"/>
              </a:ext>
            </a:extLst>
          </p:cNvPr>
          <p:cNvSpPr/>
          <p:nvPr userDrawn="1"/>
        </p:nvSpPr>
        <p:spPr>
          <a:xfrm>
            <a:off x="9946953" y="827676"/>
            <a:ext cx="2340000" cy="35169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FI" sz="1400" b="1"/>
              <a:t>Kuntavaalit 18.4.2021</a:t>
            </a:r>
          </a:p>
        </p:txBody>
      </p:sp>
    </p:spTree>
    <p:extLst>
      <p:ext uri="{BB962C8B-B14F-4D97-AF65-F5344CB8AC3E}">
        <p14:creationId xmlns:p14="http://schemas.microsoft.com/office/powerpoint/2010/main" val="1761527115"/>
      </p:ext>
    </p:extLst>
  </p:cSld>
  <p:clrMapOvr>
    <a:masterClrMapping/>
  </p:clrMapOvr>
  <p:hf sldNum="0" hdr="0" ftr="0" dt="0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4967" y="1416000"/>
            <a:ext cx="4329549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299885" y="1416000"/>
            <a:ext cx="4329548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830" y="540000"/>
            <a:ext cx="9083602" cy="5692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9196873C-0DF1-FF44-B748-2A57F323358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16.5.2025</a:t>
            </a:fld>
            <a:endParaRPr lang="fi-FI"/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E56A7948-894F-4444-A119-5A9DFE94CFD3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3C22639C-24D0-C149-A3E6-4C70AE4A4B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68566581-AE16-8849-8FA8-A1D9F33EF6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5706397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75D93A58-4F9A-B842-851B-603DB9F855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16.5.2025</a:t>
            </a:fld>
            <a:endParaRPr lang="fi-FI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0C780075-F9CF-FB4D-BEDE-BF6B32453555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2E939E16-C33A-9F4E-97B7-E37B65779A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2" name="Dian numeron paikkamerkki 5">
            <a:extLst>
              <a:ext uri="{FF2B5EF4-FFF2-40B4-BE49-F238E27FC236}">
                <a16:creationId xmlns:a16="http://schemas.microsoft.com/office/drawing/2014/main" id="{1A7FF951-FAF7-B445-94D1-AB8CB20278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2678259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747094" y="943224"/>
            <a:ext cx="6914681" cy="1080001"/>
          </a:xfrm>
        </p:spPr>
        <p:txBody>
          <a:bodyPr/>
          <a:lstStyle>
            <a:lvl1pPr>
              <a:defRPr sz="3600" baseline="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794226B-08B9-A946-AAC4-30B95F4BA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7094" y="2312402"/>
            <a:ext cx="6914681" cy="3486514"/>
          </a:xfrm>
        </p:spPr>
        <p:txBody>
          <a:bodyPr/>
          <a:lstStyle>
            <a:lvl1pPr>
              <a:defRPr sz="2400" baseline="0"/>
            </a:lvl1pPr>
            <a:lvl2pPr>
              <a:defRPr sz="2200" baseline="0"/>
            </a:lvl2pPr>
            <a:lvl3pPr>
              <a:defRPr sz="2200" baseline="0"/>
            </a:lvl3pPr>
            <a:lvl4pPr>
              <a:defRPr sz="2200" baseline="0"/>
            </a:lvl4pPr>
            <a:lvl5pPr>
              <a:defRPr sz="22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AA0D4C0-0A38-3245-9304-6AAD4AD488B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308340" cy="6858000"/>
          </a:xfrm>
        </p:spPr>
        <p:txBody>
          <a:bodyPr/>
          <a:lstStyle/>
          <a:p>
            <a:endParaRPr lang="en-FI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09A0B248-934C-0D47-A1B4-2DF4A5CF57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7094" y="6035040"/>
            <a:ext cx="6914681" cy="324000"/>
          </a:xfrm>
        </p:spPr>
        <p:txBody>
          <a:bodyPr/>
          <a:lstStyle>
            <a:lvl1pPr>
              <a:buFontTx/>
              <a:buNone/>
              <a:defRPr sz="1100" baseline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äivämäärän paikkamerkki 3">
            <a:extLst>
              <a:ext uri="{FF2B5EF4-FFF2-40B4-BE49-F238E27FC236}">
                <a16:creationId xmlns:a16="http://schemas.microsoft.com/office/drawing/2014/main" id="{14C2AF28-D0C8-7742-9F63-6E42C1223D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16.5.2025</a:t>
            </a:fld>
            <a:endParaRPr lang="fi-FI"/>
          </a:p>
        </p:txBody>
      </p:sp>
      <p:sp>
        <p:nvSpPr>
          <p:cNvPr id="23" name="Dian numeron paikkamerkki 5">
            <a:extLst>
              <a:ext uri="{FF2B5EF4-FFF2-40B4-BE49-F238E27FC236}">
                <a16:creationId xmlns:a16="http://schemas.microsoft.com/office/drawing/2014/main" id="{2156259D-58ED-CF44-B0A0-0F50F3244092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C03AD923-2B65-3941-BD67-9294AFBB09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47094" y="6415200"/>
            <a:ext cx="5364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423B2959-EB15-8046-AE86-8AEE0C49D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9647264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E88741B2-AAB1-984B-BF6C-EEB5B1BDAD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16.5.2025</a:t>
            </a:fld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32F73287-FA4D-2043-970F-16499C0631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69432" y="64143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CBD5FBD1-6B66-7449-8E0E-0193D34789CE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DC4B6653-C832-FB44-8397-DDFF44914B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9896018"/>
      </p:ext>
    </p:extLst>
  </p:cSld>
  <p:clrMapOvr>
    <a:masterClrMapping/>
  </p:clrMapOvr>
  <p:hf sldNum="0" hdr="0" ftr="0" dt="0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FF9401-BC3A-064D-B6CC-71AAE461B5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6185" y="264943"/>
            <a:ext cx="1661319" cy="41618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32BCD0A-0554-4F47-8C2F-E7EBBA84B415}"/>
              </a:ext>
            </a:extLst>
          </p:cNvPr>
          <p:cNvSpPr/>
          <p:nvPr userDrawn="1"/>
        </p:nvSpPr>
        <p:spPr>
          <a:xfrm>
            <a:off x="9773787" y="762000"/>
            <a:ext cx="19928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FI" sz="1400" b="1">
                <a:solidFill>
                  <a:schemeClr val="tx2"/>
                </a:solidFill>
              </a:rPr>
              <a:t>Kuntavaalit 18.4.2021</a:t>
            </a:r>
          </a:p>
        </p:txBody>
      </p:sp>
    </p:spTree>
    <p:extLst>
      <p:ext uri="{BB962C8B-B14F-4D97-AF65-F5344CB8AC3E}">
        <p14:creationId xmlns:p14="http://schemas.microsoft.com/office/powerpoint/2010/main" val="368995510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176102"/>
      </p:ext>
    </p:extLst>
  </p:cSld>
  <p:clrMapOvr>
    <a:masterClrMapping/>
  </p:clrMapOvr>
  <p:hf sldNum="0" hdr="0" ftr="0" dt="0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14417464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5B05-58F4-4A93-AFF1-51F2D8CFBE24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2021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479601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DD0EA079-3487-4C18-ACC3-57905551ADEF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fi-FI"/>
              <a:t>Paikallisyhdistysarviointi 2021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158803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8F8AB8-6291-46F0-ACBE-93F073FFDD0D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Paikallisyhdistysarviointi 2021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757F8134-F99E-4238-8E71-ACD464B985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5" b="-565"/>
          <a:stretch/>
        </p:blipFill>
        <p:spPr bwMode="black">
          <a:xfrm>
            <a:off x="9555888" y="-3099"/>
            <a:ext cx="2638800" cy="11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999374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4E6E43F-5139-409B-9AAA-5CA2094A5B73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Paikallisyhdistysarviointi 2021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602703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A6D73D8-2EAB-4FC1-B0AB-48CD60584FAB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Paikallisyhdistysarviointi 2021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8132802-513E-418C-94BB-7673C35DB6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5" b="-565"/>
          <a:stretch/>
        </p:blipFill>
        <p:spPr bwMode="black">
          <a:xfrm>
            <a:off x="9555888" y="-3099"/>
            <a:ext cx="2638800" cy="11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09367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7" name="Suorakulmio 6"/>
          <p:cNvSpPr/>
          <p:nvPr/>
        </p:nvSpPr>
        <p:spPr>
          <a:xfrm>
            <a:off x="9128560" y="3431685"/>
            <a:ext cx="3060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FD62-D45D-4BC3-862B-C8F356CB5D7E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2021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6141573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93BB-0CA0-4199-8195-EB118C327050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2021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538098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D0E-751F-46BD-8F5F-EC2260EC6A6D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2021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85045535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3B67-96AF-4B36-9B15-9A9B7C147C65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Paikallisyhdistysarviointi 2021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734056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A1868-6151-414F-9226-E6DE7E82AF6A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2021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488207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E6AB3-75C2-401E-A50C-2D31A727161E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2021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293217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069B-A453-41F6-8662-5F2520351354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2021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57888986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264070327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80000" y="4320000"/>
            <a:ext cx="6016957" cy="1521919"/>
          </a:xfrm>
          <a:ln w="38100">
            <a:solidFill>
              <a:schemeClr val="bg1"/>
            </a:solidFill>
          </a:ln>
        </p:spPr>
        <p:txBody>
          <a:bodyPr wrap="square" lIns="144000" tIns="144000" rIns="144000" bIns="144000" anchor="ctr" anchorCtr="0">
            <a:sp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DE56239B-C1F6-4B84-80E7-3A1ED5AAB5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113870874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DE594E6D-886C-43F6-A7F7-1207FB0697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60149712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BB140-0DBC-4302-B13F-6B8FE3C61379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2021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864342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14E5D-6E17-4038-A06C-F3AF7E02ACD9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2021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95007896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in otsikko_K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1A329-C092-41D4-BE7E-D82FC9162DA6}" type="datetime1">
              <a:rPr lang="fi-FI" smtClean="0"/>
              <a:t>16.5.2025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2021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FE218DA0-AD16-4DA4-A18A-5F9C3F7CF2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919" y="0"/>
            <a:ext cx="2933215" cy="4149080"/>
          </a:xfrm>
          <a:prstGeom prst="rect">
            <a:avLst/>
          </a:prstGeom>
        </p:spPr>
      </p:pic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5458203E-8E94-4A9F-9582-FCBCF52D4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97116784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0C245-A164-4FEA-8229-4AB716A336C0}" type="datetime1">
              <a:rPr lang="fi-FI" smtClean="0"/>
              <a:t>16.5.2025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2021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848489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7442-011A-4AAA-8D90-A6D6CEB8966E}" type="datetime1">
              <a:rPr lang="fi-FI" smtClean="0"/>
              <a:t>16.5.2025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2021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375357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03175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A4003-B8D5-4938-A63E-D9B4B51EAB9F}" type="datetime1">
              <a:rPr lang="fi-FI" smtClean="0"/>
              <a:t>16.5.2025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2021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1076326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0779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440000"/>
            <a:ext cx="10992000" cy="4581288"/>
          </a:xfrm>
        </p:spPr>
        <p:txBody>
          <a:bodyPr>
            <a:noAutofit/>
          </a:bodyPr>
          <a:lstStyle>
            <a:lvl1pPr>
              <a:buClr>
                <a:schemeClr val="accent1"/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2000"/>
            </a:lvl3pPr>
            <a:lvl4pPr>
              <a:buClr>
                <a:schemeClr val="accent1"/>
              </a:buClr>
              <a:defRPr sz="2000"/>
            </a:lvl4pPr>
            <a:lvl5pPr>
              <a:buClr>
                <a:schemeClr val="accent1"/>
              </a:buCl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8688288" y="6376244"/>
            <a:ext cx="1540896" cy="365125"/>
          </a:xfrm>
          <a:prstGeom prst="rect">
            <a:avLst/>
          </a:prstGeom>
        </p:spPr>
        <p:txBody>
          <a:bodyPr/>
          <a:lstStyle/>
          <a:p>
            <a:fld id="{8E919432-11DC-4D71-9E54-791DDBC9D7BB}" type="datetime1">
              <a:rPr lang="fi-FI" smtClean="0"/>
              <a:t>16.5.2025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1123200" y="6376244"/>
            <a:ext cx="7373067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fi-FI"/>
              <a:t>Paikallisyhdistysarviointi 2021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552450" y="6376988"/>
            <a:ext cx="576263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45900"/>
            <a:ext cx="10992000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ko 1"/>
          <p:cNvSpPr>
            <a:spLocks noGrp="1"/>
          </p:cNvSpPr>
          <p:nvPr>
            <p:ph type="title"/>
          </p:nvPr>
        </p:nvSpPr>
        <p:spPr>
          <a:xfrm>
            <a:off x="552000" y="284851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2800">
                <a:solidFill>
                  <a:schemeClr val="accent6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282026531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CBF540C-CD71-4098-A062-88BC6D9FB5D5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Paikallisyhdistysarviointi 2021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527051"/>
            <a:ext cx="11248354" cy="53043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800" y="6231600"/>
            <a:ext cx="1584000" cy="59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043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50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Relationship Id="rId27" Type="http://schemas.openxmlformats.org/officeDocument/2006/relationships/image" Target="../media/image8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1.emf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image" Target="../media/image14.png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87.xml"/><Relationship Id="rId21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23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slideLayout" Target="../slideLayouts/slideLayout10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26" Type="http://schemas.openxmlformats.org/officeDocument/2006/relationships/theme" Target="../theme/theme6.xml"/><Relationship Id="rId3" Type="http://schemas.openxmlformats.org/officeDocument/2006/relationships/slideLayout" Target="../slideLayouts/slideLayout110.xml"/><Relationship Id="rId21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5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24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23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Relationship Id="rId22" Type="http://schemas.openxmlformats.org/officeDocument/2006/relationships/slideLayout" Target="../slideLayouts/slideLayout129.xml"/><Relationship Id="rId27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35.xml"/><Relationship Id="rId21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slideLayout" Target="../slideLayouts/slideLayout149.xml"/><Relationship Id="rId25" Type="http://schemas.openxmlformats.org/officeDocument/2006/relationships/image" Target="../media/image14.png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20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23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42.xml"/><Relationship Id="rId19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Relationship Id="rId22" Type="http://schemas.openxmlformats.org/officeDocument/2006/relationships/slideLayout" Target="../slideLayouts/slideLayout15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slideLayout" Target="../slideLayouts/slideLayout173.xml"/><Relationship Id="rId26" Type="http://schemas.openxmlformats.org/officeDocument/2006/relationships/tags" Target="../tags/tag1.xml"/><Relationship Id="rId3" Type="http://schemas.openxmlformats.org/officeDocument/2006/relationships/slideLayout" Target="../slideLayouts/slideLayout158.xml"/><Relationship Id="rId21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slideLayout" Target="../slideLayouts/slideLayout172.xml"/><Relationship Id="rId25" Type="http://schemas.openxmlformats.org/officeDocument/2006/relationships/theme" Target="../theme/theme8.xml"/><Relationship Id="rId2" Type="http://schemas.openxmlformats.org/officeDocument/2006/relationships/slideLayout" Target="../slideLayouts/slideLayout157.xml"/><Relationship Id="rId16" Type="http://schemas.openxmlformats.org/officeDocument/2006/relationships/slideLayout" Target="../slideLayouts/slideLayout171.xml"/><Relationship Id="rId20" Type="http://schemas.openxmlformats.org/officeDocument/2006/relationships/slideLayout" Target="../slideLayouts/slideLayout175.xml"/><Relationship Id="rId29" Type="http://schemas.openxmlformats.org/officeDocument/2006/relationships/image" Target="../media/image18.svg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24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60.xml"/><Relationship Id="rId15" Type="http://schemas.openxmlformats.org/officeDocument/2006/relationships/slideLayout" Target="../slideLayouts/slideLayout170.xml"/><Relationship Id="rId23" Type="http://schemas.openxmlformats.org/officeDocument/2006/relationships/slideLayout" Target="../slideLayouts/slideLayout178.xml"/><Relationship Id="rId28" Type="http://schemas.openxmlformats.org/officeDocument/2006/relationships/image" Target="../media/image17.png"/><Relationship Id="rId10" Type="http://schemas.openxmlformats.org/officeDocument/2006/relationships/slideLayout" Target="../slideLayouts/slideLayout165.xml"/><Relationship Id="rId19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slideLayout" Target="../slideLayouts/slideLayout169.xml"/><Relationship Id="rId22" Type="http://schemas.openxmlformats.org/officeDocument/2006/relationships/slideLayout" Target="../slideLayouts/slideLayout177.xml"/><Relationship Id="rId27" Type="http://schemas.openxmlformats.org/officeDocument/2006/relationships/tags" Target="../tags/tag2.xml"/><Relationship Id="rId30" Type="http://schemas.openxmlformats.org/officeDocument/2006/relationships/image" Target="../media/image19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3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6.xml"/><Relationship Id="rId12" Type="http://schemas.openxmlformats.org/officeDocument/2006/relationships/image" Target="../media/image11.emf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7.xml"/><Relationship Id="rId26" Type="http://schemas.openxmlformats.org/officeDocument/2006/relationships/theme" Target="../theme/theme10.xml"/><Relationship Id="rId3" Type="http://schemas.openxmlformats.org/officeDocument/2006/relationships/slideLayout" Target="../slideLayouts/slideLayout192.xml"/><Relationship Id="rId21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6.xml"/><Relationship Id="rId25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91.xml"/><Relationship Id="rId16" Type="http://schemas.openxmlformats.org/officeDocument/2006/relationships/slideLayout" Target="../slideLayouts/slideLayout205.xml"/><Relationship Id="rId20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24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194.xml"/><Relationship Id="rId15" Type="http://schemas.openxmlformats.org/officeDocument/2006/relationships/slideLayout" Target="../slideLayouts/slideLayout204.xml"/><Relationship Id="rId23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199.xml"/><Relationship Id="rId19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203.xml"/><Relationship Id="rId22" Type="http://schemas.openxmlformats.org/officeDocument/2006/relationships/slideLayout" Target="../slideLayouts/slideLayout211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9552790" y="18056"/>
            <a:ext cx="2340000" cy="913763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CE8FED5-D933-44C8-9564-D710DB44FAAC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4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  <p:sldLayoutId id="2147484460" r:id="rId12"/>
    <p:sldLayoutId id="2147484461" r:id="rId13"/>
    <p:sldLayoutId id="2147484462" r:id="rId14"/>
    <p:sldLayoutId id="2147484463" r:id="rId15"/>
    <p:sldLayoutId id="2147484464" r:id="rId16"/>
    <p:sldLayoutId id="2147484465" r:id="rId17"/>
    <p:sldLayoutId id="2147484466" r:id="rId18"/>
    <p:sldLayoutId id="2147484467" r:id="rId19"/>
    <p:sldLayoutId id="2147484468" r:id="rId20"/>
    <p:sldLayoutId id="2147484469" r:id="rId21"/>
    <p:sldLayoutId id="2147484470" r:id="rId22"/>
    <p:sldLayoutId id="2147484473" r:id="rId23"/>
    <p:sldLayoutId id="2147484474" r:id="rId24"/>
    <p:sldLayoutId id="2147484693" r:id="rId25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3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8778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4" r:id="rId1"/>
    <p:sldLayoutId id="2147484686" r:id="rId2"/>
    <p:sldLayoutId id="2147484687" r:id="rId3"/>
    <p:sldLayoutId id="2147484475" r:id="rId4"/>
    <p:sldLayoutId id="2147484476" r:id="rId5"/>
    <p:sldLayoutId id="2147484477" r:id="rId6"/>
    <p:sldLayoutId id="2147484478" r:id="rId7"/>
    <p:sldLayoutId id="2147484615" r:id="rId8"/>
    <p:sldLayoutId id="2147484479" r:id="rId9"/>
    <p:sldLayoutId id="2147484480" r:id="rId10"/>
    <p:sldLayoutId id="2147484481" r:id="rId11"/>
    <p:sldLayoutId id="2147484482" r:id="rId12"/>
    <p:sldLayoutId id="2147484483" r:id="rId13"/>
    <p:sldLayoutId id="2147484484" r:id="rId14"/>
    <p:sldLayoutId id="2147484485" r:id="rId15"/>
    <p:sldLayoutId id="2147484486" r:id="rId16"/>
    <p:sldLayoutId id="2147484487" r:id="rId17"/>
    <p:sldLayoutId id="2147484488" r:id="rId18"/>
    <p:sldLayoutId id="2147484489" r:id="rId19"/>
    <p:sldLayoutId id="2147484490" r:id="rId20"/>
    <p:sldLayoutId id="2147484491" r:id="rId21"/>
    <p:sldLayoutId id="2147484492" r:id="rId22"/>
    <p:sldLayoutId id="2147484493" r:id="rId23"/>
    <p:sldLayoutId id="2147484494" r:id="rId24"/>
    <p:sldLayoutId id="2147484694" r:id="rId25"/>
  </p:sldLayoutIdLst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accent6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529647" y="540000"/>
            <a:ext cx="9099786" cy="7101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57939" y="1416000"/>
            <a:ext cx="11104415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856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C38958D7-C5A3-434A-A70F-A28C06FB0D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16.5.2025</a:t>
            </a:fld>
            <a:endParaRPr lang="fi-FI"/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2986CFAF-1BE8-1B45-AA8A-3C79FA6E3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3A308A-8FCB-4C47-BCE3-E78FDFD849B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906185" y="264943"/>
            <a:ext cx="1661319" cy="416182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338A1F7-277A-6343-90DF-A39D50B6689E}"/>
              </a:ext>
            </a:extLst>
          </p:cNvPr>
          <p:cNvSpPr/>
          <p:nvPr userDrawn="1"/>
        </p:nvSpPr>
        <p:spPr>
          <a:xfrm>
            <a:off x="9946953" y="827676"/>
            <a:ext cx="2340000" cy="35169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FI" sz="1400" b="1"/>
              <a:t>Kuntavaalit 18.4.2021</a:t>
            </a:r>
          </a:p>
        </p:txBody>
      </p:sp>
    </p:spTree>
    <p:extLst>
      <p:ext uri="{BB962C8B-B14F-4D97-AF65-F5344CB8AC3E}">
        <p14:creationId xmlns:p14="http://schemas.microsoft.com/office/powerpoint/2010/main" val="165691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7" r:id="rId1"/>
    <p:sldLayoutId id="2147484618" r:id="rId2"/>
    <p:sldLayoutId id="2147484496" r:id="rId3"/>
    <p:sldLayoutId id="2147484497" r:id="rId4"/>
    <p:sldLayoutId id="2147484498" r:id="rId5"/>
    <p:sldLayoutId id="2147484499" r:id="rId6"/>
    <p:sldLayoutId id="2147484500" r:id="rId7"/>
    <p:sldLayoutId id="2147484501" r:id="rId8"/>
    <p:sldLayoutId id="2147484502" r:id="rId9"/>
    <p:sldLayoutId id="2147484690" r:id="rId10"/>
    <p:sldLayoutId id="2147484691" r:id="rId11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38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FF9C760-D67C-8A4A-93E9-1632314E487E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785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4" r:id="rId1"/>
    <p:sldLayoutId id="2147484505" r:id="rId2"/>
    <p:sldLayoutId id="2147484506" r:id="rId3"/>
    <p:sldLayoutId id="2147484507" r:id="rId4"/>
    <p:sldLayoutId id="2147484508" r:id="rId5"/>
    <p:sldLayoutId id="2147484509" r:id="rId6"/>
    <p:sldLayoutId id="2147484510" r:id="rId7"/>
    <p:sldLayoutId id="2147484511" r:id="rId8"/>
    <p:sldLayoutId id="2147484512" r:id="rId9"/>
    <p:sldLayoutId id="2147484513" r:id="rId10"/>
    <p:sldLayoutId id="2147484514" r:id="rId11"/>
    <p:sldLayoutId id="2147484515" r:id="rId12"/>
    <p:sldLayoutId id="2147484516" r:id="rId13"/>
    <p:sldLayoutId id="2147484517" r:id="rId14"/>
    <p:sldLayoutId id="2147484518" r:id="rId15"/>
    <p:sldLayoutId id="2147484519" r:id="rId16"/>
    <p:sldLayoutId id="2147484520" r:id="rId17"/>
    <p:sldLayoutId id="2147484521" r:id="rId18"/>
    <p:sldLayoutId id="2147484522" r:id="rId19"/>
    <p:sldLayoutId id="2147484523" r:id="rId20"/>
    <p:sldLayoutId id="2147484524" r:id="rId21"/>
    <p:sldLayoutId id="2147484525" r:id="rId22"/>
    <p:sldLayoutId id="2147484526" r:id="rId23"/>
  </p:sldLayoutIdLst>
  <p:txStyles>
    <p:titleStyle>
      <a:lvl1pPr algn="l" defTabSz="914377" rtl="0" eaLnBrk="1" latinLnBrk="0" hangingPunct="1">
        <a:spcBef>
          <a:spcPct val="0"/>
        </a:spcBef>
        <a:buNone/>
        <a:defRPr sz="2800" b="1" kern="1200">
          <a:solidFill>
            <a:schemeClr val="accent6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9552790" y="18056"/>
            <a:ext cx="2340000" cy="913763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6DEECAD-92A6-4BC9-9DD2-671CA56E7BE8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126B044-3358-49B5-B50A-BC7C89FD5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12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8" r:id="rId1"/>
    <p:sldLayoutId id="2147484529" r:id="rId2"/>
    <p:sldLayoutId id="2147484530" r:id="rId3"/>
    <p:sldLayoutId id="2147484531" r:id="rId4"/>
    <p:sldLayoutId id="2147484532" r:id="rId5"/>
    <p:sldLayoutId id="2147484533" r:id="rId6"/>
    <p:sldLayoutId id="2147484534" r:id="rId7"/>
    <p:sldLayoutId id="2147484535" r:id="rId8"/>
    <p:sldLayoutId id="2147484536" r:id="rId9"/>
    <p:sldLayoutId id="2147484537" r:id="rId10"/>
    <p:sldLayoutId id="2147484538" r:id="rId11"/>
    <p:sldLayoutId id="2147484539" r:id="rId12"/>
    <p:sldLayoutId id="2147484540" r:id="rId13"/>
    <p:sldLayoutId id="2147484541" r:id="rId14"/>
    <p:sldLayoutId id="2147484542" r:id="rId15"/>
    <p:sldLayoutId id="2147484543" r:id="rId16"/>
    <p:sldLayoutId id="2147484544" r:id="rId17"/>
    <p:sldLayoutId id="2147484545" r:id="rId18"/>
    <p:sldLayoutId id="2147484688" r:id="rId19"/>
    <p:sldLayoutId id="2147484692" r:id="rId20"/>
    <p:sldLayoutId id="2147484548" r:id="rId21"/>
    <p:sldLayoutId id="2147484549" r:id="rId22"/>
    <p:sldLayoutId id="2147484550" r:id="rId23"/>
  </p:sldLayoutIdLst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4238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756D2-6CAE-489E-BDC4-27DBB21C5958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Paikallisyhdistysarviointi 2020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0958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6" r:id="rId1"/>
    <p:sldLayoutId id="2147484567" r:id="rId2"/>
    <p:sldLayoutId id="2147484568" r:id="rId3"/>
    <p:sldLayoutId id="2147484569" r:id="rId4"/>
    <p:sldLayoutId id="2147484570" r:id="rId5"/>
    <p:sldLayoutId id="2147484571" r:id="rId6"/>
    <p:sldLayoutId id="2147484572" r:id="rId7"/>
    <p:sldLayoutId id="2147484573" r:id="rId8"/>
    <p:sldLayoutId id="2147484574" r:id="rId9"/>
    <p:sldLayoutId id="2147484575" r:id="rId10"/>
    <p:sldLayoutId id="2147484576" r:id="rId11"/>
    <p:sldLayoutId id="2147484577" r:id="rId12"/>
    <p:sldLayoutId id="2147484578" r:id="rId13"/>
    <p:sldLayoutId id="2147484579" r:id="rId14"/>
    <p:sldLayoutId id="2147484580" r:id="rId15"/>
    <p:sldLayoutId id="2147484581" r:id="rId16"/>
    <p:sldLayoutId id="2147484582" r:id="rId17"/>
    <p:sldLayoutId id="2147484583" r:id="rId18"/>
    <p:sldLayoutId id="2147484584" r:id="rId19"/>
    <p:sldLayoutId id="2147484585" r:id="rId20"/>
    <p:sldLayoutId id="2147484586" r:id="rId21"/>
    <p:sldLayoutId id="2147484587" r:id="rId22"/>
    <p:sldLayoutId id="2147484588" r:id="rId23"/>
    <p:sldLayoutId id="2147484589" r:id="rId24"/>
    <p:sldLayoutId id="2147484590" r:id="rId25"/>
  </p:sldLayoutIdLst>
  <p:hf hdr="0" dt="0"/>
  <p:txStyles>
    <p:titleStyle>
      <a:lvl1pPr algn="l" defTabSz="914377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  <p15:guide id="2" orient="horz" pos="4238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8567550-8DA0-4705-8876-60F119F1A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528" y="1"/>
            <a:ext cx="11247120" cy="111590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F7655F-1A07-47C7-9D0B-7681B6B48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528" y="1415941"/>
            <a:ext cx="11247120" cy="4679403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1394386-FEDD-4EC5-82A2-7A3DB450F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80348" y="6516579"/>
            <a:ext cx="1248156" cy="3236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DDF05CB-F688-42D9-BD2A-9CB684AF5468}" type="datetimeFigureOut">
              <a:rPr lang="fi-FI"/>
              <a:pPr>
                <a:defRPr/>
              </a:pPr>
              <a:t>16.5.2025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FFFC613-9808-40A2-A8D2-59816AEF40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27761" y="6516579"/>
            <a:ext cx="7752588" cy="3236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6D4A896-6EA7-491C-ABF0-53F1D2D0EE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4528" y="6516579"/>
            <a:ext cx="576072" cy="32368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7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E16126-B9EC-4E73-B43C-FA843093ED9F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pic>
        <p:nvPicPr>
          <p:cNvPr id="1031" name="Kuva 7">
            <a:extLst>
              <a:ext uri="{FF2B5EF4-FFF2-40B4-BE49-F238E27FC236}">
                <a16:creationId xmlns:a16="http://schemas.microsoft.com/office/drawing/2014/main" id="{7EF490F6-26C8-4ED5-9095-B79709396F0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2432" y="0"/>
            <a:ext cx="2639568" cy="114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8714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2" r:id="rId1"/>
    <p:sldLayoutId id="2147484593" r:id="rId2"/>
    <p:sldLayoutId id="2147484594" r:id="rId3"/>
    <p:sldLayoutId id="2147484595" r:id="rId4"/>
    <p:sldLayoutId id="2147484596" r:id="rId5"/>
    <p:sldLayoutId id="2147484597" r:id="rId6"/>
    <p:sldLayoutId id="2147484598" r:id="rId7"/>
    <p:sldLayoutId id="2147484599" r:id="rId8"/>
    <p:sldLayoutId id="2147484600" r:id="rId9"/>
    <p:sldLayoutId id="2147484601" r:id="rId10"/>
    <p:sldLayoutId id="2147484602" r:id="rId11"/>
    <p:sldLayoutId id="2147484603" r:id="rId12"/>
    <p:sldLayoutId id="2147484604" r:id="rId13"/>
    <p:sldLayoutId id="2147484605" r:id="rId14"/>
    <p:sldLayoutId id="2147484606" r:id="rId15"/>
    <p:sldLayoutId id="2147484607" r:id="rId16"/>
    <p:sldLayoutId id="2147484608" r:id="rId17"/>
    <p:sldLayoutId id="2147484609" r:id="rId18"/>
    <p:sldLayoutId id="2147484610" r:id="rId19"/>
    <p:sldLayoutId id="2147484611" r:id="rId20"/>
    <p:sldLayoutId id="2147484612" r:id="rId21"/>
    <p:sldLayoutId id="2147484613" r:id="rId22"/>
    <p:sldLayoutId id="2147484614" r:id="rId23"/>
  </p:sldLayoutIdLst>
  <p:txStyles>
    <p:titleStyle>
      <a:lvl1pPr algn="l" defTabSz="886778" rtl="0" fontAlgn="base">
        <a:spcBef>
          <a:spcPct val="0"/>
        </a:spcBef>
        <a:spcAft>
          <a:spcPct val="0"/>
        </a:spcAft>
        <a:defRPr sz="2700" b="1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886778" rtl="0" fontAlgn="base">
        <a:spcBef>
          <a:spcPct val="0"/>
        </a:spcBef>
        <a:spcAft>
          <a:spcPct val="0"/>
        </a:spcAft>
        <a:defRPr sz="2700" b="1">
          <a:solidFill>
            <a:srgbClr val="262626"/>
          </a:solidFill>
          <a:latin typeface="Arial" panose="020B0604020202020204" pitchFamily="34" charset="0"/>
        </a:defRPr>
      </a:lvl2pPr>
      <a:lvl3pPr algn="l" defTabSz="886778" rtl="0" fontAlgn="base">
        <a:spcBef>
          <a:spcPct val="0"/>
        </a:spcBef>
        <a:spcAft>
          <a:spcPct val="0"/>
        </a:spcAft>
        <a:defRPr sz="2700" b="1">
          <a:solidFill>
            <a:srgbClr val="262626"/>
          </a:solidFill>
          <a:latin typeface="Arial" panose="020B0604020202020204" pitchFamily="34" charset="0"/>
        </a:defRPr>
      </a:lvl3pPr>
      <a:lvl4pPr algn="l" defTabSz="886778" rtl="0" fontAlgn="base">
        <a:spcBef>
          <a:spcPct val="0"/>
        </a:spcBef>
        <a:spcAft>
          <a:spcPct val="0"/>
        </a:spcAft>
        <a:defRPr sz="2700" b="1">
          <a:solidFill>
            <a:srgbClr val="262626"/>
          </a:solidFill>
          <a:latin typeface="Arial" panose="020B0604020202020204" pitchFamily="34" charset="0"/>
        </a:defRPr>
      </a:lvl4pPr>
      <a:lvl5pPr algn="l" defTabSz="886778" rtl="0" fontAlgn="base">
        <a:spcBef>
          <a:spcPct val="0"/>
        </a:spcBef>
        <a:spcAft>
          <a:spcPct val="0"/>
        </a:spcAft>
        <a:defRPr sz="2700" b="1">
          <a:solidFill>
            <a:srgbClr val="262626"/>
          </a:solidFill>
          <a:latin typeface="Arial" panose="020B0604020202020204" pitchFamily="34" charset="0"/>
        </a:defRPr>
      </a:lvl5pPr>
      <a:lvl6pPr marL="425653" algn="l" defTabSz="886778" rtl="0" fontAlgn="base">
        <a:spcBef>
          <a:spcPct val="0"/>
        </a:spcBef>
        <a:spcAft>
          <a:spcPct val="0"/>
        </a:spcAft>
        <a:defRPr sz="2700" b="1">
          <a:solidFill>
            <a:srgbClr val="262626"/>
          </a:solidFill>
          <a:latin typeface="Arial" panose="020B0604020202020204" pitchFamily="34" charset="0"/>
        </a:defRPr>
      </a:lvl6pPr>
      <a:lvl7pPr marL="851306" algn="l" defTabSz="886778" rtl="0" fontAlgn="base">
        <a:spcBef>
          <a:spcPct val="0"/>
        </a:spcBef>
        <a:spcAft>
          <a:spcPct val="0"/>
        </a:spcAft>
        <a:defRPr sz="2700" b="1">
          <a:solidFill>
            <a:srgbClr val="262626"/>
          </a:solidFill>
          <a:latin typeface="Arial" panose="020B0604020202020204" pitchFamily="34" charset="0"/>
        </a:defRPr>
      </a:lvl7pPr>
      <a:lvl8pPr marL="1276960" algn="l" defTabSz="886778" rtl="0" fontAlgn="base">
        <a:spcBef>
          <a:spcPct val="0"/>
        </a:spcBef>
        <a:spcAft>
          <a:spcPct val="0"/>
        </a:spcAft>
        <a:defRPr sz="2700" b="1">
          <a:solidFill>
            <a:srgbClr val="262626"/>
          </a:solidFill>
          <a:latin typeface="Arial" panose="020B0604020202020204" pitchFamily="34" charset="0"/>
        </a:defRPr>
      </a:lvl8pPr>
      <a:lvl9pPr marL="1702613" algn="l" defTabSz="886778" rtl="0" fontAlgn="base">
        <a:spcBef>
          <a:spcPct val="0"/>
        </a:spcBef>
        <a:spcAft>
          <a:spcPct val="0"/>
        </a:spcAft>
        <a:defRPr sz="2700" b="1">
          <a:solidFill>
            <a:srgbClr val="262626"/>
          </a:solidFill>
          <a:latin typeface="Arial" panose="020B0604020202020204" pitchFamily="34" charset="0"/>
        </a:defRPr>
      </a:lvl9pPr>
    </p:titleStyle>
    <p:bodyStyle>
      <a:lvl1pPr marL="232041" indent="-232041" algn="l" defTabSz="886778" rtl="0" fontAlgn="base">
        <a:spcBef>
          <a:spcPct val="20000"/>
        </a:spcBef>
        <a:spcAft>
          <a:spcPct val="0"/>
        </a:spcAft>
        <a:buClr>
          <a:srgbClr val="404040"/>
        </a:buClr>
        <a:buFont typeface="Arial" panose="020B0604020202020204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1pPr>
      <a:lvl2pPr marL="610399" indent="-255688" algn="l" defTabSz="886778" rtl="0" fontAlgn="base">
        <a:spcBef>
          <a:spcPct val="20000"/>
        </a:spcBef>
        <a:spcAft>
          <a:spcPct val="0"/>
        </a:spcAft>
        <a:buClr>
          <a:srgbClr val="404040"/>
        </a:buClr>
        <a:buFont typeface="Arial" panose="020B0604020202020204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2pPr>
      <a:lvl3pPr marL="1022750" indent="-232041" algn="l" defTabSz="886778" rtl="0" fontAlgn="base">
        <a:spcBef>
          <a:spcPct val="20000"/>
        </a:spcBef>
        <a:spcAft>
          <a:spcPct val="0"/>
        </a:spcAft>
        <a:buClr>
          <a:srgbClr val="404040"/>
        </a:buClr>
        <a:buFont typeface="Arial" panose="020B0604020202020204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3pPr>
      <a:lvl4pPr marL="1395197" indent="-232041" algn="l" defTabSz="886778" rtl="0" fontAlgn="base">
        <a:spcBef>
          <a:spcPct val="20000"/>
        </a:spcBef>
        <a:spcAft>
          <a:spcPct val="0"/>
        </a:spcAft>
        <a:buClr>
          <a:srgbClr val="404040"/>
        </a:buClr>
        <a:buFont typeface="Arial" panose="020B0604020202020204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4pPr>
      <a:lvl5pPr marL="1767643" indent="-232041" algn="l" defTabSz="886778" rtl="0" fontAlgn="base">
        <a:spcBef>
          <a:spcPct val="20000"/>
        </a:spcBef>
        <a:spcAft>
          <a:spcPct val="0"/>
        </a:spcAft>
        <a:buClr>
          <a:srgbClr val="404040"/>
        </a:buClr>
        <a:buFont typeface="Arial" panose="020B0604020202020204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5pPr>
      <a:lvl6pPr marL="2141315" indent="-232752" algn="l" defTabSz="886784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6pPr>
      <a:lvl7pPr marL="2536993" indent="-232752" algn="l" defTabSz="886784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7pPr>
      <a:lvl8pPr marL="2932670" indent="-232752" algn="l" defTabSz="886784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8pPr>
      <a:lvl9pPr marL="3305073" indent="-232752" algn="l" defTabSz="886784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6784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1pPr>
      <a:lvl2pPr marL="443392" algn="l" defTabSz="886784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2pPr>
      <a:lvl3pPr marL="886784" algn="l" defTabSz="886784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3pPr>
      <a:lvl4pPr marL="1330176" algn="l" defTabSz="886784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4pPr>
      <a:lvl5pPr marL="1773567" algn="l" defTabSz="886784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5pPr>
      <a:lvl6pPr marL="2216960" algn="l" defTabSz="886784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6pPr>
      <a:lvl7pPr marL="2660351" algn="l" defTabSz="886784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7pPr>
      <a:lvl8pPr marL="3103743" algn="l" defTabSz="886784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8pPr>
      <a:lvl9pPr marL="3547135" algn="l" defTabSz="886784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Placeholder 1"/>
          <p:cNvSpPr>
            <a:spLocks noGrp="1"/>
          </p:cNvSpPr>
          <p:nvPr>
            <p:ph type="title"/>
          </p:nvPr>
        </p:nvSpPr>
        <p:spPr>
          <a:xfrm>
            <a:off x="359999" y="430718"/>
            <a:ext cx="11466875" cy="403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92" name="Text Placeholder 2"/>
          <p:cNvSpPr>
            <a:spLocks noGrp="1"/>
          </p:cNvSpPr>
          <p:nvPr>
            <p:ph type="body" idx="1"/>
          </p:nvPr>
        </p:nvSpPr>
        <p:spPr>
          <a:xfrm>
            <a:off x="359999" y="1710000"/>
            <a:ext cx="11466875" cy="399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0000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 hidden="1"/>
          <p:cNvGrpSpPr/>
          <p:nvPr userDrawn="1"/>
        </p:nvGrpSpPr>
        <p:grpSpPr>
          <a:xfrm>
            <a:off x="-1143000" y="-600255"/>
            <a:ext cx="13680281" cy="6913023"/>
            <a:chOff x="-1143000" y="-600255"/>
            <a:chExt cx="13680281" cy="6913023"/>
          </a:xfrm>
        </p:grpSpPr>
        <p:cxnSp>
          <p:nvCxnSpPr>
            <p:cNvPr id="14" name="Straight Connector 13" hidden="1"/>
            <p:cNvCxnSpPr/>
            <p:nvPr userDrawn="1"/>
          </p:nvCxnSpPr>
          <p:spPr>
            <a:xfrm>
              <a:off x="-256200" y="1710267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 hidden="1"/>
            <p:cNvCxnSpPr/>
            <p:nvPr userDrawn="1"/>
          </p:nvCxnSpPr>
          <p:spPr>
            <a:xfrm>
              <a:off x="-256200" y="614382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hidden="1"/>
            <p:cNvCxnSpPr/>
            <p:nvPr userDrawn="1"/>
          </p:nvCxnSpPr>
          <p:spPr>
            <a:xfrm>
              <a:off x="-256200" y="342635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 hidden="1"/>
            <p:cNvCxnSpPr/>
            <p:nvPr userDrawn="1"/>
          </p:nvCxnSpPr>
          <p:spPr>
            <a:xfrm>
              <a:off x="-256200" y="571447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 hidden="1"/>
            <p:cNvSpPr txBox="1"/>
            <p:nvPr userDrawn="1"/>
          </p:nvSpPr>
          <p:spPr>
            <a:xfrm>
              <a:off x="-747711" y="164615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4.78cm</a:t>
              </a:r>
            </a:p>
          </p:txBody>
        </p:sp>
        <p:sp>
          <p:nvSpPr>
            <p:cNvPr id="54" name="TextBox 53" hidden="1"/>
            <p:cNvSpPr txBox="1"/>
            <p:nvPr userDrawn="1"/>
          </p:nvSpPr>
          <p:spPr>
            <a:xfrm>
              <a:off x="-747711" y="3357884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0 cm</a:t>
              </a:r>
            </a:p>
          </p:txBody>
        </p:sp>
        <p:sp>
          <p:nvSpPr>
            <p:cNvPr id="58" name="TextBox 57" hidden="1"/>
            <p:cNvSpPr txBox="1"/>
            <p:nvPr userDrawn="1"/>
          </p:nvSpPr>
          <p:spPr>
            <a:xfrm>
              <a:off x="-747711" y="5640188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6.35 cm</a:t>
              </a:r>
            </a:p>
          </p:txBody>
        </p:sp>
        <p:sp>
          <p:nvSpPr>
            <p:cNvPr id="60" name="TextBox 59" hidden="1"/>
            <p:cNvSpPr txBox="1"/>
            <p:nvPr userDrawn="1"/>
          </p:nvSpPr>
          <p:spPr>
            <a:xfrm>
              <a:off x="304800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15.93cm</a:t>
              </a:r>
            </a:p>
          </p:txBody>
        </p:sp>
        <p:sp>
          <p:nvSpPr>
            <p:cNvPr id="72" name="TextBox 71" hidden="1"/>
            <p:cNvSpPr txBox="1"/>
            <p:nvPr userDrawn="1"/>
          </p:nvSpPr>
          <p:spPr>
            <a:xfrm>
              <a:off x="11426031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15.93 cm</a:t>
              </a:r>
            </a:p>
          </p:txBody>
        </p:sp>
        <p:cxnSp>
          <p:nvCxnSpPr>
            <p:cNvPr id="5" name="Straight Connector 4" hidden="1"/>
            <p:cNvCxnSpPr/>
            <p:nvPr userDrawn="1"/>
          </p:nvCxnSpPr>
          <p:spPr>
            <a:xfrm>
              <a:off x="361588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 hidden="1"/>
            <p:cNvSpPr txBox="1"/>
            <p:nvPr userDrawn="1"/>
          </p:nvSpPr>
          <p:spPr>
            <a:xfrm>
              <a:off x="-1143000" y="5763299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Bottom</a:t>
              </a:r>
            </a:p>
          </p:txBody>
        </p:sp>
        <p:sp>
          <p:nvSpPr>
            <p:cNvPr id="86" name="TextBox 85" hidden="1"/>
            <p:cNvSpPr txBox="1"/>
            <p:nvPr userDrawn="1"/>
          </p:nvSpPr>
          <p:spPr>
            <a:xfrm>
              <a:off x="-1143000" y="176926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Top</a:t>
              </a:r>
            </a:p>
          </p:txBody>
        </p:sp>
        <p:sp>
          <p:nvSpPr>
            <p:cNvPr id="88" name="TextBox 87" hidden="1"/>
            <p:cNvSpPr txBox="1"/>
            <p:nvPr userDrawn="1"/>
          </p:nvSpPr>
          <p:spPr>
            <a:xfrm>
              <a:off x="-590537" y="-438330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Left Margin</a:t>
              </a:r>
            </a:p>
          </p:txBody>
        </p:sp>
        <p:sp>
          <p:nvSpPr>
            <p:cNvPr id="89" name="TextBox 88" hidden="1"/>
            <p:cNvSpPr txBox="1"/>
            <p:nvPr userDrawn="1"/>
          </p:nvSpPr>
          <p:spPr>
            <a:xfrm>
              <a:off x="11898039" y="-438330"/>
              <a:ext cx="63924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Right Margin</a:t>
              </a:r>
            </a:p>
          </p:txBody>
        </p:sp>
        <p:cxnSp>
          <p:nvCxnSpPr>
            <p:cNvPr id="98" name="Straight Connector 97" hidden="1"/>
            <p:cNvCxnSpPr/>
            <p:nvPr userDrawn="1"/>
          </p:nvCxnSpPr>
          <p:spPr>
            <a:xfrm>
              <a:off x="6096000" y="-363357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 hidden="1"/>
            <p:cNvSpPr txBox="1"/>
            <p:nvPr userDrawn="1"/>
          </p:nvSpPr>
          <p:spPr>
            <a:xfrm>
              <a:off x="5914719" y="-600255"/>
              <a:ext cx="3622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Middle </a:t>
              </a:r>
              <a:br>
                <a:rPr lang="en-GB" sz="800">
                  <a:solidFill>
                    <a:schemeClr val="tx1"/>
                  </a:solidFill>
                </a:rPr>
              </a:br>
              <a:r>
                <a:rPr lang="en-GB" sz="800">
                  <a:solidFill>
                    <a:schemeClr val="tx1"/>
                  </a:solidFill>
                </a:rPr>
                <a:t>0cm </a:t>
              </a:r>
            </a:p>
          </p:txBody>
        </p:sp>
        <p:sp>
          <p:nvSpPr>
            <p:cNvPr id="101" name="TextBox 100" hidden="1"/>
            <p:cNvSpPr txBox="1"/>
            <p:nvPr userDrawn="1"/>
          </p:nvSpPr>
          <p:spPr>
            <a:xfrm>
              <a:off x="5636264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4" name="Straight Connector 103" hidden="1"/>
            <p:cNvCxnSpPr/>
            <p:nvPr userDrawn="1"/>
          </p:nvCxnSpPr>
          <p:spPr>
            <a:xfrm>
              <a:off x="6000389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 hidden="1"/>
            <p:cNvCxnSpPr/>
            <p:nvPr userDrawn="1"/>
          </p:nvCxnSpPr>
          <p:spPr>
            <a:xfrm>
              <a:off x="6190362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 hidden="1"/>
            <p:cNvSpPr txBox="1"/>
            <p:nvPr userDrawn="1"/>
          </p:nvSpPr>
          <p:spPr>
            <a:xfrm>
              <a:off x="6191102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7" name="Straight Connector 106" hidden="1"/>
            <p:cNvCxnSpPr/>
            <p:nvPr userDrawn="1"/>
          </p:nvCxnSpPr>
          <p:spPr>
            <a:xfrm>
              <a:off x="11836111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 hidden="1"/>
            <p:cNvCxnSpPr/>
            <p:nvPr userDrawn="1"/>
          </p:nvCxnSpPr>
          <p:spPr>
            <a:xfrm>
              <a:off x="-256200" y="43082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 hidden="1"/>
            <p:cNvSpPr txBox="1"/>
            <p:nvPr userDrawn="1"/>
          </p:nvSpPr>
          <p:spPr>
            <a:xfrm>
              <a:off x="-747711" y="404813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8.33cm</a:t>
              </a:r>
            </a:p>
          </p:txBody>
        </p:sp>
        <p:sp>
          <p:nvSpPr>
            <p:cNvPr id="110" name="TextBox 109" hidden="1"/>
            <p:cNvSpPr txBox="1"/>
            <p:nvPr userDrawn="1"/>
          </p:nvSpPr>
          <p:spPr>
            <a:xfrm>
              <a:off x="-1143000" y="527924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Title Top</a:t>
              </a:r>
            </a:p>
          </p:txBody>
        </p:sp>
        <p:sp>
          <p:nvSpPr>
            <p:cNvPr id="33" name="TextBox 32" hidden="1">
              <a:extLst>
                <a:ext uri="{FF2B5EF4-FFF2-40B4-BE49-F238E27FC236}">
                  <a16:creationId xmlns:a16="http://schemas.microsoft.com/office/drawing/2014/main" id="{A925CEB6-6DDA-49BF-824C-CFA9D8A07E3F}"/>
                </a:ext>
              </a:extLst>
            </p:cNvPr>
            <p:cNvSpPr txBox="1"/>
            <p:nvPr userDrawn="1"/>
          </p:nvSpPr>
          <p:spPr>
            <a:xfrm>
              <a:off x="-747711" y="606654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7.54 cm</a:t>
              </a:r>
            </a:p>
          </p:txBody>
        </p:sp>
        <p:sp>
          <p:nvSpPr>
            <p:cNvPr id="34" name="TextBox 33" hidden="1">
              <a:extLst>
                <a:ext uri="{FF2B5EF4-FFF2-40B4-BE49-F238E27FC236}">
                  <a16:creationId xmlns:a16="http://schemas.microsoft.com/office/drawing/2014/main" id="{E1658A23-15A2-4406-AF7E-89707B5575E7}"/>
                </a:ext>
              </a:extLst>
            </p:cNvPr>
            <p:cNvSpPr txBox="1"/>
            <p:nvPr userDrawn="1"/>
          </p:nvSpPr>
          <p:spPr>
            <a:xfrm>
              <a:off x="-1143000" y="618965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Image Bottom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5639F-9E76-41B0-BB57-8F8A1F600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2400" y="6390000"/>
            <a:ext cx="7495200" cy="19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/>
              <a:t>Yrittäjägallup, kierros 1/2021 helmikuu</a:t>
            </a:r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05F70E-6BF1-451B-AC5F-64819FD40883}"/>
              </a:ext>
            </a:extLst>
          </p:cNvPr>
          <p:cNvCxnSpPr>
            <a:cxnSpLocks/>
          </p:cNvCxnSpPr>
          <p:nvPr userDrawn="1">
            <p:custDataLst>
              <p:tags r:id="rId26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Graphic 36">
            <a:extLst>
              <a:ext uri="{FF2B5EF4-FFF2-40B4-BE49-F238E27FC236}">
                <a16:creationId xmlns:a16="http://schemas.microsoft.com/office/drawing/2014/main" id="{2CC2F24E-468A-4212-A014-115B799B0109}"/>
              </a:ext>
            </a:extLst>
          </p:cNvPr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59999" y="6390412"/>
            <a:ext cx="1080272" cy="20437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0303A66-DA01-4C66-A021-963AE788F9B9}"/>
              </a:ext>
            </a:extLst>
          </p:cNvPr>
          <p:cNvPicPr>
            <a:picLocks noChangeAspect="1"/>
          </p:cNvPicPr>
          <p:nvPr userDrawn="1"/>
        </p:nvPicPr>
        <p:blipFill>
          <a:blip r:embed="rId30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265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0" r:id="rId1"/>
    <p:sldLayoutId id="2147484621" r:id="rId2"/>
    <p:sldLayoutId id="2147484622" r:id="rId3"/>
    <p:sldLayoutId id="2147484623" r:id="rId4"/>
    <p:sldLayoutId id="2147484624" r:id="rId5"/>
    <p:sldLayoutId id="2147484625" r:id="rId6"/>
    <p:sldLayoutId id="2147484626" r:id="rId7"/>
    <p:sldLayoutId id="2147484627" r:id="rId8"/>
    <p:sldLayoutId id="2147484628" r:id="rId9"/>
    <p:sldLayoutId id="2147484629" r:id="rId10"/>
    <p:sldLayoutId id="2147484630" r:id="rId11"/>
    <p:sldLayoutId id="2147484631" r:id="rId12"/>
    <p:sldLayoutId id="2147484632" r:id="rId13"/>
    <p:sldLayoutId id="2147484633" r:id="rId14"/>
    <p:sldLayoutId id="2147484634" r:id="rId15"/>
    <p:sldLayoutId id="2147484635" r:id="rId16"/>
    <p:sldLayoutId id="2147484636" r:id="rId17"/>
    <p:sldLayoutId id="2147484637" r:id="rId18"/>
    <p:sldLayoutId id="2147484638" r:id="rId19"/>
    <p:sldLayoutId id="2147484639" r:id="rId20"/>
    <p:sldLayoutId id="2147484640" r:id="rId21"/>
    <p:sldLayoutId id="2147484641" r:id="rId22"/>
    <p:sldLayoutId id="2147484642" r:id="rId23"/>
    <p:sldLayoutId id="2147484643" r:id="rId2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>
          <p15:clr>
            <a:srgbClr val="F26B43"/>
          </p15:clr>
        </p15:guide>
        <p15:guide id="14" pos="7453">
          <p15:clr>
            <a:srgbClr val="F26B43"/>
          </p15:clr>
        </p15:guide>
        <p15:guide id="28" orient="horz" pos="1076">
          <p15:clr>
            <a:srgbClr val="F26B43"/>
          </p15:clr>
        </p15:guide>
        <p15:guide id="29" orient="horz" pos="270">
          <p15:clr>
            <a:srgbClr val="F26B43"/>
          </p15:clr>
        </p15:guide>
        <p15:guide id="33" orient="horz" pos="3600">
          <p15:clr>
            <a:srgbClr val="F26B43"/>
          </p15:clr>
        </p15:guide>
        <p15:guide id="35" pos="228">
          <p15:clr>
            <a:srgbClr val="F26B43"/>
          </p15:clr>
        </p15:guide>
        <p15:guide id="36" pos="3840">
          <p15:clr>
            <a:srgbClr val="F26B43"/>
          </p15:clr>
        </p15:guide>
        <p15:guide id="37" pos="3782">
          <p15:clr>
            <a:srgbClr val="F26B43"/>
          </p15:clr>
        </p15:guide>
        <p15:guide id="38" pos="3900">
          <p15:clr>
            <a:srgbClr val="F26B43"/>
          </p15:clr>
        </p15:guide>
        <p15:guide id="39" orient="horz" pos="3871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529647" y="540000"/>
            <a:ext cx="9099786" cy="7101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57939" y="1416000"/>
            <a:ext cx="11104415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856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C38958D7-C5A3-434A-A70F-A28C06FB0D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16.5.2025</a:t>
            </a:fld>
            <a:endParaRPr lang="fi-FI"/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2986CFAF-1BE8-1B45-AA8A-3C79FA6E3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3A308A-8FCB-4C47-BCE3-E78FDFD849B3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906185" y="264943"/>
            <a:ext cx="1661319" cy="416182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338A1F7-277A-6343-90DF-A39D50B6689E}"/>
              </a:ext>
            </a:extLst>
          </p:cNvPr>
          <p:cNvSpPr/>
          <p:nvPr userDrawn="1"/>
        </p:nvSpPr>
        <p:spPr>
          <a:xfrm>
            <a:off x="9946953" y="827676"/>
            <a:ext cx="2340000" cy="351693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FI" sz="1400" b="1"/>
              <a:t>Kuntavaalit 18.4.2021</a:t>
            </a:r>
          </a:p>
        </p:txBody>
      </p:sp>
    </p:spTree>
    <p:extLst>
      <p:ext uri="{BB962C8B-B14F-4D97-AF65-F5344CB8AC3E}">
        <p14:creationId xmlns:p14="http://schemas.microsoft.com/office/powerpoint/2010/main" val="2365963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6" r:id="rId1"/>
    <p:sldLayoutId id="2147484647" r:id="rId2"/>
    <p:sldLayoutId id="2147484648" r:id="rId3"/>
    <p:sldLayoutId id="2147484649" r:id="rId4"/>
    <p:sldLayoutId id="2147484650" r:id="rId5"/>
    <p:sldLayoutId id="2147484651" r:id="rId6"/>
    <p:sldLayoutId id="2147484652" r:id="rId7"/>
    <p:sldLayoutId id="2147484653" r:id="rId8"/>
    <p:sldLayoutId id="2147484654" r:id="rId9"/>
    <p:sldLayoutId id="2147484655" r:id="rId10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38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7B1FF-7029-42AC-9BCB-19D31A8F3D4A}" type="datetime1">
              <a:rPr lang="fi-FI" smtClean="0"/>
              <a:t>16.5.2025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Paikallisyhdistysarviointi 2021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0979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9" r:id="rId1"/>
    <p:sldLayoutId id="2147484660" r:id="rId2"/>
    <p:sldLayoutId id="2147484661" r:id="rId3"/>
    <p:sldLayoutId id="2147484662" r:id="rId4"/>
    <p:sldLayoutId id="2147484663" r:id="rId5"/>
    <p:sldLayoutId id="2147484664" r:id="rId6"/>
    <p:sldLayoutId id="2147484665" r:id="rId7"/>
    <p:sldLayoutId id="2147484666" r:id="rId8"/>
    <p:sldLayoutId id="2147484667" r:id="rId9"/>
    <p:sldLayoutId id="2147484668" r:id="rId10"/>
    <p:sldLayoutId id="2147484669" r:id="rId11"/>
    <p:sldLayoutId id="2147484670" r:id="rId12"/>
    <p:sldLayoutId id="2147484671" r:id="rId13"/>
    <p:sldLayoutId id="2147484672" r:id="rId14"/>
    <p:sldLayoutId id="2147484673" r:id="rId15"/>
    <p:sldLayoutId id="2147484674" r:id="rId16"/>
    <p:sldLayoutId id="2147484675" r:id="rId17"/>
    <p:sldLayoutId id="2147484676" r:id="rId18"/>
    <p:sldLayoutId id="2147484677" r:id="rId19"/>
    <p:sldLayoutId id="2147484678" r:id="rId20"/>
    <p:sldLayoutId id="2147484679" r:id="rId21"/>
    <p:sldLayoutId id="2147484680" r:id="rId22"/>
    <p:sldLayoutId id="2147484681" r:id="rId23"/>
    <p:sldLayoutId id="2147484682" r:id="rId24"/>
    <p:sldLayoutId id="2147484683" r:id="rId25"/>
  </p:sldLayoutIdLst>
  <p:hf hdr="0" dt="0"/>
  <p:txStyles>
    <p:titleStyle>
      <a:lvl1pPr algn="l" defTabSz="914377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  <p15:guide id="2" orient="horz" pos="423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3.xlsx"/><Relationship Id="rId3" Type="http://schemas.openxmlformats.org/officeDocument/2006/relationships/image" Target="../media/image29.emf"/><Relationship Id="rId7" Type="http://schemas.openxmlformats.org/officeDocument/2006/relationships/image" Target="../media/image31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8.xml"/><Relationship Id="rId6" Type="http://schemas.openxmlformats.org/officeDocument/2006/relationships/package" Target="../embeddings/Microsoft_Excel_Worksheet2.xlsx"/><Relationship Id="rId5" Type="http://schemas.openxmlformats.org/officeDocument/2006/relationships/image" Target="../media/image30.emf"/><Relationship Id="rId4" Type="http://schemas.openxmlformats.org/officeDocument/2006/relationships/package" Target="../embeddings/Microsoft_Excel_Worksheet1.xlsx"/><Relationship Id="rId9" Type="http://schemas.openxmlformats.org/officeDocument/2006/relationships/image" Target="../media/image32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7.xlsx"/><Relationship Id="rId3" Type="http://schemas.openxmlformats.org/officeDocument/2006/relationships/image" Target="../media/image33.emf"/><Relationship Id="rId7" Type="http://schemas.openxmlformats.org/officeDocument/2006/relationships/image" Target="../media/image35.emf"/><Relationship Id="rId2" Type="http://schemas.openxmlformats.org/officeDocument/2006/relationships/package" Target="../embeddings/Microsoft_Excel_Worksheet4.xlsx"/><Relationship Id="rId1" Type="http://schemas.openxmlformats.org/officeDocument/2006/relationships/slideLayout" Target="../slideLayouts/slideLayout18.xml"/><Relationship Id="rId6" Type="http://schemas.openxmlformats.org/officeDocument/2006/relationships/package" Target="../embeddings/Microsoft_Excel_Worksheet6.xlsx"/><Relationship Id="rId5" Type="http://schemas.openxmlformats.org/officeDocument/2006/relationships/image" Target="../media/image34.emf"/><Relationship Id="rId4" Type="http://schemas.openxmlformats.org/officeDocument/2006/relationships/package" Target="../embeddings/Microsoft_Excel_Worksheet5.xlsx"/><Relationship Id="rId9" Type="http://schemas.openxmlformats.org/officeDocument/2006/relationships/image" Target="../media/image36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11.xlsx"/><Relationship Id="rId3" Type="http://schemas.openxmlformats.org/officeDocument/2006/relationships/image" Target="../media/image37.emf"/><Relationship Id="rId7" Type="http://schemas.openxmlformats.org/officeDocument/2006/relationships/image" Target="../media/image39.emf"/><Relationship Id="rId2" Type="http://schemas.openxmlformats.org/officeDocument/2006/relationships/package" Target="../embeddings/Microsoft_Excel_Worksheet8.xlsx"/><Relationship Id="rId1" Type="http://schemas.openxmlformats.org/officeDocument/2006/relationships/slideLayout" Target="../slideLayouts/slideLayout18.xml"/><Relationship Id="rId6" Type="http://schemas.openxmlformats.org/officeDocument/2006/relationships/package" Target="../embeddings/Microsoft_Excel_Worksheet10.xlsx"/><Relationship Id="rId5" Type="http://schemas.openxmlformats.org/officeDocument/2006/relationships/image" Target="../media/image38.emf"/><Relationship Id="rId4" Type="http://schemas.openxmlformats.org/officeDocument/2006/relationships/package" Target="../embeddings/Microsoft_Excel_Worksheet9.xlsx"/><Relationship Id="rId9" Type="http://schemas.openxmlformats.org/officeDocument/2006/relationships/image" Target="../media/image4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3999" y="485999"/>
            <a:ext cx="8687667" cy="1910067"/>
          </a:xfrm>
        </p:spPr>
        <p:txBody>
          <a:bodyPr/>
          <a:lstStyle/>
          <a:p>
            <a:r>
              <a:rPr lang="fi-FI" sz="3600">
                <a:solidFill>
                  <a:schemeClr val="tx1"/>
                </a:solidFill>
              </a:rPr>
              <a:t>Elinvoimabarometrin tulokset</a:t>
            </a:r>
            <a:endParaRPr lang="fi-FI" sz="4400">
              <a:solidFill>
                <a:schemeClr val="tx1"/>
              </a:solidFill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0" indent="0">
              <a:buNone/>
            </a:pPr>
            <a:r>
              <a:rPr lang="fi-FI" dirty="0"/>
              <a:t>Luottamushenkilöinfo 16.5.2025</a:t>
            </a:r>
          </a:p>
          <a:p>
            <a:pPr marL="0" indent="0">
              <a:buNone/>
            </a:pPr>
            <a:r>
              <a:rPr lang="fi-FI" dirty="0"/>
              <a:t>Harri Jaskari, johtaja, Suomen Yrittäjät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B7740088-54AD-4A41-AF73-BD9105547A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143" y="3602986"/>
            <a:ext cx="4862895" cy="3256623"/>
          </a:xfrm>
          <a:custGeom>
            <a:avLst/>
            <a:gdLst>
              <a:gd name="connsiteX0" fmla="*/ 1549963 w 4836673"/>
              <a:gd name="connsiteY0" fmla="*/ 0 h 3346705"/>
              <a:gd name="connsiteX1" fmla="*/ 4836673 w 4836673"/>
              <a:gd name="connsiteY1" fmla="*/ 0 h 3346705"/>
              <a:gd name="connsiteX2" fmla="*/ 3286710 w 4836673"/>
              <a:gd name="connsiteY2" fmla="*/ 3346705 h 3346705"/>
              <a:gd name="connsiteX3" fmla="*/ 3281133 w 4836673"/>
              <a:gd name="connsiteY3" fmla="*/ 3346705 h 3346705"/>
              <a:gd name="connsiteX4" fmla="*/ 2214905 w 4836673"/>
              <a:gd name="connsiteY4" fmla="*/ 3346705 h 3346705"/>
              <a:gd name="connsiteX5" fmla="*/ 0 w 4836673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6673" h="3346705">
                <a:moveTo>
                  <a:pt x="1549963" y="0"/>
                </a:moveTo>
                <a:lnTo>
                  <a:pt x="4836673" y="0"/>
                </a:lnTo>
                <a:lnTo>
                  <a:pt x="3286710" y="3346705"/>
                </a:lnTo>
                <a:lnTo>
                  <a:pt x="3281133" y="3346705"/>
                </a:lnTo>
                <a:lnTo>
                  <a:pt x="2214905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2085B703-D790-2B45-BD76-9848376984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349" y="3602986"/>
            <a:ext cx="4224651" cy="3255013"/>
          </a:xfrm>
          <a:custGeom>
            <a:avLst/>
            <a:gdLst>
              <a:gd name="connsiteX0" fmla="*/ 1549963 w 4224651"/>
              <a:gd name="connsiteY0" fmla="*/ 0 h 3346705"/>
              <a:gd name="connsiteX1" fmla="*/ 1555540 w 4224651"/>
              <a:gd name="connsiteY1" fmla="*/ 0 h 3346705"/>
              <a:gd name="connsiteX2" fmla="*/ 2621768 w 4224651"/>
              <a:gd name="connsiteY2" fmla="*/ 0 h 3346705"/>
              <a:gd name="connsiteX3" fmla="*/ 4224651 w 4224651"/>
              <a:gd name="connsiteY3" fmla="*/ 0 h 3346705"/>
              <a:gd name="connsiteX4" fmla="*/ 4224651 w 4224651"/>
              <a:gd name="connsiteY4" fmla="*/ 3346705 h 3346705"/>
              <a:gd name="connsiteX5" fmla="*/ 0 w 4224651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2465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4224651" y="0"/>
                </a:lnTo>
                <a:lnTo>
                  <a:pt x="422465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AC240E30-3409-D048-A7FD-E4343B2862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02986"/>
            <a:ext cx="5812971" cy="3256624"/>
          </a:xfrm>
          <a:custGeom>
            <a:avLst/>
            <a:gdLst>
              <a:gd name="connsiteX0" fmla="*/ 0 w 5859797"/>
              <a:gd name="connsiteY0" fmla="*/ 0 h 3346705"/>
              <a:gd name="connsiteX1" fmla="*/ 5859797 w 5859797"/>
              <a:gd name="connsiteY1" fmla="*/ 0 h 3346705"/>
              <a:gd name="connsiteX2" fmla="*/ 4309834 w 5859797"/>
              <a:gd name="connsiteY2" fmla="*/ 3346705 h 3346705"/>
              <a:gd name="connsiteX3" fmla="*/ 4304257 w 5859797"/>
              <a:gd name="connsiteY3" fmla="*/ 3346705 h 3346705"/>
              <a:gd name="connsiteX4" fmla="*/ 3238029 w 5859797"/>
              <a:gd name="connsiteY4" fmla="*/ 3346705 h 3346705"/>
              <a:gd name="connsiteX5" fmla="*/ 0 w 5859797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3D7C1644-D120-894D-A19C-84ED8019D0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3694" y="5581236"/>
            <a:ext cx="2346257" cy="91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443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7BA1F6-4AF6-ADDB-858D-800446823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439" y="0"/>
            <a:ext cx="11248354" cy="1116000"/>
          </a:xfrm>
        </p:spPr>
        <p:txBody>
          <a:bodyPr/>
          <a:lstStyle/>
          <a:p>
            <a:r>
              <a:rPr lang="fi-FI" sz="3000"/>
              <a:t>Mitä on elinvoima?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6E19679-62B0-24DD-E7F0-D8A074473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27148"/>
            <a:ext cx="6716265" cy="4418848"/>
          </a:xfrm>
        </p:spPr>
        <p:txBody>
          <a:bodyPr/>
          <a:lstStyle/>
          <a:p>
            <a:r>
              <a:rPr lang="fi-FI" dirty="0"/>
              <a:t>Elinvoima-käsitteen tarkoittaa kykyä elää ja kasvaa kestävällä tavalla. </a:t>
            </a:r>
          </a:p>
          <a:p>
            <a:r>
              <a:rPr lang="fi-FI" dirty="0"/>
              <a:t>Elinvoima tarkoittaa tässä kontekstissa hyvän kierrettä, joka syntyy alueella yritysten ja julkisten organisaatioiden yhteistyön tuloksena.</a:t>
            </a:r>
          </a:p>
          <a:p>
            <a:r>
              <a:rPr lang="fi-FI" dirty="0"/>
              <a:t>Elinvoima on </a:t>
            </a:r>
            <a:r>
              <a:rPr lang="fi-FI" b="1" dirty="0"/>
              <a:t>kestävää kasvua, joka vahvistaa työllisyyttä sekä alueen houkuttelevuutta ihmisten ja yritysten kannalta</a:t>
            </a:r>
            <a:r>
              <a:rPr lang="fi-FI" dirty="0"/>
              <a:t>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AAB4E97-ED31-C1CD-45EC-1FDC68DA6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9621" y="948156"/>
            <a:ext cx="4178515" cy="524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32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F1679-E7B7-F0E0-3D02-A6F0DB3C3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9C090D-697D-5F6F-CB97-432B55F8E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Elinvoima auttaa yrityksiä ja alueita menestymään</a:t>
            </a:r>
          </a:p>
        </p:txBody>
      </p:sp>
      <p:grpSp>
        <p:nvGrpSpPr>
          <p:cNvPr id="25" name="Ryhmä 24">
            <a:extLst>
              <a:ext uri="{FF2B5EF4-FFF2-40B4-BE49-F238E27FC236}">
                <a16:creationId xmlns:a16="http://schemas.microsoft.com/office/drawing/2014/main" id="{BB0D1A57-58FE-40DE-18CC-12D99D1B46DE}"/>
              </a:ext>
            </a:extLst>
          </p:cNvPr>
          <p:cNvGrpSpPr/>
          <p:nvPr/>
        </p:nvGrpSpPr>
        <p:grpSpPr>
          <a:xfrm>
            <a:off x="754780" y="1623523"/>
            <a:ext cx="10134044" cy="4692110"/>
            <a:chOff x="754780" y="1623523"/>
            <a:chExt cx="10134044" cy="4692110"/>
          </a:xfrm>
        </p:grpSpPr>
        <p:sp>
          <p:nvSpPr>
            <p:cNvPr id="7" name="Pilvi 6">
              <a:extLst>
                <a:ext uri="{FF2B5EF4-FFF2-40B4-BE49-F238E27FC236}">
                  <a16:creationId xmlns:a16="http://schemas.microsoft.com/office/drawing/2014/main" id="{59CA2199-29AF-593A-3CC3-D5FB35454190}"/>
                </a:ext>
              </a:extLst>
            </p:cNvPr>
            <p:cNvSpPr/>
            <p:nvPr/>
          </p:nvSpPr>
          <p:spPr>
            <a:xfrm rot="1229590">
              <a:off x="5097804" y="5169313"/>
              <a:ext cx="4032924" cy="1146320"/>
            </a:xfrm>
            <a:prstGeom prst="cloud">
              <a:avLst/>
            </a:prstGeom>
            <a:noFill/>
            <a:ln>
              <a:solidFill>
                <a:srgbClr val="00A3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2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24" name="Ryhmä 23">
              <a:extLst>
                <a:ext uri="{FF2B5EF4-FFF2-40B4-BE49-F238E27FC236}">
                  <a16:creationId xmlns:a16="http://schemas.microsoft.com/office/drawing/2014/main" id="{45A6C98F-FE47-BCC4-ED3F-C74892811FEA}"/>
                </a:ext>
              </a:extLst>
            </p:cNvPr>
            <p:cNvGrpSpPr/>
            <p:nvPr/>
          </p:nvGrpSpPr>
          <p:grpSpPr>
            <a:xfrm>
              <a:off x="754780" y="1623523"/>
              <a:ext cx="10134044" cy="4655977"/>
              <a:chOff x="754780" y="1623523"/>
              <a:chExt cx="10134044" cy="4655977"/>
            </a:xfrm>
          </p:grpSpPr>
          <p:sp>
            <p:nvSpPr>
              <p:cNvPr id="4" name="Tasakylkinen kolmio 3">
                <a:extLst>
                  <a:ext uri="{FF2B5EF4-FFF2-40B4-BE49-F238E27FC236}">
                    <a16:creationId xmlns:a16="http://schemas.microsoft.com/office/drawing/2014/main" id="{4307E1F4-ABED-DE7A-253C-E1AF68AC4387}"/>
                  </a:ext>
                </a:extLst>
              </p:cNvPr>
              <p:cNvSpPr/>
              <p:nvPr/>
            </p:nvSpPr>
            <p:spPr>
              <a:xfrm rot="16200000">
                <a:off x="3778898" y="46650"/>
                <a:ext cx="4655977" cy="7809724"/>
              </a:xfrm>
              <a:prstGeom prst="triangle">
                <a:avLst/>
              </a:prstGeom>
              <a:noFill/>
              <a:ln w="38100">
                <a:solidFill>
                  <a:srgbClr val="00A3D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20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" name="Pilvi 5">
                <a:extLst>
                  <a:ext uri="{FF2B5EF4-FFF2-40B4-BE49-F238E27FC236}">
                    <a16:creationId xmlns:a16="http://schemas.microsoft.com/office/drawing/2014/main" id="{780AB7BB-0220-2228-8305-98F4B7B9B5F6}"/>
                  </a:ext>
                </a:extLst>
              </p:cNvPr>
              <p:cNvSpPr/>
              <p:nvPr/>
            </p:nvSpPr>
            <p:spPr>
              <a:xfrm rot="20735699">
                <a:off x="4845717" y="1913259"/>
                <a:ext cx="4002247" cy="1207094"/>
              </a:xfrm>
              <a:prstGeom prst="cloud">
                <a:avLst/>
              </a:prstGeom>
              <a:noFill/>
              <a:ln>
                <a:solidFill>
                  <a:srgbClr val="00A3D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20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8" name="Pilvi 7">
                <a:extLst>
                  <a:ext uri="{FF2B5EF4-FFF2-40B4-BE49-F238E27FC236}">
                    <a16:creationId xmlns:a16="http://schemas.microsoft.com/office/drawing/2014/main" id="{95C6D0FC-0B48-618E-8C66-E6356D570589}"/>
                  </a:ext>
                </a:extLst>
              </p:cNvPr>
              <p:cNvSpPr/>
              <p:nvPr/>
            </p:nvSpPr>
            <p:spPr>
              <a:xfrm rot="5400000">
                <a:off x="8319682" y="3342398"/>
                <a:ext cx="3971958" cy="1166326"/>
              </a:xfrm>
              <a:prstGeom prst="cloud">
                <a:avLst/>
              </a:prstGeom>
              <a:noFill/>
              <a:ln>
                <a:solidFill>
                  <a:srgbClr val="00A3D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20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grpSp>
            <p:nvGrpSpPr>
              <p:cNvPr id="11" name="Ryhmä 10">
                <a:extLst>
                  <a:ext uri="{FF2B5EF4-FFF2-40B4-BE49-F238E27FC236}">
                    <a16:creationId xmlns:a16="http://schemas.microsoft.com/office/drawing/2014/main" id="{512B1A28-1760-6C5F-C367-7B4536F08B95}"/>
                  </a:ext>
                </a:extLst>
              </p:cNvPr>
              <p:cNvGrpSpPr/>
              <p:nvPr/>
            </p:nvGrpSpPr>
            <p:grpSpPr>
              <a:xfrm>
                <a:off x="6560188" y="3700189"/>
                <a:ext cx="913632" cy="189036"/>
                <a:chOff x="6560188" y="3700189"/>
                <a:chExt cx="913632" cy="189036"/>
              </a:xfrm>
            </p:grpSpPr>
            <p:sp>
              <p:nvSpPr>
                <p:cNvPr id="9" name="Nuoli: Oikea 8">
                  <a:extLst>
                    <a:ext uri="{FF2B5EF4-FFF2-40B4-BE49-F238E27FC236}">
                      <a16:creationId xmlns:a16="http://schemas.microsoft.com/office/drawing/2014/main" id="{F33D0616-5FDC-370C-F429-493F6FDBAA8B}"/>
                    </a:ext>
                  </a:extLst>
                </p:cNvPr>
                <p:cNvSpPr/>
                <p:nvPr/>
              </p:nvSpPr>
              <p:spPr>
                <a:xfrm>
                  <a:off x="6630569" y="3700189"/>
                  <a:ext cx="843251" cy="189036"/>
                </a:xfrm>
                <a:prstGeom prst="rightArrow">
                  <a:avLst/>
                </a:prstGeom>
                <a:solidFill>
                  <a:srgbClr val="00A3DA"/>
                </a:solidFill>
                <a:ln>
                  <a:solidFill>
                    <a:srgbClr val="00A3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i-FI" sz="2000" b="0" i="0" u="none" strike="noStrike" kern="1200" cap="none" spc="0" normalizeH="0" baseline="0" noProof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0" name="Nuoli: Oikea 9">
                  <a:extLst>
                    <a:ext uri="{FF2B5EF4-FFF2-40B4-BE49-F238E27FC236}">
                      <a16:creationId xmlns:a16="http://schemas.microsoft.com/office/drawing/2014/main" id="{59FEADB8-B1D7-B01F-FC83-6B9E831FC19E}"/>
                    </a:ext>
                  </a:extLst>
                </p:cNvPr>
                <p:cNvSpPr/>
                <p:nvPr/>
              </p:nvSpPr>
              <p:spPr>
                <a:xfrm rot="10800000">
                  <a:off x="6560188" y="3700189"/>
                  <a:ext cx="843249" cy="189036"/>
                </a:xfrm>
                <a:prstGeom prst="rightArrow">
                  <a:avLst/>
                </a:prstGeom>
                <a:solidFill>
                  <a:srgbClr val="00A3DA"/>
                </a:solidFill>
                <a:ln>
                  <a:solidFill>
                    <a:srgbClr val="00A3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i-FI" sz="2000" b="0" i="0" u="none" strike="noStrike" kern="1200" cap="none" spc="0" normalizeH="0" baseline="0" noProof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3" name="Suora yhdysviiva 12">
                <a:extLst>
                  <a:ext uri="{FF2B5EF4-FFF2-40B4-BE49-F238E27FC236}">
                    <a16:creationId xmlns:a16="http://schemas.microsoft.com/office/drawing/2014/main" id="{666A79FD-6D99-025D-4BED-F6300F0184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5951" y="2565918"/>
                <a:ext cx="0" cy="2773468"/>
              </a:xfrm>
              <a:prstGeom prst="line">
                <a:avLst/>
              </a:prstGeom>
              <a:ln w="38100">
                <a:solidFill>
                  <a:srgbClr val="00A3DA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Ryhmä 22">
                <a:extLst>
                  <a:ext uri="{FF2B5EF4-FFF2-40B4-BE49-F238E27FC236}">
                    <a16:creationId xmlns:a16="http://schemas.microsoft.com/office/drawing/2014/main" id="{007E242D-3108-FB02-5B9C-394AF6E964D5}"/>
                  </a:ext>
                </a:extLst>
              </p:cNvPr>
              <p:cNvGrpSpPr/>
              <p:nvPr/>
            </p:nvGrpSpPr>
            <p:grpSpPr>
              <a:xfrm>
                <a:off x="754780" y="3222086"/>
                <a:ext cx="1545429" cy="1334278"/>
                <a:chOff x="769365" y="3161085"/>
                <a:chExt cx="1545429" cy="1334278"/>
              </a:xfrm>
            </p:grpSpPr>
            <p:sp>
              <p:nvSpPr>
                <p:cNvPr id="3" name="Tähti: 5-sakarainen 2">
                  <a:extLst>
                    <a:ext uri="{FF2B5EF4-FFF2-40B4-BE49-F238E27FC236}">
                      <a16:creationId xmlns:a16="http://schemas.microsoft.com/office/drawing/2014/main" id="{8D8DCA58-D7AB-4943-D936-64C03CB9E31E}"/>
                    </a:ext>
                  </a:extLst>
                </p:cNvPr>
                <p:cNvSpPr/>
                <p:nvPr/>
              </p:nvSpPr>
              <p:spPr>
                <a:xfrm>
                  <a:off x="769365" y="3161085"/>
                  <a:ext cx="1545429" cy="1334278"/>
                </a:xfrm>
                <a:prstGeom prst="star5">
                  <a:avLst>
                    <a:gd name="adj" fmla="val 23571"/>
                    <a:gd name="hf" fmla="val 105146"/>
                    <a:gd name="vf" fmla="val 110557"/>
                  </a:avLst>
                </a:prstGeom>
                <a:solidFill>
                  <a:srgbClr val="00A3DA"/>
                </a:solidFill>
                <a:ln>
                  <a:solidFill>
                    <a:srgbClr val="00A3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i-FI" sz="2000" b="0" i="0" u="none" strike="noStrike" kern="1200" cap="none" spc="0" normalizeH="0" baseline="0" noProof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Tekstiruutu 14">
                  <a:extLst>
                    <a:ext uri="{FF2B5EF4-FFF2-40B4-BE49-F238E27FC236}">
                      <a16:creationId xmlns:a16="http://schemas.microsoft.com/office/drawing/2014/main" id="{4A23F470-C94B-8C99-0738-201DCEC2CD05}"/>
                    </a:ext>
                  </a:extLst>
                </p:cNvPr>
                <p:cNvSpPr txBox="1"/>
                <p:nvPr/>
              </p:nvSpPr>
              <p:spPr>
                <a:xfrm>
                  <a:off x="1170972" y="3753322"/>
                  <a:ext cx="79817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3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i-FI" sz="11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/>
                      <a:ea typeface="+mn-ea"/>
                      <a:cs typeface="+mn-cs"/>
                    </a:rPr>
                    <a:t>Näkemys</a:t>
                  </a:r>
                </a:p>
              </p:txBody>
            </p:sp>
          </p:grpSp>
          <p:sp>
            <p:nvSpPr>
              <p:cNvPr id="17" name="Tekstiruutu 16">
                <a:extLst>
                  <a:ext uri="{FF2B5EF4-FFF2-40B4-BE49-F238E27FC236}">
                    <a16:creationId xmlns:a16="http://schemas.microsoft.com/office/drawing/2014/main" id="{D3D900EE-B91C-CCA9-9CEF-D41D32F67658}"/>
                  </a:ext>
                </a:extLst>
              </p:cNvPr>
              <p:cNvSpPr txBox="1"/>
              <p:nvPr/>
            </p:nvSpPr>
            <p:spPr>
              <a:xfrm>
                <a:off x="4224041" y="3535837"/>
                <a:ext cx="145907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Yrityksen kilpailuetu</a:t>
                </a:r>
              </a:p>
            </p:txBody>
          </p:sp>
          <p:sp>
            <p:nvSpPr>
              <p:cNvPr id="18" name="Tekstiruutu 17">
                <a:extLst>
                  <a:ext uri="{FF2B5EF4-FFF2-40B4-BE49-F238E27FC236}">
                    <a16:creationId xmlns:a16="http://schemas.microsoft.com/office/drawing/2014/main" id="{6E28A07F-CA25-005C-1FA2-A1B143BF6A04}"/>
                  </a:ext>
                </a:extLst>
              </p:cNvPr>
              <p:cNvSpPr txBox="1"/>
              <p:nvPr/>
            </p:nvSpPr>
            <p:spPr>
              <a:xfrm rot="20668146">
                <a:off x="5906369" y="2032267"/>
                <a:ext cx="28387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Mahdollisuuksia</a:t>
                </a:r>
              </a:p>
            </p:txBody>
          </p:sp>
          <p:sp>
            <p:nvSpPr>
              <p:cNvPr id="20" name="Tekstiruutu 19">
                <a:extLst>
                  <a:ext uri="{FF2B5EF4-FFF2-40B4-BE49-F238E27FC236}">
                    <a16:creationId xmlns:a16="http://schemas.microsoft.com/office/drawing/2014/main" id="{A9B8CB61-18E4-CFE2-361F-58D3503CCF33}"/>
                  </a:ext>
                </a:extLst>
              </p:cNvPr>
              <p:cNvSpPr txBox="1"/>
              <p:nvPr/>
            </p:nvSpPr>
            <p:spPr>
              <a:xfrm rot="962637">
                <a:off x="5546920" y="5407719"/>
                <a:ext cx="28387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Haasteita</a:t>
                </a:r>
              </a:p>
            </p:txBody>
          </p:sp>
          <p:sp>
            <p:nvSpPr>
              <p:cNvPr id="21" name="Tekstiruutu 20">
                <a:extLst>
                  <a:ext uri="{FF2B5EF4-FFF2-40B4-BE49-F238E27FC236}">
                    <a16:creationId xmlns:a16="http://schemas.microsoft.com/office/drawing/2014/main" id="{D2276C89-BF64-A3AD-7F5B-B74CAA30DFA1}"/>
                  </a:ext>
                </a:extLst>
              </p:cNvPr>
              <p:cNvSpPr txBox="1"/>
              <p:nvPr/>
            </p:nvSpPr>
            <p:spPr>
              <a:xfrm rot="5400000">
                <a:off x="9235226" y="3727891"/>
                <a:ext cx="22435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Toimintaympäristö</a:t>
                </a:r>
              </a:p>
            </p:txBody>
          </p:sp>
          <p:sp>
            <p:nvSpPr>
              <p:cNvPr id="22" name="Tekstiruutu 21">
                <a:extLst>
                  <a:ext uri="{FF2B5EF4-FFF2-40B4-BE49-F238E27FC236}">
                    <a16:creationId xmlns:a16="http://schemas.microsoft.com/office/drawing/2014/main" id="{5E5D6845-EBCB-0C91-704C-25529BB65B1D}"/>
                  </a:ext>
                </a:extLst>
              </p:cNvPr>
              <p:cNvSpPr txBox="1"/>
              <p:nvPr/>
            </p:nvSpPr>
            <p:spPr>
              <a:xfrm>
                <a:off x="7834323" y="3503023"/>
                <a:ext cx="16406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Alueen elinvoimaetu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8344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E28715-1E32-4178-BADB-D91151D1A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Miten Elinvoimabarometri on tehty?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38AB24-B6B5-EC0A-351C-5C45FCAAE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Kyseessä on yrittäjille suunnattu </a:t>
            </a:r>
            <a:r>
              <a:rPr lang="fi-FI" b="1"/>
              <a:t>kyselytutkimus</a:t>
            </a:r>
            <a:r>
              <a:rPr lang="fi-FI"/>
              <a:t>, joka tehtiin nyt toisen kerran.</a:t>
            </a:r>
          </a:p>
          <a:p>
            <a:r>
              <a:rPr lang="fi-FI"/>
              <a:t>Kysely tehdään vuorovuosin Kuntabarometrin kanssa.</a:t>
            </a:r>
          </a:p>
          <a:p>
            <a:r>
              <a:rPr lang="fi-FI"/>
              <a:t>Vastaajia oli yhteensä 4073, joista 89 prosenttia on </a:t>
            </a:r>
            <a:r>
              <a:rPr lang="fi-FI" err="1"/>
              <a:t>SY:n</a:t>
            </a:r>
            <a:r>
              <a:rPr lang="fi-FI"/>
              <a:t> jäseniä.</a:t>
            </a:r>
          </a:p>
          <a:p>
            <a:r>
              <a:rPr lang="fi-FI"/>
              <a:t>Vastaajista oli miehiä 61 prosenttia ja naisia 38 prosenttia. </a:t>
            </a:r>
          </a:p>
          <a:p>
            <a:r>
              <a:rPr lang="fi-FI"/>
              <a:t>Toimialajako oli palvelut 60 prosenttia, rakentaminen 13 prosenttia, kauppa 13 prosenttia, teollisuus 12 prosenttia ja alkutuotanto neljä prosenttia.</a:t>
            </a:r>
          </a:p>
          <a:p>
            <a:r>
              <a:rPr lang="fi-FI"/>
              <a:t>Vastaajista 59 prosenttia oli työnantajia ja 41 prosenttia yksinyrittäjiä.</a:t>
            </a:r>
          </a:p>
          <a:p>
            <a:r>
              <a:rPr lang="fi-FI"/>
              <a:t>Vastaajista 21 prosentilla on kansainvälistä liiketoimintaa.</a:t>
            </a:r>
          </a:p>
          <a:p>
            <a:r>
              <a:rPr lang="fi-FI"/>
              <a:t>Tutkimuksen toteutti Taloustutkimus ja sitä voi käyttää </a:t>
            </a:r>
            <a:r>
              <a:rPr lang="fi-FI" err="1"/>
              <a:t>dashboardin</a:t>
            </a:r>
            <a:r>
              <a:rPr lang="fi-FI"/>
              <a:t> avulla.</a:t>
            </a:r>
          </a:p>
          <a:p>
            <a:r>
              <a:rPr lang="fi-FI"/>
              <a:t>Kysymykset on mietitty </a:t>
            </a:r>
            <a:r>
              <a:rPr lang="fi-FI" err="1"/>
              <a:t>SY:ssä</a:t>
            </a:r>
            <a:r>
              <a:rPr lang="fi-FI"/>
              <a:t>. Kehittämisideat ovat tervetulleita.</a:t>
            </a:r>
          </a:p>
        </p:txBody>
      </p:sp>
    </p:spTree>
    <p:extLst>
      <p:ext uri="{BB962C8B-B14F-4D97-AF65-F5344CB8AC3E}">
        <p14:creationId xmlns:p14="http://schemas.microsoft.com/office/powerpoint/2010/main" val="3573332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C1345571-FE21-EC4E-8793-164341B0D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10" y="1284270"/>
            <a:ext cx="11588505" cy="475693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84898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28E203-BF2B-3FDB-D98E-61076429A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Mistä elinvoiman kokonaistulos rakentuu?</a:t>
            </a:r>
          </a:p>
        </p:txBody>
      </p:sp>
      <p:sp>
        <p:nvSpPr>
          <p:cNvPr id="3" name="Suorakulmio: Pyöristetyt kulmat 2">
            <a:extLst>
              <a:ext uri="{FF2B5EF4-FFF2-40B4-BE49-F238E27FC236}">
                <a16:creationId xmlns:a16="http://schemas.microsoft.com/office/drawing/2014/main" id="{8A036D5F-6D75-1331-6D3D-BFEDDAF58A33}"/>
              </a:ext>
            </a:extLst>
          </p:cNvPr>
          <p:cNvSpPr/>
          <p:nvPr/>
        </p:nvSpPr>
        <p:spPr>
          <a:xfrm>
            <a:off x="261546" y="2013733"/>
            <a:ext cx="1982913" cy="33596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Kokonaistulos</a:t>
            </a:r>
          </a:p>
        </p:txBody>
      </p:sp>
      <p:sp>
        <p:nvSpPr>
          <p:cNvPr id="4" name="On yhtä kuin 3">
            <a:extLst>
              <a:ext uri="{FF2B5EF4-FFF2-40B4-BE49-F238E27FC236}">
                <a16:creationId xmlns:a16="http://schemas.microsoft.com/office/drawing/2014/main" id="{A8742EB0-74EE-14E1-5A19-548D4B338C1A}"/>
              </a:ext>
            </a:extLst>
          </p:cNvPr>
          <p:cNvSpPr/>
          <p:nvPr/>
        </p:nvSpPr>
        <p:spPr>
          <a:xfrm>
            <a:off x="2421051" y="3352795"/>
            <a:ext cx="1435693" cy="681527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B165E055-693D-8FCC-165E-E60A19965F72}"/>
              </a:ext>
            </a:extLst>
          </p:cNvPr>
          <p:cNvSpPr/>
          <p:nvPr/>
        </p:nvSpPr>
        <p:spPr>
          <a:xfrm>
            <a:off x="4033337" y="2013734"/>
            <a:ext cx="1982913" cy="33596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Elinvoima</a:t>
            </a:r>
          </a:p>
        </p:txBody>
      </p:sp>
      <p:sp>
        <p:nvSpPr>
          <p:cNvPr id="6" name="Risti 5">
            <a:extLst>
              <a:ext uri="{FF2B5EF4-FFF2-40B4-BE49-F238E27FC236}">
                <a16:creationId xmlns:a16="http://schemas.microsoft.com/office/drawing/2014/main" id="{01AD7D78-D65B-4964-8B85-AC94798E1F86}"/>
              </a:ext>
            </a:extLst>
          </p:cNvPr>
          <p:cNvSpPr/>
          <p:nvPr/>
        </p:nvSpPr>
        <p:spPr>
          <a:xfrm>
            <a:off x="6152967" y="3352795"/>
            <a:ext cx="700755" cy="681527"/>
          </a:xfrm>
          <a:prstGeom prst="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uorakulmio: Pyöristetyt kulmat 6">
            <a:extLst>
              <a:ext uri="{FF2B5EF4-FFF2-40B4-BE49-F238E27FC236}">
                <a16:creationId xmlns:a16="http://schemas.microsoft.com/office/drawing/2014/main" id="{A6F35116-1499-1118-62F4-06C25F434A71}"/>
              </a:ext>
            </a:extLst>
          </p:cNvPr>
          <p:cNvSpPr/>
          <p:nvPr/>
        </p:nvSpPr>
        <p:spPr>
          <a:xfrm>
            <a:off x="6990439" y="2013734"/>
            <a:ext cx="1982913" cy="33596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Verkostoitu-</a:t>
            </a:r>
            <a:r>
              <a:rPr kumimoji="0" lang="fi-FI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minen</a:t>
            </a: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isti 7">
            <a:extLst>
              <a:ext uri="{FF2B5EF4-FFF2-40B4-BE49-F238E27FC236}">
                <a16:creationId xmlns:a16="http://schemas.microsoft.com/office/drawing/2014/main" id="{BA282F8B-244D-7E5B-ECB3-48EB51DBFBAC}"/>
              </a:ext>
            </a:extLst>
          </p:cNvPr>
          <p:cNvSpPr/>
          <p:nvPr/>
        </p:nvSpPr>
        <p:spPr>
          <a:xfrm>
            <a:off x="9110069" y="3352795"/>
            <a:ext cx="700755" cy="681527"/>
          </a:xfrm>
          <a:prstGeom prst="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uorakulmio: Pyöristetyt kulmat 8">
            <a:extLst>
              <a:ext uri="{FF2B5EF4-FFF2-40B4-BE49-F238E27FC236}">
                <a16:creationId xmlns:a16="http://schemas.microsoft.com/office/drawing/2014/main" id="{7AC16F7C-2E9C-2965-58F7-B628F360A3CA}"/>
              </a:ext>
            </a:extLst>
          </p:cNvPr>
          <p:cNvSpPr/>
          <p:nvPr/>
        </p:nvSpPr>
        <p:spPr>
          <a:xfrm>
            <a:off x="9947541" y="2013733"/>
            <a:ext cx="1982913" cy="33596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Johtaminen</a:t>
            </a:r>
          </a:p>
        </p:txBody>
      </p:sp>
    </p:spTree>
    <p:extLst>
      <p:ext uri="{BB962C8B-B14F-4D97-AF65-F5344CB8AC3E}">
        <p14:creationId xmlns:p14="http://schemas.microsoft.com/office/powerpoint/2010/main" val="3924912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08B1F-B9CA-E4C5-0E75-86A9516C6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9D6A7E3-688B-B67A-37AF-77315CB68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Mistä elinvoima rakentuu?</a:t>
            </a:r>
          </a:p>
        </p:txBody>
      </p:sp>
      <p:sp>
        <p:nvSpPr>
          <p:cNvPr id="3" name="Suorakulmio: Pyöristetyt kulmat 2">
            <a:extLst>
              <a:ext uri="{FF2B5EF4-FFF2-40B4-BE49-F238E27FC236}">
                <a16:creationId xmlns:a16="http://schemas.microsoft.com/office/drawing/2014/main" id="{4A4FF258-23DF-A690-7D5E-E44F44ECD085}"/>
              </a:ext>
            </a:extLst>
          </p:cNvPr>
          <p:cNvSpPr/>
          <p:nvPr/>
        </p:nvSpPr>
        <p:spPr>
          <a:xfrm>
            <a:off x="261546" y="2013733"/>
            <a:ext cx="1982913" cy="33596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Elinvoima</a:t>
            </a:r>
          </a:p>
        </p:txBody>
      </p:sp>
      <p:sp>
        <p:nvSpPr>
          <p:cNvPr id="4" name="On yhtä kuin 3">
            <a:extLst>
              <a:ext uri="{FF2B5EF4-FFF2-40B4-BE49-F238E27FC236}">
                <a16:creationId xmlns:a16="http://schemas.microsoft.com/office/drawing/2014/main" id="{2176793C-0EDA-762D-87FD-23653ADAC53A}"/>
              </a:ext>
            </a:extLst>
          </p:cNvPr>
          <p:cNvSpPr/>
          <p:nvPr/>
        </p:nvSpPr>
        <p:spPr>
          <a:xfrm>
            <a:off x="2421051" y="3352795"/>
            <a:ext cx="1435693" cy="681527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BCF253DB-49EB-6D77-1E2A-0679AD270BFF}"/>
              </a:ext>
            </a:extLst>
          </p:cNvPr>
          <p:cNvSpPr/>
          <p:nvPr/>
        </p:nvSpPr>
        <p:spPr>
          <a:xfrm>
            <a:off x="4033337" y="2013734"/>
            <a:ext cx="1982913" cy="33596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Maakunnan elinvoima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Kehitys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Yhteinen näkemys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Riittävä keskustelu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Vaikuttavuus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Yritysten osallistaminen</a:t>
            </a:r>
          </a:p>
        </p:txBody>
      </p:sp>
      <p:sp>
        <p:nvSpPr>
          <p:cNvPr id="6" name="Risti 5">
            <a:extLst>
              <a:ext uri="{FF2B5EF4-FFF2-40B4-BE49-F238E27FC236}">
                <a16:creationId xmlns:a16="http://schemas.microsoft.com/office/drawing/2014/main" id="{70400BB2-D1DC-3737-B12E-8708CA286AFB}"/>
              </a:ext>
            </a:extLst>
          </p:cNvPr>
          <p:cNvSpPr/>
          <p:nvPr/>
        </p:nvSpPr>
        <p:spPr>
          <a:xfrm>
            <a:off x="6152967" y="3352795"/>
            <a:ext cx="700755" cy="681527"/>
          </a:xfrm>
          <a:prstGeom prst="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uorakulmio: Pyöristetyt kulmat 6">
            <a:extLst>
              <a:ext uri="{FF2B5EF4-FFF2-40B4-BE49-F238E27FC236}">
                <a16:creationId xmlns:a16="http://schemas.microsoft.com/office/drawing/2014/main" id="{31E0554A-7FB9-F1B6-B041-7C4BA38EA52C}"/>
              </a:ext>
            </a:extLst>
          </p:cNvPr>
          <p:cNvSpPr/>
          <p:nvPr/>
        </p:nvSpPr>
        <p:spPr>
          <a:xfrm>
            <a:off x="6990439" y="2013734"/>
            <a:ext cx="1982913" cy="33596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Maakunnan </a:t>
            </a:r>
            <a:r>
              <a:rPr kumimoji="0" lang="fi-FI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saavutet-tavuus</a:t>
            </a: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Lentoliikenne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Tieverkko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Rautatiet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Tietoverkot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Satamat</a:t>
            </a:r>
          </a:p>
        </p:txBody>
      </p:sp>
      <p:sp>
        <p:nvSpPr>
          <p:cNvPr id="8" name="Risti 7">
            <a:extLst>
              <a:ext uri="{FF2B5EF4-FFF2-40B4-BE49-F238E27FC236}">
                <a16:creationId xmlns:a16="http://schemas.microsoft.com/office/drawing/2014/main" id="{519BAC33-6D3B-EABE-D2ED-A854AA0FFFFF}"/>
              </a:ext>
            </a:extLst>
          </p:cNvPr>
          <p:cNvSpPr/>
          <p:nvPr/>
        </p:nvSpPr>
        <p:spPr>
          <a:xfrm>
            <a:off x="9110069" y="3352795"/>
            <a:ext cx="700755" cy="681527"/>
          </a:xfrm>
          <a:prstGeom prst="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uorakulmio: Pyöristetyt kulmat 8">
            <a:extLst>
              <a:ext uri="{FF2B5EF4-FFF2-40B4-BE49-F238E27FC236}">
                <a16:creationId xmlns:a16="http://schemas.microsoft.com/office/drawing/2014/main" id="{CE4A1643-E5D6-A9E4-A48E-DAF594AEDC98}"/>
              </a:ext>
            </a:extLst>
          </p:cNvPr>
          <p:cNvSpPr/>
          <p:nvPr/>
        </p:nvSpPr>
        <p:spPr>
          <a:xfrm>
            <a:off x="9947541" y="2013733"/>
            <a:ext cx="1982913" cy="33596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Maakunnan puoleensa-vetävyys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Työvoima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Rakennettu ympäristö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Koulutuspalvelut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Kulttuuripalvelut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Liikuntapalvelut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Matkailupalvelut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Sote-palvelut</a:t>
            </a:r>
            <a:endParaRPr kumimoji="0" lang="fi-FI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9389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F4759-A50E-972E-A525-957214982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9D8495-96B2-2F17-852E-4C60A1A8D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Mistä verkostoituminen rakentuu?</a:t>
            </a:r>
          </a:p>
        </p:txBody>
      </p:sp>
      <p:sp>
        <p:nvSpPr>
          <p:cNvPr id="3" name="Suorakulmio: Pyöristetyt kulmat 2">
            <a:extLst>
              <a:ext uri="{FF2B5EF4-FFF2-40B4-BE49-F238E27FC236}">
                <a16:creationId xmlns:a16="http://schemas.microsoft.com/office/drawing/2014/main" id="{F5DCEF12-9ADC-603A-4ACF-232D521976FF}"/>
              </a:ext>
            </a:extLst>
          </p:cNvPr>
          <p:cNvSpPr/>
          <p:nvPr/>
        </p:nvSpPr>
        <p:spPr>
          <a:xfrm>
            <a:off x="261546" y="2013733"/>
            <a:ext cx="1982913" cy="33596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Verkostoi-</a:t>
            </a:r>
            <a:r>
              <a:rPr kumimoji="0" lang="fi-FI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tuminen</a:t>
            </a: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On yhtä kuin 3">
            <a:extLst>
              <a:ext uri="{FF2B5EF4-FFF2-40B4-BE49-F238E27FC236}">
                <a16:creationId xmlns:a16="http://schemas.microsoft.com/office/drawing/2014/main" id="{485BF9D5-C9FE-37D8-9DBA-C20B5B7186C7}"/>
              </a:ext>
            </a:extLst>
          </p:cNvPr>
          <p:cNvSpPr/>
          <p:nvPr/>
        </p:nvSpPr>
        <p:spPr>
          <a:xfrm>
            <a:off x="2421051" y="3352795"/>
            <a:ext cx="1435693" cy="681527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6BEF8E98-532F-F425-2113-2622FF73A8C8}"/>
              </a:ext>
            </a:extLst>
          </p:cNvPr>
          <p:cNvSpPr/>
          <p:nvPr/>
        </p:nvSpPr>
        <p:spPr>
          <a:xfrm>
            <a:off x="4033337" y="2013734"/>
            <a:ext cx="1982913" cy="33596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Verkostoi-</a:t>
            </a:r>
            <a:r>
              <a:rPr kumimoji="0" lang="fi-FI" sz="1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tuminen</a:t>
            </a: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muiden yritysten kanssa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Miten tilaisuuksia järjestetään ja miten niihin osallistutaan?</a:t>
            </a:r>
          </a:p>
        </p:txBody>
      </p:sp>
      <p:sp>
        <p:nvSpPr>
          <p:cNvPr id="6" name="Risti 5">
            <a:extLst>
              <a:ext uri="{FF2B5EF4-FFF2-40B4-BE49-F238E27FC236}">
                <a16:creationId xmlns:a16="http://schemas.microsoft.com/office/drawing/2014/main" id="{08CF5D5E-058F-FA64-6407-70C2CAC98690}"/>
              </a:ext>
            </a:extLst>
          </p:cNvPr>
          <p:cNvSpPr/>
          <p:nvPr/>
        </p:nvSpPr>
        <p:spPr>
          <a:xfrm>
            <a:off x="6152967" y="3352795"/>
            <a:ext cx="700755" cy="681527"/>
          </a:xfrm>
          <a:prstGeom prst="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uorakulmio: Pyöristetyt kulmat 6">
            <a:extLst>
              <a:ext uri="{FF2B5EF4-FFF2-40B4-BE49-F238E27FC236}">
                <a16:creationId xmlns:a16="http://schemas.microsoft.com/office/drawing/2014/main" id="{F07792B4-FC40-8B95-76C3-7E1B24BA92F0}"/>
              </a:ext>
            </a:extLst>
          </p:cNvPr>
          <p:cNvSpPr/>
          <p:nvPr/>
        </p:nvSpPr>
        <p:spPr>
          <a:xfrm>
            <a:off x="6990439" y="2013734"/>
            <a:ext cx="1982913" cy="33596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Suuremmat yritykset ottavat pienempiä mukaan</a:t>
            </a:r>
            <a:endParaRPr kumimoji="0" lang="fi-FI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isti 7">
            <a:extLst>
              <a:ext uri="{FF2B5EF4-FFF2-40B4-BE49-F238E27FC236}">
                <a16:creationId xmlns:a16="http://schemas.microsoft.com/office/drawing/2014/main" id="{4D70FC10-90B2-D54A-3B5B-E617D32AC816}"/>
              </a:ext>
            </a:extLst>
          </p:cNvPr>
          <p:cNvSpPr/>
          <p:nvPr/>
        </p:nvSpPr>
        <p:spPr>
          <a:xfrm>
            <a:off x="9110069" y="3352795"/>
            <a:ext cx="700755" cy="681527"/>
          </a:xfrm>
          <a:prstGeom prst="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uorakulmio: Pyöristetyt kulmat 8">
            <a:extLst>
              <a:ext uri="{FF2B5EF4-FFF2-40B4-BE49-F238E27FC236}">
                <a16:creationId xmlns:a16="http://schemas.microsoft.com/office/drawing/2014/main" id="{C28B2200-71D5-AADD-3313-4417DBDE5479}"/>
              </a:ext>
            </a:extLst>
          </p:cNvPr>
          <p:cNvSpPr/>
          <p:nvPr/>
        </p:nvSpPr>
        <p:spPr>
          <a:xfrm>
            <a:off x="9947541" y="2013733"/>
            <a:ext cx="1982913" cy="33596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Korkeakoulut ottavat yrityksiä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TKI-toimintaan</a:t>
            </a:r>
          </a:p>
        </p:txBody>
      </p:sp>
    </p:spTree>
    <p:extLst>
      <p:ext uri="{BB962C8B-B14F-4D97-AF65-F5344CB8AC3E}">
        <p14:creationId xmlns:p14="http://schemas.microsoft.com/office/powerpoint/2010/main" val="1776526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51B73-118B-B46A-8947-2B84C51A8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FA3561-8E7B-DE4A-1CB5-256B2B5C8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Mistä johtaminen rakentuu?</a:t>
            </a:r>
          </a:p>
        </p:txBody>
      </p:sp>
      <p:sp>
        <p:nvSpPr>
          <p:cNvPr id="3" name="Suorakulmio: Pyöristetyt kulmat 2">
            <a:extLst>
              <a:ext uri="{FF2B5EF4-FFF2-40B4-BE49-F238E27FC236}">
                <a16:creationId xmlns:a16="http://schemas.microsoft.com/office/drawing/2014/main" id="{855AACFD-B240-37FC-4505-5FAB31980AD3}"/>
              </a:ext>
            </a:extLst>
          </p:cNvPr>
          <p:cNvSpPr/>
          <p:nvPr/>
        </p:nvSpPr>
        <p:spPr>
          <a:xfrm>
            <a:off x="261546" y="2013733"/>
            <a:ext cx="1982913" cy="33596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Johtaminen</a:t>
            </a:r>
          </a:p>
        </p:txBody>
      </p:sp>
      <p:sp>
        <p:nvSpPr>
          <p:cNvPr id="4" name="On yhtä kuin 3">
            <a:extLst>
              <a:ext uri="{FF2B5EF4-FFF2-40B4-BE49-F238E27FC236}">
                <a16:creationId xmlns:a16="http://schemas.microsoft.com/office/drawing/2014/main" id="{71BD9973-769D-E806-3CC1-9B38BA58C8DF}"/>
              </a:ext>
            </a:extLst>
          </p:cNvPr>
          <p:cNvSpPr/>
          <p:nvPr/>
        </p:nvSpPr>
        <p:spPr>
          <a:xfrm>
            <a:off x="2421051" y="3352795"/>
            <a:ext cx="1435693" cy="681527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57FD22E6-3F5F-8829-7372-2E3D9FA3AFD8}"/>
              </a:ext>
            </a:extLst>
          </p:cNvPr>
          <p:cNvSpPr/>
          <p:nvPr/>
        </p:nvSpPr>
        <p:spPr>
          <a:xfrm>
            <a:off x="4033337" y="2013734"/>
            <a:ext cx="1982913" cy="33596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Yritys-lähtöinen päätöksen-teko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Tietoisuus</a:t>
            </a:r>
            <a:endParaRPr kumimoji="0" lang="fi-FI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Näkyvyys ja positiivisuus yritysten kannalta</a:t>
            </a:r>
            <a:endParaRPr kumimoji="0" lang="fi-FI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YRVA</a:t>
            </a:r>
            <a:endParaRPr kumimoji="0" lang="fi-FI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6" name="Risti 5">
            <a:extLst>
              <a:ext uri="{FF2B5EF4-FFF2-40B4-BE49-F238E27FC236}">
                <a16:creationId xmlns:a16="http://schemas.microsoft.com/office/drawing/2014/main" id="{E770D294-4128-33C7-1B84-31EE688D076D}"/>
              </a:ext>
            </a:extLst>
          </p:cNvPr>
          <p:cNvSpPr/>
          <p:nvPr/>
        </p:nvSpPr>
        <p:spPr>
          <a:xfrm>
            <a:off x="6152967" y="3352795"/>
            <a:ext cx="700755" cy="681527"/>
          </a:xfrm>
          <a:prstGeom prst="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uorakulmio: Pyöristetyt kulmat 6">
            <a:extLst>
              <a:ext uri="{FF2B5EF4-FFF2-40B4-BE49-F238E27FC236}">
                <a16:creationId xmlns:a16="http://schemas.microsoft.com/office/drawing/2014/main" id="{AEC014E0-C1BB-7FA8-762D-FDB83FAE62B5}"/>
              </a:ext>
            </a:extLst>
          </p:cNvPr>
          <p:cNvSpPr/>
          <p:nvPr/>
        </p:nvSpPr>
        <p:spPr>
          <a:xfrm>
            <a:off x="6990439" y="2013734"/>
            <a:ext cx="1982913" cy="33596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Elinvoiman johtovastuu selkeä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Tiedetään, kuka johtaa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Hva:n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rooli</a:t>
            </a:r>
          </a:p>
        </p:txBody>
      </p:sp>
      <p:sp>
        <p:nvSpPr>
          <p:cNvPr id="8" name="Risti 7">
            <a:extLst>
              <a:ext uri="{FF2B5EF4-FFF2-40B4-BE49-F238E27FC236}">
                <a16:creationId xmlns:a16="http://schemas.microsoft.com/office/drawing/2014/main" id="{14D9363F-2B1F-9840-352B-4663A95E621E}"/>
              </a:ext>
            </a:extLst>
          </p:cNvPr>
          <p:cNvSpPr/>
          <p:nvPr/>
        </p:nvSpPr>
        <p:spPr>
          <a:xfrm>
            <a:off x="9110069" y="3352795"/>
            <a:ext cx="700755" cy="681527"/>
          </a:xfrm>
          <a:prstGeom prst="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uorakulmio: Pyöristetyt kulmat 8">
            <a:extLst>
              <a:ext uri="{FF2B5EF4-FFF2-40B4-BE49-F238E27FC236}">
                <a16:creationId xmlns:a16="http://schemas.microsoft.com/office/drawing/2014/main" id="{0911486C-0C15-E391-16EC-345B7B14DFCF}"/>
              </a:ext>
            </a:extLst>
          </p:cNvPr>
          <p:cNvSpPr/>
          <p:nvPr/>
        </p:nvSpPr>
        <p:spPr>
          <a:xfrm>
            <a:off x="9947541" y="2013733"/>
            <a:ext cx="1982913" cy="33596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Yrityksille houkutteleva imago</a:t>
            </a:r>
          </a:p>
        </p:txBody>
      </p:sp>
    </p:spTree>
    <p:extLst>
      <p:ext uri="{BB962C8B-B14F-4D97-AF65-F5344CB8AC3E}">
        <p14:creationId xmlns:p14="http://schemas.microsoft.com/office/powerpoint/2010/main" val="368660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9BF1D3-47E4-CB6B-97C1-F6FA5E0AA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Tulokset - elinvoima</a:t>
            </a:r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6FA1DD60-6A3E-7A7E-6AF2-B89BE5967D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48440" y="1529690"/>
          <a:ext cx="2749136" cy="227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57437" imgH="2031865" progId="Excel.Sheet.12">
                  <p:embed/>
                </p:oleObj>
              </mc:Choice>
              <mc:Fallback>
                <p:oleObj name="Worksheet" r:id="rId2" imgW="2457437" imgH="2031865" progId="Excel.Sheet.12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6FA1DD60-6A3E-7A7E-6AF2-B89BE5967D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48440" y="1529690"/>
                        <a:ext cx="2749136" cy="2273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i 4">
            <a:extLst>
              <a:ext uri="{FF2B5EF4-FFF2-40B4-BE49-F238E27FC236}">
                <a16:creationId xmlns:a16="http://schemas.microsoft.com/office/drawing/2014/main" id="{689F98FE-D35B-C31A-3199-A3A89E2D89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59925" y="1529690"/>
          <a:ext cx="2749136" cy="227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457437" imgH="2031865" progId="Excel.Sheet.12">
                  <p:embed/>
                </p:oleObj>
              </mc:Choice>
              <mc:Fallback>
                <p:oleObj name="Worksheet" r:id="rId4" imgW="2457437" imgH="2031865" progId="Excel.Sheet.12">
                  <p:embed/>
                  <p:pic>
                    <p:nvPicPr>
                      <p:cNvPr id="5" name="Objekti 4">
                        <a:extLst>
                          <a:ext uri="{FF2B5EF4-FFF2-40B4-BE49-F238E27FC236}">
                            <a16:creationId xmlns:a16="http://schemas.microsoft.com/office/drawing/2014/main" id="{689F98FE-D35B-C31A-3199-A3A89E2D89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59925" y="1529690"/>
                        <a:ext cx="2749136" cy="2273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ECDD90BA-9C2C-BAED-CC16-0DC1377C63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81682" y="1529689"/>
          <a:ext cx="2749136" cy="227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2457437" imgH="2031865" progId="Excel.Sheet.12">
                  <p:embed/>
                </p:oleObj>
              </mc:Choice>
              <mc:Fallback>
                <p:oleObj name="Worksheet" r:id="rId6" imgW="2457437" imgH="2031865" progId="Excel.Sheet.12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ECDD90BA-9C2C-BAED-CC16-0DC1377C63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181682" y="1529689"/>
                        <a:ext cx="2749136" cy="2273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i 6">
            <a:extLst>
              <a:ext uri="{FF2B5EF4-FFF2-40B4-BE49-F238E27FC236}">
                <a16:creationId xmlns:a16="http://schemas.microsoft.com/office/drawing/2014/main" id="{E3ECB7B5-02BA-EB31-78CD-0A5941861E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6853" y="1477332"/>
          <a:ext cx="3185468" cy="3350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2457437" imgH="2584315" progId="Excel.Sheet.12">
                  <p:embed/>
                </p:oleObj>
              </mc:Choice>
              <mc:Fallback>
                <p:oleObj name="Worksheet" r:id="rId8" imgW="2457437" imgH="2584315" progId="Excel.Sheet.12">
                  <p:embed/>
                  <p:pic>
                    <p:nvPicPr>
                      <p:cNvPr id="7" name="Objekti 6">
                        <a:extLst>
                          <a:ext uri="{FF2B5EF4-FFF2-40B4-BE49-F238E27FC236}">
                            <a16:creationId xmlns:a16="http://schemas.microsoft.com/office/drawing/2014/main" id="{E3ECB7B5-02BA-EB31-78CD-0A5941861E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56853" y="1477332"/>
                        <a:ext cx="3185468" cy="33500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uorakulmio: Pyöristetyt kulmat 9">
            <a:extLst>
              <a:ext uri="{FF2B5EF4-FFF2-40B4-BE49-F238E27FC236}">
                <a16:creationId xmlns:a16="http://schemas.microsoft.com/office/drawing/2014/main" id="{B53F99DC-62E1-47D7-95D8-DA404F7EE1ED}"/>
              </a:ext>
            </a:extLst>
          </p:cNvPr>
          <p:cNvSpPr/>
          <p:nvPr/>
        </p:nvSpPr>
        <p:spPr>
          <a:xfrm>
            <a:off x="3855272" y="3985172"/>
            <a:ext cx="2059615" cy="2748249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Maakunnan elinvoima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Tuleva kehitys</a:t>
            </a: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Yhteinen näkemys</a:t>
            </a: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Riittävä keskustelu</a:t>
            </a: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Keskustelun vaikutus</a:t>
            </a: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Yritysten osallistaminen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Suorakulmio: Pyöristetyt kulmat 10">
            <a:extLst>
              <a:ext uri="{FF2B5EF4-FFF2-40B4-BE49-F238E27FC236}">
                <a16:creationId xmlns:a16="http://schemas.microsoft.com/office/drawing/2014/main" id="{EC85EAF2-3090-7F42-F1A4-68CFDDA45A44}"/>
              </a:ext>
            </a:extLst>
          </p:cNvPr>
          <p:cNvSpPr/>
          <p:nvPr/>
        </p:nvSpPr>
        <p:spPr>
          <a:xfrm>
            <a:off x="6757391" y="3960460"/>
            <a:ext cx="2059614" cy="27482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Maakunnan saavutettavuus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Lentoliikenne</a:t>
            </a: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Tieverkko</a:t>
            </a: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Rautatiet</a:t>
            </a: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Tietoverkot</a:t>
            </a: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Satamat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uorakulmio: Pyöristetyt kulmat 11">
            <a:extLst>
              <a:ext uri="{FF2B5EF4-FFF2-40B4-BE49-F238E27FC236}">
                <a16:creationId xmlns:a16="http://schemas.microsoft.com/office/drawing/2014/main" id="{2010D82D-03FE-375F-6085-9D1D72C4B618}"/>
              </a:ext>
            </a:extLst>
          </p:cNvPr>
          <p:cNvSpPr/>
          <p:nvPr/>
        </p:nvSpPr>
        <p:spPr>
          <a:xfrm>
            <a:off x="9602739" y="3960460"/>
            <a:ext cx="2059615" cy="2748250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Maakunnan puoleensa-vetävyys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Osaava työvoima</a:t>
            </a: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Rakennettu ympäristö</a:t>
            </a: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Koulutuspalvelut</a:t>
            </a: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Kulttuuripalvelut</a:t>
            </a: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Liikuntapalvelut</a:t>
            </a: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Matkailupalvelut</a:t>
            </a: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Sote-palvelut</a:t>
            </a:r>
          </a:p>
        </p:txBody>
      </p:sp>
    </p:spTree>
    <p:extLst>
      <p:ext uri="{BB962C8B-B14F-4D97-AF65-F5344CB8AC3E}">
        <p14:creationId xmlns:p14="http://schemas.microsoft.com/office/powerpoint/2010/main" val="2704956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494A06D-E874-922D-3A51-D1A7951D9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Tulokset - verkostoituminen</a:t>
            </a:r>
          </a:p>
        </p:txBody>
      </p:sp>
      <p:graphicFrame>
        <p:nvGraphicFramePr>
          <p:cNvPr id="3" name="Objekti 2">
            <a:extLst>
              <a:ext uri="{FF2B5EF4-FFF2-40B4-BE49-F238E27FC236}">
                <a16:creationId xmlns:a16="http://schemas.microsoft.com/office/drawing/2014/main" id="{DCE9C885-0257-B21E-4DB5-B540686F34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802" y="1511342"/>
          <a:ext cx="3032642" cy="3205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44881" imgH="2584315" progId="Excel.Sheet.12">
                  <p:embed/>
                </p:oleObj>
              </mc:Choice>
              <mc:Fallback>
                <p:oleObj name="Worksheet" r:id="rId2" imgW="2444881" imgH="2584315" progId="Excel.Sheet.12">
                  <p:embed/>
                  <p:pic>
                    <p:nvPicPr>
                      <p:cNvPr id="3" name="Objekti 2">
                        <a:extLst>
                          <a:ext uri="{FF2B5EF4-FFF2-40B4-BE49-F238E27FC236}">
                            <a16:creationId xmlns:a16="http://schemas.microsoft.com/office/drawing/2014/main" id="{DCE9C885-0257-B21E-4DB5-B540686F34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1802" y="1511342"/>
                        <a:ext cx="3032642" cy="32059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696144E5-3D43-A284-39EE-1D02688F5C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99946" y="1511342"/>
          <a:ext cx="2760990" cy="2282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457437" imgH="2031865" progId="Excel.Sheet.12">
                  <p:embed/>
                </p:oleObj>
              </mc:Choice>
              <mc:Fallback>
                <p:oleObj name="Worksheet" r:id="rId4" imgW="2457437" imgH="2031865" progId="Excel.Sheet.12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696144E5-3D43-A284-39EE-1D02688F5C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99946" y="1511342"/>
                        <a:ext cx="2760990" cy="22829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i 4">
            <a:extLst>
              <a:ext uri="{FF2B5EF4-FFF2-40B4-BE49-F238E27FC236}">
                <a16:creationId xmlns:a16="http://schemas.microsoft.com/office/drawing/2014/main" id="{0C6D23C2-8DD2-CDB8-D056-BF055A4DDA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16403" y="1511341"/>
          <a:ext cx="2746721" cy="2282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2444881" imgH="2031865" progId="Excel.Sheet.12">
                  <p:embed/>
                </p:oleObj>
              </mc:Choice>
              <mc:Fallback>
                <p:oleObj name="Worksheet" r:id="rId6" imgW="2444881" imgH="2031865" progId="Excel.Sheet.12">
                  <p:embed/>
                  <p:pic>
                    <p:nvPicPr>
                      <p:cNvPr id="5" name="Objekti 4">
                        <a:extLst>
                          <a:ext uri="{FF2B5EF4-FFF2-40B4-BE49-F238E27FC236}">
                            <a16:creationId xmlns:a16="http://schemas.microsoft.com/office/drawing/2014/main" id="{0C6D23C2-8DD2-CDB8-D056-BF055A4DDA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16403" y="1511341"/>
                        <a:ext cx="2746721" cy="22829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8D952C7C-12D9-2079-9971-9496EB8C9D1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18591" y="1511341"/>
          <a:ext cx="2746721" cy="2282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2444881" imgH="2031865" progId="Excel.Sheet.12">
                  <p:embed/>
                </p:oleObj>
              </mc:Choice>
              <mc:Fallback>
                <p:oleObj name="Worksheet" r:id="rId8" imgW="2444881" imgH="2031865" progId="Excel.Sheet.12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8D952C7C-12D9-2079-9971-9496EB8C9D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318591" y="1511341"/>
                        <a:ext cx="2746721" cy="22829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uorakulmio: Pyöristetyt kulmat 6">
            <a:extLst>
              <a:ext uri="{FF2B5EF4-FFF2-40B4-BE49-F238E27FC236}">
                <a16:creationId xmlns:a16="http://schemas.microsoft.com/office/drawing/2014/main" id="{79431270-E4BB-5A98-EBD5-5CF47B24A2B8}"/>
              </a:ext>
            </a:extLst>
          </p:cNvPr>
          <p:cNvSpPr/>
          <p:nvPr/>
        </p:nvSpPr>
        <p:spPr>
          <a:xfrm>
            <a:off x="3801532" y="4124130"/>
            <a:ext cx="2157817" cy="2071397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Verkostoituminen muiden yritysten kanssa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Miten tilaisuuksia järjestetään ja miten niihin osallistutaan?</a:t>
            </a:r>
          </a:p>
        </p:txBody>
      </p:sp>
      <p:sp>
        <p:nvSpPr>
          <p:cNvPr id="8" name="Suorakulmio: Pyöristetyt kulmat 7">
            <a:extLst>
              <a:ext uri="{FF2B5EF4-FFF2-40B4-BE49-F238E27FC236}">
                <a16:creationId xmlns:a16="http://schemas.microsoft.com/office/drawing/2014/main" id="{0B78EC11-F259-1AB7-B03A-30A0149E7BC2}"/>
              </a:ext>
            </a:extLst>
          </p:cNvPr>
          <p:cNvSpPr/>
          <p:nvPr/>
        </p:nvSpPr>
        <p:spPr>
          <a:xfrm>
            <a:off x="6710854" y="4124130"/>
            <a:ext cx="2157817" cy="2071397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Suuremmat yritykset ottavat pienempiä mukaan</a:t>
            </a:r>
          </a:p>
        </p:txBody>
      </p:sp>
      <p:sp>
        <p:nvSpPr>
          <p:cNvPr id="9" name="Suorakulmio: Pyöristetyt kulmat 8">
            <a:extLst>
              <a:ext uri="{FF2B5EF4-FFF2-40B4-BE49-F238E27FC236}">
                <a16:creationId xmlns:a16="http://schemas.microsoft.com/office/drawing/2014/main" id="{741478F2-6643-8C5F-2F1D-F16B9340E50B}"/>
              </a:ext>
            </a:extLst>
          </p:cNvPr>
          <p:cNvSpPr/>
          <p:nvPr/>
        </p:nvSpPr>
        <p:spPr>
          <a:xfrm>
            <a:off x="9613042" y="4129449"/>
            <a:ext cx="2157817" cy="2071397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Korkeakoulut ottavat yrityksiä TKI-toimintaan</a:t>
            </a:r>
          </a:p>
        </p:txBody>
      </p:sp>
    </p:spTree>
    <p:extLst>
      <p:ext uri="{BB962C8B-B14F-4D97-AF65-F5344CB8AC3E}">
        <p14:creationId xmlns:p14="http://schemas.microsoft.com/office/powerpoint/2010/main" val="3631685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CB543D-1E91-53E1-4CD7-2A1A54E29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Tulokset - johtaminen</a:t>
            </a:r>
          </a:p>
        </p:txBody>
      </p:sp>
      <p:graphicFrame>
        <p:nvGraphicFramePr>
          <p:cNvPr id="3" name="Objekti 2">
            <a:extLst>
              <a:ext uri="{FF2B5EF4-FFF2-40B4-BE49-F238E27FC236}">
                <a16:creationId xmlns:a16="http://schemas.microsoft.com/office/drawing/2014/main" id="{5A296846-EFC9-1FDE-7C46-6205E44E9F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6580" y="1655422"/>
          <a:ext cx="3063107" cy="3238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444881" imgH="2584315" progId="Excel.Sheet.12">
                  <p:embed/>
                </p:oleObj>
              </mc:Choice>
              <mc:Fallback>
                <p:oleObj name="Worksheet" r:id="rId2" imgW="2444881" imgH="2584315" progId="Excel.Sheet.12">
                  <p:embed/>
                  <p:pic>
                    <p:nvPicPr>
                      <p:cNvPr id="3" name="Objekti 2">
                        <a:extLst>
                          <a:ext uri="{FF2B5EF4-FFF2-40B4-BE49-F238E27FC236}">
                            <a16:creationId xmlns:a16="http://schemas.microsoft.com/office/drawing/2014/main" id="{5A296846-EFC9-1FDE-7C46-6205E44E9F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6580" y="1655422"/>
                        <a:ext cx="3063107" cy="32381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2A725209-6FC6-BAA4-D774-033142541B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24795" y="1667214"/>
          <a:ext cx="2779881" cy="2298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457437" imgH="2031865" progId="Excel.Sheet.12">
                  <p:embed/>
                </p:oleObj>
              </mc:Choice>
              <mc:Fallback>
                <p:oleObj name="Worksheet" r:id="rId4" imgW="2457437" imgH="2031865" progId="Excel.Sheet.12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2A725209-6FC6-BAA4-D774-033142541B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24795" y="1667214"/>
                        <a:ext cx="2779881" cy="2298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i 4">
            <a:extLst>
              <a:ext uri="{FF2B5EF4-FFF2-40B4-BE49-F238E27FC236}">
                <a16:creationId xmlns:a16="http://schemas.microsoft.com/office/drawing/2014/main" id="{5320B3C1-A31D-8DD0-9AB3-25C7E47D60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46477" y="1667214"/>
          <a:ext cx="2765516" cy="2298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2444881" imgH="2031865" progId="Excel.Sheet.12">
                  <p:embed/>
                </p:oleObj>
              </mc:Choice>
              <mc:Fallback>
                <p:oleObj name="Worksheet" r:id="rId6" imgW="2444881" imgH="2031865" progId="Excel.Sheet.12">
                  <p:embed/>
                  <p:pic>
                    <p:nvPicPr>
                      <p:cNvPr id="5" name="Objekti 4">
                        <a:extLst>
                          <a:ext uri="{FF2B5EF4-FFF2-40B4-BE49-F238E27FC236}">
                            <a16:creationId xmlns:a16="http://schemas.microsoft.com/office/drawing/2014/main" id="{5320B3C1-A31D-8DD0-9AB3-25C7E47D60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46477" y="1667214"/>
                        <a:ext cx="2765516" cy="2298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44C9B313-BB46-CC8A-6C62-6AB52F2C87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83886" y="1667213"/>
          <a:ext cx="2765516" cy="2298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2444881" imgH="2031865" progId="Excel.Sheet.12">
                  <p:embed/>
                </p:oleObj>
              </mc:Choice>
              <mc:Fallback>
                <p:oleObj name="Worksheet" r:id="rId8" imgW="2444881" imgH="2031865" progId="Excel.Sheet.12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44C9B313-BB46-CC8A-6C62-6AB52F2C87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83886" y="1667213"/>
                        <a:ext cx="2765516" cy="2298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uorakulmio: Pyöristetyt kulmat 9">
            <a:extLst>
              <a:ext uri="{FF2B5EF4-FFF2-40B4-BE49-F238E27FC236}">
                <a16:creationId xmlns:a16="http://schemas.microsoft.com/office/drawing/2014/main" id="{D5D25354-3CD4-657E-67D5-322DE737E1D4}"/>
              </a:ext>
            </a:extLst>
          </p:cNvPr>
          <p:cNvSpPr/>
          <p:nvPr/>
        </p:nvSpPr>
        <p:spPr>
          <a:xfrm>
            <a:off x="3922314" y="4063569"/>
            <a:ext cx="1923879" cy="2630311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Yrityslähtöinen päätöksenteko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Tietoisuus</a:t>
            </a: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Näkyvyys ja positiivisuus yritysten kannalta</a:t>
            </a: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YRVA</a:t>
            </a:r>
          </a:p>
        </p:txBody>
      </p:sp>
      <p:sp>
        <p:nvSpPr>
          <p:cNvPr id="11" name="Suorakulmio: Pyöristetyt kulmat 10">
            <a:extLst>
              <a:ext uri="{FF2B5EF4-FFF2-40B4-BE49-F238E27FC236}">
                <a16:creationId xmlns:a16="http://schemas.microsoft.com/office/drawing/2014/main" id="{3BF0C281-925F-E8D6-981B-BC2E0CE41C71}"/>
              </a:ext>
            </a:extLst>
          </p:cNvPr>
          <p:cNvSpPr/>
          <p:nvPr/>
        </p:nvSpPr>
        <p:spPr>
          <a:xfrm>
            <a:off x="6775602" y="4063569"/>
            <a:ext cx="1923879" cy="2630311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Elinvoiman johtovastuu selkeä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Tiedetään, kuka johtaa elinvoimatyötä</a:t>
            </a: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Hva:n</a:t>
            </a: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rooli</a:t>
            </a:r>
          </a:p>
        </p:txBody>
      </p:sp>
      <p:sp>
        <p:nvSpPr>
          <p:cNvPr id="12" name="Suorakulmio: Pyöristetyt kulmat 11">
            <a:extLst>
              <a:ext uri="{FF2B5EF4-FFF2-40B4-BE49-F238E27FC236}">
                <a16:creationId xmlns:a16="http://schemas.microsoft.com/office/drawing/2014/main" id="{1D6419E4-D975-F7E1-1F84-3682DEA95D13}"/>
              </a:ext>
            </a:extLst>
          </p:cNvPr>
          <p:cNvSpPr/>
          <p:nvPr/>
        </p:nvSpPr>
        <p:spPr>
          <a:xfrm>
            <a:off x="9628891" y="4063569"/>
            <a:ext cx="1923879" cy="2630311"/>
          </a:xfrm>
          <a:prstGeom prst="round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Yrityksille houkutteleva imago</a:t>
            </a:r>
          </a:p>
        </p:txBody>
      </p:sp>
    </p:spTree>
    <p:extLst>
      <p:ext uri="{BB962C8B-B14F-4D97-AF65-F5344CB8AC3E}">
        <p14:creationId xmlns:p14="http://schemas.microsoft.com/office/powerpoint/2010/main" val="1589012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2A929E-929B-BD96-B3C3-8D8F73B5F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Kokonaistulokset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059089E-D02E-FA5B-D740-E4627C9E8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188" y="1420045"/>
            <a:ext cx="3804568" cy="4672530"/>
          </a:xfrm>
          <a:prstGeom prst="rect">
            <a:avLst/>
          </a:prstGeom>
        </p:spPr>
      </p:pic>
      <p:sp>
        <p:nvSpPr>
          <p:cNvPr id="7" name="Puhekupla: Suorakulmio 6">
            <a:extLst>
              <a:ext uri="{FF2B5EF4-FFF2-40B4-BE49-F238E27FC236}">
                <a16:creationId xmlns:a16="http://schemas.microsoft.com/office/drawing/2014/main" id="{5AD1A324-693D-161F-51BA-D9D54A1C9F14}"/>
              </a:ext>
            </a:extLst>
          </p:cNvPr>
          <p:cNvSpPr/>
          <p:nvPr/>
        </p:nvSpPr>
        <p:spPr>
          <a:xfrm>
            <a:off x="9052149" y="5534575"/>
            <a:ext cx="2368463" cy="1116000"/>
          </a:xfrm>
          <a:prstGeom prst="wedgeRectCallout">
            <a:avLst>
              <a:gd name="adj1" fmla="val -86593"/>
              <a:gd name="adj2" fmla="val -16945"/>
            </a:avLst>
          </a:prstGeom>
          <a:solidFill>
            <a:srgbClr val="00A3DA"/>
          </a:solidFill>
          <a:ln>
            <a:solidFill>
              <a:srgbClr val="00A3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Keskiarvot eivät ole vertailukelpoisia.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F9C09AA-CAA9-04C1-A667-C5D2C2822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900" y="1264827"/>
            <a:ext cx="3340271" cy="5552988"/>
          </a:xfrm>
          <a:prstGeom prst="rect">
            <a:avLst/>
          </a:prstGeom>
        </p:spPr>
      </p:pic>
      <p:sp>
        <p:nvSpPr>
          <p:cNvPr id="3" name="Suorakulmio: Pyöristetyt kulmat 2">
            <a:extLst>
              <a:ext uri="{FF2B5EF4-FFF2-40B4-BE49-F238E27FC236}">
                <a16:creationId xmlns:a16="http://schemas.microsoft.com/office/drawing/2014/main" id="{7687E2AE-BC8C-D695-F52C-24CED1B1A583}"/>
              </a:ext>
            </a:extLst>
          </p:cNvPr>
          <p:cNvSpPr/>
          <p:nvPr/>
        </p:nvSpPr>
        <p:spPr>
          <a:xfrm>
            <a:off x="8761445" y="1264827"/>
            <a:ext cx="2949869" cy="3897790"/>
          </a:xfrm>
          <a:prstGeom prst="roundRect">
            <a:avLst/>
          </a:prstGeom>
          <a:solidFill>
            <a:srgbClr val="00A3DA"/>
          </a:solidFill>
          <a:ln>
            <a:solidFill>
              <a:srgbClr val="00A3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Viiden kärki sama.</a:t>
            </a: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Pohjanmaa nousi ykköseksi.</a:t>
            </a: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Päijät-Häme nousi kolmanneksi.</a:t>
            </a: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Keski-Pohjanmaa ja Satakunta merkittävät nousijat.</a:t>
            </a: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Kanta-Häme suurin putoaja.</a:t>
            </a: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Läntinen Suomi vahvoilla, itäinen heikoilla.</a:t>
            </a:r>
          </a:p>
        </p:txBody>
      </p:sp>
    </p:spTree>
    <p:extLst>
      <p:ext uri="{BB962C8B-B14F-4D97-AF65-F5344CB8AC3E}">
        <p14:creationId xmlns:p14="http://schemas.microsoft.com/office/powerpoint/2010/main" val="4198724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27737-D0B8-9F97-FB9F-62D7F174E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FFE757-1FE8-34FC-936D-87104E20F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Sijalla 3: Päijät-Häme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1821B9-000A-2DBA-5D43-461281F7D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99" y="1464733"/>
            <a:ext cx="5890548" cy="4358551"/>
          </a:xfrm>
        </p:spPr>
        <p:txBody>
          <a:bodyPr/>
          <a:lstStyle/>
          <a:p>
            <a:r>
              <a:rPr lang="fi-FI" sz="2200" dirty="0"/>
              <a:t>Keskustelu elinvoiman kehittämisestä lisääntynyt.</a:t>
            </a:r>
          </a:p>
          <a:p>
            <a:r>
              <a:rPr lang="fi-FI" sz="2200" dirty="0"/>
              <a:t>Usko tulevaan lisääntynyt.</a:t>
            </a:r>
          </a:p>
          <a:p>
            <a:r>
              <a:rPr lang="fi-FI" sz="2200" dirty="0"/>
              <a:t>Suuremmat yritykset ja korkeakoulut ottavat pk-yrityksiä mukaan.</a:t>
            </a:r>
          </a:p>
          <a:p>
            <a:r>
              <a:rPr lang="fi-FI" sz="2200" dirty="0"/>
              <a:t>Yrittäjät arvostavat alueen saavutettavuutta</a:t>
            </a:r>
          </a:p>
          <a:p>
            <a:r>
              <a:rPr lang="fi-FI" sz="2200" dirty="0"/>
              <a:t>Ylivoimainen liikuntapalveluissa</a:t>
            </a:r>
          </a:p>
          <a:p>
            <a:r>
              <a:rPr lang="fi-FI" sz="2200" dirty="0"/>
              <a:t>Maan keskiarvon ylipuolella sote-palveluissa.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C8F2F69-F5CD-0BA9-40F7-7FD5B1C510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87"/>
          <a:stretch/>
        </p:blipFill>
        <p:spPr>
          <a:xfrm>
            <a:off x="6980425" y="1562100"/>
            <a:ext cx="3591426" cy="416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75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CDE8B-19E9-AFBE-6A55-A7F1A3DC0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50BE13-CF52-44A1-74C9-234BDC75F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Sijalla 2: Pirkanmaa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A5FD1A-140D-65F5-94D5-40495C7AE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99" y="1464733"/>
            <a:ext cx="5890548" cy="4358551"/>
          </a:xfrm>
        </p:spPr>
        <p:txBody>
          <a:bodyPr/>
          <a:lstStyle/>
          <a:p>
            <a:r>
              <a:rPr lang="fi-FI" sz="2200" dirty="0"/>
              <a:t>Piti asemansa maakuntien kakkosena.</a:t>
            </a:r>
          </a:p>
          <a:p>
            <a:r>
              <a:rPr lang="fi-FI" sz="2200" dirty="0"/>
              <a:t>Johtamisessa maan ykkönen.</a:t>
            </a:r>
          </a:p>
          <a:p>
            <a:r>
              <a:rPr lang="fi-FI" sz="2200" dirty="0"/>
              <a:t>Maakunnassa on selkeät johtamisvastuut ja hyvä yhteishenki.</a:t>
            </a:r>
          </a:p>
          <a:p>
            <a:r>
              <a:rPr lang="fi-FI" sz="2200" dirty="0"/>
              <a:t>Imagossa selkeä ykkönen.</a:t>
            </a:r>
          </a:p>
          <a:p>
            <a:r>
              <a:rPr lang="fi-FI" sz="2200" dirty="0"/>
              <a:t>Yrittäjät arvostivat korkealle liikunta-, kulttuuri- ja koulutustarjontaa.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560248E2-C2BB-63F4-B1A1-91C76F932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2048" y="1346278"/>
            <a:ext cx="4664927" cy="484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019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6056E-3BAB-AD5E-320E-D8EB256A7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22C4D9-143D-4A0A-7C3E-A0D36C1E2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Sijalla 1</a:t>
            </a:r>
            <a:r>
              <a:rPr lang="fi-FI"/>
              <a:t>: Pohjanmaa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ED9E9BB-3EA5-41A7-B922-16CD1DF0B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99" y="1464733"/>
            <a:ext cx="5890548" cy="4358551"/>
          </a:xfrm>
        </p:spPr>
        <p:txBody>
          <a:bodyPr/>
          <a:lstStyle/>
          <a:p>
            <a:r>
              <a:rPr lang="fi-FI" sz="2200" dirty="0"/>
              <a:t>Nousi kolmossijalta ykköseksi.</a:t>
            </a:r>
          </a:p>
          <a:p>
            <a:r>
              <a:rPr lang="fi-FI" sz="2200" dirty="0"/>
              <a:t>Kunnat ovat hyvin verkostoituneita yritysten kanssa.</a:t>
            </a:r>
          </a:p>
          <a:p>
            <a:r>
              <a:rPr lang="fi-FI" sz="2200" dirty="0"/>
              <a:t>Suuret yritykset ottavat pieniä yrityksiä mukaan.</a:t>
            </a:r>
          </a:p>
          <a:p>
            <a:r>
              <a:rPr lang="fi-FI" sz="2200" dirty="0"/>
              <a:t>Korkeakoulut toimivat lähellä yrityksiä.</a:t>
            </a:r>
          </a:p>
          <a:p>
            <a:r>
              <a:rPr lang="fi-FI" sz="2200" dirty="0"/>
              <a:t>Selkeä strategia maakunnassa ja samalla selkeä johtajuus. Kootaan porukat yhteen ja siirrytään tuumasta toimeen.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0489EB1E-04C2-948F-B2A0-A8E4A09F0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9780" y="1464733"/>
            <a:ext cx="3610479" cy="42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127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2F4B782-AE87-1EAF-C4F4-7B909B258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Miten elinvoimaetua voi rakentaa?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C84FE78A-FECF-6C07-D406-692862EB6C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089" y="2041239"/>
            <a:ext cx="5970745" cy="2911408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6705F93-143D-5C81-C001-8435254A8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99" y="1464733"/>
            <a:ext cx="5890548" cy="4358551"/>
          </a:xfrm>
        </p:spPr>
        <p:txBody>
          <a:bodyPr/>
          <a:lstStyle/>
          <a:p>
            <a:r>
              <a:rPr lang="fi-FI" sz="2200"/>
              <a:t>Elinvoimaedun rakentaminen on prosessi.</a:t>
            </a:r>
          </a:p>
          <a:p>
            <a:r>
              <a:rPr lang="fi-FI" sz="2200"/>
              <a:t>Yhteinen tilannekuva.</a:t>
            </a:r>
          </a:p>
          <a:p>
            <a:r>
              <a:rPr lang="fi-FI" sz="2200"/>
              <a:t>Yhteisesti tehty strategia.</a:t>
            </a:r>
          </a:p>
          <a:p>
            <a:r>
              <a:rPr lang="fi-FI" sz="2200"/>
              <a:t>Yhteinen kieli ja selkeä johtajuus.</a:t>
            </a:r>
          </a:p>
          <a:p>
            <a:r>
              <a:rPr lang="fi-FI" sz="2200"/>
              <a:t>Resurssit ja aikaa yhteiselle tekemiselle.</a:t>
            </a:r>
          </a:p>
          <a:p>
            <a:r>
              <a:rPr lang="fi-FI" sz="2200"/>
              <a:t>Yhteistyötä tukevat rakenteet.</a:t>
            </a:r>
          </a:p>
          <a:p>
            <a:r>
              <a:rPr lang="fi-FI" sz="2200"/>
              <a:t>Keskinäinen luottamus.</a:t>
            </a:r>
          </a:p>
          <a:p>
            <a:r>
              <a:rPr lang="fi-FI" sz="2200"/>
              <a:t>Hyvä yhteistyö yritysten (ml. rahoittajat), julkisen sektorin ja oppilaitosten välillä.</a:t>
            </a:r>
          </a:p>
          <a:p>
            <a:r>
              <a:rPr lang="fi-FI" sz="2200"/>
              <a:t>Jatkuva vuoropuhelu ja tilannekuvan päivitys.</a:t>
            </a:r>
          </a:p>
        </p:txBody>
      </p:sp>
    </p:spTree>
    <p:extLst>
      <p:ext uri="{BB962C8B-B14F-4D97-AF65-F5344CB8AC3E}">
        <p14:creationId xmlns:p14="http://schemas.microsoft.com/office/powerpoint/2010/main" val="3664387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4730C-44E5-EB14-2A2D-BA16E3074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2044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20DD3-EC4F-F3A2-A33C-0A3571561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F9BFA8D2-623E-C266-C475-452C80B3EF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3200" dirty="0"/>
              <a:t>Suomen Yrittäjien kaupunkipoliittinen ohjelma 2030</a:t>
            </a:r>
            <a:br>
              <a:rPr lang="fi-FI" sz="3200" dirty="0"/>
            </a:br>
            <a:r>
              <a:rPr lang="fi-FI" sz="3200" dirty="0"/>
              <a:t>Kohti kaupunkien vuosikymmentä</a:t>
            </a:r>
          </a:p>
        </p:txBody>
      </p:sp>
      <p:sp>
        <p:nvSpPr>
          <p:cNvPr id="8" name="Alaotsikko 7">
            <a:extLst>
              <a:ext uri="{FF2B5EF4-FFF2-40B4-BE49-F238E27FC236}">
                <a16:creationId xmlns:a16="http://schemas.microsoft.com/office/drawing/2014/main" id="{ECAC01DF-10EA-05B2-6668-3C13EFB5C7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4000" y="1663288"/>
            <a:ext cx="10795468" cy="1344000"/>
          </a:xfrm>
        </p:spPr>
        <p:txBody>
          <a:bodyPr/>
          <a:lstStyle/>
          <a:p>
            <a:endParaRPr lang="fi-FI" dirty="0"/>
          </a:p>
          <a:p>
            <a:endParaRPr lang="fi-FI" b="1" dirty="0">
              <a:solidFill>
                <a:srgbClr val="FF0000"/>
              </a:solidFill>
            </a:endParaRPr>
          </a:p>
          <a:p>
            <a:r>
              <a:rPr lang="fi-FI" dirty="0"/>
              <a:t>Hyväksytty Suomen Yrittäjien hallituksessa 13.5.2025 </a:t>
            </a:r>
          </a:p>
          <a:p>
            <a:r>
              <a:rPr lang="fi-FI" dirty="0"/>
              <a:t>Sini Puntanen, liikenne- ja kaupunkipolitiikan asiantuntija SY</a:t>
            </a:r>
          </a:p>
          <a:p>
            <a:endParaRPr lang="fi-FI" b="1" dirty="0">
              <a:solidFill>
                <a:srgbClr val="FF0000"/>
              </a:solidFill>
            </a:endParaRPr>
          </a:p>
        </p:txBody>
      </p:sp>
      <p:pic>
        <p:nvPicPr>
          <p:cNvPr id="2" name="Kuvan paikkamerkki 5" descr="Kuva, joka sisältää kohteen henkilö, sisä-, vesi, suihku">
            <a:extLst>
              <a:ext uri="{FF2B5EF4-FFF2-40B4-BE49-F238E27FC236}">
                <a16:creationId xmlns:a16="http://schemas.microsoft.com/office/drawing/2014/main" id="{9DD118E7-B645-23A6-5A88-841DE3F527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r="26"/>
          <a:stretch>
            <a:fillRect/>
          </a:stretch>
        </p:blipFill>
        <p:spPr>
          <a:xfrm>
            <a:off x="0" y="3432175"/>
            <a:ext cx="9139238" cy="3429000"/>
          </a:xfrm>
        </p:spPr>
      </p:pic>
    </p:spTree>
    <p:extLst>
      <p:ext uri="{BB962C8B-B14F-4D97-AF65-F5344CB8AC3E}">
        <p14:creationId xmlns:p14="http://schemas.microsoft.com/office/powerpoint/2010/main" val="4071484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E5323-5B17-3F1C-1B94-E1660B87C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ruutu 6">
            <a:extLst>
              <a:ext uri="{FF2B5EF4-FFF2-40B4-BE49-F238E27FC236}">
                <a16:creationId xmlns:a16="http://schemas.microsoft.com/office/drawing/2014/main" id="{3C9E659C-E60E-ADA0-2DD5-2CDF806905B8}"/>
              </a:ext>
            </a:extLst>
          </p:cNvPr>
          <p:cNvSpPr txBox="1"/>
          <p:nvPr/>
        </p:nvSpPr>
        <p:spPr>
          <a:xfrm>
            <a:off x="275468" y="1081496"/>
            <a:ext cx="3600000" cy="450000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i-FI" sz="2000" b="1" dirty="0"/>
          </a:p>
          <a:p>
            <a:pPr algn="ctr"/>
            <a:r>
              <a:rPr lang="fi-FI" sz="2000" b="1" dirty="0"/>
              <a:t>Johtajuus tuo tuloksia</a:t>
            </a:r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4E1B736-C1E1-726E-4A73-815075EF43F0}"/>
              </a:ext>
            </a:extLst>
          </p:cNvPr>
          <p:cNvSpPr txBox="1"/>
          <p:nvPr/>
        </p:nvSpPr>
        <p:spPr>
          <a:xfrm>
            <a:off x="4276296" y="1072442"/>
            <a:ext cx="3600000" cy="450000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i-FI" sz="2000" b="1" dirty="0"/>
          </a:p>
          <a:p>
            <a:pPr algn="ctr"/>
            <a:r>
              <a:rPr lang="fi-FI" sz="2000" b="1" dirty="0"/>
              <a:t>Kasvun ja kasautumisetujen peruspalikat</a:t>
            </a:r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1600" b="1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AF8977AF-3BC7-39BC-C3E6-D08C1C06C564}"/>
              </a:ext>
            </a:extLst>
          </p:cNvPr>
          <p:cNvSpPr txBox="1"/>
          <p:nvPr/>
        </p:nvSpPr>
        <p:spPr>
          <a:xfrm>
            <a:off x="8292510" y="1070932"/>
            <a:ext cx="3600000" cy="450000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i-FI" sz="2000" b="1" dirty="0"/>
          </a:p>
          <a:p>
            <a:pPr algn="ctr"/>
            <a:r>
              <a:rPr lang="fi-FI" sz="2000" b="1" dirty="0"/>
              <a:t>Kannustava yrittäjän arki</a:t>
            </a:r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  <a:p>
            <a:pPr algn="ctr"/>
            <a:endParaRPr lang="fi-FI" sz="2000" b="1" dirty="0"/>
          </a:p>
        </p:txBody>
      </p:sp>
      <p:grpSp>
        <p:nvGrpSpPr>
          <p:cNvPr id="3" name="Ryhmä 2">
            <a:extLst>
              <a:ext uri="{FF2B5EF4-FFF2-40B4-BE49-F238E27FC236}">
                <a16:creationId xmlns:a16="http://schemas.microsoft.com/office/drawing/2014/main" id="{CC3A1AFA-0862-53A6-84B3-9F7C5925D69A}"/>
              </a:ext>
            </a:extLst>
          </p:cNvPr>
          <p:cNvGrpSpPr/>
          <p:nvPr/>
        </p:nvGrpSpPr>
        <p:grpSpPr>
          <a:xfrm>
            <a:off x="4352265" y="2646871"/>
            <a:ext cx="3436639" cy="1195370"/>
            <a:chOff x="0" y="1285"/>
            <a:chExt cx="4049077" cy="764978"/>
          </a:xfrm>
        </p:grpSpPr>
        <p:sp>
          <p:nvSpPr>
            <p:cNvPr id="17" name="Suorakulmio: Pyöristetyt kulmat 16">
              <a:extLst>
                <a:ext uri="{FF2B5EF4-FFF2-40B4-BE49-F238E27FC236}">
                  <a16:creationId xmlns:a16="http://schemas.microsoft.com/office/drawing/2014/main" id="{0D37583D-5562-F4DA-4659-3D5508789600}"/>
                </a:ext>
              </a:extLst>
            </p:cNvPr>
            <p:cNvSpPr/>
            <p:nvPr/>
          </p:nvSpPr>
          <p:spPr>
            <a:xfrm>
              <a:off x="0" y="1285"/>
              <a:ext cx="4049077" cy="748380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8" name="Suorakulmio: Pyöristetyt kulmat 4">
              <a:extLst>
                <a:ext uri="{FF2B5EF4-FFF2-40B4-BE49-F238E27FC236}">
                  <a16:creationId xmlns:a16="http://schemas.microsoft.com/office/drawing/2014/main" id="{BAC8DE54-60F9-8045-33B7-B4BDE9E75CA6}"/>
                </a:ext>
              </a:extLst>
            </p:cNvPr>
            <p:cNvSpPr txBox="1"/>
            <p:nvPr/>
          </p:nvSpPr>
          <p:spPr>
            <a:xfrm>
              <a:off x="47094" y="295378"/>
              <a:ext cx="3942970" cy="4708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41910" rIns="83820" bIns="4191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2000" dirty="0"/>
                <a:t>Tiivis rakenne ja toimiva kiinteistömarkkina</a:t>
              </a:r>
            </a:p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i-FI" sz="2000" dirty="0"/>
            </a:p>
          </p:txBody>
        </p:sp>
      </p:grpSp>
      <p:grpSp>
        <p:nvGrpSpPr>
          <p:cNvPr id="19" name="Ryhmä 18">
            <a:extLst>
              <a:ext uri="{FF2B5EF4-FFF2-40B4-BE49-F238E27FC236}">
                <a16:creationId xmlns:a16="http://schemas.microsoft.com/office/drawing/2014/main" id="{736B3A8B-2789-B693-128C-71C7528DA3AD}"/>
              </a:ext>
            </a:extLst>
          </p:cNvPr>
          <p:cNvGrpSpPr/>
          <p:nvPr/>
        </p:nvGrpSpPr>
        <p:grpSpPr>
          <a:xfrm>
            <a:off x="4345961" y="4065433"/>
            <a:ext cx="3460670" cy="1216928"/>
            <a:chOff x="0" y="91288"/>
            <a:chExt cx="4069925" cy="708343"/>
          </a:xfrm>
        </p:grpSpPr>
        <p:sp>
          <p:nvSpPr>
            <p:cNvPr id="20" name="Suorakulmio: Pyöristetyt kulmat 19">
              <a:extLst>
                <a:ext uri="{FF2B5EF4-FFF2-40B4-BE49-F238E27FC236}">
                  <a16:creationId xmlns:a16="http://schemas.microsoft.com/office/drawing/2014/main" id="{1B92FB2E-402C-271A-B39C-02E74F94C739}"/>
                </a:ext>
              </a:extLst>
            </p:cNvPr>
            <p:cNvSpPr/>
            <p:nvPr/>
          </p:nvSpPr>
          <p:spPr>
            <a:xfrm>
              <a:off x="0" y="91288"/>
              <a:ext cx="4049077" cy="658377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1" name="Suorakulmio: Pyöristetyt kulmat 4">
              <a:extLst>
                <a:ext uri="{FF2B5EF4-FFF2-40B4-BE49-F238E27FC236}">
                  <a16:creationId xmlns:a16="http://schemas.microsoft.com/office/drawing/2014/main" id="{407A96C9-2E86-32B9-05A9-0E5A1A8CB9E9}"/>
                </a:ext>
              </a:extLst>
            </p:cNvPr>
            <p:cNvSpPr txBox="1"/>
            <p:nvPr/>
          </p:nvSpPr>
          <p:spPr>
            <a:xfrm>
              <a:off x="93914" y="230942"/>
              <a:ext cx="3976011" cy="5686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41910" rIns="83820" bIns="4191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2000" dirty="0"/>
                <a:t>Tehokas ja toimiva liikennejärjestelmä</a:t>
              </a:r>
              <a:endParaRPr lang="fi-FI" sz="1100" kern="1200" dirty="0"/>
            </a:p>
            <a:p>
              <a:pPr marL="171450" lvl="0" indent="-17145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endParaRPr lang="fi-FI" sz="1100" kern="1200" dirty="0"/>
            </a:p>
          </p:txBody>
        </p:sp>
      </p:grpSp>
      <p:sp>
        <p:nvSpPr>
          <p:cNvPr id="23" name="Suorakulmio: Pyöristetyt kulmat 22">
            <a:extLst>
              <a:ext uri="{FF2B5EF4-FFF2-40B4-BE49-F238E27FC236}">
                <a16:creationId xmlns:a16="http://schemas.microsoft.com/office/drawing/2014/main" id="{F699C5FD-6A66-203F-5046-7DFC7149D26D}"/>
              </a:ext>
            </a:extLst>
          </p:cNvPr>
          <p:cNvSpPr/>
          <p:nvPr/>
        </p:nvSpPr>
        <p:spPr>
          <a:xfrm>
            <a:off x="214397" y="5831085"/>
            <a:ext cx="11774947" cy="61449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i-FI" sz="2000" dirty="0"/>
              <a:t>Valtio edistää kasvua kaupungeissa</a:t>
            </a:r>
            <a:endParaRPr lang="fi-FI" dirty="0"/>
          </a:p>
        </p:txBody>
      </p:sp>
      <p:grpSp>
        <p:nvGrpSpPr>
          <p:cNvPr id="26" name="Ryhmä 25">
            <a:extLst>
              <a:ext uri="{FF2B5EF4-FFF2-40B4-BE49-F238E27FC236}">
                <a16:creationId xmlns:a16="http://schemas.microsoft.com/office/drawing/2014/main" id="{B3B6877E-1609-706E-35C5-0E5335F50950}"/>
              </a:ext>
            </a:extLst>
          </p:cNvPr>
          <p:cNvGrpSpPr/>
          <p:nvPr/>
        </p:nvGrpSpPr>
        <p:grpSpPr>
          <a:xfrm>
            <a:off x="8356979" y="2646871"/>
            <a:ext cx="3447149" cy="1169434"/>
            <a:chOff x="-51973" y="81188"/>
            <a:chExt cx="4064045" cy="748380"/>
          </a:xfrm>
        </p:grpSpPr>
        <p:sp>
          <p:nvSpPr>
            <p:cNvPr id="27" name="Suorakulmio: Pyöristetyt kulmat 26">
              <a:extLst>
                <a:ext uri="{FF2B5EF4-FFF2-40B4-BE49-F238E27FC236}">
                  <a16:creationId xmlns:a16="http://schemas.microsoft.com/office/drawing/2014/main" id="{836E44C5-2F54-CBD4-CA8D-C82BAE9DE6A4}"/>
                </a:ext>
              </a:extLst>
            </p:cNvPr>
            <p:cNvSpPr/>
            <p:nvPr/>
          </p:nvSpPr>
          <p:spPr>
            <a:xfrm>
              <a:off x="-51973" y="81188"/>
              <a:ext cx="4049077" cy="748380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8" name="Suorakulmio: Pyöristetyt kulmat 4">
              <a:extLst>
                <a:ext uri="{FF2B5EF4-FFF2-40B4-BE49-F238E27FC236}">
                  <a16:creationId xmlns:a16="http://schemas.microsoft.com/office/drawing/2014/main" id="{7A6E761E-D923-1D24-3045-1308383BD341}"/>
                </a:ext>
              </a:extLst>
            </p:cNvPr>
            <p:cNvSpPr txBox="1"/>
            <p:nvPr/>
          </p:nvSpPr>
          <p:spPr>
            <a:xfrm>
              <a:off x="-51973" y="199636"/>
              <a:ext cx="4064045" cy="5202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41910" rIns="83820" bIns="4191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2000" dirty="0"/>
                <a:t>Kasvua kaupunkiin yrittäjyydellä</a:t>
              </a:r>
            </a:p>
          </p:txBody>
        </p:sp>
      </p:grpSp>
      <p:grpSp>
        <p:nvGrpSpPr>
          <p:cNvPr id="2" name="Ryhmä 1">
            <a:extLst>
              <a:ext uri="{FF2B5EF4-FFF2-40B4-BE49-F238E27FC236}">
                <a16:creationId xmlns:a16="http://schemas.microsoft.com/office/drawing/2014/main" id="{74207DB9-FE09-1533-BD87-FF530E66EF97}"/>
              </a:ext>
            </a:extLst>
          </p:cNvPr>
          <p:cNvGrpSpPr/>
          <p:nvPr/>
        </p:nvGrpSpPr>
        <p:grpSpPr>
          <a:xfrm>
            <a:off x="8356979" y="4074947"/>
            <a:ext cx="3478536" cy="1106469"/>
            <a:chOff x="0" y="52891"/>
            <a:chExt cx="4049077" cy="696773"/>
          </a:xfrm>
        </p:grpSpPr>
        <p:sp>
          <p:nvSpPr>
            <p:cNvPr id="10" name="Suorakulmio: Pyöristetyt kulmat 9">
              <a:extLst>
                <a:ext uri="{FF2B5EF4-FFF2-40B4-BE49-F238E27FC236}">
                  <a16:creationId xmlns:a16="http://schemas.microsoft.com/office/drawing/2014/main" id="{6B774914-E403-0C95-BF01-B87F81CADAD0}"/>
                </a:ext>
              </a:extLst>
            </p:cNvPr>
            <p:cNvSpPr/>
            <p:nvPr/>
          </p:nvSpPr>
          <p:spPr>
            <a:xfrm>
              <a:off x="0" y="52891"/>
              <a:ext cx="4049077" cy="696773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1" name="Suorakulmio: Pyöristetyt kulmat 4">
              <a:extLst>
                <a:ext uri="{FF2B5EF4-FFF2-40B4-BE49-F238E27FC236}">
                  <a16:creationId xmlns:a16="http://schemas.microsoft.com/office/drawing/2014/main" id="{0BCA514F-61CE-978E-F05D-75F62EE03FA9}"/>
                </a:ext>
              </a:extLst>
            </p:cNvPr>
            <p:cNvSpPr txBox="1"/>
            <p:nvPr/>
          </p:nvSpPr>
          <p:spPr>
            <a:xfrm>
              <a:off x="36532" y="121903"/>
              <a:ext cx="3976011" cy="5587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41910" rIns="83820" bIns="4191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2000" dirty="0"/>
                <a:t>Kaupungit - </a:t>
              </a:r>
              <a:br>
                <a:rPr lang="fi-FI" sz="2000" dirty="0"/>
              </a:br>
              <a:r>
                <a:rPr lang="fi-FI" sz="2000" dirty="0"/>
                <a:t>kaupan ja kulttuurin paikka</a:t>
              </a:r>
            </a:p>
            <a:p>
              <a:pPr marL="228600" indent="-228600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AutoNum type="arabicPeriod"/>
              </a:pPr>
              <a:endParaRPr lang="fi-FI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Ryhmä 14">
            <a:extLst>
              <a:ext uri="{FF2B5EF4-FFF2-40B4-BE49-F238E27FC236}">
                <a16:creationId xmlns:a16="http://schemas.microsoft.com/office/drawing/2014/main" id="{C1EDA294-464A-4A58-2B08-C67B41E18F24}"/>
              </a:ext>
            </a:extLst>
          </p:cNvPr>
          <p:cNvGrpSpPr/>
          <p:nvPr/>
        </p:nvGrpSpPr>
        <p:grpSpPr>
          <a:xfrm>
            <a:off x="182168" y="345851"/>
            <a:ext cx="11801305" cy="601565"/>
            <a:chOff x="0" y="1285"/>
            <a:chExt cx="4049077" cy="748380"/>
          </a:xfrm>
          <a:solidFill>
            <a:schemeClr val="accent1"/>
          </a:solidFill>
        </p:grpSpPr>
        <p:sp>
          <p:nvSpPr>
            <p:cNvPr id="16" name="Suorakulmio: Pyöristetyt kulmat 15">
              <a:extLst>
                <a:ext uri="{FF2B5EF4-FFF2-40B4-BE49-F238E27FC236}">
                  <a16:creationId xmlns:a16="http://schemas.microsoft.com/office/drawing/2014/main" id="{A60693B2-A361-68F7-F3C3-608B38EF2253}"/>
                </a:ext>
              </a:extLst>
            </p:cNvPr>
            <p:cNvSpPr/>
            <p:nvPr/>
          </p:nvSpPr>
          <p:spPr>
            <a:xfrm>
              <a:off x="0" y="1285"/>
              <a:ext cx="4049077" cy="74838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5" name="Suorakulmio: Pyöristetyt kulmat 4">
              <a:extLst>
                <a:ext uri="{FF2B5EF4-FFF2-40B4-BE49-F238E27FC236}">
                  <a16:creationId xmlns:a16="http://schemas.microsoft.com/office/drawing/2014/main" id="{46B6D144-BE7D-80FF-7C31-01EAD8A5F6C0}"/>
                </a:ext>
              </a:extLst>
            </p:cNvPr>
            <p:cNvSpPr txBox="1"/>
            <p:nvPr/>
          </p:nvSpPr>
          <p:spPr>
            <a:xfrm>
              <a:off x="22301" y="84100"/>
              <a:ext cx="3976011" cy="5434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41910" rIns="83820" bIns="4191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2000" dirty="0">
                  <a:solidFill>
                    <a:schemeClr val="bg1"/>
                  </a:solidFill>
                </a:rPr>
                <a:t>Yritysten ja kaupunkien synergia</a:t>
              </a:r>
            </a:p>
          </p:txBody>
        </p:sp>
      </p:grpSp>
      <p:grpSp>
        <p:nvGrpSpPr>
          <p:cNvPr id="29" name="Ryhmä 28">
            <a:extLst>
              <a:ext uri="{FF2B5EF4-FFF2-40B4-BE49-F238E27FC236}">
                <a16:creationId xmlns:a16="http://schemas.microsoft.com/office/drawing/2014/main" id="{A9A07EAF-32B5-2CA5-AEC1-361E8F7CC03B}"/>
              </a:ext>
            </a:extLst>
          </p:cNvPr>
          <p:cNvGrpSpPr/>
          <p:nvPr/>
        </p:nvGrpSpPr>
        <p:grpSpPr>
          <a:xfrm>
            <a:off x="384048" y="2665063"/>
            <a:ext cx="3383280" cy="1151241"/>
            <a:chOff x="-8649" y="32951"/>
            <a:chExt cx="4049077" cy="748380"/>
          </a:xfrm>
        </p:grpSpPr>
        <p:sp>
          <p:nvSpPr>
            <p:cNvPr id="30" name="Suorakulmio: Pyöristetyt kulmat 29">
              <a:extLst>
                <a:ext uri="{FF2B5EF4-FFF2-40B4-BE49-F238E27FC236}">
                  <a16:creationId xmlns:a16="http://schemas.microsoft.com/office/drawing/2014/main" id="{E4EA26EF-2482-ACB3-F282-40A3B801B096}"/>
                </a:ext>
              </a:extLst>
            </p:cNvPr>
            <p:cNvSpPr/>
            <p:nvPr/>
          </p:nvSpPr>
          <p:spPr>
            <a:xfrm>
              <a:off x="-8649" y="32951"/>
              <a:ext cx="4049077" cy="748380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31" name="Suorakulmio: Pyöristetyt kulmat 4">
              <a:extLst>
                <a:ext uri="{FF2B5EF4-FFF2-40B4-BE49-F238E27FC236}">
                  <a16:creationId xmlns:a16="http://schemas.microsoft.com/office/drawing/2014/main" id="{7812918C-1E5E-4716-C95D-9E19A8681179}"/>
                </a:ext>
              </a:extLst>
            </p:cNvPr>
            <p:cNvSpPr txBox="1"/>
            <p:nvPr/>
          </p:nvSpPr>
          <p:spPr>
            <a:xfrm>
              <a:off x="44957" y="116827"/>
              <a:ext cx="3976011" cy="5434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41910" rIns="83820" bIns="4191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2000" dirty="0">
                  <a:solidFill>
                    <a:schemeClr val="bg1"/>
                  </a:solidFill>
                </a:rPr>
                <a:t>Menestykseen </a:t>
              </a:r>
              <a:br>
                <a:rPr lang="fi-FI" sz="2000" dirty="0">
                  <a:solidFill>
                    <a:schemeClr val="bg1"/>
                  </a:solidFill>
                </a:rPr>
              </a:br>
              <a:r>
                <a:rPr lang="fi-FI" sz="2000" dirty="0">
                  <a:solidFill>
                    <a:schemeClr val="bg1"/>
                  </a:solidFill>
                </a:rPr>
                <a:t>tarvitaan johtajuutta</a:t>
              </a:r>
            </a:p>
          </p:txBody>
        </p:sp>
      </p:grpSp>
      <p:grpSp>
        <p:nvGrpSpPr>
          <p:cNvPr id="4" name="Ryhmä 3">
            <a:extLst>
              <a:ext uri="{FF2B5EF4-FFF2-40B4-BE49-F238E27FC236}">
                <a16:creationId xmlns:a16="http://schemas.microsoft.com/office/drawing/2014/main" id="{65212E21-8012-A7B0-A0EC-4FCE5BBA2E4A}"/>
              </a:ext>
            </a:extLst>
          </p:cNvPr>
          <p:cNvGrpSpPr/>
          <p:nvPr/>
        </p:nvGrpSpPr>
        <p:grpSpPr>
          <a:xfrm>
            <a:off x="364704" y="4090436"/>
            <a:ext cx="3442943" cy="1216928"/>
            <a:chOff x="0" y="91288"/>
            <a:chExt cx="4049077" cy="708343"/>
          </a:xfrm>
        </p:grpSpPr>
        <p:sp>
          <p:nvSpPr>
            <p:cNvPr id="5" name="Suorakulmio: Pyöristetyt kulmat 4">
              <a:extLst>
                <a:ext uri="{FF2B5EF4-FFF2-40B4-BE49-F238E27FC236}">
                  <a16:creationId xmlns:a16="http://schemas.microsoft.com/office/drawing/2014/main" id="{FDD4833C-3154-CA34-3EA7-3CDF8B0626CD}"/>
                </a:ext>
              </a:extLst>
            </p:cNvPr>
            <p:cNvSpPr/>
            <p:nvPr/>
          </p:nvSpPr>
          <p:spPr>
            <a:xfrm>
              <a:off x="0" y="91288"/>
              <a:ext cx="4049077" cy="658377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6" name="Suorakulmio: Pyöristetyt kulmat 4">
              <a:extLst>
                <a:ext uri="{FF2B5EF4-FFF2-40B4-BE49-F238E27FC236}">
                  <a16:creationId xmlns:a16="http://schemas.microsoft.com/office/drawing/2014/main" id="{C351A1F3-F86A-82E8-2D7A-68ABC2C59A62}"/>
                </a:ext>
              </a:extLst>
            </p:cNvPr>
            <p:cNvSpPr txBox="1"/>
            <p:nvPr/>
          </p:nvSpPr>
          <p:spPr>
            <a:xfrm>
              <a:off x="93915" y="230942"/>
              <a:ext cx="3888623" cy="5686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41910" rIns="83820" bIns="4191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2000" dirty="0"/>
                <a:t>Vahvuuksista elinkeinoja</a:t>
              </a:r>
            </a:p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2000" dirty="0"/>
                <a:t>ja innovaatioita</a:t>
              </a:r>
            </a:p>
            <a:p>
              <a:pPr marL="171450" lvl="0" indent="-17145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endParaRPr lang="fi-FI" sz="1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920661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17F624E-8636-758F-CDB0-EBF48697F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7770232" cy="4680000"/>
          </a:xfrm>
        </p:spPr>
        <p:txBody>
          <a:bodyPr/>
          <a:lstStyle/>
          <a:p>
            <a:pPr marL="457200" lvl="0" indent="-457200">
              <a:lnSpc>
                <a:spcPct val="115000"/>
              </a:lnSpc>
              <a:spcAft>
                <a:spcPts val="1100"/>
              </a:spcAft>
              <a:buClr>
                <a:schemeClr val="bg1"/>
              </a:buClr>
              <a:buFont typeface="+mj-lt"/>
              <a:buAutoNum type="arabicPeriod"/>
              <a:tabLst>
                <a:tab pos="449263" algn="l"/>
                <a:tab pos="5651500" algn="l"/>
              </a:tabLst>
            </a:pPr>
            <a:r>
              <a:rPr lang="fi-FI" sz="2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Kilpailukykyiset kaupungit erikoistuvat ja erottuvat, alueellisen yrityskentän ja kulttuurin potentiaalista ponnistaen. </a:t>
            </a:r>
          </a:p>
          <a:p>
            <a:pPr marL="457200" lvl="0" indent="-457200">
              <a:lnSpc>
                <a:spcPct val="115000"/>
              </a:lnSpc>
              <a:spcAft>
                <a:spcPts val="1100"/>
              </a:spcAft>
              <a:buClr>
                <a:schemeClr val="bg1"/>
              </a:buClr>
              <a:buFont typeface="+mj-lt"/>
              <a:buAutoNum type="arabicPeriod"/>
              <a:tabLst>
                <a:tab pos="449263" algn="l"/>
                <a:tab pos="5651500" algn="l"/>
              </a:tabLst>
            </a:pPr>
            <a:r>
              <a:rPr lang="fi-FI" sz="2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Kaupunki tarjoaa yrityksille yhden luukun palvelut perustamiseen, kasvuun ja kansainvälistymiseen.</a:t>
            </a:r>
          </a:p>
          <a:p>
            <a:pPr marL="457200" lvl="0" indent="-457200">
              <a:lnSpc>
                <a:spcPct val="115000"/>
              </a:lnSpc>
              <a:spcAft>
                <a:spcPts val="1100"/>
              </a:spcAft>
              <a:buClr>
                <a:schemeClr val="bg1"/>
              </a:buClr>
              <a:buFont typeface="+mj-lt"/>
              <a:buAutoNum type="arabicPeriod"/>
              <a:tabLst>
                <a:tab pos="449263" algn="l"/>
                <a:tab pos="5651500" algn="l"/>
              </a:tabLst>
            </a:pPr>
            <a:r>
              <a:rPr lang="fi-FI" sz="2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Kaupunki painottaa </a:t>
            </a:r>
            <a:r>
              <a:rPr lang="fi-FI" sz="2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pk-</a:t>
            </a:r>
            <a:r>
              <a:rPr lang="fi-FI" sz="2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ja mikroyritysten näkökulmaa hankinta-, TKI-, ekosysteemi- ja klusteritoiminnassaan.</a:t>
            </a:r>
          </a:p>
          <a:p>
            <a:pPr marL="457200" lvl="0" indent="-457200">
              <a:lnSpc>
                <a:spcPct val="115000"/>
              </a:lnSpc>
              <a:spcAft>
                <a:spcPts val="1100"/>
              </a:spcAft>
              <a:buClr>
                <a:schemeClr val="bg1"/>
              </a:buClr>
              <a:buFont typeface="+mj-lt"/>
              <a:buAutoNum type="arabicPeriod"/>
              <a:tabLst>
                <a:tab pos="449263" algn="l"/>
                <a:tab pos="5651500" algn="l"/>
              </a:tabLst>
            </a:pPr>
            <a:r>
              <a:rPr lang="fi-FI" sz="2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Kaupunki sisällyttää yritysvaikutusten arvioinnin päätöksentekoon sekä seuraa päätösten vaikutuksia yrityksiin säännöllisesti.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E94CC9B-5B21-CACA-BBD1-0B9CA396E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</a:rPr>
              <a:t>Suomen Yrittäjien 10 kärkeä elinvoimaisiin kaupunkeihin 1/3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5AFDE7DC-9F27-4628-6E70-FBD9645086FE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8544272" y="1416000"/>
            <a:ext cx="3344862" cy="4691063"/>
          </a:xfrm>
        </p:spPr>
      </p:pic>
    </p:spTree>
    <p:extLst>
      <p:ext uri="{BB962C8B-B14F-4D97-AF65-F5344CB8AC3E}">
        <p14:creationId xmlns:p14="http://schemas.microsoft.com/office/powerpoint/2010/main" val="2785188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E9CA04-0E31-8B81-6CA2-1B11F7BF0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9E5C0F2-2536-7548-A2BD-EA897B220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8130272" cy="4680000"/>
          </a:xfrm>
        </p:spPr>
        <p:txBody>
          <a:bodyPr/>
          <a:lstStyle/>
          <a:p>
            <a:pPr marL="457200" indent="-457200">
              <a:lnSpc>
                <a:spcPct val="115000"/>
              </a:lnSpc>
              <a:spcAft>
                <a:spcPts val="1100"/>
              </a:spcAft>
              <a:buClr>
                <a:schemeClr val="bg1"/>
              </a:buClr>
              <a:buFont typeface="+mj-lt"/>
              <a:buAutoNum type="arabicPeriod" startAt="5"/>
              <a:tabLst>
                <a:tab pos="450215" algn="l"/>
              </a:tabLst>
            </a:pPr>
            <a:r>
              <a:rPr lang="fi-FI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Kaupunki tarjoaa monipuolista kaavavarantoa asumiseen, toimitiloille, vähittäis-kaupalle, ravintoloille ja muille palveluille, teollisuudelle ja logistiikalle. Kaupunki varmistaa tapahtumatilat ja festivaalipuistot, joiden käyttöä ei läheinen asuminen rajoita. </a:t>
            </a:r>
          </a:p>
          <a:p>
            <a:pPr marL="457200" indent="-457200">
              <a:lnSpc>
                <a:spcPct val="115000"/>
              </a:lnSpc>
              <a:spcAft>
                <a:spcPts val="1100"/>
              </a:spcAft>
              <a:buClr>
                <a:schemeClr val="bg1"/>
              </a:buClr>
              <a:buFont typeface="+mj-lt"/>
              <a:buAutoNum type="arabicPeriod" startAt="5"/>
              <a:tabLst>
                <a:tab pos="450215" algn="l"/>
              </a:tabLst>
            </a:pPr>
            <a:r>
              <a:rPr lang="fi-FI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Käyttötarkoituksen muutokset mahdollistetaan rakentamisluvalla ja kaavaprosesseja nopeutetaan määrätietoisesti. </a:t>
            </a:r>
          </a:p>
          <a:p>
            <a:pPr marL="457200" indent="-457200">
              <a:lnSpc>
                <a:spcPct val="115000"/>
              </a:lnSpc>
              <a:spcAft>
                <a:spcPts val="1100"/>
              </a:spcAft>
              <a:buClr>
                <a:schemeClr val="bg1"/>
              </a:buClr>
              <a:buFont typeface="+mj-lt"/>
              <a:buAutoNum type="arabicPeriod" startAt="5"/>
              <a:tabLst>
                <a:tab pos="450215" algn="l"/>
              </a:tabLst>
            </a:pPr>
            <a:r>
              <a:rPr lang="fi-FI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Kaupunki jakaa omistamansa tontit avoimella kilpailulla, johon kaikilla toimijoilla on mahdollisuus osallistua. Avoimissa huutokaupoissa markkinaehtoisuus toteutuu.</a:t>
            </a:r>
          </a:p>
          <a:p>
            <a:pPr marL="457200" indent="-457200">
              <a:lnSpc>
                <a:spcPct val="115000"/>
              </a:lnSpc>
              <a:spcAft>
                <a:spcPts val="1100"/>
              </a:spcAft>
              <a:buClr>
                <a:schemeClr val="bg1"/>
              </a:buClr>
              <a:buFont typeface="+mj-lt"/>
              <a:buAutoNum type="arabicPeriod" startAt="5"/>
              <a:tabLst>
                <a:tab pos="450215" algn="l"/>
              </a:tabLst>
            </a:pPr>
            <a:r>
              <a:rPr lang="fi-FI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Kiinteistöverotuotot pysyvät kunnalla täysimääräisesti. </a:t>
            </a:r>
          </a:p>
          <a:p>
            <a:pPr marL="0" indent="0">
              <a:buNone/>
            </a:pPr>
            <a:endParaRPr lang="fi-FI" sz="2000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A0209695-F20A-63B0-86C9-4025A3607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</a:rPr>
              <a:t>Suomen Yrittäjien 10 kärkeä elinvoimaisiin kaupunkeihin 2/3</a:t>
            </a:r>
          </a:p>
        </p:txBody>
      </p:sp>
      <p:pic>
        <p:nvPicPr>
          <p:cNvPr id="6" name="Sisällön paikkamerkki 5" descr="Kuva, joka sisältää kohteen henkilö, kynsi, työkalu, sormi&#10;&#10;Tekoälyn generoima sisältö voi olla virheellistä.">
            <a:extLst>
              <a:ext uri="{FF2B5EF4-FFF2-40B4-BE49-F238E27FC236}">
                <a16:creationId xmlns:a16="http://schemas.microsoft.com/office/drawing/2014/main" id="{48F04089-5AC2-03C4-CD41-DAB1CE32E73C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288" y="1416000"/>
            <a:ext cx="3205162" cy="4808538"/>
          </a:xfrm>
        </p:spPr>
      </p:pic>
    </p:spTree>
    <p:extLst>
      <p:ext uri="{BB962C8B-B14F-4D97-AF65-F5344CB8AC3E}">
        <p14:creationId xmlns:p14="http://schemas.microsoft.com/office/powerpoint/2010/main" val="1630689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D40712-553D-C9FD-A26A-71774DC8C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55C1648-AE99-6E9F-2BBB-5A1025311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7770232" cy="4680000"/>
          </a:xfrm>
        </p:spPr>
        <p:txBody>
          <a:bodyPr/>
          <a:lstStyle/>
          <a:p>
            <a:pPr marL="457200" lvl="0" indent="-457200">
              <a:lnSpc>
                <a:spcPct val="115000"/>
              </a:lnSpc>
              <a:spcAft>
                <a:spcPts val="1100"/>
              </a:spcAft>
              <a:buClr>
                <a:schemeClr val="bg1"/>
              </a:buClr>
              <a:buFont typeface="+mj-lt"/>
              <a:buAutoNum type="arabicPeriod" startAt="9"/>
              <a:tabLst>
                <a:tab pos="450215" algn="l"/>
              </a:tabLst>
            </a:pPr>
            <a:r>
              <a:rPr lang="fi-FI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Kaupunki panostaa joukkoliikenteeseen ja edistää markkinaehtoista pysäköintiä, sillä ne mahdollistavat tehokkaan tilankäytön ja vapauttavat kapasiteettia yritysten autoliikenteeseen ja tavarakuljetuksiin.</a:t>
            </a:r>
          </a:p>
          <a:p>
            <a:pPr marL="457200" lvl="0" indent="-457200">
              <a:lnSpc>
                <a:spcPct val="115000"/>
              </a:lnSpc>
              <a:spcAft>
                <a:spcPts val="1100"/>
              </a:spcAft>
              <a:buClr>
                <a:schemeClr val="bg1"/>
              </a:buClr>
              <a:buFont typeface="+mj-lt"/>
              <a:buAutoNum type="arabicPeriod" startAt="9"/>
              <a:tabLst>
                <a:tab pos="450215" algn="l"/>
              </a:tabLst>
            </a:pPr>
            <a:r>
              <a:rPr lang="fi-FI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Kaupunkityömaita vauhditetaan ja yritystoimintojen jatkuvuutta tuetaan väliaikaisin väistötiloin, liikenne- ja pysäköintijärjestelyin sekä viestinnällä.  </a:t>
            </a:r>
          </a:p>
          <a:p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C247AF5-1031-1CB0-FE12-4E1C1F135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</a:rPr>
              <a:t>Suomen Yrittäjien 10 kärkeä elinvoimaisiin kaupunkeihin 3/3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DEDC74A6-0E9C-7F4C-A26F-B16C30A00D13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475" y="1416000"/>
            <a:ext cx="3184525" cy="4775200"/>
          </a:xfrm>
        </p:spPr>
      </p:pic>
    </p:spTree>
    <p:extLst>
      <p:ext uri="{BB962C8B-B14F-4D97-AF65-F5344CB8AC3E}">
        <p14:creationId xmlns:p14="http://schemas.microsoft.com/office/powerpoint/2010/main" val="39103840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3735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" val="CORPORATE_FOOTER"/>
  <p:tag name="LOGO_POSITION" val="FOOTER"/>
  <p:tag name="LOGO_ORDER" val="1"/>
  <p:tag name="TEMPLATEVERSION" val="7.1"/>
  <p:tag name="VERSIONNUMBER" val="7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" val="CORPORATE_HEADER"/>
  <p:tag name="LOGO_POSITION" val="HEAD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" val="CORPORATE_HEADER"/>
  <p:tag name="LOGO_POSITION" val="HEAD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" val="CORPORATE_HEADER"/>
  <p:tag name="LOGO_POSITION" val="HEAD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GO" val="CORPORATE_HEADER"/>
  <p:tag name="LOGO_POSITION" val="HEADER"/>
</p:tagLst>
</file>

<file path=ppt/theme/theme1.xml><?xml version="1.0" encoding="utf-8"?>
<a:theme xmlns:a="http://schemas.openxmlformats.org/drawingml/2006/main" name="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19A87F38-8497-41DC-800A-1A85418D52D6}" vid="{1248F3D7-C595-46AE-9C95-15DAF02788B7}"/>
    </a:ext>
  </a:extLst>
</a:theme>
</file>

<file path=ppt/theme/theme2.xml><?xml version="1.0" encoding="utf-8"?>
<a:theme xmlns:a="http://schemas.openxmlformats.org/drawingml/2006/main" name="SuomenYrittajat169">
  <a:themeElements>
    <a:clrScheme name="Suomen Yrittäjä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BCE4F6"/>
      </a:accent2>
      <a:accent3>
        <a:srgbClr val="F19048"/>
      </a:accent3>
      <a:accent4>
        <a:srgbClr val="FED139"/>
      </a:accent4>
      <a:accent5>
        <a:srgbClr val="93C26B"/>
      </a:accent5>
      <a:accent6>
        <a:srgbClr val="000000"/>
      </a:accent6>
      <a:hlink>
        <a:srgbClr val="00A3DA"/>
      </a:hlink>
      <a:folHlink>
        <a:srgbClr val="F190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Mika_Nuppu_keskiviikko" id="{DE49DEAF-1D97-6149-B074-6E7861C28858}" vid="{2DB806A3-AC4B-E44D-83F9-3BAA47595AD3}"/>
    </a:ext>
  </a:extLst>
</a:theme>
</file>

<file path=ppt/theme/theme3.xml><?xml version="1.0" encoding="utf-8"?>
<a:theme xmlns:a="http://schemas.openxmlformats.org/drawingml/2006/main" name="3_Suomen Yrittajat - kuntavaalit 2021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19A87F38-8497-41DC-800A-1A85418D52D6}" vid="{1248F3D7-C595-46AE-9C95-15DAF02788B7}"/>
    </a:ext>
  </a:extLst>
</a:theme>
</file>

<file path=ppt/theme/theme4.xml><?xml version="1.0" encoding="utf-8"?>
<a:theme xmlns:a="http://schemas.openxmlformats.org/drawingml/2006/main" name="1_SuomenYrittajat169">
  <a:themeElements>
    <a:clrScheme name="Suomen Yrittäjä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BCE4F6"/>
      </a:accent2>
      <a:accent3>
        <a:srgbClr val="F19048"/>
      </a:accent3>
      <a:accent4>
        <a:srgbClr val="FED139"/>
      </a:accent4>
      <a:accent5>
        <a:srgbClr val="93C26B"/>
      </a:accent5>
      <a:accent6>
        <a:srgbClr val="000000"/>
      </a:accent6>
      <a:hlink>
        <a:srgbClr val="00A3DA"/>
      </a:hlink>
      <a:folHlink>
        <a:srgbClr val="F190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Mika_Nuppu_keskiviikko" id="{DE49DEAF-1D97-6149-B074-6E7861C28858}" vid="{2DB806A3-AC4B-E44D-83F9-3BAA47595AD3}"/>
    </a:ext>
  </a:extLst>
</a:theme>
</file>

<file path=ppt/theme/theme5.xml><?xml version="1.0" encoding="utf-8"?>
<a:theme xmlns:a="http://schemas.openxmlformats.org/drawingml/2006/main" name="2_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uomen Yrittajat" id="{40FC1C44-DEDB-42F0-99D9-62FCC9A01439}" vid="{851DC9DA-57AC-411F-A386-70BEBE6CDE60}"/>
    </a:ext>
  </a:extLst>
</a:theme>
</file>

<file path=ppt/theme/theme6.xml><?xml version="1.0" encoding="utf-8"?>
<a:theme xmlns:a="http://schemas.openxmlformats.org/drawingml/2006/main" name="1_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97F16153-339C-41DF-83F7-FD4B655EE058}" vid="{C677037B-4765-4BBA-9D23-4A9090FDD3C9}"/>
    </a:ext>
  </a:extLst>
</a:theme>
</file>

<file path=ppt/theme/theme7.xml><?xml version="1.0" encoding="utf-8"?>
<a:theme xmlns:a="http://schemas.openxmlformats.org/drawingml/2006/main" name="3_SuomenYrittajat169">
  <a:themeElements>
    <a:clrScheme name="Suomen Yrittäjä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BCE4F6"/>
      </a:accent2>
      <a:accent3>
        <a:srgbClr val="F19048"/>
      </a:accent3>
      <a:accent4>
        <a:srgbClr val="FED139"/>
      </a:accent4>
      <a:accent5>
        <a:srgbClr val="93C26B"/>
      </a:accent5>
      <a:accent6>
        <a:srgbClr val="000000"/>
      </a:accent6>
      <a:hlink>
        <a:srgbClr val="00A3DA"/>
      </a:hlink>
      <a:folHlink>
        <a:srgbClr val="F190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Mika_Nuppu_keskiviikko" id="{DE49DEAF-1D97-6149-B074-6E7861C28858}" vid="{2DB806A3-AC4B-E44D-83F9-3BAA47595AD3}"/>
    </a:ext>
  </a:extLst>
</a:theme>
</file>

<file path=ppt/theme/theme8.xml><?xml version="1.0" encoding="utf-8"?>
<a:theme xmlns:a="http://schemas.openxmlformats.org/drawingml/2006/main" name="Kantar template master">
  <a:themeElements>
    <a:clrScheme name="Kantar colour theme">
      <a:dk1>
        <a:srgbClr val="333333"/>
      </a:dk1>
      <a:lt1>
        <a:srgbClr val="FFFFFF"/>
      </a:lt1>
      <a:dk2>
        <a:srgbClr val="0060FF"/>
      </a:dk2>
      <a:lt2>
        <a:srgbClr val="802AB7"/>
      </a:lt2>
      <a:accent1>
        <a:srgbClr val="AEAE9F"/>
      </a:accent1>
      <a:accent2>
        <a:srgbClr val="00E5BA"/>
      </a:accent2>
      <a:accent3>
        <a:srgbClr val="00B600"/>
      </a:accent3>
      <a:accent4>
        <a:srgbClr val="FEDB00"/>
      </a:accent4>
      <a:accent5>
        <a:srgbClr val="FF5000"/>
      </a:accent5>
      <a:accent6>
        <a:srgbClr val="FA0028"/>
      </a:accent6>
      <a:hlink>
        <a:srgbClr val="0060FF"/>
      </a:hlink>
      <a:folHlink>
        <a:srgbClr val="802AB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27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6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 name="Significance red">
      <a:srgbClr val="E10000"/>
    </a:custClr>
    <a:custClr name="Significance red light">
      <a:srgbClr val="ED6666"/>
    </a:custClr>
    <a:custClr name="Significance green">
      <a:srgbClr val="00D200"/>
    </a:custClr>
    <a:custClr name="Significance green light">
      <a:srgbClr val="66E466"/>
    </a:custClr>
    <a:custClr name="Custom light blue">
      <a:srgbClr val="00B6FF"/>
    </a:custClr>
    <a:custClr name="Custom light green">
      <a:srgbClr val="9EE900"/>
    </a:custClr>
    <a:custClr name="Custom magenta">
      <a:srgbClr val="C700D3"/>
    </a:custClr>
  </a:custClrLst>
  <a:extLst>
    <a:ext uri="{05A4C25C-085E-4340-85A3-A5531E510DB2}">
      <thm15:themeFamily xmlns:thm15="http://schemas.microsoft.com/office/thememl/2012/main" name="1 Kantar presentation template.potx" id="{5756FDC0-B220-476A-82E6-F74F9E6134B6}" vid="{5762A8C4-841E-4707-98B6-9A8BB1634101}"/>
    </a:ext>
  </a:extLst>
</a:theme>
</file>

<file path=ppt/theme/theme9.xml><?xml version="1.0" encoding="utf-8"?>
<a:theme xmlns:a="http://schemas.openxmlformats.org/drawingml/2006/main" name="4_Suomen Yrittajat - kuntavaalit 2021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19A87F38-8497-41DC-800A-1A85418D52D6}" vid="{1248F3D7-C595-46AE-9C95-15DAF02788B7}"/>
    </a:ext>
  </a:extLst>
</a:theme>
</file>

<file path=ppt/theme/theme10.xml><?xml version="1.0" encoding="utf-8"?>
<a:theme xmlns:a="http://schemas.openxmlformats.org/drawingml/2006/main" name="3_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97F16153-339C-41DF-83F7-FD4B655EE058}" vid="{C677037B-4765-4BBA-9D23-4A9090FDD3C9}"/>
    </a:ext>
  </a:extLst>
</a:theme>
</file>

<file path=ppt/theme/theme1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9bd664-d8be-41cf-b989-d8dfb89411f2">
      <Terms xmlns="http://schemas.microsoft.com/office/infopath/2007/PartnerControls"/>
    </lcf76f155ced4ddcb4097134ff3c332f>
    <TaxCatchAll xmlns="fbf8f03c-7d4d-49e4-89c5-3c481dfe6f5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9992BEE7E004848BF91DD3D01D7067C" ma:contentTypeVersion="12" ma:contentTypeDescription="Luo uusi asiakirja." ma:contentTypeScope="" ma:versionID="c6f72bf758179952dffe473901486a64">
  <xsd:schema xmlns:xsd="http://www.w3.org/2001/XMLSchema" xmlns:xs="http://www.w3.org/2001/XMLSchema" xmlns:p="http://schemas.microsoft.com/office/2006/metadata/properties" xmlns:ns2="329bd664-d8be-41cf-b989-d8dfb89411f2" xmlns:ns3="fbf8f03c-7d4d-49e4-89c5-3c481dfe6f5b" targetNamespace="http://schemas.microsoft.com/office/2006/metadata/properties" ma:root="true" ma:fieldsID="07f4ed6d90d4a3a895ebd77a67886ef5" ns2:_="" ns3:_="">
    <xsd:import namespace="329bd664-d8be-41cf-b989-d8dfb89411f2"/>
    <xsd:import namespace="fbf8f03c-7d4d-49e4-89c5-3c481dfe6f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9bd664-d8be-41cf-b989-d8dfb89411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f8f03c-7d4d-49e4-89c5-3c481dfe6f5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a7f66aa-6a08-443e-85d5-926ec37630ff}" ma:internalName="TaxCatchAll" ma:showField="CatchAllData" ma:web="fbf8f03c-7d4d-49e4-89c5-3c481dfe6f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38AF8A-64DD-4805-8DEF-6E54785B1059}">
  <ds:schemaRefs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76c1aada-a346-40d4-a8fc-ac03011fd553"/>
    <ds:schemaRef ds:uri="84022c66-15f2-4c0d-865f-254275f605a2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E4D49B2-1EA2-4366-868F-CB7AC17DE2FC}"/>
</file>

<file path=customXml/itemProps3.xml><?xml version="1.0" encoding="utf-8"?>
<ds:datastoreItem xmlns:ds="http://schemas.openxmlformats.org/officeDocument/2006/customXml" ds:itemID="{8DB45811-5E98-4FAC-91EB-BF3D2F5A422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41895</TotalTime>
  <Words>893</Words>
  <Application>Microsoft Office PowerPoint</Application>
  <PresentationFormat>Laajakuva</PresentationFormat>
  <Paragraphs>227</Paragraphs>
  <Slides>24</Slides>
  <Notes>3</Notes>
  <HiddenSlides>0</HiddenSlides>
  <MMClips>0</MMClips>
  <ScaleCrop>false</ScaleCrop>
  <HeadingPairs>
    <vt:vector size="8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10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24</vt:i4>
      </vt:variant>
    </vt:vector>
  </HeadingPairs>
  <TitlesOfParts>
    <vt:vector size="37" baseType="lpstr">
      <vt:lpstr>Arial</vt:lpstr>
      <vt:lpstr>Calibri</vt:lpstr>
      <vt:lpstr>Suomen Yrittajat</vt:lpstr>
      <vt:lpstr>SuomenYrittajat169</vt:lpstr>
      <vt:lpstr>3_Suomen Yrittajat - kuntavaalit 2021</vt:lpstr>
      <vt:lpstr>1_SuomenYrittajat169</vt:lpstr>
      <vt:lpstr>2_Suomen Yrittajat</vt:lpstr>
      <vt:lpstr>1_Suomen Yrittajat</vt:lpstr>
      <vt:lpstr>3_SuomenYrittajat169</vt:lpstr>
      <vt:lpstr>Kantar template master</vt:lpstr>
      <vt:lpstr>4_Suomen Yrittajat - kuntavaalit 2021</vt:lpstr>
      <vt:lpstr>3_Suomen Yrittajat</vt:lpstr>
      <vt:lpstr>Worksheet</vt:lpstr>
      <vt:lpstr>Elinvoimabarometrin tulokset</vt:lpstr>
      <vt:lpstr>Mitä on elinvoima?</vt:lpstr>
      <vt:lpstr>Elinvoima auttaa yrityksiä ja alueita menestymään</vt:lpstr>
      <vt:lpstr>Miten Elinvoimabarometri on tehty?</vt:lpstr>
      <vt:lpstr>PowerPoint-esitys</vt:lpstr>
      <vt:lpstr>Mistä elinvoiman kokonaistulos rakentuu?</vt:lpstr>
      <vt:lpstr>Mistä elinvoima rakentuu?</vt:lpstr>
      <vt:lpstr>Mistä verkostoituminen rakentuu?</vt:lpstr>
      <vt:lpstr>Mistä johtaminen rakentuu?</vt:lpstr>
      <vt:lpstr>Tulokset - elinvoima</vt:lpstr>
      <vt:lpstr>Tulokset - verkostoituminen</vt:lpstr>
      <vt:lpstr>Tulokset - johtaminen</vt:lpstr>
      <vt:lpstr>Kokonaistulokset</vt:lpstr>
      <vt:lpstr>Sijalla 3: Päijät-Häme</vt:lpstr>
      <vt:lpstr>Sijalla 2: Pirkanmaa</vt:lpstr>
      <vt:lpstr>Sijalla 1: Pohjanmaa</vt:lpstr>
      <vt:lpstr>Miten elinvoimaetua voi rakentaa?</vt:lpstr>
      <vt:lpstr>PowerPoint-esitys</vt:lpstr>
      <vt:lpstr>Suomen Yrittäjien kaupunkipoliittinen ohjelma 2030 Kohti kaupunkien vuosikymmentä</vt:lpstr>
      <vt:lpstr>PowerPoint-esitys</vt:lpstr>
      <vt:lpstr>Suomen Yrittäjien 10 kärkeä elinvoimaisiin kaupunkeihin 1/3</vt:lpstr>
      <vt:lpstr>Suomen Yrittäjien 10 kärkeä elinvoimaisiin kaupunkeihin 2/3</vt:lpstr>
      <vt:lpstr>Suomen Yrittäjien 10 kärkeä elinvoimaisiin kaupunkeihin 3/3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Anssin tiimipalaveri 2.2.  Ei kuntaa ilman yrityksiä</dc:title>
  <dc:creator>Anssi Kujala</dc:creator>
  <cp:lastModifiedBy>Heidi Jäntti</cp:lastModifiedBy>
  <cp:revision>9</cp:revision>
  <dcterms:created xsi:type="dcterms:W3CDTF">2021-02-02T10:44:24Z</dcterms:created>
  <dcterms:modified xsi:type="dcterms:W3CDTF">2025-05-16T06:34:19Z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0x010100C9992BEE7E004848BF91DD3D01D7067C</vt:lpwstr>
  </property>
  <property fmtid="{D5CDD505-2E9C-101B-9397-08002B2CF9AE}" pid="3" name="MediaServiceImageTags">
    <vt:lpwstr/>
  </property>
</Properties>
</file>