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994" r:id="rId4"/>
    <p:sldMasterId id="2147484104" r:id="rId5"/>
  </p:sldMasterIdLst>
  <p:notesMasterIdLst>
    <p:notesMasterId r:id="rId22"/>
  </p:notesMasterIdLst>
  <p:sldIdLst>
    <p:sldId id="3976" r:id="rId6"/>
    <p:sldId id="303" r:id="rId7"/>
    <p:sldId id="304" r:id="rId8"/>
    <p:sldId id="3967" r:id="rId9"/>
    <p:sldId id="3960" r:id="rId10"/>
    <p:sldId id="257" r:id="rId11"/>
    <p:sldId id="269" r:id="rId12"/>
    <p:sldId id="3977" r:id="rId13"/>
    <p:sldId id="3979" r:id="rId14"/>
    <p:sldId id="3975" r:id="rId15"/>
    <p:sldId id="3973" r:id="rId16"/>
    <p:sldId id="3966" r:id="rId17"/>
    <p:sldId id="3963" r:id="rId18"/>
    <p:sldId id="302" r:id="rId19"/>
    <p:sldId id="296" r:id="rId20"/>
    <p:sldId id="3974" r:id="rId21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Roboto Black" panose="02000000000000000000" pitchFamily="2" charset="0"/>
      <p:bold r:id="rId27"/>
      <p:boldItalic r:id="rId28"/>
    </p:embeddedFont>
    <p:embeddedFont>
      <p:font typeface="Roboto Light" panose="02000000000000000000" pitchFamily="2" charset="0"/>
      <p:regular r:id="rId29"/>
      <p:italic r:id="rId30"/>
    </p:embeddedFont>
    <p:embeddedFont>
      <p:font typeface="Roboto Medium" panose="02000000000000000000" pitchFamily="2" charset="0"/>
      <p:regular r:id="rId31"/>
      <p:bold r:id="rId32"/>
      <p:italic r:id="rId33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7CF509-C9D0-06A7-5409-A3503B785F56}" name="Haarasilta Jussi" initials="HJ" userId="S::Jussi.Haarasilta@finnvera.fi::f8fe6923-75fb-4fb6-9e5e-338b2908fa8f" providerId="AD"/>
  <p188:author id="{21915870-8379-6CD6-F557-D13C45D4F79E}" name="Hassinen Minna" initials="MH" userId="S::minna.hassinen@finnvera.fi::854163dc-1e2b-4df0-9b4b-15845fccd894" providerId="AD"/>
  <p188:author id="{FF4A3CDE-E8B7-88A9-A94F-1ED8E792F601}" name="Kaarto Minna" initials="KM" userId="S::minna.kaarto@finnvera.fi::24e069b8-8558-4d6f-a7ed-f05a02706f1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arto Minna" initials="KM" lastIdx="11" clrIdx="0">
    <p:extLst>
      <p:ext uri="{19B8F6BF-5375-455C-9EA6-DF929625EA0E}">
        <p15:presenceInfo xmlns:p15="http://schemas.microsoft.com/office/powerpoint/2012/main" userId="Kaarto Minna" providerId="None"/>
      </p:ext>
    </p:extLst>
  </p:cmAuthor>
  <p:cmAuthor id="2" name="Haarasilta Jussi" initials="HJ" lastIdx="5" clrIdx="1"/>
  <p:cmAuthor id="3" name="Schumacher Tina" initials="ST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75"/>
    <a:srgbClr val="0000BB"/>
    <a:srgbClr val="F77F23"/>
    <a:srgbClr val="007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315"/>
  </p:normalViewPr>
  <p:slideViewPr>
    <p:cSldViewPr>
      <p:cViewPr varScale="1">
        <p:scale>
          <a:sx n="98" d="100"/>
          <a:sy n="98" d="100"/>
        </p:scale>
        <p:origin x="540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64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4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aska Markus" userId="7a221e76-3bf8-4d2a-9853-71f82e88de17" providerId="ADAL" clId="{9AD41322-551E-41D8-AEFD-7278AA7AE98F}"/>
    <pc:docChg chg="custSel delSld modSld sldOrd">
      <pc:chgData name="Raaska Markus" userId="7a221e76-3bf8-4d2a-9853-71f82e88de17" providerId="ADAL" clId="{9AD41322-551E-41D8-AEFD-7278AA7AE98F}" dt="2025-11-04T07:44:34.402" v="71"/>
      <pc:docMkLst>
        <pc:docMk/>
      </pc:docMkLst>
      <pc:sldChg chg="ord">
        <pc:chgData name="Raaska Markus" userId="7a221e76-3bf8-4d2a-9853-71f82e88de17" providerId="ADAL" clId="{9AD41322-551E-41D8-AEFD-7278AA7AE98F}" dt="2025-11-04T07:44:34.402" v="71"/>
        <pc:sldMkLst>
          <pc:docMk/>
          <pc:sldMk cId="2857003244" sldId="3975"/>
        </pc:sldMkLst>
      </pc:sldChg>
      <pc:sldChg chg="modSp mod">
        <pc:chgData name="Raaska Markus" userId="7a221e76-3bf8-4d2a-9853-71f82e88de17" providerId="ADAL" clId="{9AD41322-551E-41D8-AEFD-7278AA7AE98F}" dt="2025-11-04T07:43:54.012" v="69" actId="20577"/>
        <pc:sldMkLst>
          <pc:docMk/>
          <pc:sldMk cId="1371421368" sldId="3976"/>
        </pc:sldMkLst>
        <pc:spChg chg="mod">
          <ac:chgData name="Raaska Markus" userId="7a221e76-3bf8-4d2a-9853-71f82e88de17" providerId="ADAL" clId="{9AD41322-551E-41D8-AEFD-7278AA7AE98F}" dt="2025-11-04T07:43:54.012" v="69" actId="20577"/>
          <ac:spMkLst>
            <pc:docMk/>
            <pc:sldMk cId="1371421368" sldId="3976"/>
            <ac:spMk id="3" creationId="{3CE7AAEE-C7CB-579B-2092-1BA63B7BD2CD}"/>
          </ac:spMkLst>
        </pc:spChg>
      </pc:sldChg>
      <pc:sldChg chg="del">
        <pc:chgData name="Raaska Markus" userId="7a221e76-3bf8-4d2a-9853-71f82e88de17" providerId="ADAL" clId="{9AD41322-551E-41D8-AEFD-7278AA7AE98F}" dt="2025-11-04T07:42:35.366" v="0" actId="47"/>
        <pc:sldMkLst>
          <pc:docMk/>
          <pc:sldMk cId="3617236414" sldId="3978"/>
        </pc:sldMkLst>
      </pc:sldChg>
      <pc:sldMasterChg chg="delSldLayout">
        <pc:chgData name="Raaska Markus" userId="7a221e76-3bf8-4d2a-9853-71f82e88de17" providerId="ADAL" clId="{9AD41322-551E-41D8-AEFD-7278AA7AE98F}" dt="2025-11-04T07:42:35.366" v="0" actId="47"/>
        <pc:sldMasterMkLst>
          <pc:docMk/>
          <pc:sldMasterMk cId="3278533732" sldId="2147484104"/>
        </pc:sldMasterMkLst>
        <pc:sldLayoutChg chg="del">
          <pc:chgData name="Raaska Markus" userId="7a221e76-3bf8-4d2a-9853-71f82e88de17" providerId="ADAL" clId="{9AD41322-551E-41D8-AEFD-7278AA7AE98F}" dt="2025-11-04T07:42:35.366" v="0" actId="47"/>
          <pc:sldLayoutMkLst>
            <pc:docMk/>
            <pc:sldMasterMk cId="3278533732" sldId="2147484104"/>
            <pc:sldLayoutMk cId="626089731" sldId="214748413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93900-8AAE-479E-90DD-51889A0B26CD}" type="datetimeFigureOut">
              <a:rPr lang="fi-FI" smtClean="0"/>
              <a:t>3.11.2025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FF328-8C50-4214-B5C4-2A2A0A9BED0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6469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448C80-C7BC-4970-96E5-613506FFA417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480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AFF328-8C50-4214-B5C4-2A2A0A9BED0E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538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svg"/><Relationship Id="rId7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22.svg"/><Relationship Id="rId5" Type="http://schemas.openxmlformats.org/officeDocument/2006/relationships/image" Target="../media/image24.svg"/><Relationship Id="rId10" Type="http://schemas.openxmlformats.org/officeDocument/2006/relationships/image" Target="../media/image21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8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0.svg"/><Relationship Id="rId7" Type="http://schemas.openxmlformats.org/officeDocument/2006/relationships/image" Target="../media/image4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11.sv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sv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5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sv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svg"/><Relationship Id="rId7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5.png"/><Relationship Id="rId11" Type="http://schemas.openxmlformats.org/officeDocument/2006/relationships/image" Target="../media/image35.svg"/><Relationship Id="rId5" Type="http://schemas.openxmlformats.org/officeDocument/2006/relationships/image" Target="../media/image24.svg"/><Relationship Id="rId10" Type="http://schemas.openxmlformats.org/officeDocument/2006/relationships/image" Target="../media/image21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5.svg"/><Relationship Id="rId5" Type="http://schemas.openxmlformats.org/officeDocument/2006/relationships/image" Target="../media/image21.png"/><Relationship Id="rId4" Type="http://schemas.openxmlformats.org/officeDocument/2006/relationships/image" Target="../media/image18.sv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5.svg"/><Relationship Id="rId4" Type="http://schemas.openxmlformats.org/officeDocument/2006/relationships/image" Target="../media/image21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3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5.svg"/><Relationship Id="rId4" Type="http://schemas.openxmlformats.org/officeDocument/2006/relationships/image" Target="../media/image21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0.svg"/><Relationship Id="rId7" Type="http://schemas.openxmlformats.org/officeDocument/2006/relationships/image" Target="../media/image4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.sv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and holding a white box&#10;&#10;Description automatically generated">
            <a:extLst>
              <a:ext uri="{FF2B5EF4-FFF2-40B4-BE49-F238E27FC236}">
                <a16:creationId xmlns:a16="http://schemas.microsoft.com/office/drawing/2014/main" id="{02E1F72F-58DC-161F-7858-25EF0E0CF5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212" r="19484" b="11272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A536566-1C0F-DC2F-3461-E88B656AB7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401" t="21288" r="58268" b="53640"/>
          <a:stretch/>
        </p:blipFill>
        <p:spPr>
          <a:xfrm>
            <a:off x="6290643" y="1961269"/>
            <a:ext cx="2853357" cy="31822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840983-EDEF-8D1C-2DB9-02D3702A3A17}"/>
              </a:ext>
            </a:extLst>
          </p:cNvPr>
          <p:cNvSpPr/>
          <p:nvPr userDrawn="1"/>
        </p:nvSpPr>
        <p:spPr>
          <a:xfrm>
            <a:off x="251520" y="218071"/>
            <a:ext cx="4104456" cy="4369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544" y="1224220"/>
            <a:ext cx="3527940" cy="2357603"/>
          </a:xfrm>
        </p:spPr>
        <p:txBody>
          <a:bodyPr anchor="b"/>
          <a:lstStyle>
            <a:lvl1pPr>
              <a:defRPr sz="40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63195" y="3847279"/>
            <a:ext cx="3168000" cy="4526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 b="0" i="0" spc="1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NAPSAUTT.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2A1D734-38BF-AE74-859D-6E0FE9C72A6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232" y="462902"/>
            <a:ext cx="452664" cy="45266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EF324FE-0C02-56C3-44D3-B8BBECD3DB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62789" y="4341824"/>
            <a:ext cx="1070143" cy="24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92040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7B3C98D6-8DF7-E607-2A89-EBF203F735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188" t="60527" r="45348" b="15619"/>
          <a:stretch/>
        </p:blipFill>
        <p:spPr>
          <a:xfrm>
            <a:off x="0" y="0"/>
            <a:ext cx="9144000" cy="5143502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44" y="1531966"/>
            <a:ext cx="3168000" cy="1512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900044" y="3363262"/>
            <a:ext cx="3168000" cy="100811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1C37672-350F-2199-4F98-2FA85AEF327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44" y="699542"/>
            <a:ext cx="1115612" cy="25777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9AC45BBC-1D01-7E74-6D03-F50026878C19}"/>
              </a:ext>
            </a:extLst>
          </p:cNvPr>
          <p:cNvPicPr>
            <a:picLocks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5731" t="34864" r="66566" b="53073"/>
          <a:stretch/>
        </p:blipFill>
        <p:spPr>
          <a:xfrm>
            <a:off x="4721643" y="2571750"/>
            <a:ext cx="4422357" cy="259113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DFCCC5-A756-AE5A-254C-4B61A235CEA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70437" t="55746" r="18179" b="30523"/>
          <a:stretch/>
        </p:blipFill>
        <p:spPr>
          <a:xfrm>
            <a:off x="0" y="-1"/>
            <a:ext cx="2843808" cy="2949302"/>
          </a:xfrm>
          <a:prstGeom prst="rect">
            <a:avLst/>
          </a:prstGeom>
        </p:spPr>
      </p:pic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CD5DAFB0-4D96-5EC4-F0B5-9146E63126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656" y="0"/>
            <a:ext cx="5340345" cy="5143500"/>
          </a:xfrm>
          <a:custGeom>
            <a:avLst/>
            <a:gdLst>
              <a:gd name="connsiteX0" fmla="*/ 2742245 w 5340345"/>
              <a:gd name="connsiteY0" fmla="*/ 0 h 5143500"/>
              <a:gd name="connsiteX1" fmla="*/ 5340345 w 5340345"/>
              <a:gd name="connsiteY1" fmla="*/ 0 h 5143500"/>
              <a:gd name="connsiteX2" fmla="*/ 5340345 w 5340345"/>
              <a:gd name="connsiteY2" fmla="*/ 2495701 h 5143500"/>
              <a:gd name="connsiteX3" fmla="*/ 2517634 w 5340345"/>
              <a:gd name="connsiteY3" fmla="*/ 4884475 h 5143500"/>
              <a:gd name="connsiteX4" fmla="*/ 2279176 w 5340345"/>
              <a:gd name="connsiteY4" fmla="*/ 5085105 h 5143500"/>
              <a:gd name="connsiteX5" fmla="*/ 2201078 w 5340345"/>
              <a:gd name="connsiteY5" fmla="*/ 5143500 h 5143500"/>
              <a:gd name="connsiteX6" fmla="*/ 1375440 w 5340345"/>
              <a:gd name="connsiteY6" fmla="*/ 5143500 h 5143500"/>
              <a:gd name="connsiteX7" fmla="*/ 1247121 w 5340345"/>
              <a:gd name="connsiteY7" fmla="*/ 4951216 h 5143500"/>
              <a:gd name="connsiteX8" fmla="*/ 132673 w 5340345"/>
              <a:gd name="connsiteY8" fmla="*/ 2990815 h 5143500"/>
              <a:gd name="connsiteX9" fmla="*/ 202760 w 5340345"/>
              <a:gd name="connsiteY9" fmla="*/ 214908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0345" h="5143500">
                <a:moveTo>
                  <a:pt x="2742245" y="0"/>
                </a:moveTo>
                <a:lnTo>
                  <a:pt x="5340345" y="0"/>
                </a:lnTo>
                <a:lnTo>
                  <a:pt x="5340345" y="2495701"/>
                </a:lnTo>
                <a:lnTo>
                  <a:pt x="2517634" y="4884475"/>
                </a:lnTo>
                <a:cubicBezTo>
                  <a:pt x="2454687" y="4937745"/>
                  <a:pt x="2371961" y="5011179"/>
                  <a:pt x="2279176" y="5085105"/>
                </a:cubicBezTo>
                <a:lnTo>
                  <a:pt x="2201078" y="5143500"/>
                </a:lnTo>
                <a:lnTo>
                  <a:pt x="1375440" y="5143500"/>
                </a:lnTo>
                <a:lnTo>
                  <a:pt x="1247121" y="4951216"/>
                </a:lnTo>
                <a:cubicBezTo>
                  <a:pt x="825891" y="4299559"/>
                  <a:pt x="514558" y="3677750"/>
                  <a:pt x="132673" y="2990815"/>
                </a:cubicBezTo>
                <a:cubicBezTo>
                  <a:pt x="-59145" y="2625610"/>
                  <a:pt x="-49031" y="2362171"/>
                  <a:pt x="202760" y="2149088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120284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50" y="4731990"/>
            <a:ext cx="629822" cy="144000"/>
          </a:xfrm>
        </p:spPr>
        <p:txBody>
          <a:bodyPr/>
          <a:lstStyle/>
          <a:p>
            <a:fld id="{E9590348-8FF5-4BBD-9660-B4D44938E4F3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  <a:endParaRPr lang="fi-FI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451615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hand holding a white box&#10;&#10;Description automatically generated">
            <a:extLst>
              <a:ext uri="{FF2B5EF4-FFF2-40B4-BE49-F238E27FC236}">
                <a16:creationId xmlns:a16="http://schemas.microsoft.com/office/drawing/2014/main" id="{40B29466-07ED-E4B5-B4ED-C47AF8393F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89" t="1449" r="63033" b="1817"/>
          <a:stretch/>
        </p:blipFill>
        <p:spPr>
          <a:xfrm>
            <a:off x="0" y="0"/>
            <a:ext cx="3419873" cy="51435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F8F3-DD99-47C4-95DE-0ED19522E7FE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515909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esk with a computer and a keyboard&#10;&#10;Description automatically generated">
            <a:extLst>
              <a:ext uri="{FF2B5EF4-FFF2-40B4-BE49-F238E27FC236}">
                <a16:creationId xmlns:a16="http://schemas.microsoft.com/office/drawing/2014/main" id="{0FC96FA7-F558-DB07-EBC7-6EA44196D2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88" y="0"/>
            <a:ext cx="3429058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D7DF3E6-5F6C-1008-DF00-979074A22C39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80D52E-E07B-56AF-D52E-3F2569946E40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30AFE05-F55E-4AA5-8AAB-BD465762D97E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62875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726441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5164628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alking in front of a wall&#10;&#10;Description automatically generated">
            <a:extLst>
              <a:ext uri="{FF2B5EF4-FFF2-40B4-BE49-F238E27FC236}">
                <a16:creationId xmlns:a16="http://schemas.microsoft.com/office/drawing/2014/main" id="{C84821C6-6564-1495-FBE5-37431645B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19873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C36377-83F6-F907-1739-577A1C32956E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44CA799-3C0B-4F39-ACEF-C37B5FC2A0D9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7222156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54D87EA2-15D1-F5E6-E1F0-AE44B3B3EC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419873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C36377-83F6-F907-1739-577A1C32956E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AD36C00-7978-4F2F-A1A0-788F26DC1A44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7238027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ody of water with trees and land in the distance&#10;&#10;Description automatically generated">
            <a:extLst>
              <a:ext uri="{FF2B5EF4-FFF2-40B4-BE49-F238E27FC236}">
                <a16:creationId xmlns:a16="http://schemas.microsoft.com/office/drawing/2014/main" id="{9BE06630-8405-8E9A-E134-4B92225D32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3491882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C36377-83F6-F907-1739-577A1C32956E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07E09EB-C0E4-4B61-B7F5-A47C2DCC1913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5140790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314608-D9A4-EC2E-CAFF-591C9A645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3429058" cy="5143500"/>
          </a:xfrm>
          <a:solidFill>
            <a:srgbClr val="CBCBCB"/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 noProof="0" dirty="0"/>
              <a:t>Raahaa kuva tähän tai napsauttamalla ikonia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D2F00-E351-AA61-D3B6-D8A168A12AA8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E2B3737-A436-421D-8281-097C5F9D11F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62875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726441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50505574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11188" y="1563639"/>
            <a:ext cx="2652661" cy="2952799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078E-FCF0-4918-8713-791CA4198BD8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31AB03-939A-DE6A-FD7A-B6B3BAAE5D7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37138" y="1563639"/>
            <a:ext cx="2652661" cy="2952799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DCB8FE-D97B-F1DD-8529-1550630D7E5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39819" y="1563639"/>
            <a:ext cx="2652661" cy="2952799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5164806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4189"/>
            <a:ext cx="7920000" cy="129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11188" y="1926000"/>
            <a:ext cx="7920000" cy="2592000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AA554-2095-4280-AB69-CDA3DDBC0432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0061841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9" y="484189"/>
            <a:ext cx="7561212" cy="50338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1FCB4E-D68C-48BD-99C0-895D2D8A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1B16-ACDB-49C3-9AE5-3138327B1AF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EC80CE-D5F1-44D4-9FF2-0D4D527A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76FF915-7309-45D0-99EE-84E7ABAE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3ADF96-F1A4-DCB6-5AD8-FAB38E95EA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576" y="2140372"/>
            <a:ext cx="1691592" cy="647402"/>
          </a:xfrm>
        </p:spPr>
        <p:txBody>
          <a:bodyPr/>
          <a:lstStyle>
            <a:lvl1pPr marL="0" indent="0" algn="ctr">
              <a:buNone/>
              <a:defRPr sz="12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124DB20-335F-8518-5DF0-7EFD94F93E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282" y="1348209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66CA307-56EC-933F-26F6-AF2CB87E9A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1576" y="2140372"/>
            <a:ext cx="1691592" cy="647402"/>
          </a:xfrm>
        </p:spPr>
        <p:txBody>
          <a:bodyPr/>
          <a:lstStyle>
            <a:lvl1pPr marL="0" indent="0" algn="ctr">
              <a:buNone/>
              <a:defRPr sz="12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94669576-661C-7CFE-E413-E5F77969E15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50282" y="1348209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3D797DC-AB5C-E872-B8FA-0765A487D4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27576" y="2140372"/>
            <a:ext cx="1691592" cy="647402"/>
          </a:xfrm>
        </p:spPr>
        <p:txBody>
          <a:bodyPr/>
          <a:lstStyle>
            <a:lvl1pPr marL="0" indent="0" algn="ctr">
              <a:buNone/>
              <a:defRPr sz="12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77A9D90-8E98-62C5-3A2F-832C9151FA9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436282" y="1348209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2FE6891-8865-9316-9E84-9CB7D88968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55576" y="3699511"/>
            <a:ext cx="1691592" cy="647402"/>
          </a:xfrm>
        </p:spPr>
        <p:txBody>
          <a:bodyPr/>
          <a:lstStyle>
            <a:lvl1pPr marL="0" indent="0" algn="ctr">
              <a:buNone/>
              <a:defRPr sz="12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E3EEE9F-4F33-66A2-58DC-5A140330C64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64282" y="2907348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FA5B9B0-7D14-52A9-D24B-EA2FA3BF6D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041576" y="3699511"/>
            <a:ext cx="1691592" cy="647402"/>
          </a:xfrm>
        </p:spPr>
        <p:txBody>
          <a:bodyPr/>
          <a:lstStyle>
            <a:lvl1pPr marL="0" indent="0" algn="ctr">
              <a:buNone/>
              <a:defRPr sz="12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2B937A74-ADDD-979B-409C-A41BAE041EC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50282" y="2907348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DECAF82-97D6-03CD-E51F-5F009AF728B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7576" y="3699511"/>
            <a:ext cx="1691592" cy="647402"/>
          </a:xfrm>
        </p:spPr>
        <p:txBody>
          <a:bodyPr/>
          <a:lstStyle>
            <a:lvl1pPr marL="0" indent="0" algn="ctr">
              <a:buNone/>
              <a:defRPr sz="12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7190D36C-5B27-C0EE-439F-5C6DE12AFFF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436282" y="2907348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71848218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9E204BC-374B-4FDA-93B1-12B09CE93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188" y="270000"/>
            <a:ext cx="7920037" cy="21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3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611189" y="702000"/>
            <a:ext cx="7920000" cy="72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Sisällön paikkamerkki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8BA3-ABED-4DCE-B01D-9FBEDD7E0E80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3322132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563687"/>
            <a:ext cx="3888804" cy="295275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black">
          <a:xfrm>
            <a:off x="4644008" y="1563688"/>
            <a:ext cx="3888805" cy="295275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CCD61F20-E22D-4166-AD74-E37ED20F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EA72C-27BE-4B6A-8533-32983D058FC0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4AD9F49-163C-4633-92E2-A0AE1880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1647A30-0FB9-4646-9DAA-77832003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880627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4189"/>
            <a:ext cx="7920000" cy="129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926000"/>
            <a:ext cx="3888804" cy="259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black">
          <a:xfrm>
            <a:off x="4644008" y="1926000"/>
            <a:ext cx="3888805" cy="259200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CCD61F20-E22D-4166-AD74-E37ED20F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FF40-9035-47FC-8641-A6C44AE151CB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4AD9F49-163C-4633-92E2-A0AE1880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1647A30-0FB9-4646-9DAA-77832003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952830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1188" y="1563688"/>
            <a:ext cx="3886200" cy="360362"/>
          </a:xfrm>
        </p:spPr>
        <p:txBody>
          <a:bodyPr anchor="t" anchorCtr="0"/>
          <a:lstStyle>
            <a:lvl1pPr marL="0" indent="0">
              <a:buNone/>
              <a:defRPr sz="1700" b="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1188" y="1924050"/>
            <a:ext cx="3886200" cy="25923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4008" y="1563688"/>
            <a:ext cx="3888805" cy="360362"/>
          </a:xfrm>
        </p:spPr>
        <p:txBody>
          <a:bodyPr anchor="t" anchorCtr="0"/>
          <a:lstStyle>
            <a:lvl1pPr marL="0" indent="0">
              <a:buNone/>
              <a:defRPr sz="1700" b="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6" y="1924050"/>
            <a:ext cx="3887787" cy="25923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507154BB-5AC5-4C6B-A409-AD3DFAA8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4C9-FEFD-4E35-91C0-71D98D1E7898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96A06F10-4B0E-4EC0-A2C6-1B177539F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D8F1C82F-F0C5-473C-B0F0-96A65573B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7845981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437F3-4AAA-D6B6-EF88-2CD617D2236B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  <a:alpha val="2374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0343D-E430-30A5-98F9-640EC8AF40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275856" y="339502"/>
            <a:ext cx="2500336" cy="42183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B6CBCA-D189-1A3A-D65C-BDFBC13716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85BD19E-DCDF-3212-9450-F19B1958A1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23523070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437F3-4AAA-D6B6-EF88-2CD617D2236B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  <a:alpha val="2374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B6CBCA-D189-1A3A-D65C-BDFBC13716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C2738E5-27B4-1D85-4C54-A70A278B5C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858" t="34774" r="65101" b="29886"/>
          <a:stretch/>
        </p:blipFill>
        <p:spPr>
          <a:xfrm>
            <a:off x="7106011" y="-1"/>
            <a:ext cx="2037989" cy="51435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3DA645C-B5A0-06C4-7A07-8A564DE88C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0242" t="37855" r="27255" b="22641"/>
          <a:stretch/>
        </p:blipFill>
        <p:spPr>
          <a:xfrm>
            <a:off x="0" y="0"/>
            <a:ext cx="6435811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2F2F336-2138-04EA-0BFF-F4A2270E3B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5003" t="34570" r="22925" b="26623"/>
          <a:stretch/>
        </p:blipFill>
        <p:spPr>
          <a:xfrm>
            <a:off x="-19823" y="853827"/>
            <a:ext cx="1433282" cy="396155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5B7D8F-A09B-AB27-D48D-E62BA6FB78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5069" t="5225" r="27255" b="85968"/>
          <a:stretch/>
        </p:blipFill>
        <p:spPr>
          <a:xfrm>
            <a:off x="3193316" y="3996868"/>
            <a:ext cx="4190649" cy="11466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E4A19B8-A37D-DF47-DD0A-DDDA2170F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CE55845-8A6B-F4C0-90F1-DFC3E76D12B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77C11D-148F-1668-D939-02319C1F73F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2499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solidFill>
            <a:srgbClr val="003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2BD97-227E-21C4-BF52-76CF6157C809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gradFill>
            <a:gsLst>
              <a:gs pos="0">
                <a:srgbClr val="003375"/>
              </a:gs>
              <a:gs pos="100000">
                <a:schemeClr val="tx1">
                  <a:lumMod val="0"/>
                  <a:alpha val="31956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0343D-E430-30A5-98F9-640EC8AF40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3275856" y="339502"/>
            <a:ext cx="2500336" cy="42183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4846668-8A26-7A7F-A007-FAA5F07063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F3F5117-19F9-5B73-D52E-98193D1FB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C6B046E-09CB-9D05-5EBE-D4C7CEFE19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99919810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2BD97-227E-21C4-BF52-76CF6157C80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3375"/>
              </a:gs>
              <a:gs pos="100000">
                <a:schemeClr val="tx1">
                  <a:lumMod val="0"/>
                  <a:alpha val="31956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4846668-8A26-7A7F-A007-FAA5F0706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6D50634-E04E-AAAF-AF5C-7A67EED9E2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858" t="34774" r="65101" b="29886"/>
          <a:stretch/>
        </p:blipFill>
        <p:spPr>
          <a:xfrm>
            <a:off x="7106011" y="-1"/>
            <a:ext cx="2037989" cy="51435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22BB92-CA62-57AE-A6CD-27FB217210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0242" t="37855" r="27255" b="22641"/>
          <a:stretch/>
        </p:blipFill>
        <p:spPr>
          <a:xfrm>
            <a:off x="0" y="0"/>
            <a:ext cx="6435811" cy="51435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4E17BCE-0456-5B15-C485-5FAA97D0AE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65003" t="34570" r="22925" b="26623"/>
          <a:stretch/>
        </p:blipFill>
        <p:spPr>
          <a:xfrm>
            <a:off x="-19823" y="853827"/>
            <a:ext cx="1433282" cy="396155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4E0A4A4-3FD6-441B-6BBE-F0ED18D7EA6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5069" t="5225" r="27255" b="85968"/>
          <a:stretch/>
        </p:blipFill>
        <p:spPr>
          <a:xfrm>
            <a:off x="3193316" y="3996868"/>
            <a:ext cx="4190649" cy="11466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8A3E49-01CD-F31D-81A7-3B020ED67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5BAE41-3BEF-2944-7180-D9757DD26F0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19CF0B3-8846-C463-BED2-DF193C71B9C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73034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F5D5052-65A5-AA77-5E22-AB8616E148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8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0" r="-385" b="60"/>
          <a:stretch/>
        </p:blipFill>
        <p:spPr>
          <a:xfrm>
            <a:off x="1647517" y="-92546"/>
            <a:ext cx="5813623" cy="5011744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8" y="771550"/>
            <a:ext cx="7921625" cy="3240360"/>
          </a:xfrm>
        </p:spPr>
        <p:txBody>
          <a:bodyPr anchor="ctr" anchorCtr="0"/>
          <a:lstStyle>
            <a:lvl1pPr algn="ctr">
              <a:defRPr sz="28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D2DFE3A-80E9-79E3-F7A3-CEE10EC624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03397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dy of water with trees and land in the distance&#10;&#10;Description automatically generated">
            <a:extLst>
              <a:ext uri="{FF2B5EF4-FFF2-40B4-BE49-F238E27FC236}">
                <a16:creationId xmlns:a16="http://schemas.microsoft.com/office/drawing/2014/main" id="{63B38F6D-F1F5-6BAD-0D41-5B922EFE00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20538"/>
            <a:ext cx="9144000" cy="516403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632059-1F40-8135-DFA4-2346ABE3B5E6}"/>
              </a:ext>
            </a:extLst>
          </p:cNvPr>
          <p:cNvSpPr/>
          <p:nvPr userDrawn="1"/>
        </p:nvSpPr>
        <p:spPr>
          <a:xfrm>
            <a:off x="279732" y="591530"/>
            <a:ext cx="2852107" cy="3414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FB2C68-CC6B-0013-2EB7-5FB237F8A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926" y="918828"/>
            <a:ext cx="2426890" cy="1733993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C33FAD4-ED84-11D2-0C31-D71379345A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678" y="2775810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E944026-4F6C-1DCB-0B04-503625DB6C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E9541E6-CDA9-3F8D-BDFF-59965D0EFB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74885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FE7875AE-597B-FE17-2DEC-C4795A686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rgbClr val="CBCBCB"/>
          </a:solidFill>
        </p:spPr>
        <p:txBody>
          <a:bodyPr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fi-FI" noProof="0" dirty="0"/>
              <a:t>Raahaa kuva tähän tai napsauta ikonia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632059-1F40-8135-DFA4-2346ABE3B5E6}"/>
              </a:ext>
            </a:extLst>
          </p:cNvPr>
          <p:cNvSpPr/>
          <p:nvPr userDrawn="1"/>
        </p:nvSpPr>
        <p:spPr>
          <a:xfrm>
            <a:off x="279732" y="591530"/>
            <a:ext cx="2852107" cy="3414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FB2C68-CC6B-0013-2EB7-5FB237F8A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926" y="918828"/>
            <a:ext cx="2426890" cy="1733993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C33FAD4-ED84-11D2-0C31-D71379345A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678" y="2775810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E7452EC-6812-3A1D-DFE7-1342A40451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AB92051-29BB-0207-2DAD-E960C0E6F9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49328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A2FB7C-931D-4F22-ACC4-321E3C2D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5C6EE39-644E-4F81-8641-430ACB97B848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3DF842F-B123-4498-B564-0D03A8AC0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55F2BE70-133E-41FF-8582-02388AB4D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Suorakulmio 21">
            <a:extLst>
              <a:ext uri="{FF2B5EF4-FFF2-40B4-BE49-F238E27FC236}">
                <a16:creationId xmlns:a16="http://schemas.microsoft.com/office/drawing/2014/main" id="{CEC64A10-9DD3-4594-8663-10DD532BA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hidden"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292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0343D-E430-30A5-98F9-640EC8AF40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131840" y="68594"/>
            <a:ext cx="2831639" cy="4777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8" y="771550"/>
            <a:ext cx="7921625" cy="3240360"/>
          </a:xfrm>
        </p:spPr>
        <p:txBody>
          <a:bodyPr anchor="ctr" anchorCtr="0"/>
          <a:lstStyle>
            <a:lvl1pPr algn="ctr">
              <a:defRPr sz="28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92CF6B-BAF5-4833-481D-66865391B7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67944" y="4716421"/>
            <a:ext cx="1008112" cy="15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9912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437F3-4AAA-D6B6-EF88-2CD617D2236B}"/>
              </a:ext>
            </a:extLst>
          </p:cNvPr>
          <p:cNvSpPr/>
          <p:nvPr userDrawn="1"/>
        </p:nvSpPr>
        <p:spPr>
          <a:xfrm>
            <a:off x="0" y="-95389"/>
            <a:ext cx="9144000" cy="526349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  <a:alpha val="2374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B6CBCA-D189-1A3A-D65C-BDFBC13716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2FB2C68-CC6B-0013-2EB7-5FB237F8A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189" y="484189"/>
            <a:ext cx="6409083" cy="5753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05222BE-E148-3951-7FB9-24E2C30CF2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6462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sisältö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3567"/>
            <a:ext cx="3888803" cy="129609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924050"/>
            <a:ext cx="3888804" cy="25923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 hasCustomPrompt="1"/>
          </p:nvPr>
        </p:nvSpPr>
        <p:spPr bwMode="black">
          <a:xfrm>
            <a:off x="4643438" y="484188"/>
            <a:ext cx="3889375" cy="403225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fi-FI" noProof="0" dirty="0"/>
              <a:t>Lisää kaavio napsauttamalla ikonia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FD26CC4-0F0C-4EB2-AA8B-9EA957EB911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4BDB03-A1DD-4B68-B2B0-9F0189FF408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91E9617-53FD-4AD1-981E-427A32B284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D660836-8447-48AB-8E6E-EEE1E73009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9488615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4572000" cy="5143500"/>
          </a:xfrm>
          <a:solidFill>
            <a:srgbClr val="CBCBCB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noProof="0" dirty="0"/>
              <a:t>Raahaa kuva tähän tai napsauttamalla ikonia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3567"/>
            <a:ext cx="3888803" cy="129609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1188" y="1924050"/>
            <a:ext cx="3888804" cy="259238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63184DF-53DD-4FA9-88F4-CAE5B3884F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9E9BC81-B4F3-435D-A8E2-D636885EDBA2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3679E79-B2CE-4F88-8EBE-9AF11484D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9D3506C-2E22-4653-85EB-1A3BB212C6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031D317-50AB-5814-42EC-02561D78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77198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563687"/>
            <a:ext cx="3888804" cy="295275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black">
          <a:xfrm>
            <a:off x="4644008" y="1563688"/>
            <a:ext cx="3888805" cy="1440110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/>
              <a:t>Lisää tekstiä napsauttamalla</a:t>
            </a:r>
          </a:p>
          <a:p>
            <a:pPr lvl="1"/>
            <a:r>
              <a:rPr lang="fi-FI" noProof="0"/>
              <a:t>Lisää tekstiä napsauttamalla</a:t>
            </a:r>
          </a:p>
          <a:p>
            <a:pPr lvl="2"/>
            <a:r>
              <a:rPr lang="fi-FI" noProof="0"/>
              <a:t>Lisää tekstiä napsauttamalla</a:t>
            </a:r>
          </a:p>
          <a:p>
            <a:pPr lvl="3"/>
            <a:r>
              <a:rPr lang="fi-FI" noProof="0"/>
              <a:t>Lisää tekstiä napsauttamalla</a:t>
            </a:r>
          </a:p>
          <a:p>
            <a:pPr lvl="4"/>
            <a:r>
              <a:rPr lang="fi-FI" noProof="0"/>
              <a:t>Lisää tekstiä napsauttamalla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643438" y="3076575"/>
            <a:ext cx="3889375" cy="1439863"/>
          </a:xfrm>
          <a:solidFill>
            <a:srgbClr val="0000FF"/>
          </a:solidFill>
        </p:spPr>
        <p:txBody>
          <a:bodyPr lIns="540000" tIns="180000" rIns="540000" bIns="180000"/>
          <a:lstStyle>
            <a:lvl1pPr marL="0" indent="0">
              <a:spcBef>
                <a:spcPts val="200"/>
              </a:spcBef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179388" indent="-179388">
              <a:spcBef>
                <a:spcPts val="200"/>
              </a:spcBef>
              <a:buClr>
                <a:schemeClr val="bg1"/>
              </a:buClr>
              <a:buFont typeface="Arial" panose="020B0604020202020204" pitchFamily="34" charset="0"/>
              <a:buChar char="–"/>
              <a:tabLst/>
              <a:defRPr sz="1300" i="1">
                <a:solidFill>
                  <a:schemeClr val="bg1"/>
                </a:solidFill>
              </a:defRPr>
            </a:lvl2pPr>
          </a:lstStyle>
          <a:p>
            <a:pPr lvl="0"/>
            <a:r>
              <a:rPr lang="fi-FI" noProof="0" dirty="0"/>
              <a:t>”Sitaatti”</a:t>
            </a:r>
          </a:p>
          <a:p>
            <a:pPr lvl="1"/>
            <a:r>
              <a:rPr lang="fi-FI" noProof="0" dirty="0"/>
              <a:t>Lisää tekstiä napsauttamalla 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FD81C026-F4B4-4A15-A371-520C8C806A8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F5299C-70B3-432A-9378-ED527C480F6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1407202A-4AF9-41CA-9C64-339F47D807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D624EBC0-F1A6-418E-AA4B-70EF043E51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6139997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in paikkamerkki 6">
            <a:extLst>
              <a:ext uri="{FF2B5EF4-FFF2-40B4-BE49-F238E27FC236}">
                <a16:creationId xmlns:a16="http://schemas.microsoft.com/office/drawing/2014/main" id="{41AB251C-9DF5-4902-87F4-2C0C109542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188" y="270000"/>
            <a:ext cx="7920037" cy="21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300"/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556594"/>
            <a:ext cx="7561212" cy="9350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8" name="Kuvapaikkamerkki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solidFill>
            <a:srgbClr val="CBCBCB"/>
          </a:solidFill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fi-FI" noProof="0" dirty="0"/>
              <a:t>Raahaa kuva tähän tai napsauta ikonia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D46093-662B-4AC3-8679-45F3DF689DF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F1E7315-858D-463D-8B41-027C7B863CE6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2A2101-D7D9-4AA4-9599-F4886EC7E10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1B5474B-AC76-42D3-94E3-5C537235359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2598359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>
          <a:xfrm>
            <a:off x="827584" y="4803998"/>
            <a:ext cx="936104" cy="144016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ECA2C6B2-6820-41F4-9408-52D1797F2AF4}" type="datetime1">
              <a:rPr lang="fi-FI" smtClean="0"/>
              <a:t>3.11.2025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>
          <a:xfrm>
            <a:off x="1763688" y="4803998"/>
            <a:ext cx="1296144" cy="144016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>
          <a:xfrm>
            <a:off x="611188" y="4803998"/>
            <a:ext cx="216396" cy="144016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icture Placeholde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rgbClr val="CBCBCB"/>
          </a:solidFill>
        </p:spPr>
        <p:txBody>
          <a:bodyPr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fi-FI" noProof="0" dirty="0"/>
              <a:t>Raahaa kuva tähän tai napsauta ikonia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EF76A47-03E4-0191-AA64-47CA22A9C8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8123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1FCB4E-D68C-48BD-99C0-895D2D8A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BBF6-D08E-478D-8627-3B4087E569C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EC80CE-D5F1-44D4-9FF2-0D4D527A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76FF915-7309-45D0-99EE-84E7ABAE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3169432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FADADB5-AD4B-4E66-9584-EA99831D9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494B-7A55-4B82-81D7-9A634BD43461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DC46CFC-EE01-46F7-BA68-2232834AC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C77DB05-98A0-4EF4-92BC-A66ACB2F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9740202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4DB3F52-034F-23E3-DF98-643806A14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858" t="34774" r="65101" b="29886"/>
          <a:stretch/>
        </p:blipFill>
        <p:spPr>
          <a:xfrm>
            <a:off x="7106011" y="-1"/>
            <a:ext cx="2037989" cy="514350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F877B73-51A1-35E5-0CB5-41BABCBC3F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0242" t="37855" r="27255" b="22641"/>
          <a:stretch/>
        </p:blipFill>
        <p:spPr>
          <a:xfrm>
            <a:off x="0" y="0"/>
            <a:ext cx="6435811" cy="5143500"/>
          </a:xfrm>
          <a:prstGeom prst="rect">
            <a:avLst/>
          </a:prstGeom>
        </p:spPr>
      </p:pic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7093096" y="3159150"/>
            <a:ext cx="1511351" cy="99677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9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8F12227-1CE0-FAD0-7319-9FFA26C46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003" t="34570" r="22925" b="26623"/>
          <a:stretch/>
        </p:blipFill>
        <p:spPr>
          <a:xfrm>
            <a:off x="-19823" y="853827"/>
            <a:ext cx="1433282" cy="396155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8CAFCEE-E267-EFCC-85DA-BDEBDF384E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93097" y="4371950"/>
            <a:ext cx="1070143" cy="247268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5359" y="2484868"/>
            <a:ext cx="1433282" cy="1512000"/>
          </a:xfrm>
        </p:spPr>
        <p:txBody>
          <a:bodyPr anchor="t"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perustyyl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5AA5DCE-DC6D-495B-12CB-96107A5F25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5069" t="5225" r="27255" b="85968"/>
          <a:stretch/>
        </p:blipFill>
        <p:spPr>
          <a:xfrm>
            <a:off x="3193316" y="3996868"/>
            <a:ext cx="4190649" cy="114663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7E835A-6BED-9AE3-6C0B-AE074EF2ED8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93096" y="2408536"/>
            <a:ext cx="452664" cy="45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31501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3E36793A-63F1-14B2-F236-3FF9478A6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9644" y="589140"/>
            <a:ext cx="2952328" cy="2952328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2384" y="3451480"/>
            <a:ext cx="9156384" cy="478153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0" y="4443959"/>
            <a:ext cx="9144000" cy="21602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9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4DB3F52-034F-23E3-DF98-643806A146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401" t="22696" r="59995" b="47927"/>
          <a:stretch/>
        </p:blipFill>
        <p:spPr>
          <a:xfrm>
            <a:off x="7452320" y="2715766"/>
            <a:ext cx="1691680" cy="2427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8F12227-1CE0-FAD0-7319-9FFA26C4687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2328" t="54934" r="22925" b="26622"/>
          <a:stretch/>
        </p:blipFill>
        <p:spPr>
          <a:xfrm>
            <a:off x="-12384" y="0"/>
            <a:ext cx="1233990" cy="132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3627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and holding a white box&#10;&#10;Description automatically generated">
            <a:extLst>
              <a:ext uri="{FF2B5EF4-FFF2-40B4-BE49-F238E27FC236}">
                <a16:creationId xmlns:a16="http://schemas.microsoft.com/office/drawing/2014/main" id="{02E1F72F-58DC-161F-7858-25EF0E0CF5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212" r="19484" b="11272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A536566-1C0F-DC2F-3461-E88B656AB7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401" t="21288" r="58268" b="53640"/>
          <a:stretch/>
        </p:blipFill>
        <p:spPr>
          <a:xfrm>
            <a:off x="6290643" y="1961269"/>
            <a:ext cx="2853357" cy="31822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B840983-EDEF-8D1C-2DB9-02D3702A3A17}"/>
              </a:ext>
            </a:extLst>
          </p:cNvPr>
          <p:cNvSpPr/>
          <p:nvPr userDrawn="1"/>
        </p:nvSpPr>
        <p:spPr>
          <a:xfrm>
            <a:off x="251520" y="218071"/>
            <a:ext cx="4104456" cy="4369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544" y="1224220"/>
            <a:ext cx="3527940" cy="2357603"/>
          </a:xfrm>
        </p:spPr>
        <p:txBody>
          <a:bodyPr anchor="b"/>
          <a:lstStyle>
            <a:lvl1pPr>
              <a:defRPr sz="40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63195" y="3847279"/>
            <a:ext cx="3168000" cy="45266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 b="0" i="0" spc="1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NAPSAUTT.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2A1D734-38BF-AE74-859D-6E0FE9C72A6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232" y="462902"/>
            <a:ext cx="452664" cy="45266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EF324FE-0C02-56C3-44D3-B8BBECD3DB1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62789" y="4341824"/>
            <a:ext cx="1070143" cy="24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1478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7B3C98D6-8DF7-E607-2A89-EBF203F735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188" t="60527" r="45348" b="15619"/>
          <a:stretch/>
        </p:blipFill>
        <p:spPr>
          <a:xfrm>
            <a:off x="0" y="0"/>
            <a:ext cx="9144000" cy="5143502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44" y="1531966"/>
            <a:ext cx="3168000" cy="1512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900044" y="3363262"/>
            <a:ext cx="3168000" cy="100811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1C37672-350F-2199-4F98-2FA85AEF327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44" y="699542"/>
            <a:ext cx="1115612" cy="25777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9AC45BBC-1D01-7E74-6D03-F50026878C19}"/>
              </a:ext>
            </a:extLst>
          </p:cNvPr>
          <p:cNvPicPr>
            <a:picLocks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5731" t="34864" r="66566" b="53073"/>
          <a:stretch/>
        </p:blipFill>
        <p:spPr>
          <a:xfrm>
            <a:off x="4721643" y="2571750"/>
            <a:ext cx="4422357" cy="259113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DDFCCC5-A756-AE5A-254C-4B61A235CEA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70437" t="55746" r="18179" b="30523"/>
          <a:stretch/>
        </p:blipFill>
        <p:spPr>
          <a:xfrm>
            <a:off x="0" y="-1"/>
            <a:ext cx="2843808" cy="2949302"/>
          </a:xfrm>
          <a:prstGeom prst="rect">
            <a:avLst/>
          </a:prstGeom>
        </p:spPr>
      </p:pic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CD5DAFB0-4D96-5EC4-F0B5-9146E631267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3656" y="0"/>
            <a:ext cx="5340345" cy="5143500"/>
          </a:xfrm>
          <a:custGeom>
            <a:avLst/>
            <a:gdLst>
              <a:gd name="connsiteX0" fmla="*/ 2742245 w 5340345"/>
              <a:gd name="connsiteY0" fmla="*/ 0 h 5143500"/>
              <a:gd name="connsiteX1" fmla="*/ 5340345 w 5340345"/>
              <a:gd name="connsiteY1" fmla="*/ 0 h 5143500"/>
              <a:gd name="connsiteX2" fmla="*/ 5340345 w 5340345"/>
              <a:gd name="connsiteY2" fmla="*/ 2495701 h 5143500"/>
              <a:gd name="connsiteX3" fmla="*/ 2517634 w 5340345"/>
              <a:gd name="connsiteY3" fmla="*/ 4884475 h 5143500"/>
              <a:gd name="connsiteX4" fmla="*/ 2279176 w 5340345"/>
              <a:gd name="connsiteY4" fmla="*/ 5085105 h 5143500"/>
              <a:gd name="connsiteX5" fmla="*/ 2201078 w 5340345"/>
              <a:gd name="connsiteY5" fmla="*/ 5143500 h 5143500"/>
              <a:gd name="connsiteX6" fmla="*/ 1375440 w 5340345"/>
              <a:gd name="connsiteY6" fmla="*/ 5143500 h 5143500"/>
              <a:gd name="connsiteX7" fmla="*/ 1247121 w 5340345"/>
              <a:gd name="connsiteY7" fmla="*/ 4951216 h 5143500"/>
              <a:gd name="connsiteX8" fmla="*/ 132673 w 5340345"/>
              <a:gd name="connsiteY8" fmla="*/ 2990815 h 5143500"/>
              <a:gd name="connsiteX9" fmla="*/ 202760 w 5340345"/>
              <a:gd name="connsiteY9" fmla="*/ 2149088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40345" h="5143500">
                <a:moveTo>
                  <a:pt x="2742245" y="0"/>
                </a:moveTo>
                <a:lnTo>
                  <a:pt x="5340345" y="0"/>
                </a:lnTo>
                <a:lnTo>
                  <a:pt x="5340345" y="2495701"/>
                </a:lnTo>
                <a:lnTo>
                  <a:pt x="2517634" y="4884475"/>
                </a:lnTo>
                <a:cubicBezTo>
                  <a:pt x="2454687" y="4937745"/>
                  <a:pt x="2371961" y="5011179"/>
                  <a:pt x="2279176" y="5085105"/>
                </a:cubicBezTo>
                <a:lnTo>
                  <a:pt x="2201078" y="5143500"/>
                </a:lnTo>
                <a:lnTo>
                  <a:pt x="1375440" y="5143500"/>
                </a:lnTo>
                <a:lnTo>
                  <a:pt x="1247121" y="4951216"/>
                </a:lnTo>
                <a:cubicBezTo>
                  <a:pt x="825891" y="4299559"/>
                  <a:pt x="514558" y="3677750"/>
                  <a:pt x="132673" y="2990815"/>
                </a:cubicBezTo>
                <a:cubicBezTo>
                  <a:pt x="-59145" y="2625610"/>
                  <a:pt x="-49031" y="2362171"/>
                  <a:pt x="202760" y="2149088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148564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850" y="4731990"/>
            <a:ext cx="629822" cy="144000"/>
          </a:xfrm>
        </p:spPr>
        <p:txBody>
          <a:bodyPr/>
          <a:lstStyle/>
          <a:p>
            <a:fld id="{E9590348-8FF5-4BBD-9660-B4D44938E4F3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  <a:endParaRPr lang="fi-FI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1463770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hand holding a white box&#10;&#10;Description automatically generated">
            <a:extLst>
              <a:ext uri="{FF2B5EF4-FFF2-40B4-BE49-F238E27FC236}">
                <a16:creationId xmlns:a16="http://schemas.microsoft.com/office/drawing/2014/main" id="{40B29466-07ED-E4B5-B4ED-C47AF8393F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89" t="1449" r="63033" b="1817"/>
          <a:stretch/>
        </p:blipFill>
        <p:spPr>
          <a:xfrm>
            <a:off x="0" y="0"/>
            <a:ext cx="3419873" cy="51435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F8F3-DD99-47C4-95DE-0ED19522E7FE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79644506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esk with a computer and a keyboard&#10;&#10;Description automatically generated">
            <a:extLst>
              <a:ext uri="{FF2B5EF4-FFF2-40B4-BE49-F238E27FC236}">
                <a16:creationId xmlns:a16="http://schemas.microsoft.com/office/drawing/2014/main" id="{0FC96FA7-F558-DB07-EBC7-6EA44196D2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88" y="0"/>
            <a:ext cx="3429058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D7DF3E6-5F6C-1008-DF00-979074A22C39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80D52E-E07B-56AF-D52E-3F2569946E40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30AFE05-F55E-4AA5-8AAB-BD465762D97E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62875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726441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09709254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alking in front of a wall&#10;&#10;Description automatically generated">
            <a:extLst>
              <a:ext uri="{FF2B5EF4-FFF2-40B4-BE49-F238E27FC236}">
                <a16:creationId xmlns:a16="http://schemas.microsoft.com/office/drawing/2014/main" id="{C84821C6-6564-1495-FBE5-37431645B7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19873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C36377-83F6-F907-1739-577A1C32956E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44CA799-3C0B-4F39-ACEF-C37B5FC2A0D9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00792295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at a desk in front of a computer&#10;&#10;Description automatically generated">
            <a:extLst>
              <a:ext uri="{FF2B5EF4-FFF2-40B4-BE49-F238E27FC236}">
                <a16:creationId xmlns:a16="http://schemas.microsoft.com/office/drawing/2014/main" id="{54D87EA2-15D1-F5E6-E1F0-AE44B3B3EC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419873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C36377-83F6-F907-1739-577A1C32956E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EAD36C00-7978-4F2F-A1A0-788F26DC1A44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11114763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ody of water with trees and land in the distance&#10;&#10;Description automatically generated">
            <a:extLst>
              <a:ext uri="{FF2B5EF4-FFF2-40B4-BE49-F238E27FC236}">
                <a16:creationId xmlns:a16="http://schemas.microsoft.com/office/drawing/2014/main" id="{9BE06630-8405-8E9A-E134-4B92225D32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3491882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C36377-83F6-F907-1739-577A1C32956E}"/>
              </a:ext>
            </a:extLst>
          </p:cNvPr>
          <p:cNvSpPr/>
          <p:nvPr userDrawn="1"/>
        </p:nvSpPr>
        <p:spPr>
          <a:xfrm>
            <a:off x="-9188" y="4361641"/>
            <a:ext cx="3429058" cy="781859"/>
          </a:xfrm>
          <a:prstGeom prst="rect">
            <a:avLst/>
          </a:prstGeom>
          <a:gradFill>
            <a:gsLst>
              <a:gs pos="100000">
                <a:schemeClr val="bg2">
                  <a:lumMod val="10000"/>
                </a:schemeClr>
              </a:gs>
              <a:gs pos="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07E09EB-C0E4-4B61-B7F5-A47C2DCC1913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F3235-FC3C-9C09-9115-C499533EB8B2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56593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645875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168738921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314608-D9A4-EC2E-CAFF-591C9A645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3429058" cy="5143500"/>
          </a:xfrm>
          <a:solidFill>
            <a:srgbClr val="CBCBCB"/>
          </a:solidFill>
        </p:spPr>
        <p:txBody>
          <a:bodyPr/>
          <a:lstStyle>
            <a:lvl1pPr marL="0" indent="0">
              <a:buFontTx/>
              <a:buNone/>
              <a:defRPr sz="900"/>
            </a:lvl1pPr>
          </a:lstStyle>
          <a:p>
            <a:r>
              <a:rPr lang="fi-FI" noProof="0" dirty="0"/>
              <a:t>Raahaa kuva tähän tai napsauttamalla ikonia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D2F00-E351-AA61-D3B6-D8A168A12AA8}"/>
              </a:ext>
            </a:extLst>
          </p:cNvPr>
          <p:cNvSpPr/>
          <p:nvPr userDrawn="1"/>
        </p:nvSpPr>
        <p:spPr>
          <a:xfrm>
            <a:off x="279732" y="591531"/>
            <a:ext cx="2852107" cy="31323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E2B3737-A436-421D-8281-097C5F9D11F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76918E-4D27-12D2-1662-6E89024160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995936" y="781860"/>
            <a:ext cx="4392488" cy="3662097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7DE6C-38D6-EB4C-D364-5617E7E4DBA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02678" y="2628759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EB4FA5-4D68-431E-B119-0AE406DDD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91343" y="781859"/>
            <a:ext cx="2413138" cy="1726441"/>
          </a:xfrm>
        </p:spPr>
        <p:txBody>
          <a:bodyPr anchor="b"/>
          <a:lstStyle>
            <a:lvl1pPr marL="0" indent="0">
              <a:lnSpc>
                <a:spcPts val="3600"/>
              </a:lnSpc>
              <a:buNone/>
              <a:defRPr sz="3400" b="0" i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50462432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11188" y="1563639"/>
            <a:ext cx="2652661" cy="2952799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B078E-FCF0-4918-8713-791CA4198BD8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31AB03-939A-DE6A-FD7A-B6B3BAAE5D7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37138" y="1563639"/>
            <a:ext cx="2652661" cy="2952799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DCB8FE-D97B-F1DD-8529-1550630D7E5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39819" y="1563639"/>
            <a:ext cx="2652661" cy="2952799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10642080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4189"/>
            <a:ext cx="7920000" cy="129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11188" y="1926000"/>
            <a:ext cx="7920000" cy="2592000"/>
          </a:xfrm>
        </p:spPr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AA554-2095-4280-AB69-CDA3DDBC0432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9022171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9" y="484189"/>
            <a:ext cx="7561212" cy="50338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1FCB4E-D68C-48BD-99C0-895D2D8A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D1B16-ACDB-49C3-9AE5-3138327B1AF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EC80CE-D5F1-44D4-9FF2-0D4D527A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76FF915-7309-45D0-99EE-84E7ABAE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3ADF96-F1A4-DCB6-5AD8-FAB38E95EA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55576" y="2140372"/>
            <a:ext cx="1691592" cy="647402"/>
          </a:xfrm>
        </p:spPr>
        <p:txBody>
          <a:bodyPr/>
          <a:lstStyle>
            <a:lvl1pPr marL="0" indent="0" algn="ctr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124DB20-335F-8518-5DF0-7EFD94F93E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282" y="1348209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66CA307-56EC-933F-26F6-AF2CB87E9A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1576" y="2140372"/>
            <a:ext cx="1691592" cy="647402"/>
          </a:xfrm>
        </p:spPr>
        <p:txBody>
          <a:bodyPr/>
          <a:lstStyle>
            <a:lvl1pPr marL="0" indent="0" algn="ctr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94669576-661C-7CFE-E413-E5F77969E15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50282" y="1348209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13D797DC-AB5C-E872-B8FA-0765A487D4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27576" y="2140372"/>
            <a:ext cx="1691592" cy="647402"/>
          </a:xfrm>
        </p:spPr>
        <p:txBody>
          <a:bodyPr/>
          <a:lstStyle>
            <a:lvl1pPr marL="0" indent="0" algn="ctr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77A9D90-8E98-62C5-3A2F-832C9151FA9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436282" y="1348209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2FE6891-8865-9316-9E84-9CB7D88968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55576" y="3699511"/>
            <a:ext cx="1691592" cy="647402"/>
          </a:xfrm>
        </p:spPr>
        <p:txBody>
          <a:bodyPr/>
          <a:lstStyle>
            <a:lvl1pPr marL="0" indent="0" algn="ctr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E3EEE9F-4F33-66A2-58DC-5A140330C64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64282" y="2907348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FA5B9B0-7D14-52A9-D24B-EA2FA3BF6D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041576" y="3699511"/>
            <a:ext cx="1691592" cy="647402"/>
          </a:xfrm>
        </p:spPr>
        <p:txBody>
          <a:bodyPr/>
          <a:lstStyle>
            <a:lvl1pPr marL="0" indent="0" algn="ctr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2B937A74-ADDD-979B-409C-A41BAE041EC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50282" y="2907348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DECAF82-97D6-03CD-E51F-5F009AF728B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7576" y="3699511"/>
            <a:ext cx="1691592" cy="647402"/>
          </a:xfrm>
        </p:spPr>
        <p:txBody>
          <a:bodyPr/>
          <a:lstStyle>
            <a:lvl1pPr marL="0" indent="0" algn="ctr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7190D36C-5B27-C0EE-439F-5C6DE12AFFF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436282" y="2907348"/>
            <a:ext cx="1511523" cy="792162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019710113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9E204BC-374B-4FDA-93B1-12B09CE934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188" y="270000"/>
            <a:ext cx="7920037" cy="21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3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611189" y="702000"/>
            <a:ext cx="7920000" cy="720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Sisällön paikkamerkki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baseline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DEA9F8-63BD-4B22-BBFB-16BC5F091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8BA3-ABED-4DCE-B01D-9FBEDD7E0E80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F428D0-D43F-43D8-A6C5-A4C09C9D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2578A6A-CF4A-4D62-9EC5-5E8E24C4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0646413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563687"/>
            <a:ext cx="3888804" cy="2952751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black">
          <a:xfrm>
            <a:off x="4644008" y="1563688"/>
            <a:ext cx="3888805" cy="2952750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CCD61F20-E22D-4166-AD74-E37ED20F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EA72C-27BE-4B6A-8533-32983D058FC0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4AD9F49-163C-4633-92E2-A0AE1880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1647A30-0FB9-4646-9DAA-77832003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470743"/>
      </p:ext>
    </p:extLst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4189"/>
            <a:ext cx="7920000" cy="129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926000"/>
            <a:ext cx="3888804" cy="2592000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black">
          <a:xfrm>
            <a:off x="4644008" y="1926000"/>
            <a:ext cx="3888805" cy="2592000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CCD61F20-E22D-4166-AD74-E37ED20F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FF40-9035-47FC-8641-A6C44AE151CB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4AD9F49-163C-4633-92E2-A0AE1880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1647A30-0FB9-4646-9DAA-77832003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2785129"/>
      </p:ext>
    </p:extLst>
  </p:cSld>
  <p:clrMapOvr>
    <a:masterClrMapping/>
  </p:clrMapOvr>
  <p:transition spd="med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1188" y="1563688"/>
            <a:ext cx="3886200" cy="360362"/>
          </a:xfrm>
        </p:spPr>
        <p:txBody>
          <a:bodyPr anchor="t" anchorCtr="0"/>
          <a:lstStyle>
            <a:lvl1pPr marL="0" indent="0">
              <a:buNone/>
              <a:defRPr sz="1700" b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1188" y="1924050"/>
            <a:ext cx="3886200" cy="2592388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4008" y="1563688"/>
            <a:ext cx="3888805" cy="360362"/>
          </a:xfrm>
        </p:spPr>
        <p:txBody>
          <a:bodyPr anchor="t" anchorCtr="0"/>
          <a:lstStyle>
            <a:lvl1pPr marL="0" indent="0">
              <a:buNone/>
              <a:defRPr sz="1700" b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6" y="1924050"/>
            <a:ext cx="3887787" cy="2592388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507154BB-5AC5-4C6B-A409-AD3DFAA8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4C9-FEFD-4E35-91C0-71D98D1E7898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96A06F10-4B0E-4EC0-A2C6-1B177539F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D8F1C82F-F0C5-473C-B0F0-96A65573B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4517480"/>
      </p:ext>
    </p:extLst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437F3-4AAA-D6B6-EF88-2CD617D2236B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  <a:alpha val="2374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0343D-E430-30A5-98F9-640EC8AF40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275856" y="339502"/>
            <a:ext cx="2500336" cy="42183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B6CBCA-D189-1A3A-D65C-BDFBC13716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85BD19E-DCDF-3212-9450-F19B1958A1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742207421"/>
      </p:ext>
    </p:extLst>
  </p:cSld>
  <p:clrMapOvr>
    <a:masterClrMapping/>
  </p:clrMapOvr>
  <p:transition spd="med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437F3-4AAA-D6B6-EF88-2CD617D2236B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  <a:alpha val="2374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B6CBCA-D189-1A3A-D65C-BDFBC13716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C2738E5-27B4-1D85-4C54-A70A278B5C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858" t="34774" r="65101" b="29886"/>
          <a:stretch/>
        </p:blipFill>
        <p:spPr>
          <a:xfrm>
            <a:off x="7106011" y="-1"/>
            <a:ext cx="2037989" cy="51435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3DA645C-B5A0-06C4-7A07-8A564DE88C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0242" t="37855" r="27255" b="22641"/>
          <a:stretch/>
        </p:blipFill>
        <p:spPr>
          <a:xfrm>
            <a:off x="0" y="0"/>
            <a:ext cx="6435811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2F2F336-2138-04EA-0BFF-F4A2270E3B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5003" t="34570" r="22925" b="26623"/>
          <a:stretch/>
        </p:blipFill>
        <p:spPr>
          <a:xfrm>
            <a:off x="-19823" y="853827"/>
            <a:ext cx="1433282" cy="396155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5B7D8F-A09B-AB27-D48D-E62BA6FB78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5069" t="5225" r="27255" b="85968"/>
          <a:stretch/>
        </p:blipFill>
        <p:spPr>
          <a:xfrm>
            <a:off x="3193316" y="3996868"/>
            <a:ext cx="4190649" cy="11466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E4A19B8-A37D-DF47-DD0A-DDDA2170F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CE55845-8A6B-F4C0-90F1-DFC3E76D12B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77C11D-148F-1668-D939-02319C1F73F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47936"/>
      </p:ext>
    </p:extLst>
  </p:cSld>
  <p:clrMapOvr>
    <a:masterClrMapping/>
  </p:clrMapOvr>
  <p:transition spd="med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solidFill>
            <a:srgbClr val="003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2BD97-227E-21C4-BF52-76CF6157C809}"/>
              </a:ext>
            </a:extLst>
          </p:cNvPr>
          <p:cNvSpPr/>
          <p:nvPr userDrawn="1"/>
        </p:nvSpPr>
        <p:spPr>
          <a:xfrm>
            <a:off x="0" y="0"/>
            <a:ext cx="9144000" cy="5263490"/>
          </a:xfrm>
          <a:prstGeom prst="rect">
            <a:avLst/>
          </a:prstGeom>
          <a:gradFill>
            <a:gsLst>
              <a:gs pos="0">
                <a:srgbClr val="003375"/>
              </a:gs>
              <a:gs pos="100000">
                <a:schemeClr val="tx1">
                  <a:lumMod val="0"/>
                  <a:alpha val="31956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0343D-E430-30A5-98F9-640EC8AF40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3275856" y="339502"/>
            <a:ext cx="2500336" cy="42183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4846668-8A26-7A7F-A007-FAA5F07063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F3F5117-19F9-5B73-D52E-98193D1FB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C6B046E-09CB-9D05-5EBE-D4C7CEFE192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99566757"/>
      </p:ext>
    </p:extLst>
  </p:cSld>
  <p:clrMapOvr>
    <a:masterClrMapping/>
  </p:clrMapOvr>
  <p:transition spd="med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2BD97-227E-21C4-BF52-76CF6157C80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3375"/>
              </a:gs>
              <a:gs pos="100000">
                <a:schemeClr val="tx1">
                  <a:lumMod val="0"/>
                  <a:alpha val="31956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4846668-8A26-7A7F-A007-FAA5F0706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D6D50634-E04E-AAAF-AF5C-7A67EED9E2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858" t="34774" r="65101" b="29886"/>
          <a:stretch/>
        </p:blipFill>
        <p:spPr>
          <a:xfrm>
            <a:off x="7106011" y="-1"/>
            <a:ext cx="2037989" cy="514350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B22BB92-CA62-57AE-A6CD-27FB217210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0242" t="37855" r="27255" b="22641"/>
          <a:stretch/>
        </p:blipFill>
        <p:spPr>
          <a:xfrm>
            <a:off x="0" y="0"/>
            <a:ext cx="6435811" cy="51435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4E17BCE-0456-5B15-C485-5FAA97D0AE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65003" t="34570" r="22925" b="26623"/>
          <a:stretch/>
        </p:blipFill>
        <p:spPr>
          <a:xfrm>
            <a:off x="-19823" y="853827"/>
            <a:ext cx="1433282" cy="396155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4E0A4A4-3FD6-441B-6BBE-F0ED18D7EA6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45069" t="5225" r="27255" b="85968"/>
          <a:stretch/>
        </p:blipFill>
        <p:spPr>
          <a:xfrm>
            <a:off x="3193316" y="3996868"/>
            <a:ext cx="4190649" cy="11466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8A3E49-01CD-F31D-81A7-3B020ED67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3461" y="1203598"/>
            <a:ext cx="6337077" cy="1296144"/>
          </a:xfrm>
        </p:spPr>
        <p:txBody>
          <a:bodyPr anchor="b" anchorCtr="0"/>
          <a:lstStyle>
            <a:lvl1pPr algn="ctr">
              <a:defRPr sz="400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25BAE41-3BEF-2944-7180-D9757DD26F0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03461" y="2643759"/>
            <a:ext cx="6337077" cy="948068"/>
          </a:xfr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19CF0B3-8846-C463-BED2-DF193C71B9C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87094"/>
      </p:ext>
    </p:extLst>
  </p:cSld>
  <p:clrMapOvr>
    <a:masterClrMapping/>
  </p:clrMapOvr>
  <p:transition spd="med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DF5D5052-65A5-AA77-5E22-AB8616E148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8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00" r="-385" b="60"/>
          <a:stretch/>
        </p:blipFill>
        <p:spPr>
          <a:xfrm>
            <a:off x="1647517" y="-92546"/>
            <a:ext cx="5813623" cy="5011744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8" y="771550"/>
            <a:ext cx="7921625" cy="3240360"/>
          </a:xfrm>
        </p:spPr>
        <p:txBody>
          <a:bodyPr anchor="ctr" anchorCtr="0"/>
          <a:lstStyle>
            <a:lvl1pPr algn="ctr">
              <a:defRPr sz="280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D2DFE3A-80E9-79E3-F7A3-CEE10EC624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91710"/>
      </p:ext>
    </p:extLst>
  </p:cSld>
  <p:clrMapOvr>
    <a:masterClrMapping/>
  </p:clrMapOvr>
  <p:transition spd="med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ody of water with trees and land in the distance&#10;&#10;Description automatically generated">
            <a:extLst>
              <a:ext uri="{FF2B5EF4-FFF2-40B4-BE49-F238E27FC236}">
                <a16:creationId xmlns:a16="http://schemas.microsoft.com/office/drawing/2014/main" id="{63B38F6D-F1F5-6BAD-0D41-5B922EFE00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20538"/>
            <a:ext cx="9144000" cy="5164038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632059-1F40-8135-DFA4-2346ABE3B5E6}"/>
              </a:ext>
            </a:extLst>
          </p:cNvPr>
          <p:cNvSpPr/>
          <p:nvPr userDrawn="1"/>
        </p:nvSpPr>
        <p:spPr>
          <a:xfrm>
            <a:off x="279732" y="591530"/>
            <a:ext cx="2852107" cy="3414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FB2C68-CC6B-0013-2EB7-5FB237F8A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926" y="918828"/>
            <a:ext cx="2426890" cy="1733993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C33FAD4-ED84-11D2-0C31-D71379345A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678" y="2775810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E944026-4F6C-1DCB-0B04-503625DB6C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E9541E6-CDA9-3F8D-BDFF-59965D0EFB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80948"/>
      </p:ext>
    </p:extLst>
  </p:cSld>
  <p:clrMapOvr>
    <a:masterClrMapping/>
  </p:clrMapOvr>
  <p:transition spd="med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FE7875AE-597B-FE17-2DEC-C4795A686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rgbClr val="CBCBCB"/>
          </a:solidFill>
        </p:spPr>
        <p:txBody>
          <a:bodyPr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fi-FI" noProof="0" dirty="0"/>
              <a:t>Raahaa kuva tähän tai napsauta ikonia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632059-1F40-8135-DFA4-2346ABE3B5E6}"/>
              </a:ext>
            </a:extLst>
          </p:cNvPr>
          <p:cNvSpPr/>
          <p:nvPr userDrawn="1"/>
        </p:nvSpPr>
        <p:spPr>
          <a:xfrm>
            <a:off x="279732" y="591530"/>
            <a:ext cx="2852107" cy="3414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FB2C68-CC6B-0013-2EB7-5FB237F8A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926" y="918828"/>
            <a:ext cx="2426890" cy="1733993"/>
          </a:xfr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C33FAD4-ED84-11D2-0C31-D71379345A7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2678" y="2775810"/>
            <a:ext cx="2413138" cy="948068"/>
          </a:xfrm>
        </p:spPr>
        <p:txBody>
          <a:bodyPr/>
          <a:lstStyle>
            <a:lvl1pPr marL="0" indent="0">
              <a:buNone/>
              <a:defRPr sz="1200" b="0" i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>
              <a:defRPr baseline="0"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 noProof="0" dirty="0"/>
              <a:t>Lisää tekstiä napsauttamalla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E7452EC-6812-3A1D-DFE7-1342A40451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BAB92051-29BB-0207-2DAD-E960C0E6F9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21564"/>
      </p:ext>
    </p:extLst>
  </p:cSld>
  <p:clrMapOvr>
    <a:masterClrMapping/>
  </p:clrMapOvr>
  <p:transition spd="med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A2FB7C-931D-4F22-ACC4-321E3C2D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5C6EE39-644E-4F81-8641-430ACB97B848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3DF842F-B123-4498-B564-0D03A8AC0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55F2BE70-133E-41FF-8582-02388AB4D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Suorakulmio 21">
            <a:extLst>
              <a:ext uri="{FF2B5EF4-FFF2-40B4-BE49-F238E27FC236}">
                <a16:creationId xmlns:a16="http://schemas.microsoft.com/office/drawing/2014/main" id="{CEC64A10-9DD3-4594-8663-10DD532BA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hidden"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292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0343D-E430-30A5-98F9-640EC8AF40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3131840" y="68594"/>
            <a:ext cx="2831639" cy="4777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8" y="771550"/>
            <a:ext cx="7921625" cy="3240360"/>
          </a:xfrm>
        </p:spPr>
        <p:txBody>
          <a:bodyPr anchor="ctr" anchorCtr="0"/>
          <a:lstStyle>
            <a:lvl1pPr algn="ctr">
              <a:defRPr sz="2800" b="1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väliotsikko napsauttamalla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92CF6B-BAF5-4833-481D-66865391B7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67944" y="4716421"/>
            <a:ext cx="1008112" cy="15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57576"/>
      </p:ext>
    </p:extLst>
  </p:cSld>
  <p:clrMapOvr>
    <a:masterClrMapping/>
  </p:clrMapOvr>
  <p:transition spd="med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äl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235D59F-40A8-7DBF-E457-D306400295F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F437F3-4AAA-D6B6-EF88-2CD617D2236B}"/>
              </a:ext>
            </a:extLst>
          </p:cNvPr>
          <p:cNvSpPr/>
          <p:nvPr userDrawn="1"/>
        </p:nvSpPr>
        <p:spPr>
          <a:xfrm>
            <a:off x="0" y="-95389"/>
            <a:ext cx="9144000" cy="5263490"/>
          </a:xfrm>
          <a:prstGeom prst="rect">
            <a:avLst/>
          </a:prstGeom>
          <a:gradFill>
            <a:gsLst>
              <a:gs pos="0">
                <a:schemeClr val="bg2"/>
              </a:gs>
              <a:gs pos="100000">
                <a:schemeClr val="bg2">
                  <a:lumMod val="75000"/>
                  <a:alpha val="2374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22750F-EC46-43A2-8D0A-098BEEAEF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B6CBCA-D189-1A3A-D65C-BDFBC13716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2FB2C68-CC6B-0013-2EB7-5FB237F8A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189" y="484189"/>
            <a:ext cx="6409083" cy="57539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i-FI" noProof="0" dirty="0"/>
              <a:t>Lisää otsikko napsauttamalla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05222BE-E148-3951-7FB9-24E2C30CF2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32811" y="267494"/>
            <a:ext cx="359669" cy="359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7886"/>
      </p:ext>
    </p:extLst>
  </p:cSld>
  <p:clrMapOvr>
    <a:masterClrMapping/>
  </p:clrMapOvr>
  <p:transition spd="med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sisältö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3567"/>
            <a:ext cx="3888803" cy="129609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924050"/>
            <a:ext cx="3888804" cy="2592388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13" hasCustomPrompt="1"/>
          </p:nvPr>
        </p:nvSpPr>
        <p:spPr bwMode="black">
          <a:xfrm>
            <a:off x="4643438" y="484188"/>
            <a:ext cx="3889375" cy="403225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fi-FI" noProof="0" dirty="0"/>
              <a:t>Lisää kaavio napsauttamalla ikonia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FD26CC4-0F0C-4EB2-AA8B-9EA957EB911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4BDB03-A1DD-4B68-B2B0-9F0189FF408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91E9617-53FD-4AD1-981E-427A32B2847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D660836-8447-48AB-8E6E-EEE1E73009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1239832"/>
      </p:ext>
    </p:extLst>
  </p:cSld>
  <p:clrMapOvr>
    <a:masterClrMapping/>
  </p:clrMapOvr>
  <p:transition spd="med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4572000" cy="5143500"/>
          </a:xfrm>
          <a:solidFill>
            <a:srgbClr val="CBCBCB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noProof="0" dirty="0"/>
              <a:t>Raahaa kuva tähän tai napsauttamalla ikonia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483567"/>
            <a:ext cx="3888803" cy="129609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11188" y="1924050"/>
            <a:ext cx="3888804" cy="2592388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63184DF-53DD-4FA9-88F4-CAE5B3884F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9E9BC81-B4F3-435D-A8E2-D636885EDBA2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3679E79-B2CE-4F88-8EBE-9AF11484D9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9D3506C-2E22-4653-85EB-1A3BB212C6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031D317-50AB-5814-42EC-02561D78F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033915"/>
      </p:ext>
    </p:extLst>
  </p:cSld>
  <p:clrMapOvr>
    <a:masterClrMapping/>
  </p:clrMapOvr>
  <p:transition spd="med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sitaa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 noProof="0"/>
              <a:t>Lisää otsikko napsauttamalla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black">
          <a:xfrm>
            <a:off x="611188" y="1563687"/>
            <a:ext cx="3888804" cy="2952751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black">
          <a:xfrm>
            <a:off x="4644008" y="1563688"/>
            <a:ext cx="3888805" cy="1440110"/>
          </a:xfrm>
        </p:spPr>
        <p:txBody>
          <a:bodyPr/>
          <a:lstStyle>
            <a:lvl1pPr>
              <a:defRPr sz="16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23888" indent="-265113">
              <a:buFont typeface="Roboto Light" panose="02000000000000000000" pitchFamily="2" charset="0"/>
              <a:buChar char="–"/>
              <a:defRPr sz="14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>
              <a:defRPr sz="12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>
              <a:defRPr sz="10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4643438" y="3076575"/>
            <a:ext cx="3889375" cy="1439863"/>
          </a:xfrm>
          <a:solidFill>
            <a:srgbClr val="0000FF"/>
          </a:solidFill>
        </p:spPr>
        <p:txBody>
          <a:bodyPr lIns="540000" tIns="180000" rIns="540000" bIns="180000"/>
          <a:lstStyle>
            <a:lvl1pPr marL="0" indent="0">
              <a:spcBef>
                <a:spcPts val="200"/>
              </a:spcBef>
              <a:buFontTx/>
              <a:buNone/>
              <a:defRPr sz="1400" b="1">
                <a:solidFill>
                  <a:schemeClr val="bg1"/>
                </a:solidFill>
              </a:defRPr>
            </a:lvl1pPr>
            <a:lvl2pPr marL="179388" indent="-179388">
              <a:spcBef>
                <a:spcPts val="200"/>
              </a:spcBef>
              <a:buClr>
                <a:schemeClr val="bg1"/>
              </a:buClr>
              <a:buFont typeface="Arial" panose="020B0604020202020204" pitchFamily="34" charset="0"/>
              <a:buChar char="–"/>
              <a:tabLst/>
              <a:defRPr sz="1300" i="1">
                <a:solidFill>
                  <a:schemeClr val="bg1"/>
                </a:solidFill>
              </a:defRPr>
            </a:lvl2pPr>
          </a:lstStyle>
          <a:p>
            <a:pPr lvl="0"/>
            <a:r>
              <a:rPr lang="fi-FI" noProof="0" dirty="0"/>
              <a:t>”Sitaatti”</a:t>
            </a:r>
          </a:p>
          <a:p>
            <a:pPr lvl="1"/>
            <a:r>
              <a:rPr lang="fi-FI" noProof="0" dirty="0"/>
              <a:t>Lisää tekstiä napsauttamalla </a:t>
            </a:r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FD81C026-F4B4-4A15-A371-520C8C806A8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4F5299C-70B3-432A-9378-ED527C480F6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1407202A-4AF9-41CA-9C64-339F47D807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D624EBC0-F1A6-418E-AA4B-70EF043E51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9544880"/>
      </p:ext>
    </p:extLst>
  </p:cSld>
  <p:clrMapOvr>
    <a:masterClrMapping/>
  </p:clrMapOvr>
  <p:transition spd="med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in paikkamerkki 6">
            <a:extLst>
              <a:ext uri="{FF2B5EF4-FFF2-40B4-BE49-F238E27FC236}">
                <a16:creationId xmlns:a16="http://schemas.microsoft.com/office/drawing/2014/main" id="{41AB251C-9DF5-4902-87F4-2C0C109542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1188" y="270000"/>
            <a:ext cx="7920037" cy="21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300">
                <a:latin typeface="+mn-lt"/>
              </a:defRPr>
            </a:lvl1pPr>
            <a:lvl2pPr marL="358775" indent="0">
              <a:buNone/>
              <a:defRPr/>
            </a:lvl2pPr>
            <a:lvl3pPr marL="623887" indent="0">
              <a:buNone/>
              <a:defRPr/>
            </a:lvl3pPr>
            <a:lvl4pPr marL="895350" indent="0">
              <a:buNone/>
              <a:defRPr/>
            </a:lvl4pPr>
            <a:lvl5pPr marL="11684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1189" y="556594"/>
            <a:ext cx="7561212" cy="9350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8" name="Kuvapaikkamerkki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solidFill>
            <a:srgbClr val="CBCBCB"/>
          </a:solidFill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fi-FI" noProof="0" dirty="0"/>
              <a:t>Raahaa kuva tähän tai napsauta ikonia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D46093-662B-4AC3-8679-45F3DF689DF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F1E7315-858D-463D-8B41-027C7B863CE6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2A2101-D7D9-4AA4-9599-F4886EC7E10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1B5474B-AC76-42D3-94E3-5C537235359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8890458"/>
      </p:ext>
    </p:extLst>
  </p:cSld>
  <p:clrMapOvr>
    <a:masterClrMapping/>
  </p:clrMapOvr>
  <p:transition spd="med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>
          <a:xfrm>
            <a:off x="827584" y="4803998"/>
            <a:ext cx="936104" cy="144016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ECA2C6B2-6820-41F4-9408-52D1797F2AF4}" type="datetime1">
              <a:rPr lang="fi-FI" smtClean="0"/>
              <a:t>3.11.2025</a:t>
            </a:fld>
            <a:endParaRPr lang="fi-F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6"/>
          </p:nvPr>
        </p:nvSpPr>
        <p:spPr>
          <a:xfrm>
            <a:off x="1763688" y="4803998"/>
            <a:ext cx="1296144" cy="144016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Luottamuksellinen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>
          <a:xfrm>
            <a:off x="611188" y="4803998"/>
            <a:ext cx="216396" cy="144016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5" name="Picture Placeholde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rgbClr val="CBCBCB"/>
          </a:solidFill>
        </p:spPr>
        <p:txBody>
          <a:bodyPr/>
          <a:lstStyle>
            <a:lvl1pPr marL="0" indent="0" algn="ctr">
              <a:buFontTx/>
              <a:buNone/>
              <a:defRPr baseline="0"/>
            </a:lvl1pPr>
          </a:lstStyle>
          <a:p>
            <a:r>
              <a:rPr lang="fi-FI" noProof="0" dirty="0"/>
              <a:t>Raahaa kuva tähän tai napsauta ikonia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EF76A47-03E4-0191-AA64-47CA22A9C8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62481"/>
      </p:ext>
    </p:extLst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1FCB4E-D68C-48BD-99C0-895D2D8AC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BBF6-D08E-478D-8627-3B4087E569CD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EC80CE-D5F1-44D4-9FF2-0D4D527AE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76FF915-7309-45D0-99EE-84E7ABAE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3602324"/>
      </p:ext>
    </p:extLst>
  </p:cSld>
  <p:clrMapOvr>
    <a:masterClrMapping/>
  </p:clrMapOvr>
  <p:transition spd="med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FADADB5-AD4B-4E66-9584-EA99831D9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7494B-7A55-4B82-81D7-9A634BD43461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DC46CFC-EE01-46F7-BA68-2232834AC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C77DB05-98A0-4EF4-92BC-A66ACB2F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9526490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4DB3F52-034F-23E3-DF98-643806A14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858" t="34774" r="65101" b="29886"/>
          <a:stretch/>
        </p:blipFill>
        <p:spPr>
          <a:xfrm>
            <a:off x="7106011" y="-1"/>
            <a:ext cx="2037989" cy="514350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F877B73-51A1-35E5-0CB5-41BABCBC3F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0242" t="37855" r="27255" b="22641"/>
          <a:stretch/>
        </p:blipFill>
        <p:spPr>
          <a:xfrm>
            <a:off x="0" y="0"/>
            <a:ext cx="6435811" cy="5143500"/>
          </a:xfrm>
          <a:prstGeom prst="rect">
            <a:avLst/>
          </a:prstGeom>
        </p:spPr>
      </p:pic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7093096" y="3159150"/>
            <a:ext cx="1511351" cy="99677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900" b="0" i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8F12227-1CE0-FAD0-7319-9FFA26C46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003" t="34570" r="22925" b="26623"/>
          <a:stretch/>
        </p:blipFill>
        <p:spPr>
          <a:xfrm>
            <a:off x="-19823" y="853827"/>
            <a:ext cx="1433282" cy="396155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08CAFCEE-E267-EFCC-85DA-BDEBDF384EE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93097" y="4371950"/>
            <a:ext cx="1070143" cy="247268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5359" y="2484868"/>
            <a:ext cx="1433282" cy="1512000"/>
          </a:xfrm>
        </p:spPr>
        <p:txBody>
          <a:bodyPr anchor="t"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perustyyl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5AA5DCE-DC6D-495B-12CB-96107A5F25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5069" t="5225" r="27255" b="85968"/>
          <a:stretch/>
        </p:blipFill>
        <p:spPr>
          <a:xfrm>
            <a:off x="3193316" y="3996868"/>
            <a:ext cx="4190649" cy="114663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7E835A-6BED-9AE3-6C0B-AE074EF2ED8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93096" y="2408536"/>
            <a:ext cx="452664" cy="45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9681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3E36793A-63F1-14B2-F236-3FF9478A6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9644" y="589140"/>
            <a:ext cx="2952328" cy="2952328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387699BF-2D5D-4060-9895-3ECC8EAB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2384" y="3451480"/>
            <a:ext cx="9156384" cy="478153"/>
          </a:xfrm>
        </p:spPr>
        <p:txBody>
          <a:bodyPr anchor="b"/>
          <a:lstStyle>
            <a:lvl1pPr algn="ctr">
              <a:defRPr sz="2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0" y="4443959"/>
            <a:ext cx="9144000" cy="216023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900" b="0" i="0" baseline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4DB3F52-034F-23E3-DF98-643806A146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2401" t="22696" r="59995" b="47927"/>
          <a:stretch/>
        </p:blipFill>
        <p:spPr>
          <a:xfrm>
            <a:off x="7452320" y="2715766"/>
            <a:ext cx="1691680" cy="2427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68F12227-1CE0-FAD0-7319-9FFA26C4687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2328" t="54934" r="22925" b="26622"/>
          <a:stretch/>
        </p:blipFill>
        <p:spPr>
          <a:xfrm>
            <a:off x="-12384" y="0"/>
            <a:ext cx="1233990" cy="132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3797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4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9" Type="http://schemas.openxmlformats.org/officeDocument/2006/relationships/image" Target="../media/image4.svg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37" Type="http://schemas.openxmlformats.org/officeDocument/2006/relationships/image" Target="../media/image2.sv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11189" y="484189"/>
            <a:ext cx="7561212" cy="9350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11188" y="1563639"/>
            <a:ext cx="7561212" cy="29527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  <a:p>
            <a:pPr lvl="5"/>
            <a:r>
              <a:rPr lang="fi-FI" noProof="0" dirty="0"/>
              <a:t>6</a:t>
            </a:r>
          </a:p>
          <a:p>
            <a:pPr lvl="6"/>
            <a:r>
              <a:rPr lang="fi-FI" noProof="0" dirty="0"/>
              <a:t>7</a:t>
            </a:r>
          </a:p>
          <a:p>
            <a:pPr lvl="7"/>
            <a:r>
              <a:rPr lang="fi-FI" noProof="0" dirty="0"/>
              <a:t>8</a:t>
            </a:r>
          </a:p>
          <a:p>
            <a:pPr lvl="8"/>
            <a:r>
              <a:rPr lang="fi-FI" noProof="0" dirty="0"/>
              <a:t>9</a:t>
            </a:r>
          </a:p>
          <a:p>
            <a:pPr lvl="8"/>
            <a:endParaRPr lang="fi-FI" noProof="0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863A575C-7EA0-41D0-AC90-A2E15A057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000" y="4731990"/>
            <a:ext cx="3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19C69E-CB0A-4612-9CBC-A5997B5F5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9850" y="4731990"/>
            <a:ext cx="557814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750F6-53A1-4352-9261-1EACC40CE225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34DC90-8EFA-4A98-98AE-D989C6952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2982" y="4731990"/>
            <a:ext cx="120031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  <a:endParaRPr lang="fi-FI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993BD45-D9F1-3CA8-1E3E-7EAA470A7BE4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532811" y="264739"/>
            <a:ext cx="346306" cy="34630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36C0477-B1DB-0F16-1D42-0966EE79456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2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103" r:id="rId2"/>
    <p:sldLayoutId id="2147484011" r:id="rId3"/>
    <p:sldLayoutId id="2147484095" r:id="rId4"/>
    <p:sldLayoutId id="2147484096" r:id="rId5"/>
    <p:sldLayoutId id="2147484099" r:id="rId6"/>
    <p:sldLayoutId id="2147484100" r:id="rId7"/>
    <p:sldLayoutId id="2147484101" r:id="rId8"/>
    <p:sldLayoutId id="2147484097" r:id="rId9"/>
    <p:sldLayoutId id="2147484034" r:id="rId10"/>
    <p:sldLayoutId id="2147484012" r:id="rId11"/>
    <p:sldLayoutId id="2147484033" r:id="rId12"/>
    <p:sldLayoutId id="2147484013" r:id="rId13"/>
    <p:sldLayoutId id="2147484014" r:id="rId14"/>
    <p:sldLayoutId id="2147484015" r:id="rId15"/>
    <p:sldLayoutId id="2147484016" r:id="rId16"/>
    <p:sldLayoutId id="2147484017" r:id="rId17"/>
    <p:sldLayoutId id="2147484094" r:id="rId18"/>
    <p:sldLayoutId id="2147484089" r:id="rId19"/>
    <p:sldLayoutId id="2147484093" r:id="rId20"/>
    <p:sldLayoutId id="2147484090" r:id="rId21"/>
    <p:sldLayoutId id="2147484092" r:id="rId22"/>
    <p:sldLayoutId id="2147484098" r:id="rId23"/>
    <p:sldLayoutId id="2147484087" r:id="rId24"/>
    <p:sldLayoutId id="2147484091" r:id="rId25"/>
    <p:sldLayoutId id="2147484019" r:id="rId26"/>
    <p:sldLayoutId id="2147484020" r:id="rId27"/>
    <p:sldLayoutId id="2147484021" r:id="rId28"/>
    <p:sldLayoutId id="2147484023" r:id="rId29"/>
    <p:sldLayoutId id="2147484024" r:id="rId30"/>
    <p:sldLayoutId id="2147484025" r:id="rId31"/>
    <p:sldLayoutId id="2147484026" r:id="rId32"/>
    <p:sldLayoutId id="2147484038" r:id="rId33"/>
    <p:sldLayoutId id="2147484088" r:id="rId34"/>
  </p:sldLayoutIdLst>
  <p:transition spd="med"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>
          <a:solidFill>
            <a:schemeClr val="accent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358775" indent="-358775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600" b="0" kern="1200" baseline="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+mn-cs"/>
        </a:defRPr>
      </a:lvl1pPr>
      <a:lvl2pPr marL="623888" indent="-26511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tabLst>
          <a:tab pos="715963" algn="l"/>
        </a:tabLst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271463" algn="l" defTabSz="914400" rtl="0" eaLnBrk="1" latinLnBrk="0" hangingPunct="1"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400" indent="-273050" algn="l" defTabSz="914400" rtl="0" eaLnBrk="1" latinLnBrk="0" hangingPunct="1"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3513" indent="-26511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04975" indent="-27146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71675" indent="-2667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43138" indent="-27146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8250" indent="-26511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611189" y="484189"/>
            <a:ext cx="7561212" cy="9350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11188" y="1563639"/>
            <a:ext cx="7561212" cy="29527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 dirty="0"/>
              <a:t>Lisää tekstiä napsauttamalla</a:t>
            </a:r>
          </a:p>
          <a:p>
            <a:pPr lvl="1"/>
            <a:r>
              <a:rPr lang="fi-FI" noProof="0" dirty="0"/>
              <a:t>Lisää tekstiä napsauttamalla</a:t>
            </a:r>
          </a:p>
          <a:p>
            <a:pPr lvl="2"/>
            <a:r>
              <a:rPr lang="fi-FI" noProof="0" dirty="0"/>
              <a:t>Lisää tekstiä napsauttamalla</a:t>
            </a:r>
          </a:p>
          <a:p>
            <a:pPr lvl="3"/>
            <a:r>
              <a:rPr lang="fi-FI" noProof="0" dirty="0"/>
              <a:t>Lisää tekstiä napsauttamalla</a:t>
            </a:r>
          </a:p>
          <a:p>
            <a:pPr lvl="4"/>
            <a:r>
              <a:rPr lang="fi-FI" noProof="0" dirty="0"/>
              <a:t>Lisää tekstiä napsauttamalla</a:t>
            </a:r>
          </a:p>
          <a:p>
            <a:pPr lvl="5"/>
            <a:r>
              <a:rPr lang="fi-FI" noProof="0" dirty="0"/>
              <a:t>6</a:t>
            </a:r>
          </a:p>
          <a:p>
            <a:pPr lvl="6"/>
            <a:r>
              <a:rPr lang="fi-FI" noProof="0" dirty="0"/>
              <a:t>7</a:t>
            </a:r>
          </a:p>
          <a:p>
            <a:pPr lvl="7"/>
            <a:r>
              <a:rPr lang="fi-FI" noProof="0" dirty="0"/>
              <a:t>8</a:t>
            </a:r>
          </a:p>
          <a:p>
            <a:pPr lvl="8"/>
            <a:r>
              <a:rPr lang="fi-FI" noProof="0" dirty="0"/>
              <a:t>9</a:t>
            </a:r>
          </a:p>
          <a:p>
            <a:pPr lvl="8"/>
            <a:endParaRPr lang="fi-FI" noProof="0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863A575C-7EA0-41D0-AC90-A2E15A057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2000" y="4731990"/>
            <a:ext cx="36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BD977-5592-4AB6-957F-C3BEDCA9FD5A}" type="slidenum">
              <a:rPr lang="fi-FI" smtClean="0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19C69E-CB0A-4612-9CBC-A5997B5F5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9850" y="4731990"/>
            <a:ext cx="557814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750F6-53A1-4352-9261-1EACC40CE225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34DC90-8EFA-4A98-98AE-D989C69520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2982" y="4731990"/>
            <a:ext cx="120031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Luottamuksellinen</a:t>
            </a:r>
            <a:endParaRPr lang="fi-FI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993BD45-D9F1-3CA8-1E3E-7EAA470A7BE4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8532811" y="264739"/>
            <a:ext cx="346306" cy="34630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36C0477-B1DB-0F16-1D42-0966EE794568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8060414" y="4704698"/>
            <a:ext cx="818703" cy="1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5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  <p:sldLayoutId id="2147484116" r:id="rId12"/>
    <p:sldLayoutId id="2147484117" r:id="rId13"/>
    <p:sldLayoutId id="2147484118" r:id="rId14"/>
    <p:sldLayoutId id="2147484119" r:id="rId15"/>
    <p:sldLayoutId id="2147484120" r:id="rId16"/>
    <p:sldLayoutId id="2147484121" r:id="rId17"/>
    <p:sldLayoutId id="2147484122" r:id="rId18"/>
    <p:sldLayoutId id="2147484123" r:id="rId19"/>
    <p:sldLayoutId id="2147484124" r:id="rId20"/>
    <p:sldLayoutId id="2147484125" r:id="rId21"/>
    <p:sldLayoutId id="2147484126" r:id="rId22"/>
    <p:sldLayoutId id="2147484127" r:id="rId23"/>
    <p:sldLayoutId id="2147484128" r:id="rId24"/>
    <p:sldLayoutId id="2147484129" r:id="rId25"/>
    <p:sldLayoutId id="2147484130" r:id="rId26"/>
    <p:sldLayoutId id="2147484131" r:id="rId27"/>
    <p:sldLayoutId id="2147484132" r:id="rId28"/>
    <p:sldLayoutId id="2147484133" r:id="rId29"/>
    <p:sldLayoutId id="2147484134" r:id="rId30"/>
    <p:sldLayoutId id="2147484135" r:id="rId31"/>
    <p:sldLayoutId id="2147484136" r:id="rId32"/>
    <p:sldLayoutId id="2147484137" r:id="rId33"/>
    <p:sldLayoutId id="2147484138" r:id="rId34"/>
  </p:sldLayoutIdLst>
  <p:transition spd="med"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>
          <a:solidFill>
            <a:schemeClr val="accent1"/>
          </a:solidFill>
          <a:latin typeface="Roboto Light" panose="02000000000000000000" pitchFamily="2" charset="0"/>
          <a:ea typeface="Roboto Light" panose="02000000000000000000" pitchFamily="2" charset="0"/>
          <a:cs typeface="Roboto Light" panose="02000000000000000000" pitchFamily="2" charset="0"/>
        </a:defRPr>
      </a:lvl1pPr>
    </p:titleStyle>
    <p:bodyStyle>
      <a:lvl1pPr marL="358775" indent="-358775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600" b="0" kern="1200" baseline="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+mn-cs"/>
        </a:defRPr>
      </a:lvl1pPr>
      <a:lvl2pPr marL="623888" indent="-26511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tabLst>
          <a:tab pos="715963" algn="l"/>
        </a:tabLst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271463" algn="l" defTabSz="914400" rtl="0" eaLnBrk="1" latinLnBrk="0" hangingPunct="1"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400" indent="-273050" algn="l" defTabSz="914400" rtl="0" eaLnBrk="1" latinLnBrk="0" hangingPunct="1"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3513" indent="-26511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04975" indent="-27146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71675" indent="-266700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43138" indent="-27146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8250" indent="-265113" algn="l" defTabSz="914400" rtl="0" eaLnBrk="1" latinLnBrk="0" hangingPunct="1">
        <a:spcBef>
          <a:spcPts val="600"/>
        </a:spcBef>
        <a:buClrTx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svg"/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image" Target="../media/image47.svg"/><Relationship Id="rId5" Type="http://schemas.openxmlformats.org/officeDocument/2006/relationships/image" Target="../media/image41.sv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3.finnvera.fi/CustomerPortal/" TargetMode="Externa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67FAEF-9635-899F-AE1D-AB90F6ED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Omistajan-vaihdos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CE7AAEE-C7CB-579B-2092-1BA63B7BD2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Markus Raaska</a:t>
            </a:r>
          </a:p>
          <a:p>
            <a:r>
              <a:rPr lang="fi-FI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Aluepäällikkö</a:t>
            </a:r>
          </a:p>
          <a:p>
            <a:r>
              <a:rPr lang="fi-FI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044 033 4132</a:t>
            </a:r>
          </a:p>
          <a:p>
            <a:r>
              <a:rPr lang="fi-FI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markus.raaska@finnvera.fi</a:t>
            </a:r>
          </a:p>
          <a:p>
            <a:endParaRPr lang="fi-FI" dirty="0"/>
          </a:p>
        </p:txBody>
      </p:sp>
      <p:pic>
        <p:nvPicPr>
          <p:cNvPr id="8" name="Kuvan paikkamerkki 7" descr="Kuva, joka sisältää kohteen vaate, henkilö, Oppiminen, sisä-&#10;&#10;Kuvaus luotu automaattisesti">
            <a:extLst>
              <a:ext uri="{FF2B5EF4-FFF2-40B4-BE49-F238E27FC236}">
                <a16:creationId xmlns:a16="http://schemas.microsoft.com/office/drawing/2014/main" id="{F1CE92A5-2DB3-6637-2A59-BFE213DEDD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6" r="175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71421368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8E9D7C-6119-4431-2106-1B019A59301E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fi-FI" dirty="0"/>
              <a:t>Tehtävämme on auttaa suomalaisia yrityksiä menestymään ja vahvistamaan kilpailukykyään. Finnvera on, jotta yritys voi ottaa seuraavankin askeleen.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AD3461-7204-A7B6-0C84-E4E5BFB308EE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i-FI" dirty="0"/>
              <a:t>Me olemme </a:t>
            </a:r>
            <a:br>
              <a:rPr lang="fi-FI" dirty="0"/>
            </a:br>
            <a:r>
              <a:rPr lang="fi-FI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Finnvera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52261F-0E24-0452-1758-E5677C78AFC7}"/>
              </a:ext>
            </a:extLst>
          </p:cNvPr>
          <p:cNvSpPr/>
          <p:nvPr/>
        </p:nvSpPr>
        <p:spPr>
          <a:xfrm>
            <a:off x="3812047" y="4193875"/>
            <a:ext cx="2271368" cy="682115"/>
          </a:xfrm>
          <a:prstGeom prst="rect">
            <a:avLst/>
          </a:prstGeom>
          <a:solidFill>
            <a:schemeClr val="bg2">
              <a:alpha val="449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29646F33-8B77-3446-9511-89C4EC3E5E7E}"/>
              </a:ext>
            </a:extLst>
          </p:cNvPr>
          <p:cNvSpPr txBox="1">
            <a:spLocks/>
          </p:cNvSpPr>
          <p:nvPr/>
        </p:nvSpPr>
        <p:spPr>
          <a:xfrm>
            <a:off x="3773034" y="822569"/>
            <a:ext cx="1979411" cy="102293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7000" dirty="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381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5E49A4-5959-E630-9037-342A654FE140}"/>
              </a:ext>
            </a:extLst>
          </p:cNvPr>
          <p:cNvGrpSpPr/>
          <p:nvPr/>
        </p:nvGrpSpPr>
        <p:grpSpPr>
          <a:xfrm>
            <a:off x="5592526" y="489052"/>
            <a:ext cx="2112184" cy="2025749"/>
            <a:chOff x="6198896" y="554103"/>
            <a:chExt cx="2112184" cy="2025749"/>
          </a:xfrm>
        </p:grpSpPr>
        <p:sp>
          <p:nvSpPr>
            <p:cNvPr id="14" name="Content Placeholder 10">
              <a:extLst>
                <a:ext uri="{FF2B5EF4-FFF2-40B4-BE49-F238E27FC236}">
                  <a16:creationId xmlns:a16="http://schemas.microsoft.com/office/drawing/2014/main" id="{DB8DA4A5-EBC8-981B-0C02-10E5FC76540C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416500" y="1042189"/>
              <a:ext cx="47715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Rovaniemi</a:t>
              </a:r>
            </a:p>
          </p:txBody>
        </p:sp>
        <p:sp>
          <p:nvSpPr>
            <p:cNvPr id="15" name="Content Placeholder 10">
              <a:extLst>
                <a:ext uri="{FF2B5EF4-FFF2-40B4-BE49-F238E27FC236}">
                  <a16:creationId xmlns:a16="http://schemas.microsoft.com/office/drawing/2014/main" id="{58F46C6A-4F69-2CEB-5C98-5057EEB8C983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544586" y="2055424"/>
              <a:ext cx="642372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Lappeenranta</a:t>
              </a:r>
            </a:p>
          </p:txBody>
        </p:sp>
        <p:sp>
          <p:nvSpPr>
            <p:cNvPr id="16" name="Content Placeholder 10">
              <a:extLst>
                <a:ext uri="{FF2B5EF4-FFF2-40B4-BE49-F238E27FC236}">
                  <a16:creationId xmlns:a16="http://schemas.microsoft.com/office/drawing/2014/main" id="{2A3E8085-08D1-6811-FCDF-67B110F27FF4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389309" y="1287514"/>
              <a:ext cx="23572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Oulu</a:t>
              </a:r>
            </a:p>
          </p:txBody>
        </p:sp>
        <p:sp>
          <p:nvSpPr>
            <p:cNvPr id="17" name="Content Placeholder 10">
              <a:extLst>
                <a:ext uri="{FF2B5EF4-FFF2-40B4-BE49-F238E27FC236}">
                  <a16:creationId xmlns:a16="http://schemas.microsoft.com/office/drawing/2014/main" id="{6C1F9FCB-74C9-4338-A938-BEE8E7AD6381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705950" y="1110803"/>
              <a:ext cx="359910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Kajaani</a:t>
              </a:r>
            </a:p>
          </p:txBody>
        </p:sp>
        <p:sp>
          <p:nvSpPr>
            <p:cNvPr id="18" name="Content Placeholder 10">
              <a:extLst>
                <a:ext uri="{FF2B5EF4-FFF2-40B4-BE49-F238E27FC236}">
                  <a16:creationId xmlns:a16="http://schemas.microsoft.com/office/drawing/2014/main" id="{984E2BDB-DFA4-06D3-67AB-08E07BC96D4A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834116" y="1343555"/>
              <a:ext cx="35068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Kuopio</a:t>
              </a:r>
            </a:p>
          </p:txBody>
        </p:sp>
        <p:sp>
          <p:nvSpPr>
            <p:cNvPr id="19" name="Content Placeholder 10">
              <a:extLst>
                <a:ext uri="{FF2B5EF4-FFF2-40B4-BE49-F238E27FC236}">
                  <a16:creationId xmlns:a16="http://schemas.microsoft.com/office/drawing/2014/main" id="{12411278-649C-A0C1-2192-C4BFBE71C873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834116" y="1488651"/>
              <a:ext cx="426141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Joensuu</a:t>
              </a:r>
            </a:p>
          </p:txBody>
        </p:sp>
        <p:sp>
          <p:nvSpPr>
            <p:cNvPr id="20" name="Content Placeholder 10">
              <a:extLst>
                <a:ext uri="{FF2B5EF4-FFF2-40B4-BE49-F238E27FC236}">
                  <a16:creationId xmlns:a16="http://schemas.microsoft.com/office/drawing/2014/main" id="{9DA26E5E-4720-BDE1-2E65-4ED539270EE9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834116" y="1677575"/>
              <a:ext cx="476964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Jyväskylä</a:t>
              </a:r>
            </a:p>
          </p:txBody>
        </p:sp>
        <p:sp>
          <p:nvSpPr>
            <p:cNvPr id="21" name="Content Placeholder 10">
              <a:extLst>
                <a:ext uri="{FF2B5EF4-FFF2-40B4-BE49-F238E27FC236}">
                  <a16:creationId xmlns:a16="http://schemas.microsoft.com/office/drawing/2014/main" id="{E81DE11D-7540-14CA-71C5-D5FBBA25C154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198896" y="1610334"/>
              <a:ext cx="426141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Seinäjoki</a:t>
              </a:r>
            </a:p>
          </p:txBody>
        </p:sp>
        <p:sp>
          <p:nvSpPr>
            <p:cNvPr id="22" name="Content Placeholder 10">
              <a:extLst>
                <a:ext uri="{FF2B5EF4-FFF2-40B4-BE49-F238E27FC236}">
                  <a16:creationId xmlns:a16="http://schemas.microsoft.com/office/drawing/2014/main" id="{0D9050AC-469D-50D5-6053-52B4A8ED156F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437911" y="1842538"/>
              <a:ext cx="187126" cy="12641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Pori</a:t>
              </a:r>
            </a:p>
          </p:txBody>
        </p:sp>
        <p:sp>
          <p:nvSpPr>
            <p:cNvPr id="23" name="Content Placeholder 10">
              <a:extLst>
                <a:ext uri="{FF2B5EF4-FFF2-40B4-BE49-F238E27FC236}">
                  <a16:creationId xmlns:a16="http://schemas.microsoft.com/office/drawing/2014/main" id="{783A9A2B-C8D3-0FC9-E97A-6E2EE3882F5F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698650" y="1866499"/>
              <a:ext cx="35068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Mikkeli</a:t>
              </a:r>
            </a:p>
          </p:txBody>
        </p:sp>
        <p:sp>
          <p:nvSpPr>
            <p:cNvPr id="24" name="Content Placeholder 10">
              <a:extLst>
                <a:ext uri="{FF2B5EF4-FFF2-40B4-BE49-F238E27FC236}">
                  <a16:creationId xmlns:a16="http://schemas.microsoft.com/office/drawing/2014/main" id="{EF4BA100-420E-3EEB-2204-D793244A7E48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673706" y="2247167"/>
              <a:ext cx="426141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Tampere</a:t>
              </a:r>
            </a:p>
          </p:txBody>
        </p:sp>
        <p:sp>
          <p:nvSpPr>
            <p:cNvPr id="25" name="Content Placeholder 10">
              <a:extLst>
                <a:ext uri="{FF2B5EF4-FFF2-40B4-BE49-F238E27FC236}">
                  <a16:creationId xmlns:a16="http://schemas.microsoft.com/office/drawing/2014/main" id="{C25A7D11-8960-2B00-C299-D689B2DF61C8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293163" y="2244984"/>
              <a:ext cx="250957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Lahti</a:t>
              </a:r>
            </a:p>
          </p:txBody>
        </p:sp>
        <p:sp>
          <p:nvSpPr>
            <p:cNvPr id="26" name="Content Placeholder 10">
              <a:extLst>
                <a:ext uri="{FF2B5EF4-FFF2-40B4-BE49-F238E27FC236}">
                  <a16:creationId xmlns:a16="http://schemas.microsoft.com/office/drawing/2014/main" id="{D99439A4-98DE-038A-FE9D-93E67B740F3B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966690" y="2442625"/>
              <a:ext cx="381244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Helsinki</a:t>
              </a:r>
            </a:p>
          </p:txBody>
        </p:sp>
        <p:sp>
          <p:nvSpPr>
            <p:cNvPr id="27" name="Content Placeholder 10">
              <a:extLst>
                <a:ext uri="{FF2B5EF4-FFF2-40B4-BE49-F238E27FC236}">
                  <a16:creationId xmlns:a16="http://schemas.microsoft.com/office/drawing/2014/main" id="{517AA890-AA3D-791A-04C9-5B1A86C655E9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336469" y="2033276"/>
              <a:ext cx="28856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Turku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8E119A6-BBFB-169E-56EA-43F5E98458DE}"/>
                </a:ext>
              </a:extLst>
            </p:cNvPr>
            <p:cNvGrpSpPr/>
            <p:nvPr/>
          </p:nvGrpSpPr>
          <p:grpSpPr>
            <a:xfrm>
              <a:off x="6845807" y="554103"/>
              <a:ext cx="739046" cy="1585599"/>
              <a:chOff x="6845807" y="554103"/>
              <a:chExt cx="739046" cy="1585599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4D25A59B-FF03-7512-EAB8-FAF0EE3FFA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45807" y="554103"/>
                <a:ext cx="739046" cy="1585599"/>
              </a:xfrm>
              <a:prstGeom prst="rect">
                <a:avLst/>
              </a:prstGeom>
            </p:spPr>
          </p:pic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8544314-B8C9-1DC4-3565-397F6615B2F2}"/>
                  </a:ext>
                </a:extLst>
              </p:cNvPr>
              <p:cNvSpPr/>
              <p:nvPr/>
            </p:nvSpPr>
            <p:spPr>
              <a:xfrm>
                <a:off x="7202758" y="1107096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D83FE8C-B0F9-EFF0-60DA-6606AD8A3988}"/>
                  </a:ext>
                </a:extLst>
              </p:cNvPr>
              <p:cNvSpPr/>
              <p:nvPr/>
            </p:nvSpPr>
            <p:spPr>
              <a:xfrm>
                <a:off x="7459832" y="1666331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73469ED9-E36F-7E5E-26BA-AEC720427179}"/>
                  </a:ext>
                </a:extLst>
              </p:cNvPr>
              <p:cNvSpPr/>
              <p:nvPr/>
            </p:nvSpPr>
            <p:spPr>
              <a:xfrm>
                <a:off x="7152109" y="1350820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EEA377D2-EC9B-611D-8AF4-C585EAC3B0CB}"/>
                  </a:ext>
                </a:extLst>
              </p:cNvPr>
              <p:cNvSpPr/>
              <p:nvPr/>
            </p:nvSpPr>
            <p:spPr>
              <a:xfrm>
                <a:off x="7328351" y="1614020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EAF72F2A-BFB8-9650-979B-F7E2D323CB67}"/>
                  </a:ext>
                </a:extLst>
              </p:cNvPr>
              <p:cNvSpPr/>
              <p:nvPr/>
            </p:nvSpPr>
            <p:spPr>
              <a:xfrm>
                <a:off x="7306536" y="1399597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D62DF4DD-F9D0-1538-A4FE-1B5C03F48A27}"/>
                  </a:ext>
                </a:extLst>
              </p:cNvPr>
              <p:cNvSpPr/>
              <p:nvPr/>
            </p:nvSpPr>
            <p:spPr>
              <a:xfrm>
                <a:off x="7178202" y="1741101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B83E9549-3B47-4066-6A74-3C7D0B545303}"/>
                  </a:ext>
                </a:extLst>
              </p:cNvPr>
              <p:cNvSpPr/>
              <p:nvPr/>
            </p:nvSpPr>
            <p:spPr>
              <a:xfrm>
                <a:off x="6988506" y="1658615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B8EBB91-0DB4-93E2-DD9F-11A9619F6FAE}"/>
                  </a:ext>
                </a:extLst>
              </p:cNvPr>
              <p:cNvSpPr/>
              <p:nvPr/>
            </p:nvSpPr>
            <p:spPr>
              <a:xfrm>
                <a:off x="6918517" y="1598149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0E28AC8-40FF-0D4C-22CA-6AB2A92EDE0B}"/>
                  </a:ext>
                </a:extLst>
              </p:cNvPr>
              <p:cNvSpPr/>
              <p:nvPr/>
            </p:nvSpPr>
            <p:spPr>
              <a:xfrm>
                <a:off x="7351383" y="1920629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3F15FC2-8F41-AD7F-1066-50DD1382CCE5}"/>
                  </a:ext>
                </a:extLst>
              </p:cNvPr>
              <p:cNvSpPr/>
              <p:nvPr/>
            </p:nvSpPr>
            <p:spPr>
              <a:xfrm>
                <a:off x="7277838" y="1851370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F9ABBFC8-D423-9665-1ACA-AC8344F5522A}"/>
                  </a:ext>
                </a:extLst>
              </p:cNvPr>
              <p:cNvSpPr/>
              <p:nvPr/>
            </p:nvSpPr>
            <p:spPr>
              <a:xfrm>
                <a:off x="7036298" y="1879026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C37131C-8CC2-5843-0312-4367544DF461}"/>
                  </a:ext>
                </a:extLst>
              </p:cNvPr>
              <p:cNvSpPr/>
              <p:nvPr/>
            </p:nvSpPr>
            <p:spPr>
              <a:xfrm>
                <a:off x="7167125" y="1939921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7FE767F-02E7-BBFB-6027-A87E7DF44A60}"/>
                  </a:ext>
                </a:extLst>
              </p:cNvPr>
              <p:cNvSpPr/>
              <p:nvPr/>
            </p:nvSpPr>
            <p:spPr>
              <a:xfrm>
                <a:off x="7146837" y="2062528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95A72E40-848F-B472-45CD-9AA31E0EA758}"/>
                  </a:ext>
                </a:extLst>
              </p:cNvPr>
              <p:cNvSpPr/>
              <p:nvPr/>
            </p:nvSpPr>
            <p:spPr>
              <a:xfrm>
                <a:off x="6863490" y="1884577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FEBBDE0-6BF6-5D9F-654B-CA3EDE3337CD}"/>
                  </a:ext>
                </a:extLst>
              </p:cNvPr>
              <p:cNvSpPr/>
              <p:nvPr/>
            </p:nvSpPr>
            <p:spPr>
              <a:xfrm>
                <a:off x="6930588" y="2018413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  <p:sp>
          <p:nvSpPr>
            <p:cNvPr id="29" name="Content Placeholder 10">
              <a:extLst>
                <a:ext uri="{FF2B5EF4-FFF2-40B4-BE49-F238E27FC236}">
                  <a16:creationId xmlns:a16="http://schemas.microsoft.com/office/drawing/2014/main" id="{109A48D5-1EC7-3F4B-2FB5-5D0C39D988AC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307568" y="1460922"/>
              <a:ext cx="317469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Vaasa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508C843-D597-B5A4-683E-8EF329C12547}"/>
                </a:ext>
              </a:extLst>
            </p:cNvPr>
            <p:cNvCxnSpPr>
              <a:cxnSpLocks/>
            </p:cNvCxnSpPr>
            <p:nvPr/>
          </p:nvCxnSpPr>
          <p:spPr>
            <a:xfrm>
              <a:off x="6910001" y="1119668"/>
              <a:ext cx="15144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94C322B-9BBB-4E6E-E30C-371D6394B82D}"/>
                </a:ext>
              </a:extLst>
            </p:cNvPr>
            <p:cNvCxnSpPr>
              <a:cxnSpLocks/>
            </p:cNvCxnSpPr>
            <p:nvPr/>
          </p:nvCxnSpPr>
          <p:spPr>
            <a:xfrm>
              <a:off x="6673166" y="1359110"/>
              <a:ext cx="47367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052534D-F464-4EFA-89F9-DF938CA37981}"/>
                </a:ext>
              </a:extLst>
            </p:cNvPr>
            <p:cNvCxnSpPr>
              <a:cxnSpLocks/>
            </p:cNvCxnSpPr>
            <p:nvPr/>
          </p:nvCxnSpPr>
          <p:spPr>
            <a:xfrm>
              <a:off x="6681539" y="1535889"/>
              <a:ext cx="186277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3A74870-96DF-0373-D7CF-A0695B91C19C}"/>
                </a:ext>
              </a:extLst>
            </p:cNvPr>
            <p:cNvCxnSpPr>
              <a:cxnSpLocks/>
            </p:cNvCxnSpPr>
            <p:nvPr/>
          </p:nvCxnSpPr>
          <p:spPr>
            <a:xfrm>
              <a:off x="6689785" y="1897576"/>
              <a:ext cx="169786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C7BA52-A3F2-6F48-F2A3-874FCE085F27}"/>
                </a:ext>
              </a:extLst>
            </p:cNvPr>
            <p:cNvCxnSpPr>
              <a:cxnSpLocks/>
            </p:cNvCxnSpPr>
            <p:nvPr/>
          </p:nvCxnSpPr>
          <p:spPr>
            <a:xfrm>
              <a:off x="6678744" y="2108449"/>
              <a:ext cx="180827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1C749E6-1566-0860-1786-562F4F5EFC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1368" y="2047922"/>
              <a:ext cx="74699" cy="62014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87A137F-D28C-DE00-FA97-02A56E3DCE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48247" y="1909128"/>
              <a:ext cx="0" cy="22758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D631C17-A7D6-7068-46E1-720FAB0727F6}"/>
                </a:ext>
              </a:extLst>
            </p:cNvPr>
            <p:cNvCxnSpPr/>
            <p:nvPr/>
          </p:nvCxnSpPr>
          <p:spPr>
            <a:xfrm>
              <a:off x="6866782" y="1533425"/>
              <a:ext cx="58946" cy="58946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84263A-1258-7372-3341-8F6DC80F2E48}"/>
                </a:ext>
              </a:extLst>
            </p:cNvPr>
            <p:cNvCxnSpPr>
              <a:cxnSpLocks/>
            </p:cNvCxnSpPr>
            <p:nvPr/>
          </p:nvCxnSpPr>
          <p:spPr>
            <a:xfrm>
              <a:off x="6790226" y="1677575"/>
              <a:ext cx="186277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E3AFAC4-0E84-D5E6-55D1-C75EBD8A0EED}"/>
                </a:ext>
              </a:extLst>
            </p:cNvPr>
            <p:cNvCxnSpPr>
              <a:cxnSpLocks/>
            </p:cNvCxnSpPr>
            <p:nvPr/>
          </p:nvCxnSpPr>
          <p:spPr>
            <a:xfrm>
              <a:off x="6673294" y="1677575"/>
              <a:ext cx="186277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AF69F40-615A-76C0-EA65-6B6B239D29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48247" y="2101529"/>
              <a:ext cx="0" cy="143455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E56786-426C-E846-8586-292778278D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9409" y="2087672"/>
              <a:ext cx="0" cy="340062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FD892DE-F652-BF00-C598-7361319A15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77838" y="2026033"/>
              <a:ext cx="0" cy="28894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68B3D07-3159-BBBF-6751-DE7E679EF8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02758" y="1965065"/>
              <a:ext cx="78002" cy="60264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234F3A2-609E-68A7-A7D6-65939040E89C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51" y="1412169"/>
              <a:ext cx="1314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D400191-4C73-5A79-A1E9-1F8D41B8FE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9832" y="1203598"/>
              <a:ext cx="208512" cy="208571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730B41-EBD4-6A99-ABEF-A5622B0643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9598" y="1541085"/>
              <a:ext cx="137940" cy="137979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72CA1A5-174D-2429-FDC3-387C08B4A431}"/>
                </a:ext>
              </a:extLst>
            </p:cNvPr>
            <p:cNvCxnSpPr>
              <a:cxnSpLocks/>
            </p:cNvCxnSpPr>
            <p:nvPr/>
          </p:nvCxnSpPr>
          <p:spPr>
            <a:xfrm>
              <a:off x="7353495" y="1622038"/>
              <a:ext cx="210593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31675CD-0D9B-6D3E-5682-871CFF1F6000}"/>
                </a:ext>
              </a:extLst>
            </p:cNvPr>
            <p:cNvCxnSpPr>
              <a:cxnSpLocks/>
            </p:cNvCxnSpPr>
            <p:nvPr/>
          </p:nvCxnSpPr>
          <p:spPr>
            <a:xfrm>
              <a:off x="7484976" y="1677575"/>
              <a:ext cx="1314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C06F68E-14D6-76D7-9761-5B17014B975C}"/>
                </a:ext>
              </a:extLst>
            </p:cNvPr>
            <p:cNvCxnSpPr>
              <a:cxnSpLocks/>
            </p:cNvCxnSpPr>
            <p:nvPr/>
          </p:nvCxnSpPr>
          <p:spPr>
            <a:xfrm>
              <a:off x="7202758" y="1747561"/>
              <a:ext cx="341362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D442FDE-434A-6CD1-0A73-DCD3D447FB8C}"/>
                </a:ext>
              </a:extLst>
            </p:cNvPr>
            <p:cNvCxnSpPr>
              <a:cxnSpLocks/>
            </p:cNvCxnSpPr>
            <p:nvPr/>
          </p:nvCxnSpPr>
          <p:spPr>
            <a:xfrm>
              <a:off x="7300650" y="1863942"/>
              <a:ext cx="210593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E0292CC-FF4F-93BF-4865-093B5BC09A4F}"/>
                </a:ext>
              </a:extLst>
            </p:cNvPr>
            <p:cNvCxnSpPr>
              <a:cxnSpLocks/>
            </p:cNvCxnSpPr>
            <p:nvPr/>
          </p:nvCxnSpPr>
          <p:spPr>
            <a:xfrm>
              <a:off x="7564088" y="1622038"/>
              <a:ext cx="48144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875D31-8B12-8B78-2F07-70B28C845043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6" y="1680363"/>
              <a:ext cx="8349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58A5258-E06C-4334-3050-1B861B003CED}"/>
                </a:ext>
              </a:extLst>
            </p:cNvPr>
            <p:cNvCxnSpPr>
              <a:cxnSpLocks/>
            </p:cNvCxnSpPr>
            <p:nvPr/>
          </p:nvCxnSpPr>
          <p:spPr>
            <a:xfrm>
              <a:off x="7544120" y="1747561"/>
              <a:ext cx="196232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9C797CF-39E0-41F7-99C7-4550A9C6C99F}"/>
                </a:ext>
              </a:extLst>
            </p:cNvPr>
            <p:cNvCxnSpPr>
              <a:cxnSpLocks/>
            </p:cNvCxnSpPr>
            <p:nvPr/>
          </p:nvCxnSpPr>
          <p:spPr>
            <a:xfrm>
              <a:off x="7469497" y="1863942"/>
              <a:ext cx="8349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436BB1D-A533-731E-6DA6-D655D7E87A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1181" y="1419206"/>
              <a:ext cx="194442" cy="205303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3F16118-A0EA-EB0D-8A4A-3583A62510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78574" y="1951203"/>
              <a:ext cx="147310" cy="122295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0B5EFC2-36AB-0DBA-8CD4-F507580BA841}"/>
                </a:ext>
              </a:extLst>
            </p:cNvPr>
            <p:cNvCxnSpPr>
              <a:cxnSpLocks/>
            </p:cNvCxnSpPr>
            <p:nvPr/>
          </p:nvCxnSpPr>
          <p:spPr>
            <a:xfrm>
              <a:off x="7061442" y="1120843"/>
              <a:ext cx="131543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Content Placeholder 10">
            <a:extLst>
              <a:ext uri="{FF2B5EF4-FFF2-40B4-BE49-F238E27FC236}">
                <a16:creationId xmlns:a16="http://schemas.microsoft.com/office/drawing/2014/main" id="{6ED7EE59-C877-C94B-74B6-DD36838931B2}"/>
              </a:ext>
            </a:extLst>
          </p:cNvPr>
          <p:cNvSpPr txBox="1">
            <a:spLocks/>
          </p:cNvSpPr>
          <p:nvPr/>
        </p:nvSpPr>
        <p:spPr bwMode="black">
          <a:xfrm>
            <a:off x="6329216" y="3242476"/>
            <a:ext cx="2635272" cy="9690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Itsekannattavuus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Tavoitteenamme on kattaa toimintamme kulut toiminnastamme saatavilla tuotoilla. Varmistamme itsekannattavuuden hallitulla riskinotolla.</a:t>
            </a:r>
          </a:p>
        </p:txBody>
      </p:sp>
      <p:sp>
        <p:nvSpPr>
          <p:cNvPr id="75" name="Content Placeholder 10">
            <a:extLst>
              <a:ext uri="{FF2B5EF4-FFF2-40B4-BE49-F238E27FC236}">
                <a16:creationId xmlns:a16="http://schemas.microsoft.com/office/drawing/2014/main" id="{0E2D7514-565F-4C2F-9F2C-75A11585CCF3}"/>
              </a:ext>
            </a:extLst>
          </p:cNvPr>
          <p:cNvSpPr txBox="1">
            <a:spLocks/>
          </p:cNvSpPr>
          <p:nvPr/>
        </p:nvSpPr>
        <p:spPr bwMode="black">
          <a:xfrm>
            <a:off x="3955882" y="4253407"/>
            <a:ext cx="2062785" cy="4785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Omistajaohjaus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Toimintaamme ohjaa työ- ja elinkeinoministeriö</a:t>
            </a:r>
          </a:p>
        </p:txBody>
      </p:sp>
      <p:sp>
        <p:nvSpPr>
          <p:cNvPr id="76" name="Content Placeholder 10">
            <a:extLst>
              <a:ext uri="{FF2B5EF4-FFF2-40B4-BE49-F238E27FC236}">
                <a16:creationId xmlns:a16="http://schemas.microsoft.com/office/drawing/2014/main" id="{1D57D1B8-49B2-8B25-CE7B-46CD683A7980}"/>
              </a:ext>
            </a:extLst>
          </p:cNvPr>
          <p:cNvSpPr txBox="1">
            <a:spLocks/>
          </p:cNvSpPr>
          <p:nvPr/>
        </p:nvSpPr>
        <p:spPr bwMode="black">
          <a:xfrm>
            <a:off x="3835517" y="3243268"/>
            <a:ext cx="2363379" cy="9506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Suomen asialla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Edellytämme vientihankkeiden hyödyttävän taloudellista kehitystä Suomessa. Lujitamme Suomen taloutta.</a:t>
            </a:r>
          </a:p>
        </p:txBody>
      </p:sp>
      <p:sp>
        <p:nvSpPr>
          <p:cNvPr id="77" name="Content Placeholder 10">
            <a:extLst>
              <a:ext uri="{FF2B5EF4-FFF2-40B4-BE49-F238E27FC236}">
                <a16:creationId xmlns:a16="http://schemas.microsoft.com/office/drawing/2014/main" id="{F4220ADF-83FB-BBA3-A352-5A839DD36171}"/>
              </a:ext>
            </a:extLst>
          </p:cNvPr>
          <p:cNvSpPr txBox="1">
            <a:spLocks/>
          </p:cNvSpPr>
          <p:nvPr/>
        </p:nvSpPr>
        <p:spPr bwMode="black">
          <a:xfrm>
            <a:off x="3817221" y="2169000"/>
            <a:ext cx="2061977" cy="10229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Mitä teemme?</a:t>
            </a:r>
          </a:p>
          <a:p>
            <a:pPr marL="0" indent="0"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Finnvera on rahoittajana ratkaiseva puuttuva palanen: syntyy alkuja, kasvua ja kansainvälisiä menestystarinoita. </a:t>
            </a:r>
          </a:p>
          <a:p>
            <a:pPr marL="0" indent="0"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Olemme Suomen vientitakuulaitos.</a:t>
            </a:r>
          </a:p>
        </p:txBody>
      </p:sp>
      <p:sp>
        <p:nvSpPr>
          <p:cNvPr id="78" name="Content Placeholder 10">
            <a:extLst>
              <a:ext uri="{FF2B5EF4-FFF2-40B4-BE49-F238E27FC236}">
                <a16:creationId xmlns:a16="http://schemas.microsoft.com/office/drawing/2014/main" id="{E28E3749-A1E1-302E-9A8D-C2470FA4779C}"/>
              </a:ext>
            </a:extLst>
          </p:cNvPr>
          <p:cNvSpPr txBox="1">
            <a:spLocks/>
          </p:cNvSpPr>
          <p:nvPr/>
        </p:nvSpPr>
        <p:spPr bwMode="black">
          <a:xfrm>
            <a:off x="3817532" y="1693641"/>
            <a:ext cx="2433427" cy="2585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Työntekijää</a:t>
            </a:r>
          </a:p>
        </p:txBody>
      </p:sp>
    </p:spTree>
    <p:extLst>
      <p:ext uri="{BB962C8B-B14F-4D97-AF65-F5344CB8AC3E}">
        <p14:creationId xmlns:p14="http://schemas.microsoft.com/office/powerpoint/2010/main" val="57192355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DBB50F-61B9-5CE4-03D2-8D10F71EAF1F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fi-FI" dirty="0"/>
              <a:t>Varmistamme yhdessä yhteistyö-verkostomme kanssa yrityksen kehitysvaiheeseen sopivat ratkaisut.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DAA1AC-D332-1F57-7C7A-1E62968ABC92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fi-FI" dirty="0"/>
              <a:t>Missä voimme</a:t>
            </a:r>
            <a:br>
              <a:rPr lang="fi-FI" dirty="0"/>
            </a:br>
            <a:r>
              <a:rPr lang="fi-FI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auttaa?</a:t>
            </a:r>
          </a:p>
        </p:txBody>
      </p:sp>
      <p:sp>
        <p:nvSpPr>
          <p:cNvPr id="10" name="Content Placeholder 18">
            <a:extLst>
              <a:ext uri="{FF2B5EF4-FFF2-40B4-BE49-F238E27FC236}">
                <a16:creationId xmlns:a16="http://schemas.microsoft.com/office/drawing/2014/main" id="{A481BA12-DB3D-1E74-74EA-88DF22B72B99}"/>
              </a:ext>
            </a:extLst>
          </p:cNvPr>
          <p:cNvSpPr txBox="1">
            <a:spLocks/>
          </p:cNvSpPr>
          <p:nvPr/>
        </p:nvSpPr>
        <p:spPr>
          <a:xfrm>
            <a:off x="3891980" y="3269635"/>
            <a:ext cx="932381" cy="330689"/>
          </a:xfrm>
          <a:prstGeom prst="rect">
            <a:avLst/>
          </a:prstGeom>
        </p:spPr>
        <p:txBody>
          <a:bodyPr/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i-FI" sz="90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Liiketoiminnan aloittaminen</a:t>
            </a:r>
            <a:endParaRPr lang="fi-FI" sz="9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F9771C01-466F-212F-681A-8633B821B6F4}"/>
              </a:ext>
            </a:extLst>
          </p:cNvPr>
          <p:cNvSpPr txBox="1">
            <a:spLocks/>
          </p:cNvSpPr>
          <p:nvPr/>
        </p:nvSpPr>
        <p:spPr>
          <a:xfrm>
            <a:off x="4711066" y="4356516"/>
            <a:ext cx="2160239" cy="2994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1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i-FI" sz="900" b="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Kilpailukyvyn parantaminen ja liiketoiminnan kasvattaminen</a:t>
            </a:r>
          </a:p>
        </p:txBody>
      </p:sp>
      <p:sp>
        <p:nvSpPr>
          <p:cNvPr id="12" name="Content Placeholder 18">
            <a:extLst>
              <a:ext uri="{FF2B5EF4-FFF2-40B4-BE49-F238E27FC236}">
                <a16:creationId xmlns:a16="http://schemas.microsoft.com/office/drawing/2014/main" id="{22F84ACA-3471-0372-285E-3E2BD810C45B}"/>
              </a:ext>
            </a:extLst>
          </p:cNvPr>
          <p:cNvSpPr txBox="1">
            <a:spLocks/>
          </p:cNvSpPr>
          <p:nvPr/>
        </p:nvSpPr>
        <p:spPr>
          <a:xfrm>
            <a:off x="4484556" y="2315936"/>
            <a:ext cx="1460772" cy="4559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1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i-FI" sz="900" b="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Kaupan rahoitus, investoinnit ja kasvun käyttöpääoma</a:t>
            </a:r>
          </a:p>
        </p:txBody>
      </p:sp>
      <p:sp>
        <p:nvSpPr>
          <p:cNvPr id="13" name="Content Placeholder 18">
            <a:extLst>
              <a:ext uri="{FF2B5EF4-FFF2-40B4-BE49-F238E27FC236}">
                <a16:creationId xmlns:a16="http://schemas.microsoft.com/office/drawing/2014/main" id="{4EB9BF0A-25D5-9782-57DE-DFC7834A60FC}"/>
              </a:ext>
            </a:extLst>
          </p:cNvPr>
          <p:cNvSpPr txBox="1">
            <a:spLocks/>
          </p:cNvSpPr>
          <p:nvPr/>
        </p:nvSpPr>
        <p:spPr>
          <a:xfrm>
            <a:off x="6138528" y="3275439"/>
            <a:ext cx="1584684" cy="5653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1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i-FI" sz="900" b="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Liiketoiminnan kansainvälistyminen</a:t>
            </a:r>
          </a:p>
        </p:txBody>
      </p:sp>
      <p:sp>
        <p:nvSpPr>
          <p:cNvPr id="14" name="Content Placeholder 18">
            <a:extLst>
              <a:ext uri="{FF2B5EF4-FFF2-40B4-BE49-F238E27FC236}">
                <a16:creationId xmlns:a16="http://schemas.microsoft.com/office/drawing/2014/main" id="{121B410E-2129-7E56-5019-67A1AAE4FF07}"/>
              </a:ext>
            </a:extLst>
          </p:cNvPr>
          <p:cNvSpPr txBox="1">
            <a:spLocks/>
          </p:cNvSpPr>
          <p:nvPr/>
        </p:nvSpPr>
        <p:spPr>
          <a:xfrm>
            <a:off x="5739890" y="1572025"/>
            <a:ext cx="1115877" cy="2873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1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i-FI" sz="900" b="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Viennin käynnistäminen ja kasvattaminen</a:t>
            </a:r>
          </a:p>
        </p:txBody>
      </p:sp>
      <p:sp>
        <p:nvSpPr>
          <p:cNvPr id="15" name="Content Placeholder 18">
            <a:extLst>
              <a:ext uri="{FF2B5EF4-FFF2-40B4-BE49-F238E27FC236}">
                <a16:creationId xmlns:a16="http://schemas.microsoft.com/office/drawing/2014/main" id="{00361B84-8417-6F21-7D85-7BEC22F6FF05}"/>
              </a:ext>
            </a:extLst>
          </p:cNvPr>
          <p:cNvSpPr txBox="1">
            <a:spLocks/>
          </p:cNvSpPr>
          <p:nvPr/>
        </p:nvSpPr>
        <p:spPr>
          <a:xfrm>
            <a:off x="6598389" y="925257"/>
            <a:ext cx="1442121" cy="1692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1" kern="1200" baseline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i-FI" sz="900" b="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Omistajanvaihdokset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12C804-6142-3659-6E07-D29CEE918864}"/>
              </a:ext>
            </a:extLst>
          </p:cNvPr>
          <p:cNvCxnSpPr>
            <a:cxnSpLocks/>
          </p:cNvCxnSpPr>
          <p:nvPr/>
        </p:nvCxnSpPr>
        <p:spPr>
          <a:xfrm flipH="1">
            <a:off x="4082712" y="985168"/>
            <a:ext cx="4307671" cy="35934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5D1552B-6DD4-12B8-40E7-64F8425CEFC8}"/>
              </a:ext>
            </a:extLst>
          </p:cNvPr>
          <p:cNvCxnSpPr>
            <a:cxnSpLocks/>
          </p:cNvCxnSpPr>
          <p:nvPr/>
        </p:nvCxnSpPr>
        <p:spPr>
          <a:xfrm>
            <a:off x="5224267" y="2758333"/>
            <a:ext cx="0" cy="87209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EE136-BA8B-B3DC-997C-1B2DC634A7E6}"/>
              </a:ext>
            </a:extLst>
          </p:cNvPr>
          <p:cNvCxnSpPr>
            <a:cxnSpLocks/>
          </p:cNvCxnSpPr>
          <p:nvPr/>
        </p:nvCxnSpPr>
        <p:spPr>
          <a:xfrm>
            <a:off x="5836241" y="3111307"/>
            <a:ext cx="0" cy="612571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B5B9BE-A39A-E4B9-87B7-72EA0425FFEC}"/>
              </a:ext>
            </a:extLst>
          </p:cNvPr>
          <p:cNvCxnSpPr>
            <a:cxnSpLocks/>
          </p:cNvCxnSpPr>
          <p:nvPr/>
        </p:nvCxnSpPr>
        <p:spPr>
          <a:xfrm>
            <a:off x="6315954" y="2012730"/>
            <a:ext cx="0" cy="698127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CDB5212-1CB6-189E-A139-90DE3694BFA3}"/>
              </a:ext>
            </a:extLst>
          </p:cNvPr>
          <p:cNvCxnSpPr>
            <a:cxnSpLocks/>
          </p:cNvCxnSpPr>
          <p:nvPr/>
        </p:nvCxnSpPr>
        <p:spPr>
          <a:xfrm>
            <a:off x="6930870" y="2205874"/>
            <a:ext cx="0" cy="635315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B130B42-3C58-2F7C-2055-23027DA72D3A}"/>
              </a:ext>
            </a:extLst>
          </p:cNvPr>
          <p:cNvCxnSpPr>
            <a:cxnSpLocks/>
          </p:cNvCxnSpPr>
          <p:nvPr/>
        </p:nvCxnSpPr>
        <p:spPr>
          <a:xfrm>
            <a:off x="7359409" y="1148133"/>
            <a:ext cx="0" cy="701964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D10872A-6088-F0FC-8323-EE626E8D836B}"/>
              </a:ext>
            </a:extLst>
          </p:cNvPr>
          <p:cNvCxnSpPr>
            <a:cxnSpLocks/>
          </p:cNvCxnSpPr>
          <p:nvPr/>
        </p:nvCxnSpPr>
        <p:spPr>
          <a:xfrm>
            <a:off x="4352133" y="3691839"/>
            <a:ext cx="0" cy="648072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E43A5191-DD5B-177F-179E-9879E5306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52726" y="500061"/>
            <a:ext cx="404324" cy="42229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085F3848-0552-4064-4387-BD12092750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54111" y="2898608"/>
            <a:ext cx="353517" cy="369229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8F97F4CE-DCD4-1940-96B6-1C91AC8A1B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13792" y="1104719"/>
            <a:ext cx="404324" cy="42229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6D2793A-1EFD-0976-F13E-361ACCDE3C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12780" y="1877863"/>
            <a:ext cx="404324" cy="422294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C9DB229E-0A52-E35E-EA86-EFDBF2EBEA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34079" y="3807728"/>
            <a:ext cx="404324" cy="422294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622D28D9-D9C5-04A8-C30C-BF9EDCCD65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44860" y="2772084"/>
            <a:ext cx="404324" cy="42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5025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949A0B-1F65-B088-AD57-AE258106C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461" y="1407657"/>
            <a:ext cx="6337077" cy="1296144"/>
          </a:xfrm>
        </p:spPr>
        <p:txBody>
          <a:bodyPr/>
          <a:lstStyle/>
          <a:p>
            <a:r>
              <a:rPr lang="fi-FI" dirty="0"/>
              <a:t>Käännä uusi lehti </a:t>
            </a:r>
            <a:br>
              <a:rPr lang="fi-FI" dirty="0"/>
            </a:br>
            <a:r>
              <a:rPr lang="fi-FI" dirty="0"/>
              <a:t>– Omistajanvaihdoksella uutta potkua yritykselle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84F805-B74C-99A8-07AC-21FF75308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461" y="2847818"/>
            <a:ext cx="6337077" cy="948068"/>
          </a:xfrm>
        </p:spPr>
        <p:txBody>
          <a:bodyPr/>
          <a:lstStyle/>
          <a:p>
            <a:r>
              <a:rPr lang="fi-FI" dirty="0"/>
              <a:t>Yrityskauppa tai sukupolvenvaihdos</a:t>
            </a:r>
          </a:p>
        </p:txBody>
      </p:sp>
    </p:spTree>
    <p:extLst>
      <p:ext uri="{BB962C8B-B14F-4D97-AF65-F5344CB8AC3E}">
        <p14:creationId xmlns:p14="http://schemas.microsoft.com/office/powerpoint/2010/main" val="64442985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tsikko 20">
            <a:extLst>
              <a:ext uri="{FF2B5EF4-FFF2-40B4-BE49-F238E27FC236}">
                <a16:creationId xmlns:a16="http://schemas.microsoft.com/office/drawing/2014/main" id="{74A026E7-2068-8730-4147-884838DFE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9" y="556594"/>
            <a:ext cx="7771694" cy="935036"/>
          </a:xfrm>
        </p:spPr>
        <p:txBody>
          <a:bodyPr/>
          <a:lstStyle/>
          <a:p>
            <a:r>
              <a:rPr lang="fi-FI" sz="3200" dirty="0"/>
              <a:t>Omistajanvaihdosten </a:t>
            </a:r>
            <a:r>
              <a:rPr lang="fi-FI" sz="3200" b="1" dirty="0">
                <a:latin typeface="+mj-lt"/>
              </a:rPr>
              <a:t>avainluvut</a:t>
            </a:r>
            <a:r>
              <a:rPr lang="fi-FI" sz="3200" dirty="0"/>
              <a:t> 1-6/2025</a:t>
            </a:r>
            <a:r>
              <a:rPr lang="fi-FI" sz="3200" dirty="0">
                <a:effectLst/>
                <a:latin typeface="Roboto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fi-FI" sz="3600" dirty="0">
                <a:effectLst/>
                <a:latin typeface="Roboto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fi-FI" sz="600" dirty="0">
                <a:latin typeface="Roboto" panose="020000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i-FI" sz="1400" dirty="0">
                <a:solidFill>
                  <a:schemeClr val="tx1"/>
                </a:solidFill>
                <a:effectLst/>
              </a:rPr>
              <a:t>Taloudellisen toimintaympäristön epävarmuus näkyi myös omistajanvaihdosten rahoituksessa.</a:t>
            </a:r>
            <a:endParaRPr lang="fi-FI" sz="1400" dirty="0">
              <a:solidFill>
                <a:schemeClr val="tx1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CD593BD-42A2-3440-8702-76119618A827}"/>
              </a:ext>
            </a:extLst>
          </p:cNvPr>
          <p:cNvSpPr txBox="1">
            <a:spLocks/>
          </p:cNvSpPr>
          <p:nvPr/>
        </p:nvSpPr>
        <p:spPr>
          <a:xfrm>
            <a:off x="516598" y="2258212"/>
            <a:ext cx="2310498" cy="63094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68 milj.€ (53)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Myönnettyä rahoitusta omistajanvaihdoksiin yhteensä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pic>
        <p:nvPicPr>
          <p:cNvPr id="39" name="Kuva 38">
            <a:extLst>
              <a:ext uri="{FF2B5EF4-FFF2-40B4-BE49-F238E27FC236}">
                <a16:creationId xmlns:a16="http://schemas.microsoft.com/office/drawing/2014/main" id="{BE640A72-10DF-2DD7-FF5A-D900B0761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798" y="1725744"/>
            <a:ext cx="390178" cy="329213"/>
          </a:xfrm>
          <a:prstGeom prst="rect">
            <a:avLst/>
          </a:prstGeom>
        </p:spPr>
      </p:pic>
      <p:pic>
        <p:nvPicPr>
          <p:cNvPr id="40" name="Kuva 39">
            <a:extLst>
              <a:ext uri="{FF2B5EF4-FFF2-40B4-BE49-F238E27FC236}">
                <a16:creationId xmlns:a16="http://schemas.microsoft.com/office/drawing/2014/main" id="{2A7C5472-44C1-EC5E-168F-F9E6BFD6F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536" y="1725744"/>
            <a:ext cx="390178" cy="329213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73AC3028-0050-BB1B-282F-8DAC77B84B59}"/>
              </a:ext>
            </a:extLst>
          </p:cNvPr>
          <p:cNvSpPr txBox="1">
            <a:spLocks/>
          </p:cNvSpPr>
          <p:nvPr/>
        </p:nvSpPr>
        <p:spPr>
          <a:xfrm>
            <a:off x="3205414" y="2258212"/>
            <a:ext cx="2304615" cy="63094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0,20 </a:t>
            </a: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milj.€ </a:t>
            </a:r>
            <a:r>
              <a:rPr kumimoji="0" lang="fi-FI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(0,1</a:t>
            </a: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6</a:t>
            </a:r>
            <a:r>
              <a:rPr kumimoji="0" lang="fi-FI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)</a:t>
            </a:r>
            <a:endParaRPr kumimoji="0" lang="fi-FI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Myönnetyn rahoituksen </a:t>
            </a:r>
            <a:b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keskikoko</a:t>
            </a:r>
          </a:p>
        </p:txBody>
      </p:sp>
      <p:cxnSp>
        <p:nvCxnSpPr>
          <p:cNvPr id="13" name="Straight Connector 13">
            <a:extLst>
              <a:ext uri="{FF2B5EF4-FFF2-40B4-BE49-F238E27FC236}">
                <a16:creationId xmlns:a16="http://schemas.microsoft.com/office/drawing/2014/main" id="{475248F7-0D6F-BFBF-B00E-60BE2EF72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52120" y="1419622"/>
            <a:ext cx="0" cy="1440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B6F0B568-1444-BA68-F91F-38DEB581DB9F}"/>
              </a:ext>
            </a:extLst>
          </p:cNvPr>
          <p:cNvSpPr txBox="1">
            <a:spLocks/>
          </p:cNvSpPr>
          <p:nvPr/>
        </p:nvSpPr>
        <p:spPr>
          <a:xfrm>
            <a:off x="6228184" y="2258212"/>
            <a:ext cx="1861128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18 milj.€ (16)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Paikallisille pienyrityksille myönnetty rahoitus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AA85AB94-2081-3094-65EF-CB8F5397E3EA}"/>
              </a:ext>
            </a:extLst>
          </p:cNvPr>
          <p:cNvSpPr txBox="1">
            <a:spLocks/>
          </p:cNvSpPr>
          <p:nvPr/>
        </p:nvSpPr>
        <p:spPr>
          <a:xfrm>
            <a:off x="257857" y="3825569"/>
            <a:ext cx="2782059" cy="63094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36 milj.€ (33)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Kotimarkkinayrityksille </a:t>
            </a:r>
            <a:b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myönnetty rahoitus</a:t>
            </a: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67A88E31-8F08-FE29-CBF7-AC9D3D3459D1}"/>
              </a:ext>
            </a:extLst>
          </p:cNvPr>
          <p:cNvSpPr txBox="1">
            <a:spLocks/>
          </p:cNvSpPr>
          <p:nvPr/>
        </p:nvSpPr>
        <p:spPr>
          <a:xfrm>
            <a:off x="3250317" y="3825569"/>
            <a:ext cx="2304615" cy="63094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 panose="02000000000000000000" pitchFamily="2" charset="0"/>
                <a:cs typeface="Roboto Light" panose="02000000000000000000" pitchFamily="2" charset="0"/>
              </a:rPr>
              <a:t>22 milj.€ (9)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Uudenmaan omistusjärjestelyihin myönnetty rahoitus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1331FDEB-99BF-C3EA-0E4D-25746C5CE1AF}"/>
              </a:ext>
            </a:extLst>
          </p:cNvPr>
          <p:cNvSpPr txBox="1">
            <a:spLocks/>
          </p:cNvSpPr>
          <p:nvPr/>
        </p:nvSpPr>
        <p:spPr>
          <a:xfrm>
            <a:off x="5939876" y="3825569"/>
            <a:ext cx="2652404" cy="63094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Light"/>
                <a:cs typeface="Roboto Light"/>
              </a:rPr>
              <a:t>349 kpl (328)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Rahoitettujen omistajanvaihdosten kappalemäärät</a:t>
            </a:r>
          </a:p>
        </p:txBody>
      </p:sp>
      <p:pic>
        <p:nvPicPr>
          <p:cNvPr id="41" name="Kuva 40">
            <a:extLst>
              <a:ext uri="{FF2B5EF4-FFF2-40B4-BE49-F238E27FC236}">
                <a16:creationId xmlns:a16="http://schemas.microsoft.com/office/drawing/2014/main" id="{48D4875A-0D44-E69A-053D-8A21962DD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735" y="1725744"/>
            <a:ext cx="390178" cy="329213"/>
          </a:xfrm>
          <a:prstGeom prst="rect">
            <a:avLst/>
          </a:prstGeom>
        </p:spPr>
      </p:pic>
      <p:pic>
        <p:nvPicPr>
          <p:cNvPr id="44" name="Kuva 43">
            <a:extLst>
              <a:ext uri="{FF2B5EF4-FFF2-40B4-BE49-F238E27FC236}">
                <a16:creationId xmlns:a16="http://schemas.microsoft.com/office/drawing/2014/main" id="{7192FA65-4C18-509A-E083-5CFB2772B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717" y="3350345"/>
            <a:ext cx="390178" cy="329213"/>
          </a:xfrm>
          <a:prstGeom prst="rect">
            <a:avLst/>
          </a:prstGeom>
        </p:spPr>
      </p:pic>
      <p:cxnSp>
        <p:nvCxnSpPr>
          <p:cNvPr id="2" name="Straight Connector 13">
            <a:extLst>
              <a:ext uri="{FF2B5EF4-FFF2-40B4-BE49-F238E27FC236}">
                <a16:creationId xmlns:a16="http://schemas.microsoft.com/office/drawing/2014/main" id="{65814C89-FCF3-9EE5-93CC-B9228E37F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987824" y="1419622"/>
            <a:ext cx="0" cy="1440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13">
            <a:extLst>
              <a:ext uri="{FF2B5EF4-FFF2-40B4-BE49-F238E27FC236}">
                <a16:creationId xmlns:a16="http://schemas.microsoft.com/office/drawing/2014/main" id="{3A68A023-4C35-B737-93FC-10801FDE3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52120" y="3219982"/>
            <a:ext cx="0" cy="1440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24AF04B7-CD4D-DEB6-A804-A2F1B42BC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987824" y="3219982"/>
            <a:ext cx="0" cy="1440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3">
            <a:extLst>
              <a:ext uri="{FF2B5EF4-FFF2-40B4-BE49-F238E27FC236}">
                <a16:creationId xmlns:a16="http://schemas.microsoft.com/office/drawing/2014/main" id="{9C69F2C4-4B17-741D-353F-286C441F0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3800" y="3015343"/>
            <a:ext cx="2088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3">
            <a:extLst>
              <a:ext uri="{FF2B5EF4-FFF2-40B4-BE49-F238E27FC236}">
                <a16:creationId xmlns:a16="http://schemas.microsoft.com/office/drawing/2014/main" id="{4C15592E-F8FC-4580-7150-22FE8AB4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203848" y="3015343"/>
            <a:ext cx="223224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CC0704CC-7AA7-B5A1-441D-168628F3B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8144" y="3015343"/>
            <a:ext cx="2088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Kuva 10">
            <a:extLst>
              <a:ext uri="{FF2B5EF4-FFF2-40B4-BE49-F238E27FC236}">
                <a16:creationId xmlns:a16="http://schemas.microsoft.com/office/drawing/2014/main" id="{0949E537-F37A-8AF5-ED8F-5A3D3E77C0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535" y="3350345"/>
            <a:ext cx="390178" cy="329213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82341A1-E9BD-FB8E-6282-50E705137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3659" y="3350345"/>
            <a:ext cx="390178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2605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4748040-C824-D6CF-9583-6D5A687D3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6</a:t>
            </a:fld>
            <a:endParaRPr lang="fi-FI"/>
          </a:p>
        </p:txBody>
      </p:sp>
      <p:sp>
        <p:nvSpPr>
          <p:cNvPr id="10" name="Otsikko 20">
            <a:extLst>
              <a:ext uri="{FF2B5EF4-FFF2-40B4-BE49-F238E27FC236}">
                <a16:creationId xmlns:a16="http://schemas.microsoft.com/office/drawing/2014/main" id="{34D1ED6A-103D-61EA-ECB3-DBEB977A4038}"/>
              </a:ext>
            </a:extLst>
          </p:cNvPr>
          <p:cNvSpPr txBox="1">
            <a:spLocks/>
          </p:cNvSpPr>
          <p:nvPr/>
        </p:nvSpPr>
        <p:spPr>
          <a:xfrm>
            <a:off x="611189" y="411510"/>
            <a:ext cx="7771694" cy="93503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chemeClr val="accent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r>
              <a:rPr lang="fi-FI" sz="3200" dirty="0"/>
              <a:t>Finnveran rahoittamat omistusjärjestelyt</a:t>
            </a:r>
            <a:endParaRPr lang="fi-FI" sz="1400" dirty="0">
              <a:solidFill>
                <a:schemeClr val="tx1"/>
              </a:solidFill>
            </a:endParaRPr>
          </a:p>
        </p:txBody>
      </p:sp>
      <p:grpSp>
        <p:nvGrpSpPr>
          <p:cNvPr id="12" name="Ryhmä 11">
            <a:extLst>
              <a:ext uri="{FF2B5EF4-FFF2-40B4-BE49-F238E27FC236}">
                <a16:creationId xmlns:a16="http://schemas.microsoft.com/office/drawing/2014/main" id="{6350693D-2E9B-9E0A-9F9F-B92B65ED4CFB}"/>
              </a:ext>
            </a:extLst>
          </p:cNvPr>
          <p:cNvGrpSpPr/>
          <p:nvPr/>
        </p:nvGrpSpPr>
        <p:grpSpPr>
          <a:xfrm>
            <a:off x="972000" y="999870"/>
            <a:ext cx="7200000" cy="3660112"/>
            <a:chOff x="972000" y="999870"/>
            <a:chExt cx="7200000" cy="3660112"/>
          </a:xfrm>
        </p:grpSpPr>
        <p:pic>
          <p:nvPicPr>
            <p:cNvPr id="7" name="Kuva 6" descr="Kuva, joka sisältää kohteen kuvakaappaus, viiva, Grafiikka, diagrammi&#10;&#10;Tekoälyllä luotu sisältö voi olla virheellistä.">
              <a:extLst>
                <a:ext uri="{FF2B5EF4-FFF2-40B4-BE49-F238E27FC236}">
                  <a16:creationId xmlns:a16="http://schemas.microsoft.com/office/drawing/2014/main" id="{9E87FFBC-A531-18E3-1C2B-EBAF6E2B2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000" y="999870"/>
              <a:ext cx="7200000" cy="3660112"/>
            </a:xfrm>
            <a:prstGeom prst="rect">
              <a:avLst/>
            </a:prstGeom>
          </p:spPr>
        </p:pic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67C4CEC3-7404-44E8-9903-9C36F222C3B1}"/>
                </a:ext>
              </a:extLst>
            </p:cNvPr>
            <p:cNvSpPr/>
            <p:nvPr/>
          </p:nvSpPr>
          <p:spPr>
            <a:xfrm>
              <a:off x="2483768" y="999870"/>
              <a:ext cx="4104456" cy="419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38527461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ea typeface="Roboto Black" charset="0"/>
                <a:cs typeface="Roboto Black" charset="0"/>
              </a:rPr>
              <a:t>Omistajanvaihdokset</a:t>
            </a:r>
            <a:r>
              <a:rPr lang="en-US" sz="2800" dirty="0">
                <a:ea typeface="Roboto Black" charset="0"/>
                <a:cs typeface="Roboto Black" charset="0"/>
              </a:rPr>
              <a:t> </a:t>
            </a:r>
            <a:r>
              <a:rPr lang="en-US" sz="2800" b="1" dirty="0" err="1">
                <a:latin typeface="+mj-lt"/>
                <a:ea typeface="Roboto Black" charset="0"/>
                <a:cs typeface="Roboto Black" charset="0"/>
              </a:rPr>
              <a:t>yrityksen</a:t>
            </a:r>
            <a:r>
              <a:rPr lang="en-US" sz="2800" b="1" dirty="0">
                <a:latin typeface="+mj-lt"/>
                <a:ea typeface="Roboto Black" charset="0"/>
                <a:cs typeface="Roboto Black" charset="0"/>
              </a:rPr>
              <a:t> </a:t>
            </a:r>
            <a:r>
              <a:rPr lang="en-US" sz="2800" b="1" dirty="0" err="1">
                <a:latin typeface="+mj-lt"/>
                <a:ea typeface="Roboto Black" charset="0"/>
                <a:cs typeface="Roboto Black" charset="0"/>
              </a:rPr>
              <a:t>eri</a:t>
            </a:r>
            <a:r>
              <a:rPr lang="en-US" sz="2800" b="1" dirty="0">
                <a:latin typeface="+mj-lt"/>
                <a:ea typeface="Roboto Black" charset="0"/>
                <a:cs typeface="Roboto Black" charset="0"/>
              </a:rPr>
              <a:t> </a:t>
            </a:r>
            <a:r>
              <a:rPr lang="en-US" sz="2800" b="1" dirty="0" err="1">
                <a:latin typeface="+mj-lt"/>
                <a:ea typeface="Roboto Black" charset="0"/>
                <a:cs typeface="Roboto Black" charset="0"/>
              </a:rPr>
              <a:t>vaiheissa</a:t>
            </a:r>
            <a:endParaRPr lang="fi-FI" sz="2800" b="1" dirty="0">
              <a:latin typeface="+mj-lt"/>
            </a:endParaRP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CB4507F5-34F7-9BBB-EA81-DB8AF0F57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EB3F08-2CF5-A741-BF8B-A6E57C73CB58}" type="datetime1">
              <a:rPr kumimoji="0" lang="fi-FI" sz="7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3.11.2025</a:t>
            </a:fld>
            <a:endParaRPr kumimoji="0" lang="fi-FI" sz="7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7</a:t>
            </a:fld>
            <a:endParaRPr lang="fi-FI"/>
          </a:p>
        </p:txBody>
      </p:sp>
      <p:pic>
        <p:nvPicPr>
          <p:cNvPr id="7" name="Graphic 57">
            <a:extLst>
              <a:ext uri="{FF2B5EF4-FFF2-40B4-BE49-F238E27FC236}">
                <a16:creationId xmlns:a16="http://schemas.microsoft.com/office/drawing/2014/main" id="{6A73B529-F65E-0096-0FB3-6BB1D22ABA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1645" y="2064642"/>
            <a:ext cx="8093785" cy="2379316"/>
          </a:xfrm>
          <a:prstGeom prst="rect">
            <a:avLst/>
          </a:prstGeom>
        </p:spPr>
      </p:pic>
      <p:cxnSp>
        <p:nvCxnSpPr>
          <p:cNvPr id="8" name="Straight Connector 74">
            <a:extLst>
              <a:ext uri="{FF2B5EF4-FFF2-40B4-BE49-F238E27FC236}">
                <a16:creationId xmlns:a16="http://schemas.microsoft.com/office/drawing/2014/main" id="{A5AF5539-E4BA-7E3C-A5FA-6B6134BAEB0D}"/>
              </a:ext>
            </a:extLst>
          </p:cNvPr>
          <p:cNvCxnSpPr>
            <a:cxnSpLocks/>
          </p:cNvCxnSpPr>
          <p:nvPr/>
        </p:nvCxnSpPr>
        <p:spPr>
          <a:xfrm>
            <a:off x="3104552" y="2668036"/>
            <a:ext cx="256085" cy="722997"/>
          </a:xfrm>
          <a:prstGeom prst="line">
            <a:avLst/>
          </a:prstGeom>
          <a:ln w="6350">
            <a:solidFill>
              <a:schemeClr val="accent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FBCAF338-9B53-41DF-3C61-6803628E16D4}"/>
              </a:ext>
            </a:extLst>
          </p:cNvPr>
          <p:cNvSpPr txBox="1">
            <a:spLocks/>
          </p:cNvSpPr>
          <p:nvPr/>
        </p:nvSpPr>
        <p:spPr>
          <a:xfrm>
            <a:off x="6444208" y="3357741"/>
            <a:ext cx="1994645" cy="33855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Taantuminen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toiminnan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tervehdyttäminen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ja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uusi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kasvu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 Medium" panose="02000000000000000000" pitchFamily="2" charset="0"/>
              <a:cs typeface="+mn-cs"/>
            </a:endParaRPr>
          </a:p>
        </p:txBody>
      </p:sp>
      <p:grpSp>
        <p:nvGrpSpPr>
          <p:cNvPr id="10" name="Group 95">
            <a:extLst>
              <a:ext uri="{FF2B5EF4-FFF2-40B4-BE49-F238E27FC236}">
                <a16:creationId xmlns:a16="http://schemas.microsoft.com/office/drawing/2014/main" id="{1398C233-29E7-CD46-D437-887233341D23}"/>
              </a:ext>
            </a:extLst>
          </p:cNvPr>
          <p:cNvGrpSpPr/>
          <p:nvPr/>
        </p:nvGrpSpPr>
        <p:grpSpPr>
          <a:xfrm>
            <a:off x="6366931" y="1851670"/>
            <a:ext cx="1496168" cy="1002762"/>
            <a:chOff x="6366931" y="1923678"/>
            <a:chExt cx="1496168" cy="1002762"/>
          </a:xfrm>
        </p:grpSpPr>
        <p:cxnSp>
          <p:nvCxnSpPr>
            <p:cNvPr id="11" name="Straight Connector 67">
              <a:extLst>
                <a:ext uri="{FF2B5EF4-FFF2-40B4-BE49-F238E27FC236}">
                  <a16:creationId xmlns:a16="http://schemas.microsoft.com/office/drawing/2014/main" id="{5030D9F5-0464-7478-68C4-EF4342432BCB}"/>
                </a:ext>
              </a:extLst>
            </p:cNvPr>
            <p:cNvCxnSpPr>
              <a:cxnSpLocks/>
            </p:cNvCxnSpPr>
            <p:nvPr/>
          </p:nvCxnSpPr>
          <p:spPr>
            <a:xfrm>
              <a:off x="7015130" y="2090781"/>
              <a:ext cx="256085" cy="722997"/>
            </a:xfrm>
            <a:prstGeom prst="line">
              <a:avLst/>
            </a:prstGeom>
            <a:ln w="6350">
              <a:solidFill>
                <a:schemeClr val="accent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ontent Placeholder 11">
              <a:extLst>
                <a:ext uri="{FF2B5EF4-FFF2-40B4-BE49-F238E27FC236}">
                  <a16:creationId xmlns:a16="http://schemas.microsoft.com/office/drawing/2014/main" id="{B17BEA28-446C-0826-4CCD-2EF8C2F0E17F}"/>
                </a:ext>
              </a:extLst>
            </p:cNvPr>
            <p:cNvSpPr txBox="1">
              <a:spLocks/>
            </p:cNvSpPr>
            <p:nvPr/>
          </p:nvSpPr>
          <p:spPr>
            <a:xfrm>
              <a:off x="6366931" y="1923678"/>
              <a:ext cx="1496168" cy="31468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72000" tIns="72000" rIns="72000" bIns="72000" rtlCol="0" anchor="ctr" anchorCtr="0">
              <a:spAutoFit/>
            </a:bodyPr>
            <a:lstStyle>
              <a:lvl1pPr marL="177800" indent="-177800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tabLst/>
                <a:defRPr sz="1600" b="0" kern="1200" baseline="0">
                  <a:solidFill>
                    <a:schemeClr val="tx1"/>
                  </a:solidFill>
                  <a:latin typeface="+mn-lt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–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Roboto Medium" panose="02000000000000000000" pitchFamily="2" charset="0"/>
                  <a:cs typeface="+mn-cs"/>
                </a:rPr>
                <a:t>Kansainvälistyminen</a:t>
              </a:r>
            </a:p>
          </p:txBody>
        </p:sp>
        <p:sp>
          <p:nvSpPr>
            <p:cNvPr id="13" name="Oval 87">
              <a:extLst>
                <a:ext uri="{FF2B5EF4-FFF2-40B4-BE49-F238E27FC236}">
                  <a16:creationId xmlns:a16="http://schemas.microsoft.com/office/drawing/2014/main" id="{A7D53637-14AC-7711-73A6-269FCDB56B2E}"/>
                </a:ext>
              </a:extLst>
            </p:cNvPr>
            <p:cNvSpPr/>
            <p:nvPr/>
          </p:nvSpPr>
          <p:spPr>
            <a:xfrm>
              <a:off x="7117353" y="2670355"/>
              <a:ext cx="256085" cy="2560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grpSp>
        <p:nvGrpSpPr>
          <p:cNvPr id="14" name="Group 94">
            <a:extLst>
              <a:ext uri="{FF2B5EF4-FFF2-40B4-BE49-F238E27FC236}">
                <a16:creationId xmlns:a16="http://schemas.microsoft.com/office/drawing/2014/main" id="{89301F10-E7C9-1F1B-CF92-3D8176AE3F92}"/>
              </a:ext>
            </a:extLst>
          </p:cNvPr>
          <p:cNvGrpSpPr/>
          <p:nvPr/>
        </p:nvGrpSpPr>
        <p:grpSpPr>
          <a:xfrm>
            <a:off x="4355976" y="2073208"/>
            <a:ext cx="1419071" cy="992292"/>
            <a:chOff x="4355976" y="2145216"/>
            <a:chExt cx="1419071" cy="992292"/>
          </a:xfrm>
        </p:grpSpPr>
        <p:cxnSp>
          <p:nvCxnSpPr>
            <p:cNvPr id="15" name="Straight Connector 74">
              <a:extLst>
                <a:ext uri="{FF2B5EF4-FFF2-40B4-BE49-F238E27FC236}">
                  <a16:creationId xmlns:a16="http://schemas.microsoft.com/office/drawing/2014/main" id="{FDC2199B-0426-2A53-F92A-A6C1EE7515B2}"/>
                </a:ext>
              </a:extLst>
            </p:cNvPr>
            <p:cNvCxnSpPr>
              <a:cxnSpLocks/>
            </p:cNvCxnSpPr>
            <p:nvPr/>
          </p:nvCxnSpPr>
          <p:spPr>
            <a:xfrm>
              <a:off x="5034092" y="2323694"/>
              <a:ext cx="256085" cy="722997"/>
            </a:xfrm>
            <a:prstGeom prst="line">
              <a:avLst/>
            </a:prstGeom>
            <a:ln w="6350">
              <a:solidFill>
                <a:schemeClr val="accent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ontent Placeholder 11">
              <a:extLst>
                <a:ext uri="{FF2B5EF4-FFF2-40B4-BE49-F238E27FC236}">
                  <a16:creationId xmlns:a16="http://schemas.microsoft.com/office/drawing/2014/main" id="{C0C0E21A-F14A-B9BE-5917-D0E24F6AFE39}"/>
                </a:ext>
              </a:extLst>
            </p:cNvPr>
            <p:cNvSpPr txBox="1">
              <a:spLocks/>
            </p:cNvSpPr>
            <p:nvPr/>
          </p:nvSpPr>
          <p:spPr>
            <a:xfrm>
              <a:off x="4355976" y="2145216"/>
              <a:ext cx="1419071" cy="314683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72000" tIns="72000" rIns="72000" bIns="72000" rtlCol="0" anchor="ctr" anchorCtr="0">
              <a:spAutoFit/>
            </a:bodyPr>
            <a:lstStyle>
              <a:lvl1pPr marL="177800" indent="-177800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tabLst/>
                <a:defRPr sz="1600" b="0" kern="1200" baseline="0">
                  <a:solidFill>
                    <a:schemeClr val="tx1"/>
                  </a:solidFill>
                  <a:latin typeface="+mn-lt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–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Roboto Medium" panose="02000000000000000000" pitchFamily="2" charset="0"/>
                  <a:cs typeface="+mn-cs"/>
                </a:rPr>
                <a:t>Toinen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Roboto Medium" panose="02000000000000000000" pitchFamily="2" charset="0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Roboto Medium" panose="02000000000000000000" pitchFamily="2" charset="0"/>
                  <a:cs typeface="+mn-cs"/>
                </a:rPr>
                <a:t>kasvuvaihe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endParaRPr>
            </a:p>
          </p:txBody>
        </p:sp>
        <p:sp>
          <p:nvSpPr>
            <p:cNvPr id="17" name="Oval 88">
              <a:extLst>
                <a:ext uri="{FF2B5EF4-FFF2-40B4-BE49-F238E27FC236}">
                  <a16:creationId xmlns:a16="http://schemas.microsoft.com/office/drawing/2014/main" id="{7F3EBB46-FC0A-0783-81A0-8E81A36BF8A0}"/>
                </a:ext>
              </a:extLst>
            </p:cNvPr>
            <p:cNvSpPr/>
            <p:nvPr/>
          </p:nvSpPr>
          <p:spPr>
            <a:xfrm>
              <a:off x="5202198" y="2947940"/>
              <a:ext cx="189568" cy="1895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044EB0A0-5350-DEEB-5B76-AF428A459020}"/>
              </a:ext>
            </a:extLst>
          </p:cNvPr>
          <p:cNvSpPr txBox="1">
            <a:spLocks/>
          </p:cNvSpPr>
          <p:nvPr/>
        </p:nvSpPr>
        <p:spPr>
          <a:xfrm>
            <a:off x="2169731" y="2426096"/>
            <a:ext cx="1802957" cy="3146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72000" tIns="72000" rIns="72000" bIns="72000" rtlCol="0" anchor="ctr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Ensimmäinen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kasvuvaihe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 Medium" panose="02000000000000000000" pitchFamily="2" charset="0"/>
              <a:cs typeface="+mn-cs"/>
            </a:endParaRPr>
          </a:p>
        </p:txBody>
      </p:sp>
      <p:sp>
        <p:nvSpPr>
          <p:cNvPr id="20" name="Content Placeholder 11">
            <a:extLst>
              <a:ext uri="{FF2B5EF4-FFF2-40B4-BE49-F238E27FC236}">
                <a16:creationId xmlns:a16="http://schemas.microsoft.com/office/drawing/2014/main" id="{0125BB37-6D6C-5ABA-B9FC-9A8558CD6648}"/>
              </a:ext>
            </a:extLst>
          </p:cNvPr>
          <p:cNvSpPr txBox="1">
            <a:spLocks/>
          </p:cNvSpPr>
          <p:nvPr/>
        </p:nvSpPr>
        <p:spPr>
          <a:xfrm>
            <a:off x="921171" y="1678944"/>
            <a:ext cx="1994645" cy="33855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177800" indent="-17780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Omistajanvaihdokset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yrityksen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elinkaaren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eri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+mn-cs"/>
              </a:rPr>
              <a:t>vaiheissa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 Medium" panose="02000000000000000000" pitchFamily="2" charset="0"/>
              <a:cs typeface="+mn-cs"/>
            </a:endParaRP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70E65BE3-8D4B-9301-73F8-480406CA65F1}"/>
              </a:ext>
            </a:extLst>
          </p:cNvPr>
          <p:cNvGrpSpPr/>
          <p:nvPr/>
        </p:nvGrpSpPr>
        <p:grpSpPr>
          <a:xfrm>
            <a:off x="640808" y="2934912"/>
            <a:ext cx="1628209" cy="1119686"/>
            <a:chOff x="640808" y="2934912"/>
            <a:chExt cx="1628209" cy="1119686"/>
          </a:xfrm>
        </p:grpSpPr>
        <p:grpSp>
          <p:nvGrpSpPr>
            <p:cNvPr id="22" name="Group 92">
              <a:extLst>
                <a:ext uri="{FF2B5EF4-FFF2-40B4-BE49-F238E27FC236}">
                  <a16:creationId xmlns:a16="http://schemas.microsoft.com/office/drawing/2014/main" id="{4956016F-FF1A-7AD9-9AF9-8D2E3EE5D6EC}"/>
                </a:ext>
              </a:extLst>
            </p:cNvPr>
            <p:cNvGrpSpPr/>
            <p:nvPr/>
          </p:nvGrpSpPr>
          <p:grpSpPr>
            <a:xfrm>
              <a:off x="640808" y="2934912"/>
              <a:ext cx="1628209" cy="1071936"/>
              <a:chOff x="808362" y="3051662"/>
              <a:chExt cx="1067172" cy="1071936"/>
            </a:xfrm>
          </p:grpSpPr>
          <p:cxnSp>
            <p:nvCxnSpPr>
              <p:cNvPr id="24" name="Straight Connector 76">
                <a:extLst>
                  <a:ext uri="{FF2B5EF4-FFF2-40B4-BE49-F238E27FC236}">
                    <a16:creationId xmlns:a16="http://schemas.microsoft.com/office/drawing/2014/main" id="{71BFA76A-B9F6-D377-DA63-33C84DAD84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6708" y="3400601"/>
                <a:ext cx="256085" cy="722997"/>
              </a:xfrm>
              <a:prstGeom prst="line">
                <a:avLst/>
              </a:prstGeom>
              <a:ln w="6350">
                <a:solidFill>
                  <a:schemeClr val="accent1"/>
                </a:solidFill>
                <a:tailEnd type="non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Content Placeholder 11">
                <a:extLst>
                  <a:ext uri="{FF2B5EF4-FFF2-40B4-BE49-F238E27FC236}">
                    <a16:creationId xmlns:a16="http://schemas.microsoft.com/office/drawing/2014/main" id="{A48BF51B-E182-A852-E1D5-143EE12095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8362" y="3051662"/>
                <a:ext cx="1067172" cy="48396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72000" tIns="72000" rIns="72000" bIns="72000" rtlCol="0" anchor="ctr" anchorCtr="0">
                <a:spAutoFit/>
              </a:bodyPr>
              <a:lstStyle>
                <a:lvl1pPr marL="177800" indent="-177800" algn="l" defTabSz="914400" rtl="0" eaLnBrk="1" latinLnBrk="0" hangingPunct="1">
                  <a:spcBef>
                    <a:spcPts val="600"/>
                  </a:spcBef>
                  <a:buFont typeface="Arial" panose="020B0604020202020204" pitchFamily="34" charset="0"/>
                  <a:buChar char="•"/>
                  <a:tabLst/>
                  <a:defRPr sz="1600" b="0" kern="1200" baseline="0">
                    <a:solidFill>
                      <a:schemeClr val="tx1"/>
                    </a:solidFill>
                    <a:latin typeface="+mn-lt"/>
                    <a:ea typeface="Roboto Medium" panose="02000000000000000000" pitchFamily="2" charset="0"/>
                    <a:cs typeface="+mn-cs"/>
                  </a:defRPr>
                </a:lvl1pPr>
                <a:lvl2pPr marL="623888" indent="-265113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Char char="–"/>
                  <a:tabLst>
                    <a:tab pos="715963" algn="l"/>
                  </a:tabLst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95350" indent="-271463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68400" indent="-273050" algn="l" defTabSz="914400" rtl="0" eaLnBrk="1" latinLnBrk="0" hangingPunct="1">
                  <a:spcBef>
                    <a:spcPts val="600"/>
                  </a:spcBef>
                  <a:buClr>
                    <a:schemeClr val="tx1"/>
                  </a:buClr>
                  <a:buFont typeface="Arial" panose="020B0604020202020204" pitchFamily="34" charset="0"/>
                  <a:buChar char="–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33513" indent="-265113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04975" indent="-271463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71675" indent="-266700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43138" indent="-271463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08250" indent="-265113" algn="l" defTabSz="914400" rtl="0" eaLnBrk="1" latinLnBrk="0" hangingPunct="1">
                  <a:spcBef>
                    <a:spcPts val="600"/>
                  </a:spcBef>
                  <a:buClrTx/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Roboto Medium" panose="02000000000000000000" pitchFamily="2" charset="0"/>
                    <a:cs typeface="+mn-cs"/>
                  </a:rPr>
                  <a:t>Yritystoiminnan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Roboto Medium" panose="02000000000000000000" pitchFamily="2" charset="0"/>
                    <a:cs typeface="+mn-cs"/>
                  </a:rPr>
                  <a:t> </a:t>
                </a: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Roboto Medium" panose="02000000000000000000" pitchFamily="2" charset="0"/>
                    <a:cs typeface="+mn-cs"/>
                  </a:rPr>
                  <a:t>aloitus </a:t>
                </a:r>
                <a:r>
                  <a: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Roboto Medium" panose="02000000000000000000" pitchFamily="2" charset="0"/>
                    <a:cs typeface="+mn-cs"/>
                  </a:rPr>
                  <a:t>/ Start up -</a:t>
                </a:r>
                <a:r>
                  <a:rPr kumimoji="0" lang="en-US" sz="11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Roboto"/>
                    <a:ea typeface="Roboto Medium" panose="02000000000000000000" pitchFamily="2" charset="0"/>
                    <a:cs typeface="+mn-cs"/>
                  </a:rPr>
                  <a:t>yritys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/>
                  <a:ea typeface="Roboto Medium" panose="02000000000000000000" pitchFamily="2" charset="0"/>
                  <a:cs typeface="+mn-cs"/>
                </a:endParaRPr>
              </a:p>
            </p:txBody>
          </p:sp>
        </p:grpSp>
        <p:sp>
          <p:nvSpPr>
            <p:cNvPr id="23" name="Oval 88">
              <a:extLst>
                <a:ext uri="{FF2B5EF4-FFF2-40B4-BE49-F238E27FC236}">
                  <a16:creationId xmlns:a16="http://schemas.microsoft.com/office/drawing/2014/main" id="{14DFFFDA-092F-002B-A382-C26E7CC478A0}"/>
                </a:ext>
              </a:extLst>
            </p:cNvPr>
            <p:cNvSpPr/>
            <p:nvPr/>
          </p:nvSpPr>
          <p:spPr>
            <a:xfrm flipH="1">
              <a:off x="1508307" y="3915463"/>
              <a:ext cx="139135" cy="1391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endParaRPr>
            </a:p>
          </p:txBody>
        </p:sp>
      </p:grpSp>
      <p:sp>
        <p:nvSpPr>
          <p:cNvPr id="26" name="Oval 12">
            <a:extLst>
              <a:ext uri="{FF2B5EF4-FFF2-40B4-BE49-F238E27FC236}">
                <a16:creationId xmlns:a16="http://schemas.microsoft.com/office/drawing/2014/main" id="{C4C447C8-CDC7-3367-9F99-19D596FE9D2C}"/>
              </a:ext>
            </a:extLst>
          </p:cNvPr>
          <p:cNvSpPr/>
          <p:nvPr/>
        </p:nvSpPr>
        <p:spPr>
          <a:xfrm>
            <a:off x="650395" y="1708329"/>
            <a:ext cx="195772" cy="1957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7" name="Oval 14">
            <a:extLst>
              <a:ext uri="{FF2B5EF4-FFF2-40B4-BE49-F238E27FC236}">
                <a16:creationId xmlns:a16="http://schemas.microsoft.com/office/drawing/2014/main" id="{A984C24B-8240-2C1A-050B-E67512D1C845}"/>
              </a:ext>
            </a:extLst>
          </p:cNvPr>
          <p:cNvSpPr/>
          <p:nvPr/>
        </p:nvSpPr>
        <p:spPr>
          <a:xfrm>
            <a:off x="3279071" y="3287913"/>
            <a:ext cx="195772" cy="1957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68437C2B-A9D2-3E7B-F0F8-B3DA59CC4D10}"/>
              </a:ext>
            </a:extLst>
          </p:cNvPr>
          <p:cNvSpPr txBox="1">
            <a:spLocks/>
          </p:cNvSpPr>
          <p:nvPr/>
        </p:nvSpPr>
        <p:spPr>
          <a:xfrm>
            <a:off x="539552" y="915566"/>
            <a:ext cx="7991673" cy="430430"/>
          </a:xfrm>
          <a:prstGeom prst="rect">
            <a:avLst/>
          </a:prstGeom>
        </p:spPr>
        <p:txBody>
          <a:bodyPr/>
          <a:lstStyle>
            <a:lvl1pPr marL="180975" indent="-1809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600" b="0" kern="1200" baseline="0">
                <a:solidFill>
                  <a:schemeClr val="tx1"/>
                </a:solidFill>
                <a:latin typeface="+mn-lt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–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Rahoitustarpeet ja -ratkaisut vaihtelevat muutostilanteen mukaan.</a:t>
            </a:r>
            <a:endParaRPr lang="en-US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75603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4DD6F-253F-2B3D-DF59-F10C677A0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B46497-7CBC-D3D3-F1B7-352CFDE1D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Yrityskauppojen</a:t>
            </a:r>
            <a:r>
              <a:rPr lang="fi-FI" dirty="0"/>
              <a:t> ABC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88E1856-D3FF-374A-DFD2-7C05DCCFB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3D61-8F50-481D-9D99-0F09F4538000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B9A6E5-8D7E-CC98-B5C6-04E1BC09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Luottamuksellinen / Tekijä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2F30FEF-8BB4-0C4D-E438-7F4D257EB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8</a:t>
            </a:fld>
            <a:endParaRPr lang="fi-FI" dirty="0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E04DBB46-A6F3-4E62-CFAE-41B784251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187" y="1335910"/>
            <a:ext cx="3748157" cy="2664295"/>
          </a:xfrm>
        </p:spPr>
        <p:txBody>
          <a:bodyPr/>
          <a:lstStyle/>
          <a:p>
            <a:pPr marL="0" indent="0">
              <a:buNone/>
            </a:pPr>
            <a:r>
              <a:rPr lang="fi-FI" b="1" dirty="0">
                <a:latin typeface="+mn-lt"/>
              </a:rPr>
              <a:t>Ostaja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Tiedä mitä olet ostamassa ja mistä maksamassa – kauppahinta täytyy perustella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Huomioi mahdolliset tulevien vuosien investointitarpeet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Terve rahoitusrakenne – esimerkiksi omarahoitusosuus 20–30 %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Intressit myyjän kanssa eivät aina mene yksiin, joten on suositeltavaa käyttää omia </a:t>
            </a:r>
            <a:r>
              <a:rPr lang="fi-FI" sz="1200" b="1" dirty="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asiantuntijoita</a:t>
            </a:r>
            <a:endParaRPr lang="fi-FI" sz="1000" b="1" dirty="0">
              <a:solidFill>
                <a:schemeClr val="tx2"/>
              </a:solidFill>
              <a:latin typeface="+mn-lt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4108A7E-D3FA-54AD-4C59-C97E2081C4E2}"/>
              </a:ext>
            </a:extLst>
          </p:cNvPr>
          <p:cNvSpPr txBox="1">
            <a:spLocks/>
          </p:cNvSpPr>
          <p:nvPr/>
        </p:nvSpPr>
        <p:spPr>
          <a:xfrm>
            <a:off x="4783033" y="1335911"/>
            <a:ext cx="3101336" cy="1678496"/>
          </a:xfrm>
          <a:prstGeom prst="rect">
            <a:avLst/>
          </a:prstGeom>
        </p:spPr>
        <p:txBody>
          <a:bodyPr/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b="1" dirty="0">
                <a:latin typeface="+mn-lt"/>
              </a:rPr>
              <a:t>Myyjä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Aloita suunnittelu hyvissä ajoin 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Kartoita potentiaaliset ostajat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Intressit ostajan kanssa eivät aina mene yksiin, joten on suositeltavaa käyttää omia </a:t>
            </a:r>
            <a:r>
              <a:rPr lang="fi-FI" sz="1200" b="1" dirty="0">
                <a:solidFill>
                  <a:schemeClr val="tx2"/>
                </a:solidFill>
                <a:latin typeface="+mn-lt"/>
                <a:ea typeface="Roboto Light" panose="02000000000000000000" pitchFamily="2" charset="0"/>
                <a:cs typeface="Roboto Light" panose="02000000000000000000" pitchFamily="2" charset="0"/>
              </a:rPr>
              <a:t>asiantuntijoita</a:t>
            </a:r>
          </a:p>
        </p:txBody>
      </p:sp>
      <p:cxnSp>
        <p:nvCxnSpPr>
          <p:cNvPr id="10" name="Straight Connector 10">
            <a:extLst>
              <a:ext uri="{FF2B5EF4-FFF2-40B4-BE49-F238E27FC236}">
                <a16:creationId xmlns:a16="http://schemas.microsoft.com/office/drawing/2014/main" id="{885DAE78-6931-B052-CF25-4CC072A445EA}"/>
              </a:ext>
            </a:extLst>
          </p:cNvPr>
          <p:cNvCxnSpPr>
            <a:cxnSpLocks/>
          </p:cNvCxnSpPr>
          <p:nvPr/>
        </p:nvCxnSpPr>
        <p:spPr>
          <a:xfrm flipV="1">
            <a:off x="4067944" y="3435846"/>
            <a:ext cx="0" cy="720080"/>
          </a:xfrm>
          <a:prstGeom prst="line">
            <a:avLst/>
          </a:prstGeom>
          <a:ln w="12700">
            <a:solidFill>
              <a:schemeClr val="tx2"/>
            </a:solidFill>
            <a:headEnd type="non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2">
            <a:extLst>
              <a:ext uri="{FF2B5EF4-FFF2-40B4-BE49-F238E27FC236}">
                <a16:creationId xmlns:a16="http://schemas.microsoft.com/office/drawing/2014/main" id="{8A6631FD-4C04-31EE-21E5-5E0326EA866C}"/>
              </a:ext>
            </a:extLst>
          </p:cNvPr>
          <p:cNvCxnSpPr>
            <a:cxnSpLocks/>
          </p:cNvCxnSpPr>
          <p:nvPr/>
        </p:nvCxnSpPr>
        <p:spPr>
          <a:xfrm flipV="1">
            <a:off x="6588224" y="2831481"/>
            <a:ext cx="0" cy="950658"/>
          </a:xfrm>
          <a:prstGeom prst="line">
            <a:avLst/>
          </a:prstGeom>
          <a:ln w="12700">
            <a:solidFill>
              <a:schemeClr val="tx2"/>
            </a:solidFill>
            <a:headEnd type="non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iruutu 39">
            <a:extLst>
              <a:ext uri="{FF2B5EF4-FFF2-40B4-BE49-F238E27FC236}">
                <a16:creationId xmlns:a16="http://schemas.microsoft.com/office/drawing/2014/main" id="{B9B895CD-B8A3-438A-A156-8F8E69B2402A}"/>
              </a:ext>
            </a:extLst>
          </p:cNvPr>
          <p:cNvSpPr txBox="1"/>
          <p:nvPr/>
        </p:nvSpPr>
        <p:spPr>
          <a:xfrm>
            <a:off x="3923554" y="3782139"/>
            <a:ext cx="3744790" cy="579824"/>
          </a:xfrm>
          <a:prstGeom prst="rect">
            <a:avLst/>
          </a:prstGeom>
          <a:solidFill>
            <a:schemeClr val="tx2"/>
          </a:solidFill>
        </p:spPr>
        <p:txBody>
          <a:bodyPr wrap="none" lIns="0" tIns="72000" rIns="0" bIns="72000" rtlCol="0" anchor="ctr">
            <a:noAutofit/>
          </a:bodyPr>
          <a:lstStyle/>
          <a:p>
            <a:pPr algn="ctr"/>
            <a:r>
              <a:rPr lang="fi-FI" sz="1000" b="1" dirty="0">
                <a:solidFill>
                  <a:schemeClr val="bg1"/>
                </a:solidFill>
              </a:rPr>
              <a:t>Laskelmat, kauppahinta, toteutustapa, sopimukset,</a:t>
            </a:r>
            <a:br>
              <a:rPr lang="fi-FI" sz="1000" b="1" dirty="0">
                <a:solidFill>
                  <a:schemeClr val="bg1"/>
                </a:solidFill>
              </a:rPr>
            </a:br>
            <a:r>
              <a:rPr lang="fi-FI" sz="1000" b="1" dirty="0">
                <a:solidFill>
                  <a:schemeClr val="bg1"/>
                </a:solidFill>
              </a:rPr>
              <a:t> verotusasiat, liiketoiminnan kehittäminen</a:t>
            </a:r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D1ACA1CE-FAB2-451E-8941-34BC2D120EF2}"/>
              </a:ext>
            </a:extLst>
          </p:cNvPr>
          <p:cNvCxnSpPr>
            <a:cxnSpLocks/>
          </p:cNvCxnSpPr>
          <p:nvPr/>
        </p:nvCxnSpPr>
        <p:spPr>
          <a:xfrm flipV="1">
            <a:off x="3635896" y="3435846"/>
            <a:ext cx="0" cy="599437"/>
          </a:xfrm>
          <a:prstGeom prst="line">
            <a:avLst/>
          </a:prstGeom>
          <a:ln w="12700">
            <a:solidFill>
              <a:schemeClr val="accent2"/>
            </a:solidFill>
            <a:headEnd type="non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iruutu 39">
            <a:extLst>
              <a:ext uri="{FF2B5EF4-FFF2-40B4-BE49-F238E27FC236}">
                <a16:creationId xmlns:a16="http://schemas.microsoft.com/office/drawing/2014/main" id="{DD283207-5467-EC49-A1ED-3DFE4FFB8A53}"/>
              </a:ext>
            </a:extLst>
          </p:cNvPr>
          <p:cNvSpPr txBox="1"/>
          <p:nvPr/>
        </p:nvSpPr>
        <p:spPr>
          <a:xfrm>
            <a:off x="611563" y="3782139"/>
            <a:ext cx="3168349" cy="579824"/>
          </a:xfrm>
          <a:prstGeom prst="rect">
            <a:avLst/>
          </a:prstGeom>
          <a:solidFill>
            <a:schemeClr val="accent2"/>
          </a:solidFill>
        </p:spPr>
        <p:txBody>
          <a:bodyPr wrap="none" lIns="0" tIns="72000" rIns="0" bIns="72000" rtlCol="0" anchor="ctr">
            <a:noAutofit/>
          </a:bodyPr>
          <a:lstStyle/>
          <a:p>
            <a:pPr algn="ctr"/>
            <a:r>
              <a:rPr lang="fi-FI" sz="1000" b="1" dirty="0">
                <a:solidFill>
                  <a:schemeClr val="bg1"/>
                </a:solidFill>
              </a:rPr>
              <a:t>Kuluerän sijaan vertailu </a:t>
            </a:r>
            <a:br>
              <a:rPr lang="fi-FI" sz="1000" b="1" dirty="0">
                <a:solidFill>
                  <a:schemeClr val="bg1"/>
                </a:solidFill>
              </a:rPr>
            </a:br>
            <a:r>
              <a:rPr lang="fi-FI" sz="1000" b="1" dirty="0">
                <a:solidFill>
                  <a:schemeClr val="bg1"/>
                </a:solidFill>
              </a:rPr>
              <a:t>investointiin tai vakuutukseen</a:t>
            </a:r>
          </a:p>
        </p:txBody>
      </p:sp>
    </p:spTree>
    <p:extLst>
      <p:ext uri="{BB962C8B-B14F-4D97-AF65-F5344CB8AC3E}">
        <p14:creationId xmlns:p14="http://schemas.microsoft.com/office/powerpoint/2010/main" val="383141777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2CC147-AE48-FC82-F4F8-967F35B3D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Yrityskaupan rahoittaminen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0496D677-0EF1-FBAA-C5B1-3E0EAA7025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Oma pääoma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40F1EB-43E0-43ED-8524-E9C1609F7E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i-FI" dirty="0"/>
              <a:t>Oma rahoitus</a:t>
            </a:r>
          </a:p>
          <a:p>
            <a:r>
              <a:rPr lang="fi-FI" dirty="0"/>
              <a:t>Kassavarat</a:t>
            </a:r>
          </a:p>
          <a:p>
            <a:r>
              <a:rPr lang="fi-FI" dirty="0"/>
              <a:t>Pääomalaina</a:t>
            </a:r>
          </a:p>
          <a:p>
            <a:r>
              <a:rPr lang="fi-FI" dirty="0"/>
              <a:t>SVOP-sijoitus</a:t>
            </a:r>
          </a:p>
          <a:p>
            <a:r>
              <a:rPr lang="fi-FI" dirty="0"/>
              <a:t>Pääomasijoitus</a:t>
            </a:r>
          </a:p>
          <a:p>
            <a:endParaRPr lang="fi-FI" dirty="0"/>
          </a:p>
          <a:p>
            <a:r>
              <a:rPr lang="fi-FI" dirty="0"/>
              <a:t>Yrittäjälaina</a:t>
            </a:r>
          </a:p>
          <a:p>
            <a:r>
              <a:rPr lang="fi-FI" dirty="0"/>
              <a:t>Edellisen omistajan sijoitus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1A3BE77-0763-495E-B0A2-1C2158B222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Vieras pääoma</a:t>
            </a:r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986F2E42-2D05-0ABA-88EC-6657AC1A840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/>
              <a:t>Pankkilaina</a:t>
            </a:r>
          </a:p>
          <a:p>
            <a:r>
              <a:rPr lang="fi-FI" dirty="0"/>
              <a:t>Muu laina</a:t>
            </a:r>
          </a:p>
          <a:p>
            <a:r>
              <a:rPr lang="fi-FI" dirty="0"/>
              <a:t>Maksuaikaa osalle kauppahinnasta / myyjän laina</a:t>
            </a:r>
          </a:p>
          <a:p>
            <a:r>
              <a:rPr lang="fi-FI" dirty="0"/>
              <a:t>Leasing-rahoitus</a:t>
            </a:r>
          </a:p>
          <a:p>
            <a:r>
              <a:rPr lang="fi-FI" dirty="0"/>
              <a:t>Kone- ja laiterahoitus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3259487-42F3-BFD1-2C1F-62ED92CD5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90348-8FF5-4BBD-9660-B4D44938E4F3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058B74B-6CE5-2D4D-B9D0-6F2ECD69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Luottamuksellinen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17D9F68-C8EF-D7D3-F02A-D7EA119FB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285699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B7E1DAE5-FF1A-5E65-A88A-1782CAC179B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995936" y="781861"/>
            <a:ext cx="4392488" cy="2581978"/>
          </a:xfrm>
        </p:spPr>
        <p:txBody>
          <a:bodyPr/>
          <a:lstStyle/>
          <a:p>
            <a:pPr marL="0" indent="0">
              <a:buNone/>
            </a:pPr>
            <a:r>
              <a:rPr lang="fi-FI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Rahoitustarpeen suuruus vaikuttaa Finnveran rooliin.</a:t>
            </a:r>
          </a:p>
          <a:p>
            <a:pPr marL="0" indent="0">
              <a:buNone/>
            </a:pPr>
            <a:endParaRPr lang="fi-FI" sz="14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Rahoitusratkaisuun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vaikuttavat</a:t>
            </a:r>
            <a:r>
              <a:rPr lang="en-US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r>
              <a:rPr lang="en-US" sz="12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Yrityksen</a:t>
            </a: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n-US" sz="12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tavoitteet</a:t>
            </a: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ja </a:t>
            </a:r>
            <a:r>
              <a:rPr lang="en-US" sz="12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kehittämissuunnitelma</a:t>
            </a:r>
            <a:endParaRPr lang="en-US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US" sz="12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Yrittäjän</a:t>
            </a: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n-US" sz="12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koulutus</a:t>
            </a:r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ja </a:t>
            </a:r>
            <a:r>
              <a:rPr lang="en-US" sz="12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kokemus</a:t>
            </a:r>
            <a:endParaRPr lang="en-US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Toimialan markkinatilanne sekä paikallinen kilpailutilanne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Liiketoiminnan kannattavuus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Kokonaisrahoituksen riittävyys</a:t>
            </a:r>
          </a:p>
          <a:p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Riittävä omarahoitus vs. sopiva velkamäärä </a:t>
            </a:r>
            <a:endParaRPr lang="en-US" sz="1400" b="1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CE9F6BD-EFD8-D907-9C5E-1828B0B86DC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02678" y="2775810"/>
            <a:ext cx="2413138" cy="948068"/>
          </a:xfrm>
        </p:spPr>
        <p:txBody>
          <a:bodyPr/>
          <a:lstStyle/>
          <a:p>
            <a:r>
              <a:rPr lang="fi-FI" dirty="0"/>
              <a:t>Tarvittavan rahoituksen hakeminen edellyttää aina huolellista suunnittelua ja erilaisten </a:t>
            </a:r>
            <a:br>
              <a:rPr lang="fi-FI" dirty="0"/>
            </a:br>
            <a:r>
              <a:rPr lang="fi-FI" dirty="0"/>
              <a:t>taloudellisten laskelmien tekemistä. 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9F71EB56-2ABE-6797-392E-9986F28370F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1343" y="991730"/>
            <a:ext cx="2413138" cy="1645875"/>
          </a:xfrm>
        </p:spPr>
        <p:txBody>
          <a:bodyPr/>
          <a:lstStyle/>
          <a:p>
            <a:r>
              <a:rPr lang="fi-FI" b="1" dirty="0">
                <a:latin typeface="+mn-lt"/>
              </a:rPr>
              <a:t>Hyvin suunniteltu </a:t>
            </a:r>
            <a:r>
              <a:rPr lang="fi-FI" dirty="0"/>
              <a:t>on puoliksi rahoitettu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2F2E89B7-21F6-5170-6778-69D8751AF3D7}"/>
              </a:ext>
            </a:extLst>
          </p:cNvPr>
          <p:cNvSpPr/>
          <p:nvPr/>
        </p:nvSpPr>
        <p:spPr>
          <a:xfrm>
            <a:off x="3997366" y="3651870"/>
            <a:ext cx="3454954" cy="788901"/>
          </a:xfrm>
          <a:prstGeom prst="rect">
            <a:avLst/>
          </a:prstGeom>
          <a:solidFill>
            <a:schemeClr val="bg2">
              <a:alpha val="449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ECF553B7-B5BB-D3F9-8C7B-C4E08B84552B}"/>
              </a:ext>
            </a:extLst>
          </p:cNvPr>
          <p:cNvSpPr txBox="1">
            <a:spLocks/>
          </p:cNvSpPr>
          <p:nvPr/>
        </p:nvSpPr>
        <p:spPr bwMode="black">
          <a:xfrm>
            <a:off x="5385039" y="3772561"/>
            <a:ext cx="1995273" cy="5890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Toimimme tiiviissä yhteistyössä pankkien ja muiden sidosryhmien </a:t>
            </a:r>
            <a:b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kanssa ja olemme osa Team Finland </a:t>
            </a:r>
            <a:b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-verkostoa.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A612F045-C0BA-3B5D-82B1-51F8C07DB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3738" y="3738428"/>
            <a:ext cx="957055" cy="56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7003244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6592A158-3FD8-F8FD-05B2-D366C0C96C4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1343" y="781859"/>
            <a:ext cx="2413138" cy="2581979"/>
          </a:xfrm>
        </p:spPr>
        <p:txBody>
          <a:bodyPr/>
          <a:lstStyle/>
          <a:p>
            <a:r>
              <a:rPr lang="fi-FI" dirty="0"/>
              <a:t>Finnveran </a:t>
            </a:r>
            <a:r>
              <a:rPr lang="fi-FI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rahoitus-ratkaisut</a:t>
            </a:r>
            <a:r>
              <a:rPr lang="fi-FI" dirty="0"/>
              <a:t> omistajan-vaihdoksiin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56B00EB9-31D4-2108-9B8E-0AE8055C8FF1}"/>
              </a:ext>
            </a:extLst>
          </p:cNvPr>
          <p:cNvSpPr txBox="1"/>
          <p:nvPr/>
        </p:nvSpPr>
        <p:spPr>
          <a:xfrm>
            <a:off x="3913729" y="793760"/>
            <a:ext cx="2448644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fi-FI" sz="1200" b="1" dirty="0"/>
              <a:t>Pk-takaus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3 v. toimineille yhtiöille, joiden henkilöomistus vähintään 50 %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i-FI" sz="1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Soveltuu liiketoimintakauppoihin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i-FI" sz="1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Takausosuus </a:t>
            </a:r>
            <a:r>
              <a:rPr lang="fi-FI" sz="11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max</a:t>
            </a:r>
            <a:r>
              <a:rPr lang="fi-FI" sz="1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 80 % ja </a:t>
            </a:r>
            <a:br>
              <a:rPr lang="fi-FI" sz="1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fi-FI" sz="11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200 000 euroa</a:t>
            </a:r>
          </a:p>
          <a:p>
            <a:pPr>
              <a:spcAft>
                <a:spcPts val="600"/>
              </a:spcAft>
            </a:pPr>
            <a:r>
              <a:rPr lang="fi-FI" sz="1100" b="1" dirty="0"/>
              <a:t>Hakemuksen tekee pankki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C33AA09-BAFA-87C5-6210-F616C7FFE0FA}"/>
              </a:ext>
            </a:extLst>
          </p:cNvPr>
          <p:cNvSpPr txBox="1"/>
          <p:nvPr/>
        </p:nvSpPr>
        <p:spPr>
          <a:xfrm>
            <a:off x="6444208" y="793760"/>
            <a:ext cx="215041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0"/>
              </a:spcAft>
              <a:buClrTx/>
              <a:buSzTx/>
              <a:buFontTx/>
              <a:buNone/>
            </a:pPr>
            <a:r>
              <a:rPr kumimoji="0" lang="fi-FI" sz="1200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/>
                <a:ea typeface="Roboto" charset="0"/>
                <a:cs typeface="Roboto" charset="0"/>
              </a:rPr>
              <a:t>Finnvera-takaus yritykselle</a:t>
            </a:r>
          </a:p>
          <a:p>
            <a:pPr marL="171450" lvl="0" indent="-171450"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Rahoitusosuus lähtökohtaisesti 50 %</a:t>
            </a:r>
          </a:p>
          <a:p>
            <a:pPr marL="171450" lvl="0" indent="-171450"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Pienemmissä kaupoissa jopa 80 %</a:t>
            </a:r>
          </a:p>
          <a:p>
            <a:pPr lvl="0">
              <a:spcAft>
                <a:spcPts val="600"/>
              </a:spcAft>
              <a:buClrTx/>
              <a:buSzTx/>
              <a:buFontTx/>
              <a:buNone/>
            </a:pPr>
            <a:r>
              <a:rPr kumimoji="0" lang="fi-FI" sz="1100" b="1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 charset="0"/>
                <a:cs typeface="Roboto" charset="0"/>
              </a:rPr>
              <a:t>Hakemuksen voi tehdä pankki tai asiakas</a:t>
            </a:r>
            <a:endParaRPr lang="fi-FI" sz="11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85543616-A376-6AE6-A10B-2B9B1CB7E89B}"/>
              </a:ext>
            </a:extLst>
          </p:cNvPr>
          <p:cNvSpPr txBox="1"/>
          <p:nvPr/>
        </p:nvSpPr>
        <p:spPr>
          <a:xfrm>
            <a:off x="3913729" y="2449944"/>
            <a:ext cx="244864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0"/>
              </a:spcAft>
              <a:buClrTx/>
              <a:buSzTx/>
              <a:buFontTx/>
              <a:buNone/>
            </a:pPr>
            <a:r>
              <a:rPr kumimoji="0" lang="fi-FI" sz="1200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/>
                <a:ea typeface="Roboto" charset="0"/>
                <a:cs typeface="Roboto" charset="0"/>
              </a:rPr>
              <a:t>Yrittäjälaina</a:t>
            </a:r>
            <a:r>
              <a:rPr kumimoji="0" lang="en-US" sz="1200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/>
                <a:ea typeface="Roboto" charset="0"/>
                <a:cs typeface="Roboto" charset="0"/>
              </a:rPr>
              <a:t> </a:t>
            </a:r>
          </a:p>
          <a:p>
            <a:pPr marL="171450" lvl="0" indent="-171450"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Henkilökohtainen</a:t>
            </a:r>
          </a:p>
          <a:p>
            <a:pPr marL="171450" lvl="0" indent="-171450"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Osakkeiden ostamiseen tai sijoitetaan osakepääomaan / </a:t>
            </a:r>
            <a:r>
              <a:rPr kumimoji="0" lang="fi-FI" sz="1100" b="0" i="0" u="none" strike="noStrike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SVOP:iin</a:t>
            </a:r>
            <a:endParaRPr kumimoji="0" lang="fi-FI" sz="1100" b="0" i="0" u="none" strike="noStrike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lvl="0">
              <a:spcAft>
                <a:spcPts val="600"/>
              </a:spcAft>
              <a:buClrTx/>
              <a:buSzTx/>
              <a:buFontTx/>
              <a:buNone/>
            </a:pPr>
            <a:r>
              <a:rPr kumimoji="0" lang="fi-FI" sz="1100" b="1" i="0" u="none" strike="noStrike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 charset="0"/>
                <a:cs typeface="Roboto" charset="0"/>
              </a:rPr>
              <a:t>Hakemuksen tekee yrittäjä</a:t>
            </a:r>
            <a:endParaRPr lang="fi-FI" sz="1100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CB002F2D-DDA9-2A4B-A5E3-638DE0155C81}"/>
              </a:ext>
            </a:extLst>
          </p:cNvPr>
          <p:cNvSpPr txBox="1"/>
          <p:nvPr/>
        </p:nvSpPr>
        <p:spPr>
          <a:xfrm>
            <a:off x="6444208" y="2449944"/>
            <a:ext cx="2736304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300"/>
              </a:spcAft>
              <a:buClrTx/>
              <a:buSzTx/>
              <a:buFontTx/>
              <a:buNone/>
            </a:pPr>
            <a:r>
              <a:rPr kumimoji="0" lang="fi-FI" sz="1200" b="1" i="0" u="none" strike="noStrike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Roboto"/>
                <a:ea typeface="Roboto" charset="0"/>
                <a:cs typeface="Roboto" charset="0"/>
              </a:rPr>
              <a:t>Kasvulaina</a:t>
            </a:r>
          </a:p>
          <a:p>
            <a:pPr marL="171450" lvl="0" indent="-171450"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Juniorlainaan rinnastettavissa oleva laina</a:t>
            </a:r>
          </a:p>
          <a:p>
            <a:pPr marL="171450" lvl="0" indent="-171450"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Min. 500 t€ / 30 %, </a:t>
            </a:r>
          </a:p>
          <a:p>
            <a:pPr marL="171450" lvl="0" indent="-171450"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pankkilainan osuus hankkeesta 50 %, </a:t>
            </a:r>
          </a:p>
          <a:p>
            <a:pPr marL="171450" lvl="0" indent="-171450"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fi-FI" sz="1100" b="0" i="0" u="none" strike="noStrike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omarahoitusosuus 20 %</a:t>
            </a:r>
          </a:p>
          <a:p>
            <a:pPr lvl="0">
              <a:spcAft>
                <a:spcPts val="600"/>
              </a:spcAft>
              <a:buClrTx/>
              <a:buSzTx/>
              <a:buFontTx/>
              <a:buNone/>
            </a:pPr>
            <a:r>
              <a:rPr kumimoji="0" lang="fi-FI" sz="1100" b="1" i="0" u="none" strike="noStrike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Roboto" charset="0"/>
                <a:cs typeface="Roboto" charset="0"/>
              </a:rPr>
              <a:t>Hakemuksen tekee yritys</a:t>
            </a:r>
            <a:endParaRPr lang="fi-FI" sz="1100" dirty="0"/>
          </a:p>
        </p:txBody>
      </p:sp>
      <p:cxnSp>
        <p:nvCxnSpPr>
          <p:cNvPr id="12" name="Straight Connector 12">
            <a:extLst>
              <a:ext uri="{FF2B5EF4-FFF2-40B4-BE49-F238E27FC236}">
                <a16:creationId xmlns:a16="http://schemas.microsoft.com/office/drawing/2014/main" id="{38D271DF-ED34-B674-D11A-BF9553FDAE9A}"/>
              </a:ext>
            </a:extLst>
          </p:cNvPr>
          <p:cNvCxnSpPr>
            <a:cxnSpLocks/>
          </p:cNvCxnSpPr>
          <p:nvPr/>
        </p:nvCxnSpPr>
        <p:spPr>
          <a:xfrm>
            <a:off x="4165943" y="2362484"/>
            <a:ext cx="194421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3">
            <a:extLst>
              <a:ext uri="{FF2B5EF4-FFF2-40B4-BE49-F238E27FC236}">
                <a16:creationId xmlns:a16="http://schemas.microsoft.com/office/drawing/2014/main" id="{3D8123F2-21B5-734F-8E4C-95A9FF8F0670}"/>
              </a:ext>
            </a:extLst>
          </p:cNvPr>
          <p:cNvCxnSpPr>
            <a:cxnSpLocks/>
          </p:cNvCxnSpPr>
          <p:nvPr/>
        </p:nvCxnSpPr>
        <p:spPr>
          <a:xfrm>
            <a:off x="6293689" y="997752"/>
            <a:ext cx="6503" cy="272946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22A78223-E322-BE73-6ABD-4B9F1FBD2862}"/>
              </a:ext>
            </a:extLst>
          </p:cNvPr>
          <p:cNvCxnSpPr>
            <a:cxnSpLocks/>
          </p:cNvCxnSpPr>
          <p:nvPr/>
        </p:nvCxnSpPr>
        <p:spPr>
          <a:xfrm>
            <a:off x="6444208" y="2362484"/>
            <a:ext cx="194421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0">
            <a:extLst>
              <a:ext uri="{FF2B5EF4-FFF2-40B4-BE49-F238E27FC236}">
                <a16:creationId xmlns:a16="http://schemas.microsoft.com/office/drawing/2014/main" id="{9A10E332-AC51-9722-D667-D44EC81F5898}"/>
              </a:ext>
            </a:extLst>
          </p:cNvPr>
          <p:cNvSpPr/>
          <p:nvPr/>
        </p:nvSpPr>
        <p:spPr>
          <a:xfrm>
            <a:off x="3919838" y="4011910"/>
            <a:ext cx="2232249" cy="788901"/>
          </a:xfrm>
          <a:prstGeom prst="rect">
            <a:avLst/>
          </a:prstGeom>
          <a:solidFill>
            <a:schemeClr val="bg2">
              <a:alpha val="449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E0188278-32DF-5076-2A01-AB457A2633F7}"/>
              </a:ext>
            </a:extLst>
          </p:cNvPr>
          <p:cNvSpPr txBox="1">
            <a:spLocks/>
          </p:cNvSpPr>
          <p:nvPr/>
        </p:nvSpPr>
        <p:spPr bwMode="black">
          <a:xfrm>
            <a:off x="4078968" y="4132601"/>
            <a:ext cx="2062785" cy="4164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Edellytyksenä terve rahoitusrakenne, esimerkiksi: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omarahoitusosuus 20–30 %</a:t>
            </a:r>
          </a:p>
        </p:txBody>
      </p:sp>
    </p:spTree>
    <p:extLst>
      <p:ext uri="{BB962C8B-B14F-4D97-AF65-F5344CB8AC3E}">
        <p14:creationId xmlns:p14="http://schemas.microsoft.com/office/powerpoint/2010/main" val="3907085060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08441E-EB8C-99F8-9BA3-C905B08FE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Esimerkki pk-yrityksen </a:t>
            </a:r>
            <a:r>
              <a:rPr lang="fi-FI" sz="2800" b="1" dirty="0">
                <a:latin typeface="+mn-lt"/>
              </a:rPr>
              <a:t>omistajanvaihdoksesta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20147BB-4B28-C014-FB0E-E96D97CAB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3D61-8F50-481D-9D99-0F09F4538000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89E6995-379A-26D5-29D4-EB7FE3BB6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12</a:t>
            </a:fld>
            <a:endParaRPr lang="fi-F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1BC7E15-C58B-E29F-E7E9-62565261A751}"/>
              </a:ext>
            </a:extLst>
          </p:cNvPr>
          <p:cNvSpPr txBox="1">
            <a:spLocks/>
          </p:cNvSpPr>
          <p:nvPr/>
        </p:nvSpPr>
        <p:spPr>
          <a:xfrm>
            <a:off x="539552" y="989192"/>
            <a:ext cx="7991673" cy="430430"/>
          </a:xfrm>
          <a:prstGeom prst="rect">
            <a:avLst/>
          </a:prstGeom>
        </p:spPr>
        <p:txBody>
          <a:bodyPr/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Liiketoimintakauppa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</a:t>
            </a:r>
            <a:r>
              <a:rPr lang="en-US" sz="14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jossa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n-US" sz="14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ostajana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n-US" sz="14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perustettava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n-US" sz="14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yhtiö</a:t>
            </a:r>
            <a:r>
              <a:rPr lang="en-US" sz="1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</p:txBody>
      </p:sp>
      <p:sp>
        <p:nvSpPr>
          <p:cNvPr id="8" name="Tekstiruutu 3">
            <a:extLst>
              <a:ext uri="{FF2B5EF4-FFF2-40B4-BE49-F238E27FC236}">
                <a16:creationId xmlns:a16="http://schemas.microsoft.com/office/drawing/2014/main" id="{CC7480F4-5456-D45C-8835-90B0A34109C7}"/>
              </a:ext>
            </a:extLst>
          </p:cNvPr>
          <p:cNvSpPr txBox="1"/>
          <p:nvPr/>
        </p:nvSpPr>
        <p:spPr>
          <a:xfrm>
            <a:off x="414824" y="2367868"/>
            <a:ext cx="137708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i-FI" sz="1100" b="1" dirty="0">
                <a:ea typeface="Roboto Medium" panose="02000000000000000000" pitchFamily="2" charset="0"/>
                <a:cs typeface="Roboto Medium" panose="02000000000000000000" pitchFamily="2" charset="0"/>
              </a:rPr>
              <a:t>Omarahoitusosuus</a:t>
            </a:r>
            <a: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b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  <a:t>20 000 €</a:t>
            </a:r>
          </a:p>
        </p:txBody>
      </p:sp>
      <p:sp>
        <p:nvSpPr>
          <p:cNvPr id="12" name="Tekstiruutu 39">
            <a:extLst>
              <a:ext uri="{FF2B5EF4-FFF2-40B4-BE49-F238E27FC236}">
                <a16:creationId xmlns:a16="http://schemas.microsoft.com/office/drawing/2014/main" id="{01F78D89-3DB9-000B-015E-A169645CFED0}"/>
              </a:ext>
            </a:extLst>
          </p:cNvPr>
          <p:cNvSpPr txBox="1"/>
          <p:nvPr/>
        </p:nvSpPr>
        <p:spPr>
          <a:xfrm>
            <a:off x="5235877" y="1058070"/>
            <a:ext cx="1155174" cy="11551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fi-FI" sz="1400" dirty="0"/>
          </a:p>
        </p:txBody>
      </p:sp>
      <p:sp>
        <p:nvSpPr>
          <p:cNvPr id="14" name="Tekstiruutu 3">
            <a:extLst>
              <a:ext uri="{FF2B5EF4-FFF2-40B4-BE49-F238E27FC236}">
                <a16:creationId xmlns:a16="http://schemas.microsoft.com/office/drawing/2014/main" id="{693259C4-8626-8DE2-CBFC-A235FC5D8C68}"/>
              </a:ext>
            </a:extLst>
          </p:cNvPr>
          <p:cNvSpPr txBox="1"/>
          <p:nvPr/>
        </p:nvSpPr>
        <p:spPr>
          <a:xfrm>
            <a:off x="895959" y="3449797"/>
            <a:ext cx="89594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fi-FI" sz="1100" b="1" dirty="0">
                <a:ea typeface="Roboto Medium" panose="02000000000000000000" pitchFamily="2" charset="0"/>
                <a:cs typeface="Roboto Medium" panose="02000000000000000000" pitchFamily="2" charset="0"/>
              </a:rPr>
              <a:t>Kauppahinta</a:t>
            </a:r>
            <a: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b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  <a:t>90 000 €</a:t>
            </a:r>
          </a:p>
        </p:txBody>
      </p:sp>
      <p:sp>
        <p:nvSpPr>
          <p:cNvPr id="15" name="Tekstiruutu 3">
            <a:extLst>
              <a:ext uri="{FF2B5EF4-FFF2-40B4-BE49-F238E27FC236}">
                <a16:creationId xmlns:a16="http://schemas.microsoft.com/office/drawing/2014/main" id="{2A962FEF-542F-7F08-41B1-067BF496DCC2}"/>
              </a:ext>
            </a:extLst>
          </p:cNvPr>
          <p:cNvSpPr txBox="1"/>
          <p:nvPr/>
        </p:nvSpPr>
        <p:spPr>
          <a:xfrm>
            <a:off x="2411285" y="3587823"/>
            <a:ext cx="88290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100" b="1" dirty="0">
                <a:ea typeface="Roboto Medium" panose="02000000000000000000" pitchFamily="2" charset="0"/>
                <a:cs typeface="Roboto Medium" panose="02000000000000000000" pitchFamily="2" charset="0"/>
              </a:rPr>
              <a:t>Liiketoiminta</a:t>
            </a:r>
          </a:p>
        </p:txBody>
      </p:sp>
      <p:sp>
        <p:nvSpPr>
          <p:cNvPr id="18" name="Tekstiruutu 39">
            <a:extLst>
              <a:ext uri="{FF2B5EF4-FFF2-40B4-BE49-F238E27FC236}">
                <a16:creationId xmlns:a16="http://schemas.microsoft.com/office/drawing/2014/main" id="{420BB661-BE7C-5A62-7A40-EB6B0577E09A}"/>
              </a:ext>
            </a:extLst>
          </p:cNvPr>
          <p:cNvSpPr txBox="1"/>
          <p:nvPr/>
        </p:nvSpPr>
        <p:spPr>
          <a:xfrm>
            <a:off x="611186" y="2770664"/>
            <a:ext cx="3096717" cy="614891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i-FI" sz="1200" dirty="0">
                <a:solidFill>
                  <a:schemeClr val="bg1"/>
                </a:solidFill>
              </a:rPr>
              <a:t>Perustettava yhtiö A Oy</a:t>
            </a:r>
          </a:p>
        </p:txBody>
      </p:sp>
      <p:sp>
        <p:nvSpPr>
          <p:cNvPr id="19" name="Tekstiruutu 39">
            <a:extLst>
              <a:ext uri="{FF2B5EF4-FFF2-40B4-BE49-F238E27FC236}">
                <a16:creationId xmlns:a16="http://schemas.microsoft.com/office/drawing/2014/main" id="{027D998D-C9B1-261E-F5B9-7839F484E5EE}"/>
              </a:ext>
            </a:extLst>
          </p:cNvPr>
          <p:cNvSpPr txBox="1"/>
          <p:nvPr/>
        </p:nvSpPr>
        <p:spPr>
          <a:xfrm>
            <a:off x="611186" y="3852593"/>
            <a:ext cx="3096717" cy="430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i-FI" sz="1200" dirty="0"/>
              <a:t>Myyjä Oy</a:t>
            </a:r>
          </a:p>
        </p:txBody>
      </p:sp>
      <p:sp>
        <p:nvSpPr>
          <p:cNvPr id="21" name="Tekstiruutu 39">
            <a:extLst>
              <a:ext uri="{FF2B5EF4-FFF2-40B4-BE49-F238E27FC236}">
                <a16:creationId xmlns:a16="http://schemas.microsoft.com/office/drawing/2014/main" id="{CA173722-C236-4C49-8868-65283C560D9A}"/>
              </a:ext>
            </a:extLst>
          </p:cNvPr>
          <p:cNvSpPr txBox="1"/>
          <p:nvPr/>
        </p:nvSpPr>
        <p:spPr>
          <a:xfrm>
            <a:off x="611186" y="1873196"/>
            <a:ext cx="3096717" cy="430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i-FI" sz="1200" dirty="0"/>
              <a:t>Ostaja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0337D317-73AE-5E3D-E635-322CA7B87BA6}"/>
              </a:ext>
            </a:extLst>
          </p:cNvPr>
          <p:cNvSpPr txBox="1"/>
          <p:nvPr/>
        </p:nvSpPr>
        <p:spPr>
          <a:xfrm>
            <a:off x="4127324" y="2139702"/>
            <a:ext cx="1325871" cy="5078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fi-FI" sz="1100" b="1" dirty="0">
                <a:solidFill>
                  <a:schemeClr val="tx1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Takaus</a:t>
            </a:r>
          </a:p>
          <a:p>
            <a:pPr algn="r"/>
            <a:r>
              <a:rPr lang="fi-FI" sz="1100" dirty="0">
                <a:solidFill>
                  <a:schemeClr val="tx1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50–80 % pankin myöntämään lainaan</a:t>
            </a:r>
          </a:p>
        </p:txBody>
      </p:sp>
      <p:sp>
        <p:nvSpPr>
          <p:cNvPr id="24" name="TextBox 41">
            <a:extLst>
              <a:ext uri="{FF2B5EF4-FFF2-40B4-BE49-F238E27FC236}">
                <a16:creationId xmlns:a16="http://schemas.microsoft.com/office/drawing/2014/main" id="{1D61B63E-B45C-E89A-821E-86884C634D27}"/>
              </a:ext>
            </a:extLst>
          </p:cNvPr>
          <p:cNvSpPr txBox="1"/>
          <p:nvPr/>
        </p:nvSpPr>
        <p:spPr>
          <a:xfrm>
            <a:off x="3890088" y="3355395"/>
            <a:ext cx="1398062" cy="5078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100" b="1" dirty="0">
                <a:solidFill>
                  <a:schemeClr val="tx1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Laina</a:t>
            </a:r>
          </a:p>
          <a:p>
            <a:r>
              <a:rPr lang="fi-FI" sz="1100" dirty="0">
                <a:solidFill>
                  <a:schemeClr val="tx1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90 000 € yritys B Oy:n liiketoiminnan ostoon</a:t>
            </a:r>
          </a:p>
        </p:txBody>
      </p:sp>
      <p:sp>
        <p:nvSpPr>
          <p:cNvPr id="26" name="Tekstiruutu 39">
            <a:extLst>
              <a:ext uri="{FF2B5EF4-FFF2-40B4-BE49-F238E27FC236}">
                <a16:creationId xmlns:a16="http://schemas.microsoft.com/office/drawing/2014/main" id="{0C09EBE9-3FD9-9542-5762-75DA1250A3A6}"/>
              </a:ext>
            </a:extLst>
          </p:cNvPr>
          <p:cNvSpPr txBox="1"/>
          <p:nvPr/>
        </p:nvSpPr>
        <p:spPr>
          <a:xfrm>
            <a:off x="5234545" y="2643758"/>
            <a:ext cx="1155174" cy="11551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fi-FI" sz="1400" dirty="0"/>
              <a:t>Pankki</a:t>
            </a:r>
          </a:p>
        </p:txBody>
      </p:sp>
      <p:sp>
        <p:nvSpPr>
          <p:cNvPr id="27" name="TextBox 55">
            <a:extLst>
              <a:ext uri="{FF2B5EF4-FFF2-40B4-BE49-F238E27FC236}">
                <a16:creationId xmlns:a16="http://schemas.microsoft.com/office/drawing/2014/main" id="{040F768A-C636-D468-D8A6-38384CFCF748}"/>
              </a:ext>
            </a:extLst>
          </p:cNvPr>
          <p:cNvSpPr txBox="1"/>
          <p:nvPr/>
        </p:nvSpPr>
        <p:spPr>
          <a:xfrm>
            <a:off x="6655739" y="2191285"/>
            <a:ext cx="2030545" cy="12157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fi-FI" sz="1200" b="1" dirty="0">
                <a:solidFill>
                  <a:schemeClr val="accent2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Kokonaishanke 110 000 €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  <a:t>Liiketoimintakauppa 90 000 €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  <a:t>Käyttöpääoma 20 000 €</a:t>
            </a:r>
          </a:p>
          <a:p>
            <a:endParaRPr lang="fi-FI" sz="1100" dirty="0">
              <a:ea typeface="Roboto Medium" panose="02000000000000000000" pitchFamily="2" charset="0"/>
              <a:cs typeface="Roboto Medium" panose="02000000000000000000" pitchFamily="2" charset="0"/>
            </a:endParaRPr>
          </a:p>
          <a:p>
            <a:r>
              <a:rPr lang="fi-FI" sz="1200" b="1" dirty="0">
                <a:solidFill>
                  <a:schemeClr val="accent2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Rahoitus 110 000 €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ea typeface="Roboto Medium" panose="02000000000000000000" pitchFamily="2" charset="0"/>
                <a:cs typeface="Roboto Medium" panose="02000000000000000000" pitchFamily="2" charset="0"/>
              </a:rPr>
              <a:t>Pankkilaina </a:t>
            </a:r>
            <a:r>
              <a:rPr lang="fi-FI" sz="1100" dirty="0">
                <a:solidFill>
                  <a:schemeClr val="tx1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90 000 €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>
                <a:solidFill>
                  <a:schemeClr val="tx1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Omarahoitusosuus 20 000 €</a:t>
            </a:r>
          </a:p>
        </p:txBody>
      </p:sp>
      <p:sp>
        <p:nvSpPr>
          <p:cNvPr id="28" name="TextBox 56">
            <a:extLst>
              <a:ext uri="{FF2B5EF4-FFF2-40B4-BE49-F238E27FC236}">
                <a16:creationId xmlns:a16="http://schemas.microsoft.com/office/drawing/2014/main" id="{4B8641F0-5F6B-3289-F0C9-B1950873AABC}"/>
              </a:ext>
            </a:extLst>
          </p:cNvPr>
          <p:cNvSpPr txBox="1"/>
          <p:nvPr/>
        </p:nvSpPr>
        <p:spPr>
          <a:xfrm>
            <a:off x="4952821" y="4083918"/>
            <a:ext cx="171663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i-FI" sz="900" dirty="0">
                <a:solidFill>
                  <a:schemeClr val="tx1"/>
                </a:solidFill>
                <a:ea typeface="Roboto Medium" panose="02000000000000000000" pitchFamily="2" charset="0"/>
                <a:cs typeface="Roboto Medium" panose="02000000000000000000" pitchFamily="2" charset="0"/>
              </a:rPr>
              <a:t>Pankin kanssa neuvoteltava vakuus jäljelle jäävälle osuudelle.</a:t>
            </a:r>
          </a:p>
        </p:txBody>
      </p:sp>
      <p:cxnSp>
        <p:nvCxnSpPr>
          <p:cNvPr id="29" name="Straight Connector 62">
            <a:extLst>
              <a:ext uri="{FF2B5EF4-FFF2-40B4-BE49-F238E27FC236}">
                <a16:creationId xmlns:a16="http://schemas.microsoft.com/office/drawing/2014/main" id="{9EC9E5CE-D6C8-4B62-2DAC-B522BD582F6F}"/>
              </a:ext>
            </a:extLst>
          </p:cNvPr>
          <p:cNvCxnSpPr>
            <a:cxnSpLocks/>
          </p:cNvCxnSpPr>
          <p:nvPr/>
        </p:nvCxnSpPr>
        <p:spPr>
          <a:xfrm flipH="1">
            <a:off x="5811138" y="3795886"/>
            <a:ext cx="994" cy="257686"/>
          </a:xfrm>
          <a:prstGeom prst="line">
            <a:avLst/>
          </a:prstGeom>
          <a:ln w="12700">
            <a:solidFill>
              <a:schemeClr val="tx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Kuva 29">
            <a:extLst>
              <a:ext uri="{FF2B5EF4-FFF2-40B4-BE49-F238E27FC236}">
                <a16:creationId xmlns:a16="http://schemas.microsoft.com/office/drawing/2014/main" id="{22678D8C-2436-D41C-BF43-A23265C488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5926" y="1567010"/>
            <a:ext cx="790423" cy="125627"/>
          </a:xfrm>
          <a:prstGeom prst="rect">
            <a:avLst/>
          </a:prstGeom>
        </p:spPr>
      </p:pic>
      <p:cxnSp>
        <p:nvCxnSpPr>
          <p:cNvPr id="10" name="Straight Connector 48">
            <a:extLst>
              <a:ext uri="{FF2B5EF4-FFF2-40B4-BE49-F238E27FC236}">
                <a16:creationId xmlns:a16="http://schemas.microsoft.com/office/drawing/2014/main" id="{1C62824D-C124-00BF-5673-C81EB20D08E7}"/>
              </a:ext>
            </a:extLst>
          </p:cNvPr>
          <p:cNvCxnSpPr>
            <a:cxnSpLocks/>
          </p:cNvCxnSpPr>
          <p:nvPr/>
        </p:nvCxnSpPr>
        <p:spPr>
          <a:xfrm flipV="1">
            <a:off x="2267744" y="3462527"/>
            <a:ext cx="0" cy="390066"/>
          </a:xfrm>
          <a:prstGeom prst="line">
            <a:avLst/>
          </a:prstGeom>
          <a:ln w="12700">
            <a:solidFill>
              <a:schemeClr val="tx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8">
            <a:extLst>
              <a:ext uri="{FF2B5EF4-FFF2-40B4-BE49-F238E27FC236}">
                <a16:creationId xmlns:a16="http://schemas.microsoft.com/office/drawing/2014/main" id="{CDF76278-FDC6-EE13-5042-7B208ACFFCBD}"/>
              </a:ext>
            </a:extLst>
          </p:cNvPr>
          <p:cNvCxnSpPr>
            <a:cxnSpLocks/>
          </p:cNvCxnSpPr>
          <p:nvPr/>
        </p:nvCxnSpPr>
        <p:spPr>
          <a:xfrm>
            <a:off x="2051720" y="3385555"/>
            <a:ext cx="0" cy="347143"/>
          </a:xfrm>
          <a:prstGeom prst="line">
            <a:avLst/>
          </a:prstGeom>
          <a:ln w="12700">
            <a:solidFill>
              <a:schemeClr val="tx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8">
            <a:extLst>
              <a:ext uri="{FF2B5EF4-FFF2-40B4-BE49-F238E27FC236}">
                <a16:creationId xmlns:a16="http://schemas.microsoft.com/office/drawing/2014/main" id="{8C68BC88-5EB3-9EAC-D7AF-D9C61C2B9C39}"/>
              </a:ext>
            </a:extLst>
          </p:cNvPr>
          <p:cNvCxnSpPr>
            <a:cxnSpLocks/>
          </p:cNvCxnSpPr>
          <p:nvPr/>
        </p:nvCxnSpPr>
        <p:spPr>
          <a:xfrm>
            <a:off x="5800181" y="2194296"/>
            <a:ext cx="0" cy="347143"/>
          </a:xfrm>
          <a:prstGeom prst="line">
            <a:avLst/>
          </a:prstGeom>
          <a:ln w="12700">
            <a:solidFill>
              <a:schemeClr val="tx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8">
            <a:extLst>
              <a:ext uri="{FF2B5EF4-FFF2-40B4-BE49-F238E27FC236}">
                <a16:creationId xmlns:a16="http://schemas.microsoft.com/office/drawing/2014/main" id="{1889C38B-18F9-F9E4-70BC-59DBEF105161}"/>
              </a:ext>
            </a:extLst>
          </p:cNvPr>
          <p:cNvCxnSpPr>
            <a:cxnSpLocks/>
          </p:cNvCxnSpPr>
          <p:nvPr/>
        </p:nvCxnSpPr>
        <p:spPr>
          <a:xfrm>
            <a:off x="2123728" y="2301523"/>
            <a:ext cx="0" cy="347143"/>
          </a:xfrm>
          <a:prstGeom prst="line">
            <a:avLst/>
          </a:prstGeom>
          <a:ln w="12700">
            <a:solidFill>
              <a:schemeClr val="tx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2">
            <a:extLst>
              <a:ext uri="{FF2B5EF4-FFF2-40B4-BE49-F238E27FC236}">
                <a16:creationId xmlns:a16="http://schemas.microsoft.com/office/drawing/2014/main" id="{2ACBC035-C709-3EE9-3EC4-3151957256A4}"/>
              </a:ext>
            </a:extLst>
          </p:cNvPr>
          <p:cNvCxnSpPr>
            <a:cxnSpLocks/>
          </p:cNvCxnSpPr>
          <p:nvPr/>
        </p:nvCxnSpPr>
        <p:spPr>
          <a:xfrm flipH="1">
            <a:off x="4131982" y="3136144"/>
            <a:ext cx="1102563" cy="0"/>
          </a:xfrm>
          <a:prstGeom prst="line">
            <a:avLst/>
          </a:prstGeom>
          <a:ln w="12700">
            <a:solidFill>
              <a:schemeClr val="tx1"/>
            </a:solidFill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012325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uora nuoliyhdysviiva 12">
            <a:extLst>
              <a:ext uri="{FF2B5EF4-FFF2-40B4-BE49-F238E27FC236}">
                <a16:creationId xmlns:a16="http://schemas.microsoft.com/office/drawing/2014/main" id="{9B562EA1-AD2C-79CE-3320-EB8311915463}"/>
              </a:ext>
            </a:extLst>
          </p:cNvPr>
          <p:cNvCxnSpPr>
            <a:cxnSpLocks/>
          </p:cNvCxnSpPr>
          <p:nvPr/>
        </p:nvCxnSpPr>
        <p:spPr>
          <a:xfrm>
            <a:off x="1731606" y="3738853"/>
            <a:ext cx="1688266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uora nuoliyhdysviiva 34">
            <a:extLst>
              <a:ext uri="{FF2B5EF4-FFF2-40B4-BE49-F238E27FC236}">
                <a16:creationId xmlns:a16="http://schemas.microsoft.com/office/drawing/2014/main" id="{125ABD7C-D4F2-37C5-2906-55B1CEF993FB}"/>
              </a:ext>
            </a:extLst>
          </p:cNvPr>
          <p:cNvCxnSpPr>
            <a:cxnSpLocks/>
          </p:cNvCxnSpPr>
          <p:nvPr/>
        </p:nvCxnSpPr>
        <p:spPr>
          <a:xfrm>
            <a:off x="1979712" y="2473048"/>
            <a:ext cx="2592288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>
            <a:extLst>
              <a:ext uri="{FF2B5EF4-FFF2-40B4-BE49-F238E27FC236}">
                <a16:creationId xmlns:a16="http://schemas.microsoft.com/office/drawing/2014/main" id="{95C51039-5793-E823-9BF6-500E5632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b="1" dirty="0">
                <a:latin typeface="+mn-lt"/>
              </a:rPr>
              <a:t>Pk-yrityksen</a:t>
            </a:r>
            <a:r>
              <a:rPr lang="fi-FI" sz="2800" dirty="0"/>
              <a:t> omistajanvaihdos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282576-B701-3727-1C8C-39974DF37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54" y="975102"/>
            <a:ext cx="4115843" cy="30397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Osakekauppa, jossa ostajana </a:t>
            </a:r>
            <a:r>
              <a:rPr lang="fi-FI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toimiva yritys</a:t>
            </a:r>
            <a:r>
              <a:rPr kumimoji="0" lang="fi-FI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756E75BA-8C2A-80B7-84B3-89A2AE1D9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EB3F08-2CF5-A741-BF8B-A6E57C73CB58}" type="datetime1">
              <a:rPr kumimoji="0" lang="fi-FI" sz="7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3.11.2025</a:t>
            </a:fld>
            <a:endParaRPr kumimoji="0" lang="fi-FI" sz="7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67A12-3148-B1BA-EDDA-A749EDBFE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4BD977-5592-4AB6-957F-C3BEDCA9FD5A}" type="slidenum">
              <a:rPr kumimoji="0" lang="fi-FI" sz="7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7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8" name="Tekstiruutu 39">
            <a:extLst>
              <a:ext uri="{FF2B5EF4-FFF2-40B4-BE49-F238E27FC236}">
                <a16:creationId xmlns:a16="http://schemas.microsoft.com/office/drawing/2014/main" id="{5480C320-62D5-9059-CB7B-5623A1D7CCF3}"/>
              </a:ext>
            </a:extLst>
          </p:cNvPr>
          <p:cNvSpPr txBox="1"/>
          <p:nvPr/>
        </p:nvSpPr>
        <p:spPr>
          <a:xfrm>
            <a:off x="611188" y="3231751"/>
            <a:ext cx="1155174" cy="11551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37" name="Tekstiruutu 39">
            <a:extLst>
              <a:ext uri="{FF2B5EF4-FFF2-40B4-BE49-F238E27FC236}">
                <a16:creationId xmlns:a16="http://schemas.microsoft.com/office/drawing/2014/main" id="{87892ED9-051A-AFFA-0E58-E8AEF0FDF0E7}"/>
              </a:ext>
            </a:extLst>
          </p:cNvPr>
          <p:cNvSpPr txBox="1"/>
          <p:nvPr/>
        </p:nvSpPr>
        <p:spPr>
          <a:xfrm>
            <a:off x="611189" y="2156295"/>
            <a:ext cx="1512540" cy="430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 Medium" panose="02000000000000000000" pitchFamily="2" charset="0"/>
                <a:cs typeface="Arial" panose="020B0604020202020204" pitchFamily="34" charset="0"/>
              </a:rPr>
              <a:t>Ostava yritys A Oy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9D20A1D-906B-D051-BC51-68ABC6305AA1}"/>
              </a:ext>
            </a:extLst>
          </p:cNvPr>
          <p:cNvSpPr txBox="1"/>
          <p:nvPr/>
        </p:nvSpPr>
        <p:spPr>
          <a:xfrm>
            <a:off x="611188" y="2654958"/>
            <a:ext cx="1512540" cy="5078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Laina </a:t>
            </a:r>
            <a:b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kumimoji="0" lang="fi-FI" sz="11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200 000 e yritys B Oy:n osakkaiden ostoon</a:t>
            </a:r>
          </a:p>
        </p:txBody>
      </p:sp>
      <p:sp>
        <p:nvSpPr>
          <p:cNvPr id="6" name="Tekstiruutu 14">
            <a:extLst>
              <a:ext uri="{FF2B5EF4-FFF2-40B4-BE49-F238E27FC236}">
                <a16:creationId xmlns:a16="http://schemas.microsoft.com/office/drawing/2014/main" id="{3FDE2C0F-DB91-C7CE-6617-7C0889D3B655}"/>
              </a:ext>
            </a:extLst>
          </p:cNvPr>
          <p:cNvSpPr txBox="1"/>
          <p:nvPr/>
        </p:nvSpPr>
        <p:spPr>
          <a:xfrm>
            <a:off x="1932835" y="3746525"/>
            <a:ext cx="16882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Takaus </a:t>
            </a:r>
            <a:b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kumimoji="0" lang="fi-FI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50 % kumpaankin </a:t>
            </a:r>
            <a:br>
              <a:rPr kumimoji="0" lang="fi-FI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kumimoji="0" lang="fi-FI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pankin myöntämään luottoon</a:t>
            </a:r>
          </a:p>
        </p:txBody>
      </p:sp>
      <p:cxnSp>
        <p:nvCxnSpPr>
          <p:cNvPr id="7" name="Suora nuoliyhdysviiva 33">
            <a:extLst>
              <a:ext uri="{FF2B5EF4-FFF2-40B4-BE49-F238E27FC236}">
                <a16:creationId xmlns:a16="http://schemas.microsoft.com/office/drawing/2014/main" id="{55529C18-EA48-01F9-A41C-C493506FA0D8}"/>
              </a:ext>
            </a:extLst>
          </p:cNvPr>
          <p:cNvCxnSpPr>
            <a:cxnSpLocks/>
          </p:cNvCxnSpPr>
          <p:nvPr/>
        </p:nvCxnSpPr>
        <p:spPr>
          <a:xfrm flipV="1">
            <a:off x="2252248" y="1718030"/>
            <a:ext cx="2063295" cy="657025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uora nuoliyhdysviiva 33">
            <a:extLst>
              <a:ext uri="{FF2B5EF4-FFF2-40B4-BE49-F238E27FC236}">
                <a16:creationId xmlns:a16="http://schemas.microsoft.com/office/drawing/2014/main" id="{76DD3721-620C-916B-7320-379DF6C4B3ED}"/>
              </a:ext>
            </a:extLst>
          </p:cNvPr>
          <p:cNvCxnSpPr>
            <a:cxnSpLocks/>
          </p:cNvCxnSpPr>
          <p:nvPr/>
        </p:nvCxnSpPr>
        <p:spPr>
          <a:xfrm flipV="1">
            <a:off x="2202212" y="1576212"/>
            <a:ext cx="2153764" cy="686686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iruutu 15">
            <a:extLst>
              <a:ext uri="{FF2B5EF4-FFF2-40B4-BE49-F238E27FC236}">
                <a16:creationId xmlns:a16="http://schemas.microsoft.com/office/drawing/2014/main" id="{07E1BE43-C05E-061F-EB17-34EA0D7021A6}"/>
              </a:ext>
            </a:extLst>
          </p:cNvPr>
          <p:cNvSpPr txBox="1"/>
          <p:nvPr/>
        </p:nvSpPr>
        <p:spPr>
          <a:xfrm>
            <a:off x="2482352" y="1506443"/>
            <a:ext cx="11814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Osakekauppa</a:t>
            </a:r>
          </a:p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250 000 e</a:t>
            </a:r>
          </a:p>
        </p:txBody>
      </p:sp>
      <p:sp>
        <p:nvSpPr>
          <p:cNvPr id="16" name="Vastakkaisista kulmista pyöristetty suorakulmio 29">
            <a:extLst>
              <a:ext uri="{FF2B5EF4-FFF2-40B4-BE49-F238E27FC236}">
                <a16:creationId xmlns:a16="http://schemas.microsoft.com/office/drawing/2014/main" id="{F539FB95-4BA3-A577-BF16-8AB131B04F03}"/>
              </a:ext>
            </a:extLst>
          </p:cNvPr>
          <p:cNvSpPr/>
          <p:nvPr/>
        </p:nvSpPr>
        <p:spPr>
          <a:xfrm>
            <a:off x="4355976" y="2154677"/>
            <a:ext cx="1953783" cy="636742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accent2"/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Roboto Medium" panose="02000000000000000000" pitchFamily="2" charset="0"/>
                <a:cs typeface="Arial" panose="020B0604020202020204" pitchFamily="34" charset="0"/>
              </a:rPr>
              <a:t>Ostettava yritys B Oy</a:t>
            </a:r>
          </a:p>
        </p:txBody>
      </p:sp>
      <p:cxnSp>
        <p:nvCxnSpPr>
          <p:cNvPr id="23" name="Suora nuoliyhdysviiva 20">
            <a:extLst>
              <a:ext uri="{FF2B5EF4-FFF2-40B4-BE49-F238E27FC236}">
                <a16:creationId xmlns:a16="http://schemas.microsoft.com/office/drawing/2014/main" id="{90D09738-925D-5BBC-9225-337797496C9B}"/>
              </a:ext>
            </a:extLst>
          </p:cNvPr>
          <p:cNvCxnSpPr>
            <a:cxnSpLocks/>
          </p:cNvCxnSpPr>
          <p:nvPr/>
        </p:nvCxnSpPr>
        <p:spPr>
          <a:xfrm>
            <a:off x="2140459" y="2538873"/>
            <a:ext cx="1480642" cy="784499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iruutu 30">
            <a:extLst>
              <a:ext uri="{FF2B5EF4-FFF2-40B4-BE49-F238E27FC236}">
                <a16:creationId xmlns:a16="http://schemas.microsoft.com/office/drawing/2014/main" id="{C7BD516A-91CB-D481-EECE-E3B049AAA37B}"/>
              </a:ext>
            </a:extLst>
          </p:cNvPr>
          <p:cNvSpPr txBox="1"/>
          <p:nvPr/>
        </p:nvSpPr>
        <p:spPr>
          <a:xfrm>
            <a:off x="4735397" y="2956781"/>
            <a:ext cx="1686949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Pankkilaina </a:t>
            </a:r>
            <a:b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kumimoji="0" lang="fi-FI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40 000 e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" panose="02000000000000000000" pitchFamily="2" charset="0"/>
                <a:cs typeface="Arial" panose="020B0604020202020204" pitchFamily="34" charset="0"/>
              </a:rPr>
              <a:t>investointeihin, yrityksen omarahoitus 10 000 e</a:t>
            </a:r>
          </a:p>
        </p:txBody>
      </p:sp>
      <p:sp>
        <p:nvSpPr>
          <p:cNvPr id="27" name="Tekstiruutu 39">
            <a:extLst>
              <a:ext uri="{FF2B5EF4-FFF2-40B4-BE49-F238E27FC236}">
                <a16:creationId xmlns:a16="http://schemas.microsoft.com/office/drawing/2014/main" id="{DA1D4BF1-E431-F44D-579D-2A1D4AD8E4A1}"/>
              </a:ext>
            </a:extLst>
          </p:cNvPr>
          <p:cNvSpPr txBox="1"/>
          <p:nvPr/>
        </p:nvSpPr>
        <p:spPr>
          <a:xfrm>
            <a:off x="4366730" y="1425423"/>
            <a:ext cx="1943029" cy="430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Myyvä omistaja</a:t>
            </a:r>
          </a:p>
        </p:txBody>
      </p:sp>
      <p:sp>
        <p:nvSpPr>
          <p:cNvPr id="32" name="Tekstiruutu 39">
            <a:extLst>
              <a:ext uri="{FF2B5EF4-FFF2-40B4-BE49-F238E27FC236}">
                <a16:creationId xmlns:a16="http://schemas.microsoft.com/office/drawing/2014/main" id="{635442EE-DC28-CE33-63D4-54C25863F9AE}"/>
              </a:ext>
            </a:extLst>
          </p:cNvPr>
          <p:cNvSpPr txBox="1"/>
          <p:nvPr/>
        </p:nvSpPr>
        <p:spPr>
          <a:xfrm>
            <a:off x="3466120" y="3229341"/>
            <a:ext cx="1155174" cy="11551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Pankki</a:t>
            </a:r>
          </a:p>
        </p:txBody>
      </p:sp>
      <p:sp>
        <p:nvSpPr>
          <p:cNvPr id="40" name="TextBox 55">
            <a:extLst>
              <a:ext uri="{FF2B5EF4-FFF2-40B4-BE49-F238E27FC236}">
                <a16:creationId xmlns:a16="http://schemas.microsoft.com/office/drawing/2014/main" id="{556AABC4-2166-5A4A-CD2D-CDB37F4DCDB8}"/>
              </a:ext>
            </a:extLst>
          </p:cNvPr>
          <p:cNvSpPr txBox="1"/>
          <p:nvPr/>
        </p:nvSpPr>
        <p:spPr>
          <a:xfrm>
            <a:off x="6716403" y="1422794"/>
            <a:ext cx="2030545" cy="22313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E6FED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Kokonaishanke </a:t>
            </a:r>
            <a:r>
              <a:rPr lang="fi-FI" sz="1200" b="1" dirty="0">
                <a:solidFill>
                  <a:srgbClr val="0E6FED"/>
                </a:solidFill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300</a:t>
            </a:r>
            <a:r>
              <a:rPr kumimoji="0" lang="fi-FI" sz="1200" b="1" i="0" u="none" strike="noStrike" kern="1200" cap="none" spc="0" normalizeH="0" baseline="0" noProof="0" dirty="0">
                <a:ln>
                  <a:noFill/>
                </a:ln>
                <a:solidFill>
                  <a:srgbClr val="0E6FED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 000 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Osakekauppa 250 000 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100" dirty="0">
                <a:solidFill>
                  <a:srgbClr val="000000"/>
                </a:solidFill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Investointi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 Medium" panose="02000000000000000000" pitchFamily="2" charset="0"/>
                <a:cs typeface="Roboto Medium" panose="02000000000000000000" pitchFamily="2" charset="0"/>
              </a:rPr>
              <a:t> 50 000 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 Medium" panose="02000000000000000000" pitchFamily="2" charset="0"/>
              <a:cs typeface="Roboto Medium" panose="02000000000000000000" pitchFamily="2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 Light" panose="02000000000000000000" pitchFamily="2" charset="0"/>
                <a:cs typeface="Arial" panose="020B0604020202020204" pitchFamily="34" charset="0"/>
              </a:rPr>
              <a:t>Yrityksen A ja B vakuudet neuvotellaan yhdessä yrittäjän ja rahoittajien kesken.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100" dirty="0">
              <a:solidFill>
                <a:prstClr val="black"/>
              </a:solidFill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 Light" panose="02000000000000000000" pitchFamily="2" charset="0"/>
                <a:cs typeface="Arial" panose="020B0604020202020204" pitchFamily="34" charset="0"/>
              </a:rPr>
              <a:t>Osakekaupan omarahoitusosuus</a:t>
            </a:r>
            <a:b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 Light" panose="02000000000000000000" pitchFamily="2" charset="0"/>
                <a:cs typeface="Arial" panose="020B0604020202020204" pitchFamily="34" charset="0"/>
              </a:rPr>
            </a:b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 Light" panose="02000000000000000000" pitchFamily="2" charset="0"/>
                <a:cs typeface="Arial" panose="020B0604020202020204" pitchFamily="34" charset="0"/>
              </a:rPr>
              <a:t>50 000 e kassassa olevaa</a:t>
            </a:r>
            <a:b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 Light" panose="02000000000000000000" pitchFamily="2" charset="0"/>
                <a:cs typeface="Arial" panose="020B0604020202020204" pitchFamily="34" charset="0"/>
              </a:rPr>
            </a:b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Roboto Light" panose="02000000000000000000" pitchFamily="2" charset="0"/>
                <a:cs typeface="Arial" panose="020B0604020202020204" pitchFamily="34" charset="0"/>
              </a:rPr>
              <a:t>tai muuta omaa rahoitusta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F1842F23-9655-D1E1-F30C-95D1EFAF9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719" y="3744114"/>
            <a:ext cx="790423" cy="125627"/>
          </a:xfrm>
          <a:prstGeom prst="rect">
            <a:avLst/>
          </a:prstGeom>
        </p:spPr>
      </p:pic>
      <p:cxnSp>
        <p:nvCxnSpPr>
          <p:cNvPr id="13" name="Straight Connector 60">
            <a:extLst>
              <a:ext uri="{FF2B5EF4-FFF2-40B4-BE49-F238E27FC236}">
                <a16:creationId xmlns:a16="http://schemas.microsoft.com/office/drawing/2014/main" id="{8B720CE5-06FB-B057-8C06-8EEFB2E5F422}"/>
              </a:ext>
            </a:extLst>
          </p:cNvPr>
          <p:cNvCxnSpPr>
            <a:cxnSpLocks/>
          </p:cNvCxnSpPr>
          <p:nvPr/>
        </p:nvCxnSpPr>
        <p:spPr>
          <a:xfrm flipV="1">
            <a:off x="4434946" y="2863931"/>
            <a:ext cx="361579" cy="423307"/>
          </a:xfrm>
          <a:prstGeom prst="line">
            <a:avLst/>
          </a:prstGeom>
          <a:ln w="12700">
            <a:solidFill>
              <a:schemeClr val="tx1"/>
            </a:solidFill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434871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8FD40F9-34B5-D06D-9A0A-4235A21A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3" y="773875"/>
            <a:ext cx="7561212" cy="935036"/>
          </a:xfrm>
        </p:spPr>
        <p:txBody>
          <a:bodyPr/>
          <a:lstStyle/>
          <a:p>
            <a:r>
              <a:rPr lang="fi-FI" dirty="0"/>
              <a:t>Näissäkin tarinoissa meillä </a:t>
            </a:r>
            <a:br>
              <a:rPr lang="fi-FI" dirty="0"/>
            </a:br>
            <a:r>
              <a:rPr lang="fi-FI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 ollut ilo olla mukana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8FBE635-8F28-5AD9-D3A5-34CDE7DE2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45" y="3541354"/>
            <a:ext cx="1440532" cy="687837"/>
          </a:xfrm>
        </p:spPr>
        <p:txBody>
          <a:bodyPr/>
          <a:lstStyle/>
          <a:p>
            <a:pPr marL="0" indent="0"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Finnvera mahdollisti yrityskaupan: Lumikko sai uuden omistajan suvun sisältä.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5837E-C346-C329-E8D5-8B10C8976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3D61-8F50-481D-9D99-0F09F4538000}" type="datetime1">
              <a:rPr lang="fi-FI" smtClean="0"/>
              <a:t>3.11.2025</a:t>
            </a:fld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54416-FABA-7EA0-CC54-A21A72F5E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D977-5592-4AB6-957F-C3BEDCA9FD5A}" type="slidenum">
              <a:rPr lang="fi-FI" smtClean="0"/>
              <a:t>14</a:t>
            </a:fld>
            <a:endParaRPr lang="fi-FI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95C53C2A-9A94-2921-15A1-E3426DD8DAD1}"/>
              </a:ext>
            </a:extLst>
          </p:cNvPr>
          <p:cNvSpPr txBox="1">
            <a:spLocks/>
          </p:cNvSpPr>
          <p:nvPr/>
        </p:nvSpPr>
        <p:spPr>
          <a:xfrm>
            <a:off x="4716016" y="3516957"/>
            <a:ext cx="1728192" cy="7122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Yrittäjälaina ratkaisi yrityskaupan: Haurun Jäteauto Oy siirtyi kolmannen sukupolven omistukseen.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D4A9D85A-2D51-8100-C96B-191A396F3BA7}"/>
              </a:ext>
            </a:extLst>
          </p:cNvPr>
          <p:cNvSpPr txBox="1">
            <a:spLocks/>
          </p:cNvSpPr>
          <p:nvPr/>
        </p:nvSpPr>
        <p:spPr>
          <a:xfrm>
            <a:off x="2555776" y="3516956"/>
            <a:ext cx="1728192" cy="1368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Tie yrittäjyyteen avautui yritysoston kautta: Kovalaisen veljesten unelma toteutui </a:t>
            </a:r>
            <a:b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vuoden 2021 lopulla.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08B104FF-914F-423B-68AC-91B741D39C8E}"/>
              </a:ext>
            </a:extLst>
          </p:cNvPr>
          <p:cNvSpPr txBox="1">
            <a:spLocks/>
          </p:cNvSpPr>
          <p:nvPr/>
        </p:nvSpPr>
        <p:spPr>
          <a:xfrm>
            <a:off x="6843133" y="3516956"/>
            <a:ext cx="1689307" cy="8562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Liiketoimintakauppa synnytti </a:t>
            </a:r>
            <a:r>
              <a:rPr lang="fi-FI" sz="900" dirty="0" err="1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Arctic</a:t>
            </a: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Infra Oy:n, jonka kasvu on ollut merkittävää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7B8BFB4-F71C-2A0B-4345-B65AA6E6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43133" y="2051377"/>
            <a:ext cx="1323952" cy="1332663"/>
          </a:xfrm>
          <a:custGeom>
            <a:avLst/>
            <a:gdLst>
              <a:gd name="connsiteX0" fmla="*/ 219210 w 1317269"/>
              <a:gd name="connsiteY0" fmla="*/ 0 h 1315236"/>
              <a:gd name="connsiteX1" fmla="*/ 1317269 w 1317269"/>
              <a:gd name="connsiteY1" fmla="*/ 0 h 1315236"/>
              <a:gd name="connsiteX2" fmla="*/ 1317269 w 1317269"/>
              <a:gd name="connsiteY2" fmla="*/ 1096025 h 1315236"/>
              <a:gd name="connsiteX3" fmla="*/ 1098058 w 1317269"/>
              <a:gd name="connsiteY3" fmla="*/ 1315236 h 1315236"/>
              <a:gd name="connsiteX4" fmla="*/ 0 w 1317269"/>
              <a:gd name="connsiteY4" fmla="*/ 1315236 h 1315236"/>
              <a:gd name="connsiteX5" fmla="*/ 0 w 1317269"/>
              <a:gd name="connsiteY5" fmla="*/ 219210 h 131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7269" h="1315236">
                <a:moveTo>
                  <a:pt x="219210" y="0"/>
                </a:moveTo>
                <a:lnTo>
                  <a:pt x="1317269" y="0"/>
                </a:lnTo>
                <a:lnTo>
                  <a:pt x="1317269" y="1096025"/>
                </a:lnTo>
                <a:lnTo>
                  <a:pt x="1098058" y="1315236"/>
                </a:lnTo>
                <a:lnTo>
                  <a:pt x="0" y="1315236"/>
                </a:lnTo>
                <a:lnTo>
                  <a:pt x="0" y="219210"/>
                </a:lnTo>
                <a:close/>
              </a:path>
            </a:pathLst>
          </a:custGeom>
          <a:noFill/>
          <a:ln w="952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E26DA87-4049-1305-9E03-A17D6B2A1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4" r="8804"/>
          <a:stretch/>
        </p:blipFill>
        <p:spPr bwMode="auto">
          <a:xfrm>
            <a:off x="2562365" y="2051377"/>
            <a:ext cx="1352687" cy="1368151"/>
          </a:xfrm>
          <a:custGeom>
            <a:avLst/>
            <a:gdLst>
              <a:gd name="connsiteX0" fmla="*/ 219211 w 1317269"/>
              <a:gd name="connsiteY0" fmla="*/ 0 h 1315237"/>
              <a:gd name="connsiteX1" fmla="*/ 1317269 w 1317269"/>
              <a:gd name="connsiteY1" fmla="*/ 0 h 1315237"/>
              <a:gd name="connsiteX2" fmla="*/ 1317269 w 1317269"/>
              <a:gd name="connsiteY2" fmla="*/ 1096026 h 1315237"/>
              <a:gd name="connsiteX3" fmla="*/ 1098058 w 1317269"/>
              <a:gd name="connsiteY3" fmla="*/ 1315237 h 1315237"/>
              <a:gd name="connsiteX4" fmla="*/ 0 w 1317269"/>
              <a:gd name="connsiteY4" fmla="*/ 1315237 h 1315237"/>
              <a:gd name="connsiteX5" fmla="*/ 0 w 1317269"/>
              <a:gd name="connsiteY5" fmla="*/ 219211 h 131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7269" h="1315237">
                <a:moveTo>
                  <a:pt x="219211" y="0"/>
                </a:moveTo>
                <a:lnTo>
                  <a:pt x="1317269" y="0"/>
                </a:lnTo>
                <a:lnTo>
                  <a:pt x="1317269" y="1096026"/>
                </a:lnTo>
                <a:lnTo>
                  <a:pt x="1098058" y="1315237"/>
                </a:lnTo>
                <a:lnTo>
                  <a:pt x="0" y="1315237"/>
                </a:lnTo>
                <a:lnTo>
                  <a:pt x="0" y="2192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26D2429-A7D4-699C-5D08-6242C58E4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5" r="8225"/>
          <a:stretch/>
        </p:blipFill>
        <p:spPr bwMode="auto">
          <a:xfrm>
            <a:off x="4720192" y="2068804"/>
            <a:ext cx="1317600" cy="1315237"/>
          </a:xfrm>
          <a:custGeom>
            <a:avLst/>
            <a:gdLst>
              <a:gd name="connsiteX0" fmla="*/ 219211 w 1317269"/>
              <a:gd name="connsiteY0" fmla="*/ 0 h 1315237"/>
              <a:gd name="connsiteX1" fmla="*/ 1317269 w 1317269"/>
              <a:gd name="connsiteY1" fmla="*/ 0 h 1315237"/>
              <a:gd name="connsiteX2" fmla="*/ 1317269 w 1317269"/>
              <a:gd name="connsiteY2" fmla="*/ 1096026 h 1315237"/>
              <a:gd name="connsiteX3" fmla="*/ 1098058 w 1317269"/>
              <a:gd name="connsiteY3" fmla="*/ 1315237 h 1315237"/>
              <a:gd name="connsiteX4" fmla="*/ 0 w 1317269"/>
              <a:gd name="connsiteY4" fmla="*/ 1315237 h 1315237"/>
              <a:gd name="connsiteX5" fmla="*/ 0 w 1317269"/>
              <a:gd name="connsiteY5" fmla="*/ 219211 h 131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7269" h="1315237">
                <a:moveTo>
                  <a:pt x="219211" y="0"/>
                </a:moveTo>
                <a:lnTo>
                  <a:pt x="1317269" y="0"/>
                </a:lnTo>
                <a:lnTo>
                  <a:pt x="1317269" y="1096026"/>
                </a:lnTo>
                <a:lnTo>
                  <a:pt x="1098058" y="1315237"/>
                </a:lnTo>
                <a:lnTo>
                  <a:pt x="0" y="1315237"/>
                </a:lnTo>
                <a:lnTo>
                  <a:pt x="0" y="2192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4E70301-5B03-418D-F181-222B02DF2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r="8393"/>
          <a:stretch/>
        </p:blipFill>
        <p:spPr bwMode="auto">
          <a:xfrm>
            <a:off x="494845" y="2068804"/>
            <a:ext cx="1317600" cy="1315237"/>
          </a:xfrm>
          <a:custGeom>
            <a:avLst/>
            <a:gdLst>
              <a:gd name="connsiteX0" fmla="*/ 219211 w 1317269"/>
              <a:gd name="connsiteY0" fmla="*/ 0 h 1315237"/>
              <a:gd name="connsiteX1" fmla="*/ 1317269 w 1317269"/>
              <a:gd name="connsiteY1" fmla="*/ 0 h 1315237"/>
              <a:gd name="connsiteX2" fmla="*/ 1317269 w 1317269"/>
              <a:gd name="connsiteY2" fmla="*/ 1096026 h 1315237"/>
              <a:gd name="connsiteX3" fmla="*/ 1098058 w 1317269"/>
              <a:gd name="connsiteY3" fmla="*/ 1315237 h 1315237"/>
              <a:gd name="connsiteX4" fmla="*/ 0 w 1317269"/>
              <a:gd name="connsiteY4" fmla="*/ 1315237 h 1315237"/>
              <a:gd name="connsiteX5" fmla="*/ 0 w 1317269"/>
              <a:gd name="connsiteY5" fmla="*/ 219211 h 131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7269" h="1315237">
                <a:moveTo>
                  <a:pt x="219211" y="0"/>
                </a:moveTo>
                <a:lnTo>
                  <a:pt x="1317269" y="0"/>
                </a:lnTo>
                <a:lnTo>
                  <a:pt x="1317269" y="1096026"/>
                </a:lnTo>
                <a:lnTo>
                  <a:pt x="1098058" y="1315237"/>
                </a:lnTo>
                <a:lnTo>
                  <a:pt x="0" y="1315237"/>
                </a:lnTo>
                <a:lnTo>
                  <a:pt x="0" y="2192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51204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AD3461-7204-A7B6-0C84-E4E5BFB308EE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1343" y="781860"/>
            <a:ext cx="2595140" cy="1444092"/>
          </a:xfrm>
        </p:spPr>
        <p:txBody>
          <a:bodyPr/>
          <a:lstStyle/>
          <a:p>
            <a:pPr>
              <a:lnSpc>
                <a:spcPts val="2700"/>
              </a:lnSpc>
            </a:pPr>
            <a:r>
              <a:rPr lang="fi-FI" sz="2700" b="1" dirty="0">
                <a:latin typeface="+mj-lt"/>
              </a:rPr>
              <a:t>Ota yhteyttä </a:t>
            </a:r>
            <a:r>
              <a:rPr lang="fi-FI" sz="2700" dirty="0"/>
              <a:t>mahdollisimman varhain!  </a:t>
            </a:r>
            <a:endParaRPr lang="fi-FI" sz="27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52261F-0E24-0452-1758-E5677C78AFC7}"/>
              </a:ext>
            </a:extLst>
          </p:cNvPr>
          <p:cNvSpPr/>
          <p:nvPr/>
        </p:nvSpPr>
        <p:spPr>
          <a:xfrm>
            <a:off x="6096620" y="3482926"/>
            <a:ext cx="2271368" cy="682115"/>
          </a:xfrm>
          <a:prstGeom prst="rect">
            <a:avLst/>
          </a:prstGeom>
          <a:solidFill>
            <a:schemeClr val="bg2">
              <a:alpha val="449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5E49A4-5959-E630-9037-342A654FE140}"/>
              </a:ext>
            </a:extLst>
          </p:cNvPr>
          <p:cNvGrpSpPr/>
          <p:nvPr/>
        </p:nvGrpSpPr>
        <p:grpSpPr>
          <a:xfrm>
            <a:off x="5716688" y="489189"/>
            <a:ext cx="2847144" cy="2730634"/>
            <a:chOff x="6198896" y="554103"/>
            <a:chExt cx="2112184" cy="2025749"/>
          </a:xfrm>
        </p:grpSpPr>
        <p:sp>
          <p:nvSpPr>
            <p:cNvPr id="14" name="Content Placeholder 10">
              <a:extLst>
                <a:ext uri="{FF2B5EF4-FFF2-40B4-BE49-F238E27FC236}">
                  <a16:creationId xmlns:a16="http://schemas.microsoft.com/office/drawing/2014/main" id="{DB8DA4A5-EBC8-981B-0C02-10E5FC76540C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416500" y="1042189"/>
              <a:ext cx="47715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Rovaniemi</a:t>
              </a:r>
            </a:p>
          </p:txBody>
        </p:sp>
        <p:sp>
          <p:nvSpPr>
            <p:cNvPr id="15" name="Content Placeholder 10">
              <a:extLst>
                <a:ext uri="{FF2B5EF4-FFF2-40B4-BE49-F238E27FC236}">
                  <a16:creationId xmlns:a16="http://schemas.microsoft.com/office/drawing/2014/main" id="{58F46C6A-4F69-2CEB-5C98-5057EEB8C983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544586" y="2055424"/>
              <a:ext cx="642372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Lappeenranta</a:t>
              </a:r>
            </a:p>
          </p:txBody>
        </p:sp>
        <p:sp>
          <p:nvSpPr>
            <p:cNvPr id="16" name="Content Placeholder 10">
              <a:extLst>
                <a:ext uri="{FF2B5EF4-FFF2-40B4-BE49-F238E27FC236}">
                  <a16:creationId xmlns:a16="http://schemas.microsoft.com/office/drawing/2014/main" id="{2A3E8085-08D1-6811-FCDF-67B110F27FF4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389309" y="1287514"/>
              <a:ext cx="23572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Oulu</a:t>
              </a:r>
            </a:p>
          </p:txBody>
        </p:sp>
        <p:sp>
          <p:nvSpPr>
            <p:cNvPr id="17" name="Content Placeholder 10">
              <a:extLst>
                <a:ext uri="{FF2B5EF4-FFF2-40B4-BE49-F238E27FC236}">
                  <a16:creationId xmlns:a16="http://schemas.microsoft.com/office/drawing/2014/main" id="{6C1F9FCB-74C9-4338-A938-BEE8E7AD6381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705950" y="1110803"/>
              <a:ext cx="359910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Kajaani</a:t>
              </a:r>
            </a:p>
          </p:txBody>
        </p:sp>
        <p:sp>
          <p:nvSpPr>
            <p:cNvPr id="18" name="Content Placeholder 10">
              <a:extLst>
                <a:ext uri="{FF2B5EF4-FFF2-40B4-BE49-F238E27FC236}">
                  <a16:creationId xmlns:a16="http://schemas.microsoft.com/office/drawing/2014/main" id="{984E2BDB-DFA4-06D3-67AB-08E07BC96D4A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834116" y="1343555"/>
              <a:ext cx="35068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Kuopio</a:t>
              </a:r>
            </a:p>
          </p:txBody>
        </p:sp>
        <p:sp>
          <p:nvSpPr>
            <p:cNvPr id="19" name="Content Placeholder 10">
              <a:extLst>
                <a:ext uri="{FF2B5EF4-FFF2-40B4-BE49-F238E27FC236}">
                  <a16:creationId xmlns:a16="http://schemas.microsoft.com/office/drawing/2014/main" id="{12411278-649C-A0C1-2192-C4BFBE71C873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834116" y="1488651"/>
              <a:ext cx="426141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Joensuu</a:t>
              </a:r>
            </a:p>
          </p:txBody>
        </p:sp>
        <p:sp>
          <p:nvSpPr>
            <p:cNvPr id="20" name="Content Placeholder 10">
              <a:extLst>
                <a:ext uri="{FF2B5EF4-FFF2-40B4-BE49-F238E27FC236}">
                  <a16:creationId xmlns:a16="http://schemas.microsoft.com/office/drawing/2014/main" id="{9DA26E5E-4720-BDE1-2E65-4ED539270EE9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834116" y="1677575"/>
              <a:ext cx="476964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Jyväskylä</a:t>
              </a:r>
            </a:p>
          </p:txBody>
        </p:sp>
        <p:sp>
          <p:nvSpPr>
            <p:cNvPr id="21" name="Content Placeholder 10">
              <a:extLst>
                <a:ext uri="{FF2B5EF4-FFF2-40B4-BE49-F238E27FC236}">
                  <a16:creationId xmlns:a16="http://schemas.microsoft.com/office/drawing/2014/main" id="{E81DE11D-7540-14CA-71C5-D5FBBA25C154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198896" y="1610334"/>
              <a:ext cx="426141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Seinäjoki</a:t>
              </a:r>
            </a:p>
          </p:txBody>
        </p:sp>
        <p:sp>
          <p:nvSpPr>
            <p:cNvPr id="22" name="Content Placeholder 10">
              <a:extLst>
                <a:ext uri="{FF2B5EF4-FFF2-40B4-BE49-F238E27FC236}">
                  <a16:creationId xmlns:a16="http://schemas.microsoft.com/office/drawing/2014/main" id="{0D9050AC-469D-50D5-6053-52B4A8ED156F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437911" y="1842538"/>
              <a:ext cx="187126" cy="12641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Pori</a:t>
              </a:r>
            </a:p>
          </p:txBody>
        </p:sp>
        <p:sp>
          <p:nvSpPr>
            <p:cNvPr id="23" name="Content Placeholder 10">
              <a:extLst>
                <a:ext uri="{FF2B5EF4-FFF2-40B4-BE49-F238E27FC236}">
                  <a16:creationId xmlns:a16="http://schemas.microsoft.com/office/drawing/2014/main" id="{783A9A2B-C8D3-0FC9-E97A-6E2EE3882F5F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646753" y="1866499"/>
              <a:ext cx="35068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Mikkeli</a:t>
              </a:r>
            </a:p>
          </p:txBody>
        </p:sp>
        <p:sp>
          <p:nvSpPr>
            <p:cNvPr id="24" name="Content Placeholder 10">
              <a:extLst>
                <a:ext uri="{FF2B5EF4-FFF2-40B4-BE49-F238E27FC236}">
                  <a16:creationId xmlns:a16="http://schemas.microsoft.com/office/drawing/2014/main" id="{EF4BA100-420E-3EEB-2204-D793244A7E48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673706" y="2247167"/>
              <a:ext cx="426141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Tampere</a:t>
              </a:r>
            </a:p>
          </p:txBody>
        </p:sp>
        <p:sp>
          <p:nvSpPr>
            <p:cNvPr id="25" name="Content Placeholder 10">
              <a:extLst>
                <a:ext uri="{FF2B5EF4-FFF2-40B4-BE49-F238E27FC236}">
                  <a16:creationId xmlns:a16="http://schemas.microsoft.com/office/drawing/2014/main" id="{C25A7D11-8960-2B00-C299-D689B2DF61C8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7293163" y="2244984"/>
              <a:ext cx="250957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Lahti</a:t>
              </a:r>
            </a:p>
          </p:txBody>
        </p:sp>
        <p:sp>
          <p:nvSpPr>
            <p:cNvPr id="26" name="Content Placeholder 10">
              <a:extLst>
                <a:ext uri="{FF2B5EF4-FFF2-40B4-BE49-F238E27FC236}">
                  <a16:creationId xmlns:a16="http://schemas.microsoft.com/office/drawing/2014/main" id="{D99439A4-98DE-038A-FE9D-93E67B740F3B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966690" y="2442625"/>
              <a:ext cx="381244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Helsinki</a:t>
              </a:r>
            </a:p>
          </p:txBody>
        </p:sp>
        <p:sp>
          <p:nvSpPr>
            <p:cNvPr id="27" name="Content Placeholder 10">
              <a:extLst>
                <a:ext uri="{FF2B5EF4-FFF2-40B4-BE49-F238E27FC236}">
                  <a16:creationId xmlns:a16="http://schemas.microsoft.com/office/drawing/2014/main" id="{517AA890-AA3D-791A-04C9-5B1A86C655E9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336469" y="2033276"/>
              <a:ext cx="288568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Turku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8E119A6-BBFB-169E-56EA-43F5E98458DE}"/>
                </a:ext>
              </a:extLst>
            </p:cNvPr>
            <p:cNvGrpSpPr/>
            <p:nvPr/>
          </p:nvGrpSpPr>
          <p:grpSpPr>
            <a:xfrm>
              <a:off x="6845807" y="554103"/>
              <a:ext cx="739046" cy="1585599"/>
              <a:chOff x="6845807" y="554103"/>
              <a:chExt cx="739046" cy="1585599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4D25A59B-FF03-7512-EAB8-FAF0EE3FFA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45807" y="554103"/>
                <a:ext cx="739046" cy="1585599"/>
              </a:xfrm>
              <a:prstGeom prst="rect">
                <a:avLst/>
              </a:prstGeom>
            </p:spPr>
          </p:pic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8544314-B8C9-1DC4-3565-397F6615B2F2}"/>
                  </a:ext>
                </a:extLst>
              </p:cNvPr>
              <p:cNvSpPr/>
              <p:nvPr/>
            </p:nvSpPr>
            <p:spPr>
              <a:xfrm>
                <a:off x="7202758" y="1107096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 dirty="0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D83FE8C-B0F9-EFF0-60DA-6606AD8A3988}"/>
                  </a:ext>
                </a:extLst>
              </p:cNvPr>
              <p:cNvSpPr/>
              <p:nvPr/>
            </p:nvSpPr>
            <p:spPr>
              <a:xfrm>
                <a:off x="7459832" y="1666331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73469ED9-E36F-7E5E-26BA-AEC720427179}"/>
                  </a:ext>
                </a:extLst>
              </p:cNvPr>
              <p:cNvSpPr/>
              <p:nvPr/>
            </p:nvSpPr>
            <p:spPr>
              <a:xfrm>
                <a:off x="7152109" y="1350820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EEA377D2-EC9B-611D-8AF4-C585EAC3B0CB}"/>
                  </a:ext>
                </a:extLst>
              </p:cNvPr>
              <p:cNvSpPr/>
              <p:nvPr/>
            </p:nvSpPr>
            <p:spPr>
              <a:xfrm>
                <a:off x="7328351" y="1614020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EAF72F2A-BFB8-9650-979B-F7E2D323CB67}"/>
                  </a:ext>
                </a:extLst>
              </p:cNvPr>
              <p:cNvSpPr/>
              <p:nvPr/>
            </p:nvSpPr>
            <p:spPr>
              <a:xfrm>
                <a:off x="7306536" y="1399597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D62DF4DD-F9D0-1538-A4FE-1B5C03F48A27}"/>
                  </a:ext>
                </a:extLst>
              </p:cNvPr>
              <p:cNvSpPr/>
              <p:nvPr/>
            </p:nvSpPr>
            <p:spPr>
              <a:xfrm>
                <a:off x="7178202" y="1741101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B83E9549-3B47-4066-6A74-3C7D0B545303}"/>
                  </a:ext>
                </a:extLst>
              </p:cNvPr>
              <p:cNvSpPr/>
              <p:nvPr/>
            </p:nvSpPr>
            <p:spPr>
              <a:xfrm>
                <a:off x="6988506" y="1658615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B8EBB91-0DB4-93E2-DD9F-11A9619F6FAE}"/>
                  </a:ext>
                </a:extLst>
              </p:cNvPr>
              <p:cNvSpPr/>
              <p:nvPr/>
            </p:nvSpPr>
            <p:spPr>
              <a:xfrm>
                <a:off x="6918517" y="1598149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E0E28AC8-40FF-0D4C-22CA-6AB2A92EDE0B}"/>
                  </a:ext>
                </a:extLst>
              </p:cNvPr>
              <p:cNvSpPr/>
              <p:nvPr/>
            </p:nvSpPr>
            <p:spPr>
              <a:xfrm>
                <a:off x="7351383" y="1920629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3F15FC2-8F41-AD7F-1066-50DD1382CCE5}"/>
                  </a:ext>
                </a:extLst>
              </p:cNvPr>
              <p:cNvSpPr/>
              <p:nvPr/>
            </p:nvSpPr>
            <p:spPr>
              <a:xfrm>
                <a:off x="7277838" y="1851370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F9ABBFC8-D423-9665-1ACA-AC8344F5522A}"/>
                  </a:ext>
                </a:extLst>
              </p:cNvPr>
              <p:cNvSpPr/>
              <p:nvPr/>
            </p:nvSpPr>
            <p:spPr>
              <a:xfrm>
                <a:off x="7036298" y="1879026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C37131C-8CC2-5843-0312-4367544DF461}"/>
                  </a:ext>
                </a:extLst>
              </p:cNvPr>
              <p:cNvSpPr/>
              <p:nvPr/>
            </p:nvSpPr>
            <p:spPr>
              <a:xfrm>
                <a:off x="7167125" y="1939921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7FE767F-02E7-BBFB-6027-A87E7DF44A60}"/>
                  </a:ext>
                </a:extLst>
              </p:cNvPr>
              <p:cNvSpPr/>
              <p:nvPr/>
            </p:nvSpPr>
            <p:spPr>
              <a:xfrm>
                <a:off x="7146837" y="2062528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95A72E40-848F-B472-45CD-9AA31E0EA758}"/>
                  </a:ext>
                </a:extLst>
              </p:cNvPr>
              <p:cNvSpPr/>
              <p:nvPr/>
            </p:nvSpPr>
            <p:spPr>
              <a:xfrm>
                <a:off x="6863490" y="1884577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FEBBDE0-6BF6-5D9F-654B-CA3EDE3337CD}"/>
                  </a:ext>
                </a:extLst>
              </p:cNvPr>
              <p:cNvSpPr/>
              <p:nvPr/>
            </p:nvSpPr>
            <p:spPr>
              <a:xfrm>
                <a:off x="6930588" y="2018413"/>
                <a:ext cx="25144" cy="2514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  <p:sp>
          <p:nvSpPr>
            <p:cNvPr id="29" name="Content Placeholder 10">
              <a:extLst>
                <a:ext uri="{FF2B5EF4-FFF2-40B4-BE49-F238E27FC236}">
                  <a16:creationId xmlns:a16="http://schemas.microsoft.com/office/drawing/2014/main" id="{109A48D5-1EC7-3F4B-2FB5-5D0C39D988AC}"/>
                </a:ext>
              </a:extLst>
            </p:cNvPr>
            <p:cNvSpPr txBox="1">
              <a:spLocks/>
            </p:cNvSpPr>
            <p:nvPr/>
          </p:nvSpPr>
          <p:spPr bwMode="black">
            <a:xfrm>
              <a:off x="6307568" y="1460922"/>
              <a:ext cx="317469" cy="13722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358775" indent="-358775" algn="l" defTabSz="914400" rtl="0" eaLnBrk="1" latinLnBrk="0" hangingPunct="1">
                <a:spcBef>
                  <a:spcPts val="600"/>
                </a:spcBef>
                <a:buFont typeface="Arial" panose="020B0604020202020204" pitchFamily="34" charset="0"/>
                <a:buChar char="•"/>
                <a:defRPr sz="1600" b="0" kern="1200" baseline="0">
                  <a:solidFill>
                    <a:schemeClr val="tx1"/>
                  </a:solidFill>
                  <a:latin typeface="Roboto Medium" panose="02000000000000000000" pitchFamily="2" charset="0"/>
                  <a:ea typeface="Roboto Medium" panose="02000000000000000000" pitchFamily="2" charset="0"/>
                  <a:cs typeface="+mn-cs"/>
                </a:defRPr>
              </a:lvl1pPr>
              <a:lvl2pPr marL="623888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tabLst>
                  <a:tab pos="715963" algn="l"/>
                </a:tabLst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95350" indent="-271463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68400" indent="-273050" algn="l" defTabSz="914400" rtl="0" eaLnBrk="1" latinLnBrk="0" hangingPunct="1">
                <a:spcBef>
                  <a:spcPts val="6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33513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04975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971675" indent="-266700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243138" indent="-27146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508250" indent="-265113" algn="l" defTabSz="914400" rtl="0" eaLnBrk="1" latinLnBrk="0" hangingPunct="1">
                <a:spcBef>
                  <a:spcPts val="600"/>
                </a:spcBef>
                <a:buClrTx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Font typeface="Arial" panose="020B0604020202020204" pitchFamily="34" charset="0"/>
                <a:buNone/>
              </a:pPr>
              <a:r>
                <a:rPr lang="fi-FI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Vaasa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508C843-D597-B5A4-683E-8EF329C12547}"/>
                </a:ext>
              </a:extLst>
            </p:cNvPr>
            <p:cNvCxnSpPr>
              <a:cxnSpLocks/>
            </p:cNvCxnSpPr>
            <p:nvPr/>
          </p:nvCxnSpPr>
          <p:spPr>
            <a:xfrm>
              <a:off x="6910001" y="1119668"/>
              <a:ext cx="15144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94C322B-9BBB-4E6E-E30C-371D6394B82D}"/>
                </a:ext>
              </a:extLst>
            </p:cNvPr>
            <p:cNvCxnSpPr>
              <a:cxnSpLocks/>
            </p:cNvCxnSpPr>
            <p:nvPr/>
          </p:nvCxnSpPr>
          <p:spPr>
            <a:xfrm>
              <a:off x="6673166" y="1359110"/>
              <a:ext cx="47367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052534D-F464-4EFA-89F9-DF938CA37981}"/>
                </a:ext>
              </a:extLst>
            </p:cNvPr>
            <p:cNvCxnSpPr>
              <a:cxnSpLocks/>
            </p:cNvCxnSpPr>
            <p:nvPr/>
          </p:nvCxnSpPr>
          <p:spPr>
            <a:xfrm>
              <a:off x="6681539" y="1535889"/>
              <a:ext cx="186277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3A74870-96DF-0373-D7CF-A0695B91C19C}"/>
                </a:ext>
              </a:extLst>
            </p:cNvPr>
            <p:cNvCxnSpPr>
              <a:cxnSpLocks/>
            </p:cNvCxnSpPr>
            <p:nvPr/>
          </p:nvCxnSpPr>
          <p:spPr>
            <a:xfrm>
              <a:off x="6689785" y="1897576"/>
              <a:ext cx="169786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1C7BA52-A3F2-6F48-F2A3-874FCE085F27}"/>
                </a:ext>
              </a:extLst>
            </p:cNvPr>
            <p:cNvCxnSpPr>
              <a:cxnSpLocks/>
            </p:cNvCxnSpPr>
            <p:nvPr/>
          </p:nvCxnSpPr>
          <p:spPr>
            <a:xfrm>
              <a:off x="6678744" y="2108449"/>
              <a:ext cx="180827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1C749E6-1566-0860-1786-562F4F5EFC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1368" y="2047922"/>
              <a:ext cx="74699" cy="62014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87A137F-D28C-DE00-FA97-02A56E3DCE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48247" y="1909128"/>
              <a:ext cx="0" cy="22758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D631C17-A7D6-7068-46E1-720FAB0727F6}"/>
                </a:ext>
              </a:extLst>
            </p:cNvPr>
            <p:cNvCxnSpPr/>
            <p:nvPr/>
          </p:nvCxnSpPr>
          <p:spPr>
            <a:xfrm>
              <a:off x="6866782" y="1533425"/>
              <a:ext cx="58946" cy="58946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684263A-1258-7372-3341-8F6DC80F2E48}"/>
                </a:ext>
              </a:extLst>
            </p:cNvPr>
            <p:cNvCxnSpPr>
              <a:cxnSpLocks/>
            </p:cNvCxnSpPr>
            <p:nvPr/>
          </p:nvCxnSpPr>
          <p:spPr>
            <a:xfrm>
              <a:off x="6790226" y="1677575"/>
              <a:ext cx="186277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E3AFAC4-0E84-D5E6-55D1-C75EBD8A0EED}"/>
                </a:ext>
              </a:extLst>
            </p:cNvPr>
            <p:cNvCxnSpPr>
              <a:cxnSpLocks/>
            </p:cNvCxnSpPr>
            <p:nvPr/>
          </p:nvCxnSpPr>
          <p:spPr>
            <a:xfrm>
              <a:off x="6673294" y="1677575"/>
              <a:ext cx="186277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AF69F40-615A-76C0-EA65-6B6B239D29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48247" y="2101529"/>
              <a:ext cx="0" cy="143455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E56786-426C-E846-8586-292778278D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59409" y="2087672"/>
              <a:ext cx="0" cy="340062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FD892DE-F652-BF00-C598-7361319A15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77838" y="2026033"/>
              <a:ext cx="0" cy="28894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68B3D07-3159-BBBF-6751-DE7E679EF8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02758" y="1965065"/>
              <a:ext cx="78002" cy="60264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234F3A2-609E-68A7-A7D6-65939040E89C}"/>
                </a:ext>
              </a:extLst>
            </p:cNvPr>
            <p:cNvCxnSpPr>
              <a:cxnSpLocks/>
            </p:cNvCxnSpPr>
            <p:nvPr/>
          </p:nvCxnSpPr>
          <p:spPr>
            <a:xfrm>
              <a:off x="7328351" y="1412169"/>
              <a:ext cx="1314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D400191-4C73-5A79-A1E9-1F8D41B8FE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9832" y="1203598"/>
              <a:ext cx="208512" cy="208571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730B41-EBD4-6A99-ABEF-A5622B0643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9598" y="1541085"/>
              <a:ext cx="137940" cy="137979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72CA1A5-174D-2429-FDC3-387C08B4A431}"/>
                </a:ext>
              </a:extLst>
            </p:cNvPr>
            <p:cNvCxnSpPr>
              <a:cxnSpLocks/>
            </p:cNvCxnSpPr>
            <p:nvPr/>
          </p:nvCxnSpPr>
          <p:spPr>
            <a:xfrm>
              <a:off x="7353495" y="1622038"/>
              <a:ext cx="210593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31675CD-0D9B-6D3E-5682-871CFF1F6000}"/>
                </a:ext>
              </a:extLst>
            </p:cNvPr>
            <p:cNvCxnSpPr>
              <a:cxnSpLocks/>
            </p:cNvCxnSpPr>
            <p:nvPr/>
          </p:nvCxnSpPr>
          <p:spPr>
            <a:xfrm>
              <a:off x="7484976" y="1677575"/>
              <a:ext cx="131481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C06F68E-14D6-76D7-9761-5B17014B975C}"/>
                </a:ext>
              </a:extLst>
            </p:cNvPr>
            <p:cNvCxnSpPr>
              <a:cxnSpLocks/>
            </p:cNvCxnSpPr>
            <p:nvPr/>
          </p:nvCxnSpPr>
          <p:spPr>
            <a:xfrm>
              <a:off x="7202758" y="1747561"/>
              <a:ext cx="341362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D442FDE-434A-6CD1-0A73-DCD3D447FB8C}"/>
                </a:ext>
              </a:extLst>
            </p:cNvPr>
            <p:cNvCxnSpPr>
              <a:cxnSpLocks/>
            </p:cNvCxnSpPr>
            <p:nvPr/>
          </p:nvCxnSpPr>
          <p:spPr>
            <a:xfrm>
              <a:off x="7300650" y="1863942"/>
              <a:ext cx="210593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E0292CC-FF4F-93BF-4865-093B5BC09A4F}"/>
                </a:ext>
              </a:extLst>
            </p:cNvPr>
            <p:cNvCxnSpPr>
              <a:cxnSpLocks/>
            </p:cNvCxnSpPr>
            <p:nvPr/>
          </p:nvCxnSpPr>
          <p:spPr>
            <a:xfrm>
              <a:off x="7564088" y="1622038"/>
              <a:ext cx="48144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B875D31-8B12-8B78-2F07-70B28C845043}"/>
                </a:ext>
              </a:extLst>
            </p:cNvPr>
            <p:cNvCxnSpPr>
              <a:cxnSpLocks/>
            </p:cNvCxnSpPr>
            <p:nvPr/>
          </p:nvCxnSpPr>
          <p:spPr>
            <a:xfrm>
              <a:off x="7570486" y="1680363"/>
              <a:ext cx="8349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58A5258-E06C-4334-3050-1B861B003CED}"/>
                </a:ext>
              </a:extLst>
            </p:cNvPr>
            <p:cNvCxnSpPr>
              <a:cxnSpLocks/>
            </p:cNvCxnSpPr>
            <p:nvPr/>
          </p:nvCxnSpPr>
          <p:spPr>
            <a:xfrm>
              <a:off x="7544120" y="1747561"/>
              <a:ext cx="196232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9C797CF-39E0-41F7-99C7-4550A9C6C99F}"/>
                </a:ext>
              </a:extLst>
            </p:cNvPr>
            <p:cNvCxnSpPr>
              <a:cxnSpLocks/>
            </p:cNvCxnSpPr>
            <p:nvPr/>
          </p:nvCxnSpPr>
          <p:spPr>
            <a:xfrm>
              <a:off x="7469497" y="1863942"/>
              <a:ext cx="83491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436BB1D-A533-731E-6DA6-D655D7E87A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1181" y="1419206"/>
              <a:ext cx="194442" cy="205303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3F16118-A0EA-EB0D-8A4A-3583A62510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78574" y="1951203"/>
              <a:ext cx="147310" cy="122295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0B5EFC2-36AB-0DBA-8CD4-F507580BA841}"/>
                </a:ext>
              </a:extLst>
            </p:cNvPr>
            <p:cNvCxnSpPr>
              <a:cxnSpLocks/>
            </p:cNvCxnSpPr>
            <p:nvPr/>
          </p:nvCxnSpPr>
          <p:spPr>
            <a:xfrm>
              <a:off x="7061442" y="1120843"/>
              <a:ext cx="131543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Content Placeholder 10">
            <a:extLst>
              <a:ext uri="{FF2B5EF4-FFF2-40B4-BE49-F238E27FC236}">
                <a16:creationId xmlns:a16="http://schemas.microsoft.com/office/drawing/2014/main" id="{6ED7EE59-C877-C94B-74B6-DD36838931B2}"/>
              </a:ext>
            </a:extLst>
          </p:cNvPr>
          <p:cNvSpPr txBox="1">
            <a:spLocks/>
          </p:cNvSpPr>
          <p:nvPr/>
        </p:nvSpPr>
        <p:spPr bwMode="black">
          <a:xfrm>
            <a:off x="4029317" y="3197402"/>
            <a:ext cx="2635272" cy="9690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Puhelinvaihde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029 460 11</a:t>
            </a:r>
            <a:b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Arkisin klo 8.00–16.15</a:t>
            </a:r>
          </a:p>
        </p:txBody>
      </p:sp>
      <p:sp>
        <p:nvSpPr>
          <p:cNvPr id="75" name="Content Placeholder 10">
            <a:extLst>
              <a:ext uri="{FF2B5EF4-FFF2-40B4-BE49-F238E27FC236}">
                <a16:creationId xmlns:a16="http://schemas.microsoft.com/office/drawing/2014/main" id="{0E2D7514-565F-4C2F-9F2C-75A11585CCF3}"/>
              </a:ext>
            </a:extLst>
          </p:cNvPr>
          <p:cNvSpPr txBox="1">
            <a:spLocks/>
          </p:cNvSpPr>
          <p:nvPr/>
        </p:nvSpPr>
        <p:spPr bwMode="black">
          <a:xfrm>
            <a:off x="6255750" y="3697955"/>
            <a:ext cx="2062785" cy="32210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Rahoitus- ja vientitakuuhakemukset tehdään </a:t>
            </a:r>
            <a:r>
              <a:rPr lang="fi-FI" sz="900" dirty="0"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sähköisessä asiointipalvelussa</a:t>
            </a: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.</a:t>
            </a:r>
          </a:p>
        </p:txBody>
      </p:sp>
      <p:sp>
        <p:nvSpPr>
          <p:cNvPr id="76" name="Content Placeholder 10">
            <a:extLst>
              <a:ext uri="{FF2B5EF4-FFF2-40B4-BE49-F238E27FC236}">
                <a16:creationId xmlns:a16="http://schemas.microsoft.com/office/drawing/2014/main" id="{1D57D1B8-49B2-8B25-CE7B-46CD683A7980}"/>
              </a:ext>
            </a:extLst>
          </p:cNvPr>
          <p:cNvSpPr txBox="1">
            <a:spLocks/>
          </p:cNvSpPr>
          <p:nvPr/>
        </p:nvSpPr>
        <p:spPr bwMode="black">
          <a:xfrm>
            <a:off x="4024960" y="1850783"/>
            <a:ext cx="2363379" cy="9506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Rahoitusneuvonta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Arkisin klo 9.00–16.15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029 460 2580 (suomeksi)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029 460 2581 (ruotsiksi)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029 460 2582 (englanniksi)</a:t>
            </a:r>
          </a:p>
        </p:txBody>
      </p:sp>
      <p:sp>
        <p:nvSpPr>
          <p:cNvPr id="77" name="Content Placeholder 10">
            <a:extLst>
              <a:ext uri="{FF2B5EF4-FFF2-40B4-BE49-F238E27FC236}">
                <a16:creationId xmlns:a16="http://schemas.microsoft.com/office/drawing/2014/main" id="{F4220ADF-83FB-BBA3-A352-5A839DD36171}"/>
              </a:ext>
            </a:extLst>
          </p:cNvPr>
          <p:cNvSpPr txBox="1">
            <a:spLocks/>
          </p:cNvSpPr>
          <p:nvPr/>
        </p:nvSpPr>
        <p:spPr bwMode="black">
          <a:xfrm>
            <a:off x="4024960" y="1131089"/>
            <a:ext cx="2061977" cy="10229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Chattibotti</a:t>
            </a:r>
          </a:p>
          <a:p>
            <a:pPr marL="0" indent="0">
              <a:buNone/>
            </a:pPr>
            <a:r>
              <a:rPr lang="fi-FI" sz="9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Asiakaspalvelu 24/7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D3102480-D907-2A43-8F1D-3A0B535FE3B0}"/>
              </a:ext>
            </a:extLst>
          </p:cNvPr>
          <p:cNvSpPr txBox="1">
            <a:spLocks/>
          </p:cNvSpPr>
          <p:nvPr/>
        </p:nvSpPr>
        <p:spPr bwMode="black">
          <a:xfrm>
            <a:off x="4024960" y="627534"/>
            <a:ext cx="2061977" cy="1906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finnvera.fi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F07B7554-12A8-1A75-3143-D87509C69B6F}"/>
              </a:ext>
            </a:extLst>
          </p:cNvPr>
          <p:cNvSpPr txBox="1">
            <a:spLocks/>
          </p:cNvSpPr>
          <p:nvPr/>
        </p:nvSpPr>
        <p:spPr>
          <a:xfrm>
            <a:off x="491343" y="2512914"/>
            <a:ext cx="2426890" cy="9658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00"/>
              </a:lnSpc>
              <a:buFont typeface="Arial" panose="020B0604020202020204" pitchFamily="34" charset="0"/>
              <a:buNone/>
            </a:pPr>
            <a:r>
              <a:rPr lang="fi-FI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Autamme sinua Finnveran rahoitusmahdollisuuksiin, rahoituksen hakemiseen ja asiointiin liittyvissä kysymyksissä.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39BE2CC0-E0E1-6130-16D4-F2949175D70B}"/>
              </a:ext>
            </a:extLst>
          </p:cNvPr>
          <p:cNvSpPr txBox="1">
            <a:spLocks/>
          </p:cNvSpPr>
          <p:nvPr/>
        </p:nvSpPr>
        <p:spPr bwMode="black">
          <a:xfrm>
            <a:off x="4024960" y="4029019"/>
            <a:ext cx="2635272" cy="8469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358775" indent="-358775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  <a:defRPr sz="1600" b="0" kern="120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n-cs"/>
              </a:defRPr>
            </a:lvl1pPr>
            <a:lvl2pPr marL="623888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715963" algn="l"/>
              </a:tabLst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5350" indent="-271463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8400" indent="-273050" algn="l" defTabSz="914400" rtl="0" eaLnBrk="1" latinLnBrk="0" hangingPunct="1"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4975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1675" indent="-266700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3138" indent="-27146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8250" indent="-265113" algn="l" defTabSz="914400" rtl="0" eaLnBrk="1" latinLnBrk="0" hangingPunct="1">
              <a:spcBef>
                <a:spcPts val="6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1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Seuraa meitä</a:t>
            </a:r>
          </a:p>
        </p:txBody>
      </p:sp>
      <p:pic>
        <p:nvPicPr>
          <p:cNvPr id="5" name="Kuva 4" descr="Kuva, joka sisältää kohteen logo, symboli, Grafiikka, Fontti&#10;&#10;Tekoälyllä luotu sisältö voi olla virheellistä.">
            <a:extLst>
              <a:ext uri="{FF2B5EF4-FFF2-40B4-BE49-F238E27FC236}">
                <a16:creationId xmlns:a16="http://schemas.microsoft.com/office/drawing/2014/main" id="{9F2FECBB-34D5-37E9-3DB5-2F1B679457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01" y="4311439"/>
            <a:ext cx="216024" cy="217020"/>
          </a:xfrm>
          <a:prstGeom prst="rect">
            <a:avLst/>
          </a:prstGeom>
        </p:spPr>
      </p:pic>
      <p:pic>
        <p:nvPicPr>
          <p:cNvPr id="6" name="Picture 2" descr="Instagramin logo muuttui, internet suuttui, tietenkin | HS.fi">
            <a:extLst>
              <a:ext uri="{FF2B5EF4-FFF2-40B4-BE49-F238E27FC236}">
                <a16:creationId xmlns:a16="http://schemas.microsoft.com/office/drawing/2014/main" id="{1C58E325-6CCC-C46D-AB3A-BD4BF1A854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7" t="15000" r="30689" b="13446"/>
          <a:stretch>
            <a:fillRect/>
          </a:stretch>
        </p:blipFill>
        <p:spPr bwMode="auto">
          <a:xfrm>
            <a:off x="4716016" y="4311439"/>
            <a:ext cx="216024" cy="21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A5FD616-A959-1B63-7368-F8F7EF4FE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317" y="4311439"/>
            <a:ext cx="220093" cy="22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0344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otsikko 1">
            <a:extLst>
              <a:ext uri="{FF2B5EF4-FFF2-40B4-BE49-F238E27FC236}">
                <a16:creationId xmlns:a16="http://schemas.microsoft.com/office/drawing/2014/main" id="{F2AA69E5-85C3-C289-E4F0-3697EA911F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www.finnvera.fi </a:t>
            </a:r>
          </a:p>
          <a:p>
            <a:r>
              <a:rPr lang="fi-FI" dirty="0"/>
              <a:t>Asiakaspalvelu</a:t>
            </a:r>
          </a:p>
          <a:p>
            <a:r>
              <a:rPr lang="fi-FI" dirty="0"/>
              <a:t>029 460 2580</a:t>
            </a:r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CC237C0-F2CE-79E7-C645-971A8C17B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808" y="2355726"/>
            <a:ext cx="3312368" cy="1367984"/>
          </a:xfrm>
        </p:spPr>
        <p:txBody>
          <a:bodyPr/>
          <a:lstStyle/>
          <a:p>
            <a:r>
              <a:rPr lang="fi-FI" sz="2000" dirty="0"/>
              <a:t>Saavutamme </a:t>
            </a:r>
            <a:br>
              <a:rPr lang="fi-FI" sz="2000" dirty="0"/>
            </a:br>
            <a:r>
              <a:rPr lang="fi-FI" sz="2000" dirty="0"/>
              <a:t>yhdessä enemmän.</a:t>
            </a:r>
          </a:p>
        </p:txBody>
      </p:sp>
    </p:spTree>
    <p:extLst>
      <p:ext uri="{BB962C8B-B14F-4D97-AF65-F5344CB8AC3E}">
        <p14:creationId xmlns:p14="http://schemas.microsoft.com/office/powerpoint/2010/main" val="1168012005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Finnvera">
  <a:themeElements>
    <a:clrScheme name="Finnvera2">
      <a:dk1>
        <a:srgbClr val="000000"/>
      </a:dk1>
      <a:lt1>
        <a:srgbClr val="FFFFFF"/>
      </a:lt1>
      <a:dk2>
        <a:srgbClr val="0526FF"/>
      </a:dk2>
      <a:lt2>
        <a:srgbClr val="E7DBCB"/>
      </a:lt2>
      <a:accent1>
        <a:srgbClr val="003375"/>
      </a:accent1>
      <a:accent2>
        <a:srgbClr val="00C1FF"/>
      </a:accent2>
      <a:accent3>
        <a:srgbClr val="BF0692"/>
      </a:accent3>
      <a:accent4>
        <a:srgbClr val="0D6FEC"/>
      </a:accent4>
      <a:accent5>
        <a:srgbClr val="F7922A"/>
      </a:accent5>
      <a:accent6>
        <a:srgbClr val="E61A40"/>
      </a:accent6>
      <a:hlink>
        <a:srgbClr val="0526FF"/>
      </a:hlink>
      <a:folHlink>
        <a:srgbClr val="00C1FF"/>
      </a:folHlink>
    </a:clrScheme>
    <a:fontScheme name="Finnvera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tyspohja.potx" id="{EDB573B4-983D-4EA2-803F-01DEC9DDFF2A}" vid="{A101AD97-BF01-4003-A79A-865E9A0EFA71}"/>
    </a:ext>
  </a:extLst>
</a:theme>
</file>

<file path=ppt/theme/theme2.xml><?xml version="1.0" encoding="utf-8"?>
<a:theme xmlns:a="http://schemas.openxmlformats.org/drawingml/2006/main" name="1_Finnvera">
  <a:themeElements>
    <a:clrScheme name="Finnvera2">
      <a:dk1>
        <a:srgbClr val="000000"/>
      </a:dk1>
      <a:lt1>
        <a:srgbClr val="FFFFFF"/>
      </a:lt1>
      <a:dk2>
        <a:srgbClr val="0526FF"/>
      </a:dk2>
      <a:lt2>
        <a:srgbClr val="E7DBCB"/>
      </a:lt2>
      <a:accent1>
        <a:srgbClr val="003375"/>
      </a:accent1>
      <a:accent2>
        <a:srgbClr val="00C1FF"/>
      </a:accent2>
      <a:accent3>
        <a:srgbClr val="BF0692"/>
      </a:accent3>
      <a:accent4>
        <a:srgbClr val="0D6FEC"/>
      </a:accent4>
      <a:accent5>
        <a:srgbClr val="F7922A"/>
      </a:accent5>
      <a:accent6>
        <a:srgbClr val="E61A40"/>
      </a:accent6>
      <a:hlink>
        <a:srgbClr val="0526FF"/>
      </a:hlink>
      <a:folHlink>
        <a:srgbClr val="00C1FF"/>
      </a:folHlink>
    </a:clrScheme>
    <a:fontScheme name="Finnvera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tyspohja.potx" id="{F42488E2-DDAB-4E87-B6AB-AD122057C0B4}" vid="{56F71EAC-37AE-4D2F-AB7B-E208921F403B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01665E68490C244B19E6E1FAB69A380" ma:contentTypeVersion="18" ma:contentTypeDescription="Luo uusi asiakirja." ma:contentTypeScope="" ma:versionID="8877194e660ca4de9a0675d23e947d24">
  <xsd:schema xmlns:xsd="http://www.w3.org/2001/XMLSchema" xmlns:xs="http://www.w3.org/2001/XMLSchema" xmlns:p="http://schemas.microsoft.com/office/2006/metadata/properties" xmlns:ns2="f6609995-1856-472a-911a-dae04560a253" xmlns:ns3="0e3fbed6-a42d-4150-adce-15ab8659596e" targetNamespace="http://schemas.microsoft.com/office/2006/metadata/properties" ma:root="true" ma:fieldsID="3bc01a8ddf7207c1e6ec43f58d10b972" ns2:_="" ns3:_="">
    <xsd:import namespace="f6609995-1856-472a-911a-dae04560a253"/>
    <xsd:import namespace="0e3fbed6-a42d-4150-adce-15ab865959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09995-1856-472a-911a-dae04560a2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3fbed6-a42d-4150-adce-15ab8659596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f20e8f-c745-4acd-bd75-c0f565e3e904}" ma:internalName="TaxCatchAll" ma:showField="CatchAllData" ma:web="0e3fbed6-a42d-4150-adce-15ab865959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3fbed6-a42d-4150-adce-15ab8659596e">
      <Value>473</Value>
      <Value>55</Value>
    </TaxCatchAll>
    <lcf76f155ced4ddcb4097134ff3c332f xmlns="f6609995-1856-472a-911a-dae04560a25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D77B8C-63F9-45A8-9810-A69C65D44061}"/>
</file>

<file path=customXml/itemProps2.xml><?xml version="1.0" encoding="utf-8"?>
<ds:datastoreItem xmlns:ds="http://schemas.openxmlformats.org/officeDocument/2006/customXml" ds:itemID="{9FE16073-77A5-4540-806D-77BC007F441E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6540fe59-0bd5-4e55-8a39-5087d0f2a287"/>
    <ds:schemaRef ds:uri="http://schemas.microsoft.com/office/2006/metadata/properties"/>
    <ds:schemaRef ds:uri="http://purl.org/dc/elements/1.1/"/>
    <ds:schemaRef ds:uri="82d79b6b-8946-44cb-a80e-95da00d0ff84"/>
    <ds:schemaRef ds:uri="http://schemas.microsoft.com/sharepoint/v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ADBB43A-A84C-423A-B568-605DD492BB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Esityspohja</Template>
  <TotalTime>1337</TotalTime>
  <Words>890</Words>
  <Application>Microsoft Office PowerPoint</Application>
  <PresentationFormat>Näytössä katseltava esitys (16:9)</PresentationFormat>
  <Paragraphs>221</Paragraphs>
  <Slides>16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16</vt:i4>
      </vt:variant>
    </vt:vector>
  </HeadingPairs>
  <TitlesOfParts>
    <vt:vector size="24" baseType="lpstr">
      <vt:lpstr>Roboto Black</vt:lpstr>
      <vt:lpstr>Roboto Medium</vt:lpstr>
      <vt:lpstr>Calibri</vt:lpstr>
      <vt:lpstr>Arial</vt:lpstr>
      <vt:lpstr>Roboto</vt:lpstr>
      <vt:lpstr>Roboto Light</vt:lpstr>
      <vt:lpstr>Finnvera</vt:lpstr>
      <vt:lpstr>1_Finnvera</vt:lpstr>
      <vt:lpstr>Omistajan-vaihdos</vt:lpstr>
      <vt:lpstr>PowerPoint-esitys</vt:lpstr>
      <vt:lpstr>PowerPoint-esitys</vt:lpstr>
      <vt:lpstr>Käännä uusi lehti  – Omistajanvaihdoksella uutta potkua yritykselle</vt:lpstr>
      <vt:lpstr>Omistajanvaihdosten avainluvut 1-6/2025   Taloudellisen toimintaympäristön epävarmuus näkyi myös omistajanvaihdosten rahoituksessa.</vt:lpstr>
      <vt:lpstr>PowerPoint-esitys</vt:lpstr>
      <vt:lpstr>Omistajanvaihdokset yrityksen eri vaiheissa</vt:lpstr>
      <vt:lpstr>Yrityskauppojen ABC</vt:lpstr>
      <vt:lpstr>Yrityskaupan rahoittaminen</vt:lpstr>
      <vt:lpstr>PowerPoint-esitys</vt:lpstr>
      <vt:lpstr>PowerPoint-esitys</vt:lpstr>
      <vt:lpstr>Esimerkki pk-yrityksen omistajanvaihdoksesta</vt:lpstr>
      <vt:lpstr>Pk-yrityksen omistajanvaihdos</vt:lpstr>
      <vt:lpstr>Näissäkin tarinoissa meillä  on ollut ilo olla mukana</vt:lpstr>
      <vt:lpstr>PowerPoint-esitys</vt:lpstr>
      <vt:lpstr>Saavutamme  yhdessä enemmän.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Finnveran ratkaisuja omistajanvaihdokseen</dc:title>
  <dc:subject/>
  <dc:creator>Hassinen Minna</dc:creator>
  <cp:keywords/>
  <dc:description/>
  <cp:lastModifiedBy>Raaska Markus</cp:lastModifiedBy>
  <cp:revision>5</cp:revision>
  <dcterms:created xsi:type="dcterms:W3CDTF">2024-12-31T08:17:54Z</dcterms:created>
  <dcterms:modified xsi:type="dcterms:W3CDTF">2025-11-04T07:44:44Z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0x010100D01665E68490C244B19E6E1FAB69A380</vt:lpwstr>
  </property>
  <property fmtid="{D5CDD505-2E9C-101B-9397-08002B2CF9AE}" pid="3" name="Finnvera_RetentionReasonField">
    <vt:lpwstr/>
  </property>
  <property fmtid="{D5CDD505-2E9C-101B-9397-08002B2CF9AE}" pid="4" name="Finnvera_documenttype">
    <vt:lpwstr>55;#Esitysaineisto|1e32173d-3af5-4486-bc3e-cb70ec083aa1</vt:lpwstr>
  </property>
  <property fmtid="{D5CDD505-2E9C-101B-9397-08002B2CF9AE}" pid="5" name="Finnvera_AsiakirjanTarkenne">
    <vt:lpwstr/>
  </property>
  <property fmtid="{D5CDD505-2E9C-101B-9397-08002B2CF9AE}" pid="6" name="Finnvera_Organisaatio">
    <vt:lpwstr>473;#Digitalisaatio Organisaatio|85c58092-c301-4668-88da-3b32dc23f835</vt:lpwstr>
  </property>
  <property fmtid="{D5CDD505-2E9C-101B-9397-08002B2CF9AE}" pid="7" name="Finnvera_PersonalInformation">
    <vt:lpwstr/>
  </property>
  <property fmtid="{D5CDD505-2E9C-101B-9397-08002B2CF9AE}" pid="8" name="Finnvera_RetentionTime">
    <vt:lpwstr/>
  </property>
  <property fmtid="{D5CDD505-2E9C-101B-9397-08002B2CF9AE}" pid="9" name="Finnvera_ProtectionLevel">
    <vt:lpwstr/>
  </property>
  <property fmtid="{D5CDD505-2E9C-101B-9397-08002B2CF9AE}" pid="10" name="Finnvera_ActiveRetentionTime">
    <vt:lpwstr/>
  </property>
  <property fmtid="{D5CDD505-2E9C-101B-9397-08002B2CF9AE}" pid="11" name="Finnvera_RetentionReason">
    <vt:lpwstr/>
  </property>
</Properties>
</file>