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2"/>
    <p:sldId id="265" r:id="rId3"/>
    <p:sldId id="264" r:id="rId4"/>
  </p:sldIdLst>
  <p:sldSz cx="18288000" cy="10287000"/>
  <p:notesSz cx="6858000" cy="9144000"/>
  <p:embeddedFontLst>
    <p:embeddedFont>
      <p:font typeface="Century Gothic" panose="020B0502020202020204" pitchFamily="34" charset="0"/>
      <p:regular r:id="rId5"/>
      <p:bold r:id="rId6"/>
      <p:italic r:id="rId7"/>
      <p:boldItalic r:id="rId8"/>
    </p:embeddedFont>
    <p:embeddedFont>
      <p:font typeface="Consolas" panose="020B0609020204030204" pitchFamily="49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8" autoAdjust="0"/>
  </p:normalViewPr>
  <p:slideViewPr>
    <p:cSldViewPr>
      <p:cViewPr varScale="1">
        <p:scale>
          <a:sx n="60" d="100"/>
          <a:sy n="60" d="100"/>
        </p:scale>
        <p:origin x="200" y="5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>
            <a:extLst>
              <a:ext uri="{FF2B5EF4-FFF2-40B4-BE49-F238E27FC236}">
                <a16:creationId xmlns:a16="http://schemas.microsoft.com/office/drawing/2014/main" id="{BE857D1C-992B-2DDF-1AB3-1AB3CA9811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165583" y="8355304"/>
            <a:ext cx="1478650" cy="156678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B6F4178-8D6E-08F3-0045-496D72BE9AF9}"/>
              </a:ext>
            </a:extLst>
          </p:cNvPr>
          <p:cNvSpPr txBox="1"/>
          <p:nvPr/>
        </p:nvSpPr>
        <p:spPr>
          <a:xfrm>
            <a:off x="1066800" y="1866900"/>
            <a:ext cx="91440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200" dirty="0">
                <a:solidFill>
                  <a:srgbClr val="151524"/>
                </a:solidFill>
                <a:latin typeface="Century Gothic" panose="020B0502020202020204" pitchFamily="34" charset="0"/>
                <a:cs typeface="Consolas" panose="020B0609020204030204" pitchFamily="49" charset="0"/>
              </a:rPr>
              <a:t>Dialta 2 löydät vuosikellopohjan, johon on lisätty erilaisia juhlapyhiä ja sesonkeja. Lisää joukkoon se, mitä yrityksessäsi tapahtuu ja mikä yrityksellesi on tärkeää. Huomioi erilaiset sesongit joihin on hyvä varautua markkinoinnissa etukäteen.</a:t>
            </a:r>
          </a:p>
          <a:p>
            <a:endParaRPr lang="fi-FI" sz="3200" dirty="0">
              <a:solidFill>
                <a:srgbClr val="151524"/>
              </a:solidFill>
              <a:latin typeface="Century Gothic" panose="020B0502020202020204" pitchFamily="34" charset="0"/>
              <a:cs typeface="Consolas" panose="020B0609020204030204" pitchFamily="49" charset="0"/>
            </a:endParaRPr>
          </a:p>
          <a:p>
            <a:r>
              <a:rPr lang="fi-FI" sz="3200" dirty="0">
                <a:solidFill>
                  <a:srgbClr val="151524"/>
                </a:solidFill>
                <a:latin typeface="Century Gothic" panose="020B0502020202020204" pitchFamily="34" charset="0"/>
                <a:cs typeface="Consolas" panose="020B0609020204030204" pitchFamily="49" charset="0"/>
              </a:rPr>
              <a:t>Dialta 3 löydät taulukon, johon voit täydentää vuosikellon perusteella keskeisimmät markkinointiviestinnän sisällöt otsikkotasolla.</a:t>
            </a:r>
          </a:p>
          <a:p>
            <a:endParaRPr lang="fi-FI" sz="3200" dirty="0">
              <a:solidFill>
                <a:srgbClr val="151524"/>
              </a:solidFill>
              <a:latin typeface="Century Gothic" panose="020B0502020202020204" pitchFamily="34" charset="0"/>
              <a:cs typeface="Consolas" panose="020B0609020204030204" pitchFamily="49" charset="0"/>
            </a:endParaRPr>
          </a:p>
          <a:p>
            <a:r>
              <a:rPr lang="fi-FI" sz="3200" b="1" dirty="0" err="1">
                <a:solidFill>
                  <a:srgbClr val="151524"/>
                </a:solidFill>
                <a:latin typeface="Century Gothic" panose="020B0502020202020204" pitchFamily="34" charset="0"/>
                <a:cs typeface="Consolas" panose="020B0609020204030204" pitchFamily="49" charset="0"/>
              </a:rPr>
              <a:t>Huom</a:t>
            </a:r>
            <a:r>
              <a:rPr lang="fi-FI" sz="3200" b="1" dirty="0">
                <a:solidFill>
                  <a:srgbClr val="151524"/>
                </a:solidFill>
                <a:latin typeface="Century Gothic" panose="020B0502020202020204" pitchFamily="34" charset="0"/>
                <a:cs typeface="Consolas" panose="020B0609020204030204" pitchFamily="49" charset="0"/>
              </a:rPr>
              <a:t>! </a:t>
            </a:r>
            <a:r>
              <a:rPr lang="fi-FI" sz="3200" dirty="0">
                <a:solidFill>
                  <a:srgbClr val="151524"/>
                </a:solidFill>
                <a:latin typeface="Century Gothic" panose="020B0502020202020204" pitchFamily="34" charset="0"/>
                <a:cs typeface="Consolas" panose="020B0609020204030204" pitchFamily="49" charset="0"/>
              </a:rPr>
              <a:t>Pidä mielessä kohderyhmä ja mainonnan kanavat, joita he käyttävät.</a:t>
            </a:r>
          </a:p>
        </p:txBody>
      </p:sp>
      <p:grpSp>
        <p:nvGrpSpPr>
          <p:cNvPr id="15" name="Group 3">
            <a:extLst>
              <a:ext uri="{FF2B5EF4-FFF2-40B4-BE49-F238E27FC236}">
                <a16:creationId xmlns:a16="http://schemas.microsoft.com/office/drawing/2014/main" id="{CFB48651-1312-8A49-53FF-0E46DC7ECF4A}"/>
              </a:ext>
            </a:extLst>
          </p:cNvPr>
          <p:cNvGrpSpPr>
            <a:grpSpLocks noChangeAspect="1"/>
          </p:cNvGrpSpPr>
          <p:nvPr/>
        </p:nvGrpSpPr>
        <p:grpSpPr>
          <a:xfrm>
            <a:off x="11673274" y="2247900"/>
            <a:ext cx="5528433" cy="5528433"/>
            <a:chOff x="0" y="0"/>
            <a:chExt cx="6350000" cy="6350000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3905AEE7-4D49-F476-8108-C477A195D335}"/>
                </a:ext>
              </a:extLst>
            </p:cNvPr>
            <p:cNvSpPr/>
            <p:nvPr/>
          </p:nvSpPr>
          <p:spPr>
            <a:xfrm>
              <a:off x="0" y="0"/>
              <a:ext cx="6350000" cy="6351270"/>
            </a:xfrm>
            <a:custGeom>
              <a:avLst/>
              <a:gdLst/>
              <a:ahLst/>
              <a:cxnLst/>
              <a:rect l="l" t="t" r="r" b="b"/>
              <a:pathLst>
                <a:path w="6350000" h="6351270">
                  <a:moveTo>
                    <a:pt x="0" y="5955030"/>
                  </a:moveTo>
                  <a:lnTo>
                    <a:pt x="0" y="394970"/>
                  </a:lnTo>
                  <a:cubicBezTo>
                    <a:pt x="0" y="176530"/>
                    <a:pt x="176530" y="0"/>
                    <a:pt x="394970" y="0"/>
                  </a:cubicBezTo>
                  <a:lnTo>
                    <a:pt x="5956300" y="0"/>
                  </a:lnTo>
                  <a:cubicBezTo>
                    <a:pt x="6173470" y="0"/>
                    <a:pt x="6350000" y="176530"/>
                    <a:pt x="6350000" y="394970"/>
                  </a:cubicBezTo>
                  <a:cubicBezTo>
                    <a:pt x="6350000" y="394970"/>
                    <a:pt x="6350000" y="394970"/>
                    <a:pt x="6350000" y="394970"/>
                  </a:cubicBezTo>
                  <a:lnTo>
                    <a:pt x="6350000" y="5956300"/>
                  </a:lnTo>
                  <a:cubicBezTo>
                    <a:pt x="6350000" y="6174740"/>
                    <a:pt x="6173470" y="6351270"/>
                    <a:pt x="5955030" y="6351270"/>
                  </a:cubicBezTo>
                  <a:lnTo>
                    <a:pt x="5955030" y="6351270"/>
                  </a:lnTo>
                  <a:lnTo>
                    <a:pt x="394970" y="6351270"/>
                  </a:lnTo>
                  <a:cubicBezTo>
                    <a:pt x="176530" y="6350000"/>
                    <a:pt x="0" y="6173470"/>
                    <a:pt x="0" y="5955030"/>
                  </a:cubicBezTo>
                  <a:cubicBezTo>
                    <a:pt x="0" y="5955030"/>
                    <a:pt x="0" y="5955030"/>
                    <a:pt x="0" y="5955030"/>
                  </a:cubicBezTo>
                  <a:close/>
                </a:path>
              </a:pathLst>
            </a:custGeom>
            <a:blipFill>
              <a:blip r:embed="rId3"/>
              <a:stretch>
                <a:fillRect l="-5121" r="-42600"/>
              </a:stretch>
            </a:blipFill>
          </p:spPr>
          <p:txBody>
            <a:bodyPr/>
            <a:lstStyle/>
            <a:p>
              <a:endParaRPr lang="en-FI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B076FD14-9A25-70F1-6702-40CF3891038C}"/>
              </a:ext>
            </a:extLst>
          </p:cNvPr>
          <p:cNvSpPr txBox="1"/>
          <p:nvPr/>
        </p:nvSpPr>
        <p:spPr>
          <a:xfrm>
            <a:off x="533400" y="425754"/>
            <a:ext cx="9144000" cy="976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7700"/>
              </a:lnSpc>
            </a:pPr>
            <a:r>
              <a:rPr lang="fi-FI" sz="4400" b="1" dirty="0">
                <a:solidFill>
                  <a:srgbClr val="151524"/>
                </a:solidFill>
                <a:latin typeface="Century Gothic" panose="020B0502020202020204" pitchFamily="34" charset="0"/>
              </a:rPr>
              <a:t>Näin käytät vuosikellopohjaa</a:t>
            </a:r>
            <a:endParaRPr lang="en-US" sz="44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34;p116">
            <a:extLst>
              <a:ext uri="{FF2B5EF4-FFF2-40B4-BE49-F238E27FC236}">
                <a16:creationId xmlns:a16="http://schemas.microsoft.com/office/drawing/2014/main" id="{91E58079-1648-568D-1FF1-86A1F99EEF22}"/>
              </a:ext>
            </a:extLst>
          </p:cNvPr>
          <p:cNvPicPr preferRelativeResize="0"/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505200" y="958849"/>
            <a:ext cx="9086673" cy="836930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BE857D1C-992B-2DDF-1AB3-1AB3CA9811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6165583" y="8355304"/>
            <a:ext cx="1478650" cy="1566781"/>
          </a:xfrm>
          <a:prstGeom prst="rect">
            <a:avLst/>
          </a:prstGeom>
        </p:spPr>
      </p:pic>
      <p:sp>
        <p:nvSpPr>
          <p:cNvPr id="3" name="Google Shape;535;p116">
            <a:extLst>
              <a:ext uri="{FF2B5EF4-FFF2-40B4-BE49-F238E27FC236}">
                <a16:creationId xmlns:a16="http://schemas.microsoft.com/office/drawing/2014/main" id="{34F25E91-B87F-14BB-9D0A-CBFE388223C5}"/>
              </a:ext>
            </a:extLst>
          </p:cNvPr>
          <p:cNvSpPr txBox="1"/>
          <p:nvPr/>
        </p:nvSpPr>
        <p:spPr>
          <a:xfrm>
            <a:off x="8039676" y="495300"/>
            <a:ext cx="1495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Uusi vuosi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4" name="Google Shape;535;p116">
            <a:extLst>
              <a:ext uri="{FF2B5EF4-FFF2-40B4-BE49-F238E27FC236}">
                <a16:creationId xmlns:a16="http://schemas.microsoft.com/office/drawing/2014/main" id="{BA7B24BB-CC4B-505F-4AD2-294E1C954781}"/>
              </a:ext>
            </a:extLst>
          </p:cNvPr>
          <p:cNvSpPr txBox="1"/>
          <p:nvPr/>
        </p:nvSpPr>
        <p:spPr>
          <a:xfrm>
            <a:off x="11510659" y="2006602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Hiihtolomat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5" name="Google Shape;535;p116">
            <a:extLst>
              <a:ext uri="{FF2B5EF4-FFF2-40B4-BE49-F238E27FC236}">
                <a16:creationId xmlns:a16="http://schemas.microsoft.com/office/drawing/2014/main" id="{7DD64D54-E088-4EC4-F452-B1C08195B71D}"/>
              </a:ext>
            </a:extLst>
          </p:cNvPr>
          <p:cNvSpPr txBox="1"/>
          <p:nvPr/>
        </p:nvSpPr>
        <p:spPr>
          <a:xfrm>
            <a:off x="10970052" y="1374759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Ystävänpäivä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6" name="Google Shape;535;p116">
            <a:extLst>
              <a:ext uri="{FF2B5EF4-FFF2-40B4-BE49-F238E27FC236}">
                <a16:creationId xmlns:a16="http://schemas.microsoft.com/office/drawing/2014/main" id="{E9C065ED-DCFE-20E6-B196-A10C7FF531E6}"/>
              </a:ext>
            </a:extLst>
          </p:cNvPr>
          <p:cNvSpPr txBox="1"/>
          <p:nvPr/>
        </p:nvSpPr>
        <p:spPr>
          <a:xfrm>
            <a:off x="12420600" y="3695700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Pääsiäinen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7" name="Google Shape;535;p116">
            <a:extLst>
              <a:ext uri="{FF2B5EF4-FFF2-40B4-BE49-F238E27FC236}">
                <a16:creationId xmlns:a16="http://schemas.microsoft.com/office/drawing/2014/main" id="{48CCCC8A-6C26-13AA-FF4E-7E4E40D92CBF}"/>
              </a:ext>
            </a:extLst>
          </p:cNvPr>
          <p:cNvSpPr txBox="1"/>
          <p:nvPr/>
        </p:nvSpPr>
        <p:spPr>
          <a:xfrm>
            <a:off x="12529274" y="5151419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Vappu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8" name="Google Shape;535;p116">
            <a:extLst>
              <a:ext uri="{FF2B5EF4-FFF2-40B4-BE49-F238E27FC236}">
                <a16:creationId xmlns:a16="http://schemas.microsoft.com/office/drawing/2014/main" id="{698729D2-11E8-B830-2E6D-C846413F3A53}"/>
              </a:ext>
            </a:extLst>
          </p:cNvPr>
          <p:cNvSpPr txBox="1"/>
          <p:nvPr/>
        </p:nvSpPr>
        <p:spPr>
          <a:xfrm>
            <a:off x="12506237" y="6207069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Äitienpäivä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1" name="Google Shape;535;p116">
            <a:extLst>
              <a:ext uri="{FF2B5EF4-FFF2-40B4-BE49-F238E27FC236}">
                <a16:creationId xmlns:a16="http://schemas.microsoft.com/office/drawing/2014/main" id="{495AF54C-3F0C-90C9-5D1C-3C437B8A460C}"/>
              </a:ext>
            </a:extLst>
          </p:cNvPr>
          <p:cNvSpPr txBox="1"/>
          <p:nvPr/>
        </p:nvSpPr>
        <p:spPr>
          <a:xfrm>
            <a:off x="11920161" y="7447423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Valmistujaiset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2" name="Google Shape;535;p116">
            <a:extLst>
              <a:ext uri="{FF2B5EF4-FFF2-40B4-BE49-F238E27FC236}">
                <a16:creationId xmlns:a16="http://schemas.microsoft.com/office/drawing/2014/main" id="{E8DEFEC7-41BB-0CFE-ADBC-93BA73F64D95}"/>
              </a:ext>
            </a:extLst>
          </p:cNvPr>
          <p:cNvSpPr txBox="1"/>
          <p:nvPr/>
        </p:nvSpPr>
        <p:spPr>
          <a:xfrm>
            <a:off x="9904787" y="9050050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Juhannus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3" name="Google Shape;535;p116">
            <a:extLst>
              <a:ext uri="{FF2B5EF4-FFF2-40B4-BE49-F238E27FC236}">
                <a16:creationId xmlns:a16="http://schemas.microsoft.com/office/drawing/2014/main" id="{6D81BA04-9951-8E8D-1209-1D448880081F}"/>
              </a:ext>
            </a:extLst>
          </p:cNvPr>
          <p:cNvSpPr txBox="1"/>
          <p:nvPr/>
        </p:nvSpPr>
        <p:spPr>
          <a:xfrm>
            <a:off x="7742449" y="9537975"/>
            <a:ext cx="269695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Kesäjuhlat, Kesälomasesonki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4" name="Google Shape;535;p116">
            <a:extLst>
              <a:ext uri="{FF2B5EF4-FFF2-40B4-BE49-F238E27FC236}">
                <a16:creationId xmlns:a16="http://schemas.microsoft.com/office/drawing/2014/main" id="{BFE53080-3AEC-4AF4-63E9-B0B99E142991}"/>
              </a:ext>
            </a:extLst>
          </p:cNvPr>
          <p:cNvSpPr txBox="1"/>
          <p:nvPr/>
        </p:nvSpPr>
        <p:spPr>
          <a:xfrm>
            <a:off x="5039416" y="9050050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Koulun alku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5" name="Google Shape;535;p116">
            <a:extLst>
              <a:ext uri="{FF2B5EF4-FFF2-40B4-BE49-F238E27FC236}">
                <a16:creationId xmlns:a16="http://schemas.microsoft.com/office/drawing/2014/main" id="{6AB61400-A9B8-4E91-7125-EE4B6EE4E567}"/>
              </a:ext>
            </a:extLst>
          </p:cNvPr>
          <p:cNvSpPr txBox="1"/>
          <p:nvPr/>
        </p:nvSpPr>
        <p:spPr>
          <a:xfrm>
            <a:off x="3124200" y="7955235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Syysloma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6" name="Google Shape;535;p116">
            <a:extLst>
              <a:ext uri="{FF2B5EF4-FFF2-40B4-BE49-F238E27FC236}">
                <a16:creationId xmlns:a16="http://schemas.microsoft.com/office/drawing/2014/main" id="{5F99EB2F-B9B2-84C8-A523-A9F376D03075}"/>
              </a:ext>
            </a:extLst>
          </p:cNvPr>
          <p:cNvSpPr txBox="1"/>
          <p:nvPr/>
        </p:nvSpPr>
        <p:spPr>
          <a:xfrm>
            <a:off x="2279974" y="6860420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Halloween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7" name="Google Shape;535;p116">
            <a:extLst>
              <a:ext uri="{FF2B5EF4-FFF2-40B4-BE49-F238E27FC236}">
                <a16:creationId xmlns:a16="http://schemas.microsoft.com/office/drawing/2014/main" id="{CC586D0E-EE46-6CAD-DA65-9D7957DEB279}"/>
              </a:ext>
            </a:extLst>
          </p:cNvPr>
          <p:cNvSpPr txBox="1"/>
          <p:nvPr/>
        </p:nvSpPr>
        <p:spPr>
          <a:xfrm>
            <a:off x="1883380" y="5487505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Isäinpäivä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8" name="Google Shape;535;p116">
            <a:extLst>
              <a:ext uri="{FF2B5EF4-FFF2-40B4-BE49-F238E27FC236}">
                <a16:creationId xmlns:a16="http://schemas.microsoft.com/office/drawing/2014/main" id="{124E9113-37AD-49CA-74EE-45EC2F5D7B13}"/>
              </a:ext>
            </a:extLst>
          </p:cNvPr>
          <p:cNvSpPr txBox="1"/>
          <p:nvPr/>
        </p:nvSpPr>
        <p:spPr>
          <a:xfrm>
            <a:off x="1653835" y="3470165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Pikkujoulut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19" name="Google Shape;535;p116">
            <a:extLst>
              <a:ext uri="{FF2B5EF4-FFF2-40B4-BE49-F238E27FC236}">
                <a16:creationId xmlns:a16="http://schemas.microsoft.com/office/drawing/2014/main" id="{A08C8863-2D92-0A39-FB5E-C03A12D2ED00}"/>
              </a:ext>
            </a:extLst>
          </p:cNvPr>
          <p:cNvSpPr txBox="1"/>
          <p:nvPr/>
        </p:nvSpPr>
        <p:spPr>
          <a:xfrm>
            <a:off x="3017990" y="1174724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Itsenäisyyspäivä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20" name="Google Shape;535;p116">
            <a:extLst>
              <a:ext uri="{FF2B5EF4-FFF2-40B4-BE49-F238E27FC236}">
                <a16:creationId xmlns:a16="http://schemas.microsoft.com/office/drawing/2014/main" id="{D292C380-FD61-4318-29F6-EC41F84D05F4}"/>
              </a:ext>
            </a:extLst>
          </p:cNvPr>
          <p:cNvSpPr txBox="1"/>
          <p:nvPr/>
        </p:nvSpPr>
        <p:spPr>
          <a:xfrm>
            <a:off x="5265362" y="727075"/>
            <a:ext cx="216242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solidFill>
                  <a:srgbClr val="151524"/>
                </a:solidFill>
                <a:latin typeface="Century Gothic" panose="020B0502020202020204" pitchFamily="34" charset="0"/>
                <a:ea typeface="Consolas"/>
                <a:cs typeface="Consolas"/>
                <a:sym typeface="Consolas"/>
              </a:rPr>
              <a:t>Joulu</a:t>
            </a:r>
            <a:endParaRPr sz="2000" dirty="0">
              <a:solidFill>
                <a:srgbClr val="151524"/>
              </a:solidFill>
              <a:latin typeface="Century Gothic" panose="020B0502020202020204" pitchFamily="34" charset="0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619551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>
            <a:extLst>
              <a:ext uri="{FF2B5EF4-FFF2-40B4-BE49-F238E27FC236}">
                <a16:creationId xmlns:a16="http://schemas.microsoft.com/office/drawing/2014/main" id="{BE857D1C-992B-2DDF-1AB3-1AB3CA9811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165583" y="8355304"/>
            <a:ext cx="1478650" cy="1566781"/>
          </a:xfrm>
          <a:prstGeom prst="rect">
            <a:avLst/>
          </a:prstGeom>
        </p:spPr>
      </p:pic>
      <p:graphicFrame>
        <p:nvGraphicFramePr>
          <p:cNvPr id="2" name="Google Shape;545;p117">
            <a:extLst>
              <a:ext uri="{FF2B5EF4-FFF2-40B4-BE49-F238E27FC236}">
                <a16:creationId xmlns:a16="http://schemas.microsoft.com/office/drawing/2014/main" id="{10933804-9403-657E-9A3C-3477DAE667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7984494"/>
              </p:ext>
            </p:extLst>
          </p:nvPr>
        </p:nvGraphicFramePr>
        <p:xfrm>
          <a:off x="1142999" y="1485900"/>
          <a:ext cx="15285352" cy="709800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82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1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21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812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Tammikuu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Helmikuu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Maaliskuu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Huhtikuu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059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FI"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FI"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14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Toukokuu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Kesäkuu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Heinäkuu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Elokuu</a:t>
                      </a:r>
                      <a:endParaRPr sz="18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618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5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7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Syyskuu</a:t>
                      </a:r>
                      <a:endParaRPr sz="17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7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Lokakuu</a:t>
                      </a:r>
                      <a:endParaRPr sz="17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7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Marraskuu</a:t>
                      </a:r>
                      <a:endParaRPr sz="17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7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Consolas" panose="020B0609020204030204" pitchFamily="49" charset="0"/>
                        </a:rPr>
                        <a:t>Joulukuu</a:t>
                      </a:r>
                      <a:endParaRPr sz="17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442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151524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64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99</Words>
  <Application>Microsoft Macintosh PowerPoint</Application>
  <PresentationFormat>Custom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Consolas</vt:lpstr>
      <vt:lpstr>Century Gothic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Elintarvikeviennin ABC webinaarit</dc:title>
  <cp:lastModifiedBy> </cp:lastModifiedBy>
  <cp:revision>25</cp:revision>
  <dcterms:created xsi:type="dcterms:W3CDTF">2006-08-16T00:00:00Z</dcterms:created>
  <dcterms:modified xsi:type="dcterms:W3CDTF">2024-05-24T11:03:29Z</dcterms:modified>
  <dc:identifier>DAE7UHrsVGM</dc:identifier>
</cp:coreProperties>
</file>