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8" r:id="rId3"/>
    <p:sldId id="260" r:id="rId4"/>
    <p:sldId id="262" r:id="rId5"/>
    <p:sldId id="264" r:id="rId6"/>
    <p:sldId id="266" r:id="rId7"/>
    <p:sldId id="268" r:id="rId8"/>
    <p:sldId id="270" r:id="rId9"/>
    <p:sldId id="272" r:id="rId10"/>
    <p:sldId id="274" r:id="rId11"/>
    <p:sldId id="276" r:id="rId12"/>
    <p:sldId id="278" r:id="rId13"/>
    <p:sldId id="280" r:id="rId14"/>
    <p:sldId id="282" r:id="rId15"/>
    <p:sldId id="284" r:id="rId16"/>
    <p:sldId id="286" r:id="rId17"/>
    <p:sldId id="288" r:id="rId18"/>
    <p:sldId id="290" r:id="rId19"/>
    <p:sldId id="292" r:id="rId20"/>
    <p:sldId id="294" r:id="rId21"/>
    <p:sldId id="296" r:id="rId22"/>
    <p:sldId id="298" r:id="rId23"/>
    <p:sldId id="300" r:id="rId24"/>
    <p:sldId id="302" r:id="rId25"/>
    <p:sldId id="306" r:id="rId26"/>
    <p:sldId id="401" r:id="rId27"/>
    <p:sldId id="308" r:id="rId28"/>
    <p:sldId id="310" r:id="rId29"/>
    <p:sldId id="312" r:id="rId30"/>
    <p:sldId id="314" r:id="rId31"/>
    <p:sldId id="316" r:id="rId32"/>
    <p:sldId id="318" r:id="rId33"/>
    <p:sldId id="320" r:id="rId34"/>
    <p:sldId id="322" r:id="rId35"/>
    <p:sldId id="324" r:id="rId36"/>
    <p:sldId id="326" r:id="rId37"/>
    <p:sldId id="328" r:id="rId38"/>
    <p:sldId id="330" r:id="rId39"/>
    <p:sldId id="332" r:id="rId40"/>
    <p:sldId id="334" r:id="rId41"/>
    <p:sldId id="336" r:id="rId42"/>
    <p:sldId id="338" r:id="rId43"/>
    <p:sldId id="340" r:id="rId44"/>
    <p:sldId id="342" r:id="rId45"/>
    <p:sldId id="344" r:id="rId46"/>
    <p:sldId id="346" r:id="rId47"/>
    <p:sldId id="348" r:id="rId48"/>
    <p:sldId id="350" r:id="rId49"/>
    <p:sldId id="352" r:id="rId50"/>
    <p:sldId id="354" r:id="rId51"/>
    <p:sldId id="356" r:id="rId52"/>
    <p:sldId id="358" r:id="rId53"/>
    <p:sldId id="360" r:id="rId54"/>
    <p:sldId id="362" r:id="rId55"/>
    <p:sldId id="364" r:id="rId56"/>
    <p:sldId id="366" r:id="rId57"/>
    <p:sldId id="368" r:id="rId58"/>
    <p:sldId id="370" r:id="rId59"/>
    <p:sldId id="372" r:id="rId60"/>
    <p:sldId id="374" r:id="rId61"/>
    <p:sldId id="376" r:id="rId62"/>
    <p:sldId id="378" r:id="rId63"/>
    <p:sldId id="380" r:id="rId64"/>
    <p:sldId id="382" r:id="rId65"/>
    <p:sldId id="386" r:id="rId66"/>
    <p:sldId id="388" r:id="rId67"/>
    <p:sldId id="390" r:id="rId68"/>
    <p:sldId id="392" r:id="rId69"/>
    <p:sldId id="394" r:id="rId70"/>
    <p:sldId id="396" r:id="rId71"/>
    <p:sldId id="398" r:id="rId72"/>
    <p:sldId id="400" r:id="rId73"/>
  </p:sldIdLst>
  <p:sldSz cx="12192000" cy="6858000"/>
  <p:notesSz cx="6858000" cy="9144000"/>
  <p:custDataLst>
    <p:tags r:id="rId7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p:restoredTop sz="0"/>
  </p:normalViewPr>
  <p:slideViewPr>
    <p:cSldViewPr>
      <p:cViewPr varScale="1">
        <p:scale>
          <a:sx n="86" d="100"/>
          <a:sy n="86" d="100"/>
        </p:scale>
        <p:origin x="514" y="53"/>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gs" Target="tags/tag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en-US"/>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1860-49B1-B728-6C7827BDF523}"/>
                </c:ext>
              </c:extLst>
            </c:dLbl>
            <c:dLbl>
              <c:idx val="1"/>
              <c:tx>
                <c:rich>
                  <a:bodyPr/>
                  <a:lstStyle/>
                  <a:p>
                    <a:r>
                      <a:rPr lang="en-US"/>
                      <a:t>41%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1860-49B1-B728-6C7827BDF523}"/>
                </c:ext>
              </c:extLst>
            </c:dLbl>
            <c:dLbl>
              <c:idx val="2"/>
              <c:tx>
                <c:rich>
                  <a:bodyPr/>
                  <a:lstStyle/>
                  <a:p>
                    <a:r>
                      <a:rPr lang="en-US"/>
                      <a:t>27%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1860-49B1-B728-6C7827BDF523}"/>
                </c:ext>
              </c:extLst>
            </c:dLbl>
            <c:dLbl>
              <c:idx val="3"/>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1860-49B1-B728-6C7827BDF523}"/>
                </c:ext>
              </c:extLst>
            </c:dLbl>
            <c:dLbl>
              <c:idx val="4"/>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1860-49B1-B728-6C7827BDF523}"/>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Merkittävästi</c:v>
                </c:pt>
                <c:pt idx="1">
                  <c:v>Jossain määrin</c:v>
                </c:pt>
                <c:pt idx="2">
                  <c:v>Vähäisessä määrin</c:v>
                </c:pt>
                <c:pt idx="3">
                  <c:v>Ei ollenkaan</c:v>
                </c:pt>
                <c:pt idx="4">
                  <c:v>En osaa arvioida vaikutuksia</c:v>
                </c:pt>
              </c:strCache>
            </c:strRef>
          </c:cat>
          <c:val>
            <c:numRef>
              <c:f>Sheet1!$D$2:$D$6</c:f>
              <c:numCache>
                <c:formatCode>General</c:formatCode>
                <c:ptCount val="5"/>
                <c:pt idx="0">
                  <c:v>0.25</c:v>
                </c:pt>
                <c:pt idx="1">
                  <c:v>0.41</c:v>
                </c:pt>
                <c:pt idx="2">
                  <c:v>0.27</c:v>
                </c:pt>
                <c:pt idx="3">
                  <c:v>0.05</c:v>
                </c:pt>
                <c:pt idx="4">
                  <c:v>0.02</c:v>
                </c:pt>
              </c:numCache>
            </c:numRef>
          </c:val>
          <c:extLst>
            <c:ext xmlns:c16="http://schemas.microsoft.com/office/drawing/2014/chart" uri="{C3380CC4-5D6E-409C-BE32-E72D297353CC}">
              <c16:uniqueId val="{00000005-1860-49B1-B728-6C7827BDF523}"/>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en-US"/>
                      <a:t>28%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1860-49B1-B728-6C7827BDF523}"/>
                </c:ext>
              </c:extLst>
            </c:dLbl>
            <c:dLbl>
              <c:idx val="1"/>
              <c:tx>
                <c:rich>
                  <a:bodyPr/>
                  <a:lstStyle/>
                  <a:p>
                    <a:r>
                      <a:rPr lang="en-US"/>
                      <a:t>44%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1860-49B1-B728-6C7827BDF523}"/>
                </c:ext>
              </c:extLst>
            </c:dLbl>
            <c:dLbl>
              <c:idx val="2"/>
              <c:tx>
                <c:rich>
                  <a:bodyPr/>
                  <a:lstStyle/>
                  <a:p>
                    <a:r>
                      <a:rPr lang="en-US"/>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1860-49B1-B728-6C7827BDF523}"/>
                </c:ext>
              </c:extLst>
            </c:dLbl>
            <c:dLbl>
              <c:idx val="3"/>
              <c:tx>
                <c:rich>
                  <a:bodyPr/>
                  <a:lstStyle/>
                  <a:p>
                    <a:r>
                      <a:rPr lang="en-US"/>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1860-49B1-B728-6C7827BDF523}"/>
                </c:ext>
              </c:extLst>
            </c:dLbl>
            <c:dLbl>
              <c:idx val="4"/>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1860-49B1-B728-6C7827BDF523}"/>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Merkittävästi</c:v>
                </c:pt>
                <c:pt idx="1">
                  <c:v>Jossain määrin</c:v>
                </c:pt>
                <c:pt idx="2">
                  <c:v>Vähäisessä määrin</c:v>
                </c:pt>
                <c:pt idx="3">
                  <c:v>Ei ollenkaan</c:v>
                </c:pt>
                <c:pt idx="4">
                  <c:v>En osaa arvioida vaikutuksia</c:v>
                </c:pt>
              </c:strCache>
            </c:strRef>
          </c:cat>
          <c:val>
            <c:numRef>
              <c:f>Sheet1!$E$2:$E$6</c:f>
              <c:numCache>
                <c:formatCode>General</c:formatCode>
                <c:ptCount val="5"/>
                <c:pt idx="0">
                  <c:v>0.28000000000000003</c:v>
                </c:pt>
                <c:pt idx="1">
                  <c:v>0.44</c:v>
                </c:pt>
                <c:pt idx="2">
                  <c:v>0.2</c:v>
                </c:pt>
                <c:pt idx="3">
                  <c:v>0.06</c:v>
                </c:pt>
                <c:pt idx="4">
                  <c:v>0.02</c:v>
                </c:pt>
              </c:numCache>
            </c:numRef>
          </c:val>
          <c:extLst>
            <c:ext xmlns:c16="http://schemas.microsoft.com/office/drawing/2014/chart" uri="{C3380CC4-5D6E-409C-BE32-E72D297353CC}">
              <c16:uniqueId val="{0000000B-1860-49B1-B728-6C7827BDF523}"/>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en-US"/>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1860-49B1-B728-6C7827BDF523}"/>
                </c:ext>
              </c:extLst>
            </c:dLbl>
            <c:dLbl>
              <c:idx val="1"/>
              <c:tx>
                <c:rich>
                  <a:bodyPr/>
                  <a:lstStyle/>
                  <a:p>
                    <a:r>
                      <a:rPr lang="en-US"/>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1860-49B1-B728-6C7827BDF523}"/>
                </c:ext>
              </c:extLst>
            </c:dLbl>
            <c:dLbl>
              <c:idx val="2"/>
              <c:tx>
                <c:rich>
                  <a:bodyPr/>
                  <a:lstStyle/>
                  <a:p>
                    <a:r>
                      <a:rPr lang="en-US"/>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1860-49B1-B728-6C7827BDF523}"/>
                </c:ext>
              </c:extLst>
            </c:dLbl>
            <c:dLbl>
              <c:idx val="3"/>
              <c:tx>
                <c:rich>
                  <a:bodyPr/>
                  <a:lstStyle/>
                  <a:p>
                    <a:r>
                      <a:rPr lang="en-US"/>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1860-49B1-B728-6C7827BDF523}"/>
                </c:ext>
              </c:extLst>
            </c:dLbl>
            <c:dLbl>
              <c:idx val="4"/>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1860-49B1-B728-6C7827BDF523}"/>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Merkittävästi</c:v>
                </c:pt>
                <c:pt idx="1">
                  <c:v>Jossain määrin</c:v>
                </c:pt>
                <c:pt idx="2">
                  <c:v>Vähäisessä määrin</c:v>
                </c:pt>
                <c:pt idx="3">
                  <c:v>Ei ollenkaan</c:v>
                </c:pt>
                <c:pt idx="4">
                  <c:v>En osaa arvioida vaikutuksia</c:v>
                </c:pt>
              </c:strCache>
            </c:strRef>
          </c:cat>
          <c:val>
            <c:numRef>
              <c:f>Sheet1!$F$2:$F$6</c:f>
              <c:numCache>
                <c:formatCode>General</c:formatCode>
                <c:ptCount val="5"/>
                <c:pt idx="0">
                  <c:v>0.22</c:v>
                </c:pt>
                <c:pt idx="1">
                  <c:v>0.43</c:v>
                </c:pt>
                <c:pt idx="2">
                  <c:v>0.2</c:v>
                </c:pt>
                <c:pt idx="3">
                  <c:v>0.1</c:v>
                </c:pt>
                <c:pt idx="4">
                  <c:v>0.05</c:v>
                </c:pt>
              </c:numCache>
            </c:numRef>
          </c:val>
          <c:extLst>
            <c:ext xmlns:c16="http://schemas.microsoft.com/office/drawing/2014/chart" uri="{C3380CC4-5D6E-409C-BE32-E72D297353CC}">
              <c16:uniqueId val="{00000011-1860-49B1-B728-6C7827BDF523}"/>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1860-49B1-B728-6C7827BDF523}"/>
                </c:ext>
              </c:extLst>
            </c:dLbl>
            <c:dLbl>
              <c:idx val="1"/>
              <c:tx>
                <c:rich>
                  <a:bodyPr/>
                  <a:lstStyle/>
                  <a:p>
                    <a:r>
                      <a:rPr lang="en-US"/>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1860-49B1-B728-6C7827BDF523}"/>
                </c:ext>
              </c:extLst>
            </c:dLbl>
            <c:dLbl>
              <c:idx val="2"/>
              <c:tx>
                <c:rich>
                  <a:bodyPr/>
                  <a:lstStyle/>
                  <a:p>
                    <a:r>
                      <a:rPr lang="en-US"/>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1860-49B1-B728-6C7827BDF523}"/>
                </c:ext>
              </c:extLst>
            </c:dLbl>
            <c:dLbl>
              <c:idx val="3"/>
              <c:tx>
                <c:rich>
                  <a:bodyPr/>
                  <a:lstStyle/>
                  <a:p>
                    <a:r>
                      <a:rPr lang="en-US"/>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1860-49B1-B728-6C7827BDF523}"/>
                </c:ext>
              </c:extLst>
            </c:dLbl>
            <c:dLbl>
              <c:idx val="4"/>
              <c:tx>
                <c:rich>
                  <a:bodyPr/>
                  <a:lstStyle/>
                  <a:p>
                    <a:r>
                      <a:rPr lang="en-US"/>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1860-49B1-B728-6C7827BDF523}"/>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Merkittävästi</c:v>
                </c:pt>
                <c:pt idx="1">
                  <c:v>Jossain määrin</c:v>
                </c:pt>
                <c:pt idx="2">
                  <c:v>Vähäisessä määrin</c:v>
                </c:pt>
                <c:pt idx="3">
                  <c:v>Ei ollenkaan</c:v>
                </c:pt>
                <c:pt idx="4">
                  <c:v>En osaa arvioida vaikutuksia</c:v>
                </c:pt>
              </c:strCache>
            </c:strRef>
          </c:cat>
          <c:val>
            <c:numRef>
              <c:f>Sheet1!$G$2:$G$6</c:f>
              <c:numCache>
                <c:formatCode>General</c:formatCode>
                <c:ptCount val="5"/>
                <c:pt idx="0">
                  <c:v>0.15</c:v>
                </c:pt>
                <c:pt idx="1">
                  <c:v>0.33</c:v>
                </c:pt>
                <c:pt idx="2">
                  <c:v>0.25</c:v>
                </c:pt>
                <c:pt idx="3">
                  <c:v>0.23</c:v>
                </c:pt>
                <c:pt idx="4">
                  <c:v>0.04</c:v>
                </c:pt>
              </c:numCache>
            </c:numRef>
          </c:val>
          <c:extLst>
            <c:ext xmlns:c16="http://schemas.microsoft.com/office/drawing/2014/chart" uri="{C3380CC4-5D6E-409C-BE32-E72D297353CC}">
              <c16:uniqueId val="{00000017-1860-49B1-B728-6C7827BDF523}"/>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34%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3224-45D6-970B-DFC155C65D0F}"/>
                </c:ext>
              </c:extLst>
            </c:dLbl>
            <c:dLbl>
              <c:idx val="1"/>
              <c:tx>
                <c:rich>
                  <a:bodyPr/>
                  <a:lstStyle/>
                  <a:p>
                    <a:r>
                      <a:rPr lang="fi-FI"/>
                      <a:t>41%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3224-45D6-970B-DFC155C65D0F}"/>
                </c:ext>
              </c:extLst>
            </c:dLbl>
            <c:dLbl>
              <c:idx val="2"/>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3224-45D6-970B-DFC155C65D0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Olemme investoimassa ensi vuonna</c:v>
                </c:pt>
                <c:pt idx="1">
                  <c:v>Emme ole suunnittelemassa investointeja</c:v>
                </c:pt>
                <c:pt idx="2">
                  <c:v>Olemme siirtäneet tehtyjä investointisuunnitelmia myöhäisempään ajankohtaan</c:v>
                </c:pt>
              </c:strCache>
            </c:strRef>
          </c:cat>
          <c:val>
            <c:numRef>
              <c:f>Sheet1!$D$2:$D$4</c:f>
              <c:numCache>
                <c:formatCode>General</c:formatCode>
                <c:ptCount val="3"/>
                <c:pt idx="0">
                  <c:v>0.34</c:v>
                </c:pt>
                <c:pt idx="1">
                  <c:v>0.41</c:v>
                </c:pt>
                <c:pt idx="2">
                  <c:v>0.25</c:v>
                </c:pt>
              </c:numCache>
            </c:numRef>
          </c:val>
          <c:extLst>
            <c:ext xmlns:c16="http://schemas.microsoft.com/office/drawing/2014/chart" uri="{C3380CC4-5D6E-409C-BE32-E72D297353CC}">
              <c16:uniqueId val="{00000003-3224-45D6-970B-DFC155C65D0F}"/>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3224-45D6-970B-DFC155C65D0F}"/>
                </c:ext>
              </c:extLst>
            </c:dLbl>
            <c:dLbl>
              <c:idx val="1"/>
              <c:tx>
                <c:rich>
                  <a:bodyPr/>
                  <a:lstStyle/>
                  <a:p>
                    <a:r>
                      <a:rPr lang="fi-FI"/>
                      <a:t>72%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3224-45D6-970B-DFC155C65D0F}"/>
                </c:ext>
              </c:extLst>
            </c:dLbl>
            <c:dLbl>
              <c:idx val="2"/>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3224-45D6-970B-DFC155C65D0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Olemme investoimassa ensi vuonna</c:v>
                </c:pt>
                <c:pt idx="1">
                  <c:v>Emme ole suunnittelemassa investointeja</c:v>
                </c:pt>
                <c:pt idx="2">
                  <c:v>Olemme siirtäneet tehtyjä investointisuunnitelmia myöhäisempään ajankohtaan</c:v>
                </c:pt>
              </c:strCache>
            </c:strRef>
          </c:cat>
          <c:val>
            <c:numRef>
              <c:f>Sheet1!$E$2:$E$4</c:f>
              <c:numCache>
                <c:formatCode>General</c:formatCode>
                <c:ptCount val="3"/>
                <c:pt idx="0">
                  <c:v>0.12</c:v>
                </c:pt>
                <c:pt idx="1">
                  <c:v>0.72</c:v>
                </c:pt>
                <c:pt idx="2">
                  <c:v>0.16</c:v>
                </c:pt>
              </c:numCache>
            </c:numRef>
          </c:val>
          <c:extLst>
            <c:ext xmlns:c16="http://schemas.microsoft.com/office/drawing/2014/chart" uri="{C3380CC4-5D6E-409C-BE32-E72D297353CC}">
              <c16:uniqueId val="{00000007-3224-45D6-970B-DFC155C65D0F}"/>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3224-45D6-970B-DFC155C65D0F}"/>
                </c:ext>
              </c:extLst>
            </c:dLbl>
            <c:dLbl>
              <c:idx val="1"/>
              <c:tx>
                <c:rich>
                  <a:bodyPr/>
                  <a:lstStyle/>
                  <a:p>
                    <a:r>
                      <a:rPr lang="fi-FI"/>
                      <a:t>72%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3224-45D6-970B-DFC155C65D0F}"/>
                </c:ext>
              </c:extLst>
            </c:dLbl>
            <c:dLbl>
              <c:idx val="2"/>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3224-45D6-970B-DFC155C65D0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Olemme investoimassa ensi vuonna</c:v>
                </c:pt>
                <c:pt idx="1">
                  <c:v>Emme ole suunnittelemassa investointeja</c:v>
                </c:pt>
                <c:pt idx="2">
                  <c:v>Olemme siirtäneet tehtyjä investointisuunnitelmia myöhäisempään ajankohtaan</c:v>
                </c:pt>
              </c:strCache>
            </c:strRef>
          </c:cat>
          <c:val>
            <c:numRef>
              <c:f>Sheet1!$F$2:$F$4</c:f>
              <c:numCache>
                <c:formatCode>General</c:formatCode>
                <c:ptCount val="3"/>
                <c:pt idx="0">
                  <c:v>0.18</c:v>
                </c:pt>
                <c:pt idx="1">
                  <c:v>0.72</c:v>
                </c:pt>
                <c:pt idx="2">
                  <c:v>0.1</c:v>
                </c:pt>
              </c:numCache>
            </c:numRef>
          </c:val>
          <c:extLst>
            <c:ext xmlns:c16="http://schemas.microsoft.com/office/drawing/2014/chart" uri="{C3380CC4-5D6E-409C-BE32-E72D297353CC}">
              <c16:uniqueId val="{0000000B-3224-45D6-970B-DFC155C65D0F}"/>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3224-45D6-970B-DFC155C65D0F}"/>
                </c:ext>
              </c:extLst>
            </c:dLbl>
            <c:dLbl>
              <c:idx val="1"/>
              <c:tx>
                <c:rich>
                  <a:bodyPr/>
                  <a:lstStyle/>
                  <a:p>
                    <a:r>
                      <a:rPr lang="fi-FI"/>
                      <a:t>70%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3224-45D6-970B-DFC155C65D0F}"/>
                </c:ext>
              </c:extLst>
            </c:dLbl>
            <c:dLbl>
              <c:idx val="2"/>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3224-45D6-970B-DFC155C65D0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Olemme investoimassa ensi vuonna</c:v>
                </c:pt>
                <c:pt idx="1">
                  <c:v>Emme ole suunnittelemassa investointeja</c:v>
                </c:pt>
                <c:pt idx="2">
                  <c:v>Olemme siirtäneet tehtyjä investointisuunnitelmia myöhäisempään ajankohtaan</c:v>
                </c:pt>
              </c:strCache>
            </c:strRef>
          </c:cat>
          <c:val>
            <c:numRef>
              <c:f>Sheet1!$G$2:$G$4</c:f>
              <c:numCache>
                <c:formatCode>General</c:formatCode>
                <c:ptCount val="3"/>
                <c:pt idx="0">
                  <c:v>0.13</c:v>
                </c:pt>
                <c:pt idx="1">
                  <c:v>0.7</c:v>
                </c:pt>
                <c:pt idx="2">
                  <c:v>0.17</c:v>
                </c:pt>
              </c:numCache>
            </c:numRef>
          </c:val>
          <c:extLst>
            <c:ext xmlns:c16="http://schemas.microsoft.com/office/drawing/2014/chart" uri="{C3380CC4-5D6E-409C-BE32-E72D297353CC}">
              <c16:uniqueId val="{0000000F-3224-45D6-970B-DFC155C65D0F}"/>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84%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C716-4B02-8D51-E535E66CD8CD}"/>
                </c:ext>
              </c:extLst>
            </c:dLbl>
            <c:dLbl>
              <c:idx val="1"/>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C716-4B02-8D51-E535E66CD8CD}"/>
                </c:ext>
              </c:extLst>
            </c:dLbl>
            <c:dLbl>
              <c:idx val="2"/>
              <c:tx>
                <c:rich>
                  <a:bodyPr/>
                  <a:lstStyle/>
                  <a:p>
                    <a:r>
                      <a:rPr lang="fi-FI"/>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C716-4B02-8D51-E535E66CD8CD}"/>
                </c:ext>
              </c:extLst>
            </c:dLbl>
            <c:dLbl>
              <c:idx val="3"/>
              <c:tx>
                <c:rich>
                  <a:bodyPr/>
                  <a:lstStyle/>
                  <a:p>
                    <a:r>
                      <a:rPr lang="fi-FI"/>
                      <a:t>37%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C716-4B02-8D51-E535E66CD8CD}"/>
                </c:ext>
              </c:extLst>
            </c:dLbl>
            <c:dLbl>
              <c:idx val="4"/>
              <c:tx>
                <c:rich>
                  <a:bodyPr/>
                  <a:lstStyle/>
                  <a:p>
                    <a:r>
                      <a:rPr lang="fi-FI"/>
                      <a:t>32%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C716-4B02-8D51-E535E66CD8CD}"/>
                </c:ext>
              </c:extLst>
            </c:dLbl>
            <c:dLbl>
              <c:idx val="5"/>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C716-4B02-8D51-E535E66CD8C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Laite-ja koneinvestointeihin</c:v>
                </c:pt>
                <c:pt idx="1">
                  <c:v>Rakennusinvestointeihin</c:v>
                </c:pt>
                <c:pt idx="2">
                  <c:v>Henkiöstön osaamisen kehittämiseen</c:v>
                </c:pt>
                <c:pt idx="3">
                  <c:v>Kasvuun ja kansainvälistymiseen</c:v>
                </c:pt>
                <c:pt idx="4">
                  <c:v>Tuotekehitykseen</c:v>
                </c:pt>
                <c:pt idx="5">
                  <c:v>Johonkin muuhun</c:v>
                </c:pt>
              </c:strCache>
            </c:strRef>
          </c:cat>
          <c:val>
            <c:numRef>
              <c:f>Sheet1!$D$2:$D$7</c:f>
              <c:numCache>
                <c:formatCode>General</c:formatCode>
                <c:ptCount val="6"/>
                <c:pt idx="0">
                  <c:v>0.84</c:v>
                </c:pt>
                <c:pt idx="1">
                  <c:v>0.11</c:v>
                </c:pt>
                <c:pt idx="2">
                  <c:v>0.26</c:v>
                </c:pt>
                <c:pt idx="3">
                  <c:v>0.37</c:v>
                </c:pt>
                <c:pt idx="4">
                  <c:v>0.32</c:v>
                </c:pt>
                <c:pt idx="5">
                  <c:v>0.16</c:v>
                </c:pt>
              </c:numCache>
            </c:numRef>
          </c:val>
          <c:extLst>
            <c:ext xmlns:c16="http://schemas.microsoft.com/office/drawing/2014/chart" uri="{C3380CC4-5D6E-409C-BE32-E72D297353CC}">
              <c16:uniqueId val="{00000006-C716-4B02-8D51-E535E66CD8CD}"/>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C716-4B02-8D51-E535E66CD8CD}"/>
                </c:ext>
              </c:extLst>
            </c:dLbl>
            <c:dLbl>
              <c:idx val="1"/>
              <c:tx>
                <c:rich>
                  <a:bodyPr/>
                  <a:lstStyle/>
                  <a:p>
                    <a:r>
                      <a:rPr lang="fi-FI"/>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C716-4B02-8D51-E535E66CD8CD}"/>
                </c:ext>
              </c:extLst>
            </c:dLbl>
            <c:dLbl>
              <c:idx val="2"/>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C716-4B02-8D51-E535E66CD8CD}"/>
                </c:ext>
              </c:extLst>
            </c:dLbl>
            <c:dLbl>
              <c:idx val="3"/>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C716-4B02-8D51-E535E66CD8CD}"/>
                </c:ext>
              </c:extLst>
            </c:dLbl>
            <c:dLbl>
              <c:idx val="4"/>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C716-4B02-8D51-E535E66CD8CD}"/>
                </c:ext>
              </c:extLst>
            </c:dLbl>
            <c:dLbl>
              <c:idx val="5"/>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C716-4B02-8D51-E535E66CD8C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Laite-ja koneinvestointeihin</c:v>
                </c:pt>
                <c:pt idx="1">
                  <c:v>Rakennusinvestointeihin</c:v>
                </c:pt>
                <c:pt idx="2">
                  <c:v>Henkiöstön osaamisen kehittämiseen</c:v>
                </c:pt>
                <c:pt idx="3">
                  <c:v>Kasvuun ja kansainvälistymiseen</c:v>
                </c:pt>
                <c:pt idx="4">
                  <c:v>Tuotekehitykseen</c:v>
                </c:pt>
                <c:pt idx="5">
                  <c:v>Johonkin muuhun</c:v>
                </c:pt>
              </c:strCache>
            </c:strRef>
          </c:cat>
          <c:val>
            <c:numRef>
              <c:f>Sheet1!$E$2:$E$7</c:f>
              <c:numCache>
                <c:formatCode>General</c:formatCode>
                <c:ptCount val="6"/>
                <c:pt idx="0">
                  <c:v>0.43</c:v>
                </c:pt>
                <c:pt idx="1">
                  <c:v>0.43</c:v>
                </c:pt>
                <c:pt idx="2">
                  <c:v>0.14000000000000001</c:v>
                </c:pt>
                <c:pt idx="3">
                  <c:v>0.14000000000000001</c:v>
                </c:pt>
                <c:pt idx="4">
                  <c:v>0.14000000000000001</c:v>
                </c:pt>
                <c:pt idx="5">
                  <c:v>0</c:v>
                </c:pt>
              </c:numCache>
            </c:numRef>
          </c:val>
          <c:extLst>
            <c:ext xmlns:c16="http://schemas.microsoft.com/office/drawing/2014/chart" uri="{C3380CC4-5D6E-409C-BE32-E72D297353CC}">
              <c16:uniqueId val="{0000000D-C716-4B02-8D51-E535E66CD8CD}"/>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80%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C716-4B02-8D51-E535E66CD8CD}"/>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C716-4B02-8D51-E535E66CD8CD}"/>
                </c:ext>
              </c:extLst>
            </c:dLbl>
            <c:dLbl>
              <c:idx val="2"/>
              <c:tx>
                <c:rich>
                  <a:bodyPr/>
                  <a:lstStyle/>
                  <a:p>
                    <a:r>
                      <a:rPr lang="fi-FI"/>
                      <a:t>30%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C716-4B02-8D51-E535E66CD8CD}"/>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C716-4B02-8D51-E535E66CD8CD}"/>
                </c:ext>
              </c:extLst>
            </c:dLbl>
            <c:dLbl>
              <c:idx val="4"/>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C716-4B02-8D51-E535E66CD8CD}"/>
                </c:ext>
              </c:extLst>
            </c:dLbl>
            <c:dLbl>
              <c:idx val="5"/>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C716-4B02-8D51-E535E66CD8C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Laite-ja koneinvestointeihin</c:v>
                </c:pt>
                <c:pt idx="1">
                  <c:v>Rakennusinvestointeihin</c:v>
                </c:pt>
                <c:pt idx="2">
                  <c:v>Henkiöstön osaamisen kehittämiseen</c:v>
                </c:pt>
                <c:pt idx="3">
                  <c:v>Kasvuun ja kansainvälistymiseen</c:v>
                </c:pt>
                <c:pt idx="4">
                  <c:v>Tuotekehitykseen</c:v>
                </c:pt>
                <c:pt idx="5">
                  <c:v>Johonkin muuhun</c:v>
                </c:pt>
              </c:strCache>
            </c:strRef>
          </c:cat>
          <c:val>
            <c:numRef>
              <c:f>Sheet1!$F$2:$F$7</c:f>
              <c:numCache>
                <c:formatCode>General</c:formatCode>
                <c:ptCount val="6"/>
                <c:pt idx="0">
                  <c:v>0.8</c:v>
                </c:pt>
                <c:pt idx="1">
                  <c:v>0</c:v>
                </c:pt>
                <c:pt idx="2">
                  <c:v>0.3</c:v>
                </c:pt>
                <c:pt idx="3">
                  <c:v>0</c:v>
                </c:pt>
                <c:pt idx="4">
                  <c:v>0.2</c:v>
                </c:pt>
                <c:pt idx="5">
                  <c:v>0.2</c:v>
                </c:pt>
              </c:numCache>
            </c:numRef>
          </c:val>
          <c:extLst>
            <c:ext xmlns:c16="http://schemas.microsoft.com/office/drawing/2014/chart" uri="{C3380CC4-5D6E-409C-BE32-E72D297353CC}">
              <c16:uniqueId val="{00000014-C716-4B02-8D51-E535E66CD8CD}"/>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66%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C716-4B02-8D51-E535E66CD8CD}"/>
                </c:ext>
              </c:extLst>
            </c:dLbl>
            <c:dLbl>
              <c:idx val="1"/>
              <c:tx>
                <c:rich>
                  <a:bodyPr/>
                  <a:lstStyle/>
                  <a:p>
                    <a:r>
                      <a:rPr lang="fi-FI"/>
                      <a:t>21%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C716-4B02-8D51-E535E66CD8CD}"/>
                </c:ext>
              </c:extLst>
            </c:dLbl>
            <c:dLbl>
              <c:idx val="2"/>
              <c:tx>
                <c:rich>
                  <a:bodyPr/>
                  <a:lstStyle/>
                  <a:p>
                    <a:r>
                      <a:rPr lang="fi-FI"/>
                      <a:t>28%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C716-4B02-8D51-E535E66CD8CD}"/>
                </c:ext>
              </c:extLst>
            </c:dLbl>
            <c:dLbl>
              <c:idx val="3"/>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C716-4B02-8D51-E535E66CD8CD}"/>
                </c:ext>
              </c:extLst>
            </c:dLbl>
            <c:dLbl>
              <c:idx val="4"/>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C716-4B02-8D51-E535E66CD8CD}"/>
                </c:ext>
              </c:extLst>
            </c:dLbl>
            <c:dLbl>
              <c:idx val="5"/>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C716-4B02-8D51-E535E66CD8C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Laite-ja koneinvestointeihin</c:v>
                </c:pt>
                <c:pt idx="1">
                  <c:v>Rakennusinvestointeihin</c:v>
                </c:pt>
                <c:pt idx="2">
                  <c:v>Henkiöstön osaamisen kehittämiseen</c:v>
                </c:pt>
                <c:pt idx="3">
                  <c:v>Kasvuun ja kansainvälistymiseen</c:v>
                </c:pt>
                <c:pt idx="4">
                  <c:v>Tuotekehitykseen</c:v>
                </c:pt>
                <c:pt idx="5">
                  <c:v>Johonkin muuhun</c:v>
                </c:pt>
              </c:strCache>
            </c:strRef>
          </c:cat>
          <c:val>
            <c:numRef>
              <c:f>Sheet1!$G$2:$G$7</c:f>
              <c:numCache>
                <c:formatCode>General</c:formatCode>
                <c:ptCount val="6"/>
                <c:pt idx="0">
                  <c:v>0.66</c:v>
                </c:pt>
                <c:pt idx="1">
                  <c:v>0.21</c:v>
                </c:pt>
                <c:pt idx="2">
                  <c:v>0.28000000000000003</c:v>
                </c:pt>
                <c:pt idx="3">
                  <c:v>0.14000000000000001</c:v>
                </c:pt>
                <c:pt idx="4">
                  <c:v>0.17</c:v>
                </c:pt>
                <c:pt idx="5">
                  <c:v>7.0000000000000007E-2</c:v>
                </c:pt>
              </c:numCache>
            </c:numRef>
          </c:val>
          <c:extLst>
            <c:ext xmlns:c16="http://schemas.microsoft.com/office/drawing/2014/chart" uri="{C3380CC4-5D6E-409C-BE32-E72D297353CC}">
              <c16:uniqueId val="{0000001B-C716-4B02-8D51-E535E66CD8C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en-US"/>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1DB6-468E-9EC0-E636F056EB94}"/>
                </c:ext>
              </c:extLst>
            </c:dLbl>
            <c:dLbl>
              <c:idx val="1"/>
              <c:tx>
                <c:rich>
                  <a:bodyPr/>
                  <a:lstStyle/>
                  <a:p>
                    <a:r>
                      <a:rPr lang="en-US"/>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1DB6-468E-9EC0-E636F056EB94}"/>
                </c:ext>
              </c:extLst>
            </c:dLbl>
            <c:dLbl>
              <c:idx val="2"/>
              <c:tx>
                <c:rich>
                  <a:bodyPr/>
                  <a:lstStyle/>
                  <a:p>
                    <a:r>
                      <a:rPr lang="en-US"/>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1DB6-468E-9EC0-E636F056EB94}"/>
                </c:ext>
              </c:extLst>
            </c:dLbl>
            <c:dLbl>
              <c:idx val="3"/>
              <c:tx>
                <c:rich>
                  <a:bodyPr/>
                  <a:lstStyle/>
                  <a:p>
                    <a:r>
                      <a:rPr lang="en-US"/>
                      <a:t>37%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1DB6-468E-9EC0-E636F056EB94}"/>
                </c:ext>
              </c:extLst>
            </c:dLbl>
            <c:dLbl>
              <c:idx val="4"/>
              <c:tx>
                <c:rich>
                  <a:bodyPr/>
                  <a:lstStyle/>
                  <a:p>
                    <a:r>
                      <a:rPr lang="en-US"/>
                      <a:t>81%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1DB6-468E-9EC0-E636F056EB94}"/>
                </c:ext>
              </c:extLst>
            </c:dLbl>
            <c:dLbl>
              <c:idx val="5"/>
              <c:tx>
                <c:rich>
                  <a:bodyPr/>
                  <a:lstStyle/>
                  <a:p>
                    <a:r>
                      <a:rPr lang="en-US"/>
                      <a:t>84%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1DB6-468E-9EC0-E636F056EB94}"/>
                </c:ext>
              </c:extLst>
            </c:dLbl>
            <c:dLbl>
              <c:idx val="6"/>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1DB6-468E-9EC0-E636F056EB94}"/>
                </c:ext>
              </c:extLst>
            </c:dLbl>
            <c:dLbl>
              <c:idx val="7"/>
              <c:tx>
                <c:rich>
                  <a:bodyPr/>
                  <a:lstStyle/>
                  <a:p>
                    <a:r>
                      <a:rPr lang="en-US"/>
                      <a:t>79%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1DB6-468E-9EC0-E636F056EB94}"/>
                </c:ext>
              </c:extLst>
            </c:dLbl>
            <c:dLbl>
              <c:idx val="8"/>
              <c:tx>
                <c:rich>
                  <a:bodyPr/>
                  <a:lstStyle/>
                  <a:p>
                    <a:r>
                      <a:rPr lang="en-US"/>
                      <a:t>51%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1DB6-468E-9EC0-E636F056EB94}"/>
                </c:ext>
              </c:extLst>
            </c:dLbl>
            <c:dLbl>
              <c:idx val="9"/>
              <c:tx>
                <c:rich>
                  <a:bodyPr/>
                  <a:lstStyle/>
                  <a:p>
                    <a:r>
                      <a:rPr lang="en-US"/>
                      <a:t>49%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1DB6-468E-9EC0-E636F056EB94}"/>
                </c:ext>
              </c:extLst>
            </c:dLbl>
            <c:dLbl>
              <c:idx val="10"/>
              <c:tx>
                <c:rich>
                  <a:bodyPr/>
                  <a:lstStyle/>
                  <a:p>
                    <a:r>
                      <a:rPr lang="en-US"/>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1DB6-468E-9EC0-E636F056EB94}"/>
                </c:ext>
              </c:extLst>
            </c:dLbl>
            <c:dLbl>
              <c:idx val="1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1DB6-468E-9EC0-E636F056EB94}"/>
                </c:ext>
              </c:extLst>
            </c:dLbl>
            <c:dLbl>
              <c:idx val="12"/>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1DB6-468E-9EC0-E636F056EB94}"/>
                </c:ext>
              </c:extLst>
            </c:dLbl>
            <c:dLbl>
              <c:idx val="13"/>
              <c:tx>
                <c:rich>
                  <a:bodyPr/>
                  <a:lstStyle/>
                  <a:p>
                    <a:r>
                      <a:rPr lang="en-US"/>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1DB6-468E-9EC0-E636F056EB9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Sheet1!$C$2:$C$15</c:f>
              <c:strCache>
                <c:ptCount val="14"/>
                <c:pt idx="0">
                  <c:v>Toimivatko yrityksemme tuontikuljetukset normaalisti</c:v>
                </c:pt>
                <c:pt idx="1">
                  <c:v>Toimivatko yrityksemme vientikuljetukset normaalisti</c:v>
                </c:pt>
                <c:pt idx="2">
                  <c:v>Saatavien kotiuttaminen yhteistyökumppaneilta, jotka ovat mahdollisesti sidoksissa venäläisiin tai ukrainalaisiin yrityksiin tai omistuksiin</c:v>
                </c:pt>
                <c:pt idx="3">
                  <c:v>Vaikutukset alihankkijoidemme ja yhteistyökumppaneidemme toimintaan</c:v>
                </c:pt>
                <c:pt idx="4">
                  <c:v>Kohonneet kuljetuskustannukset</c:v>
                </c:pt>
                <c:pt idx="5">
                  <c:v>Kohonneet materiaali-ja komponenttikustannukset sekä niiden saatavuus</c:v>
                </c:pt>
                <c:pt idx="6">
                  <c:v>Mahdollisista sopimusjuridiikan tulkintatilanteista johtuvat vaikeudet yrityksellemme</c:v>
                </c:pt>
                <c:pt idx="7">
                  <c:v>Sähkön hinta ja saatavuus</c:v>
                </c:pt>
                <c:pt idx="8">
                  <c:v>Energian hinta ja saatavuus</c:v>
                </c:pt>
                <c:pt idx="9">
                  <c:v>Korkotason nousu ja inflaatio</c:v>
                </c:pt>
                <c:pt idx="10">
                  <c:v>Rahoitusmarkkinoiden epävakaisuus</c:v>
                </c:pt>
                <c:pt idx="11">
                  <c:v>ESG-velvoitteet yrityksellemme</c:v>
                </c:pt>
                <c:pt idx="12">
                  <c:v>Tällä hetkellä en näe erityisiä huolenaiheita yritystoimintaamme liittyen</c:v>
                </c:pt>
                <c:pt idx="13">
                  <c:v>Jokin muu asia, mikä?</c:v>
                </c:pt>
              </c:strCache>
            </c:strRef>
          </c:cat>
          <c:val>
            <c:numRef>
              <c:f>Sheet1!$D$2:$D$15</c:f>
              <c:numCache>
                <c:formatCode>General</c:formatCode>
                <c:ptCount val="14"/>
                <c:pt idx="0">
                  <c:v>0.23</c:v>
                </c:pt>
                <c:pt idx="1">
                  <c:v>0.09</c:v>
                </c:pt>
                <c:pt idx="2">
                  <c:v>7.0000000000000007E-2</c:v>
                </c:pt>
                <c:pt idx="3">
                  <c:v>0.37</c:v>
                </c:pt>
                <c:pt idx="4">
                  <c:v>0.81</c:v>
                </c:pt>
                <c:pt idx="5">
                  <c:v>0.84</c:v>
                </c:pt>
                <c:pt idx="6">
                  <c:v>0.02</c:v>
                </c:pt>
                <c:pt idx="7">
                  <c:v>0.79</c:v>
                </c:pt>
                <c:pt idx="8">
                  <c:v>0.51</c:v>
                </c:pt>
                <c:pt idx="9">
                  <c:v>0.49</c:v>
                </c:pt>
                <c:pt idx="10">
                  <c:v>0.09</c:v>
                </c:pt>
                <c:pt idx="11">
                  <c:v>0</c:v>
                </c:pt>
                <c:pt idx="12">
                  <c:v>0.05</c:v>
                </c:pt>
                <c:pt idx="13">
                  <c:v>0.05</c:v>
                </c:pt>
              </c:numCache>
            </c:numRef>
          </c:val>
          <c:extLst>
            <c:ext xmlns:c16="http://schemas.microsoft.com/office/drawing/2014/chart" uri="{C3380CC4-5D6E-409C-BE32-E72D297353CC}">
              <c16:uniqueId val="{0000000E-1DB6-468E-9EC0-E636F056EB94}"/>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en-US"/>
                      <a:t>34%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1DB6-468E-9EC0-E636F056EB94}"/>
                </c:ext>
              </c:extLst>
            </c:dLbl>
            <c:dLbl>
              <c:idx val="1"/>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1DB6-468E-9EC0-E636F056EB94}"/>
                </c:ext>
              </c:extLst>
            </c:dLbl>
            <c:dLbl>
              <c:idx val="2"/>
              <c:tx>
                <c:rich>
                  <a:bodyPr/>
                  <a:lstStyle/>
                  <a:p>
                    <a:r>
                      <a:rPr lang="en-US"/>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1DB6-468E-9EC0-E636F056EB94}"/>
                </c:ext>
              </c:extLst>
            </c:dLbl>
            <c:dLbl>
              <c:idx val="3"/>
              <c:tx>
                <c:rich>
                  <a:bodyPr/>
                  <a:lstStyle/>
                  <a:p>
                    <a:r>
                      <a:rPr lang="en-US"/>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1DB6-468E-9EC0-E636F056EB94}"/>
                </c:ext>
              </c:extLst>
            </c:dLbl>
            <c:dLbl>
              <c:idx val="4"/>
              <c:tx>
                <c:rich>
                  <a:bodyPr/>
                  <a:lstStyle/>
                  <a:p>
                    <a:r>
                      <a:rPr lang="en-US"/>
                      <a:t>75%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1DB6-468E-9EC0-E636F056EB94}"/>
                </c:ext>
              </c:extLst>
            </c:dLbl>
            <c:dLbl>
              <c:idx val="5"/>
              <c:tx>
                <c:rich>
                  <a:bodyPr/>
                  <a:lstStyle/>
                  <a:p>
                    <a:r>
                      <a:rPr lang="en-US"/>
                      <a:t>49%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1DB6-468E-9EC0-E636F056EB94}"/>
                </c:ext>
              </c:extLst>
            </c:dLbl>
            <c:dLbl>
              <c:idx val="6"/>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5-1DB6-468E-9EC0-E636F056EB94}"/>
                </c:ext>
              </c:extLst>
            </c:dLbl>
            <c:dLbl>
              <c:idx val="7"/>
              <c:tx>
                <c:rich>
                  <a:bodyPr/>
                  <a:lstStyle/>
                  <a:p>
                    <a:r>
                      <a:rPr lang="en-US"/>
                      <a:t>69%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1DB6-468E-9EC0-E636F056EB94}"/>
                </c:ext>
              </c:extLst>
            </c:dLbl>
            <c:dLbl>
              <c:idx val="8"/>
              <c:tx>
                <c:rich>
                  <a:bodyPr/>
                  <a:lstStyle/>
                  <a:p>
                    <a:r>
                      <a:rPr lang="en-US"/>
                      <a:t>48%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1DB6-468E-9EC0-E636F056EB94}"/>
                </c:ext>
              </c:extLst>
            </c:dLbl>
            <c:dLbl>
              <c:idx val="9"/>
              <c:tx>
                <c:rich>
                  <a:bodyPr/>
                  <a:lstStyle/>
                  <a:p>
                    <a:r>
                      <a:rPr lang="en-US"/>
                      <a:t>54%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1DB6-468E-9EC0-E636F056EB94}"/>
                </c:ext>
              </c:extLst>
            </c:dLbl>
            <c:dLbl>
              <c:idx val="10"/>
              <c:tx>
                <c:rich>
                  <a:bodyPr/>
                  <a:lstStyle/>
                  <a:p>
                    <a:r>
                      <a:rPr lang="en-US"/>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1DB6-468E-9EC0-E636F056EB94}"/>
                </c:ext>
              </c:extLst>
            </c:dLbl>
            <c:dLbl>
              <c:idx val="1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A-1DB6-468E-9EC0-E636F056EB94}"/>
                </c:ext>
              </c:extLst>
            </c:dLbl>
            <c:dLbl>
              <c:idx val="12"/>
              <c:tx>
                <c:rich>
                  <a:bodyPr/>
                  <a:lstStyle/>
                  <a:p>
                    <a:r>
                      <a:rPr lang="en-US"/>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B-1DB6-468E-9EC0-E636F056EB94}"/>
                </c:ext>
              </c:extLst>
            </c:dLbl>
            <c:dLbl>
              <c:idx val="13"/>
              <c:tx>
                <c:rich>
                  <a:bodyPr/>
                  <a:lstStyle/>
                  <a:p>
                    <a:r>
                      <a:rPr lang="en-US"/>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C-1DB6-468E-9EC0-E636F056EB9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Sheet1!$C$2:$C$15</c:f>
              <c:strCache>
                <c:ptCount val="14"/>
                <c:pt idx="0">
                  <c:v>Toimivatko yrityksemme tuontikuljetukset normaalisti</c:v>
                </c:pt>
                <c:pt idx="1">
                  <c:v>Toimivatko yrityksemme vientikuljetukset normaalisti</c:v>
                </c:pt>
                <c:pt idx="2">
                  <c:v>Saatavien kotiuttaminen yhteistyökumppaneilta, jotka ovat mahdollisesti sidoksissa venäläisiin tai ukrainalaisiin yrityksiin tai omistuksiin</c:v>
                </c:pt>
                <c:pt idx="3">
                  <c:v>Vaikutukset alihankkijoidemme ja yhteistyökumppaneidemme toimintaan</c:v>
                </c:pt>
                <c:pt idx="4">
                  <c:v>Kohonneet kuljetuskustannukset</c:v>
                </c:pt>
                <c:pt idx="5">
                  <c:v>Kohonneet materiaali-ja komponenttikustannukset sekä niiden saatavuus</c:v>
                </c:pt>
                <c:pt idx="6">
                  <c:v>Mahdollisista sopimusjuridiikan tulkintatilanteista johtuvat vaikeudet yrityksellemme</c:v>
                </c:pt>
                <c:pt idx="7">
                  <c:v>Sähkön hinta ja saatavuus</c:v>
                </c:pt>
                <c:pt idx="8">
                  <c:v>Energian hinta ja saatavuus</c:v>
                </c:pt>
                <c:pt idx="9">
                  <c:v>Korkotason nousu ja inflaatio</c:v>
                </c:pt>
                <c:pt idx="10">
                  <c:v>Rahoitusmarkkinoiden epävakaisuus</c:v>
                </c:pt>
                <c:pt idx="11">
                  <c:v>ESG-velvoitteet yrityksellemme</c:v>
                </c:pt>
                <c:pt idx="12">
                  <c:v>Tällä hetkellä en näe erityisiä huolenaiheita yritystoimintaamme liittyen</c:v>
                </c:pt>
                <c:pt idx="13">
                  <c:v>Jokin muu asia, mikä?</c:v>
                </c:pt>
              </c:strCache>
            </c:strRef>
          </c:cat>
          <c:val>
            <c:numRef>
              <c:f>Sheet1!$E$2:$E$15</c:f>
              <c:numCache>
                <c:formatCode>General</c:formatCode>
                <c:ptCount val="14"/>
                <c:pt idx="0">
                  <c:v>0.34</c:v>
                </c:pt>
                <c:pt idx="1">
                  <c:v>0.02</c:v>
                </c:pt>
                <c:pt idx="2">
                  <c:v>0.03</c:v>
                </c:pt>
                <c:pt idx="3">
                  <c:v>0.33</c:v>
                </c:pt>
                <c:pt idx="4">
                  <c:v>0.75</c:v>
                </c:pt>
                <c:pt idx="5">
                  <c:v>0.49</c:v>
                </c:pt>
                <c:pt idx="6">
                  <c:v>0</c:v>
                </c:pt>
                <c:pt idx="7">
                  <c:v>0.69</c:v>
                </c:pt>
                <c:pt idx="8">
                  <c:v>0.48</c:v>
                </c:pt>
                <c:pt idx="9">
                  <c:v>0.54</c:v>
                </c:pt>
                <c:pt idx="10">
                  <c:v>0.18</c:v>
                </c:pt>
                <c:pt idx="11">
                  <c:v>0</c:v>
                </c:pt>
                <c:pt idx="12">
                  <c:v>0.03</c:v>
                </c:pt>
                <c:pt idx="13">
                  <c:v>0.08</c:v>
                </c:pt>
              </c:numCache>
            </c:numRef>
          </c:val>
          <c:extLst>
            <c:ext xmlns:c16="http://schemas.microsoft.com/office/drawing/2014/chart" uri="{C3380CC4-5D6E-409C-BE32-E72D297353CC}">
              <c16:uniqueId val="{0000001D-1DB6-468E-9EC0-E636F056EB94}"/>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en-US"/>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E-1DB6-468E-9EC0-E636F056EB94}"/>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F-1DB6-468E-9EC0-E636F056EB94}"/>
                </c:ext>
              </c:extLst>
            </c:dLbl>
            <c:dLbl>
              <c:idx val="2"/>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0-1DB6-468E-9EC0-E636F056EB94}"/>
                </c:ext>
              </c:extLst>
            </c:dLbl>
            <c:dLbl>
              <c:idx val="3"/>
              <c:tx>
                <c:rich>
                  <a:bodyPr/>
                  <a:lstStyle/>
                  <a:p>
                    <a:r>
                      <a:rPr lang="en-US"/>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1-1DB6-468E-9EC0-E636F056EB94}"/>
                </c:ext>
              </c:extLst>
            </c:dLbl>
            <c:dLbl>
              <c:idx val="4"/>
              <c:tx>
                <c:rich>
                  <a:bodyPr/>
                  <a:lstStyle/>
                  <a:p>
                    <a:r>
                      <a:rPr lang="en-US"/>
                      <a:t>48%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2-1DB6-468E-9EC0-E636F056EB94}"/>
                </c:ext>
              </c:extLst>
            </c:dLbl>
            <c:dLbl>
              <c:idx val="5"/>
              <c:tx>
                <c:rich>
                  <a:bodyPr/>
                  <a:lstStyle/>
                  <a:p>
                    <a:r>
                      <a:rPr lang="en-US"/>
                      <a:t>60%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3-1DB6-468E-9EC0-E636F056EB94}"/>
                </c:ext>
              </c:extLst>
            </c:dLbl>
            <c:dLbl>
              <c:idx val="6"/>
              <c:tx>
                <c:rich>
                  <a:bodyPr/>
                  <a:lstStyle/>
                  <a:p>
                    <a:r>
                      <a:rPr lang="en-US"/>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4-1DB6-468E-9EC0-E636F056EB94}"/>
                </c:ext>
              </c:extLst>
            </c:dLbl>
            <c:dLbl>
              <c:idx val="7"/>
              <c:tx>
                <c:rich>
                  <a:bodyPr/>
                  <a:lstStyle/>
                  <a:p>
                    <a:r>
                      <a:rPr lang="en-US"/>
                      <a:t>38%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5-1DB6-468E-9EC0-E636F056EB94}"/>
                </c:ext>
              </c:extLst>
            </c:dLbl>
            <c:dLbl>
              <c:idx val="8"/>
              <c:tx>
                <c:rich>
                  <a:bodyPr/>
                  <a:lstStyle/>
                  <a:p>
                    <a:r>
                      <a:rPr lang="en-US"/>
                      <a:t>42%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6-1DB6-468E-9EC0-E636F056EB94}"/>
                </c:ext>
              </c:extLst>
            </c:dLbl>
            <c:dLbl>
              <c:idx val="9"/>
              <c:tx>
                <c:rich>
                  <a:bodyPr/>
                  <a:lstStyle/>
                  <a:p>
                    <a:r>
                      <a:rPr lang="en-US"/>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7-1DB6-468E-9EC0-E636F056EB94}"/>
                </c:ext>
              </c:extLst>
            </c:dLbl>
            <c:dLbl>
              <c:idx val="10"/>
              <c:tx>
                <c:rich>
                  <a:bodyPr/>
                  <a:lstStyle/>
                  <a:p>
                    <a:r>
                      <a:rPr lang="en-US"/>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8-1DB6-468E-9EC0-E636F056EB94}"/>
                </c:ext>
              </c:extLst>
            </c:dLbl>
            <c:dLbl>
              <c:idx val="11"/>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9-1DB6-468E-9EC0-E636F056EB94}"/>
                </c:ext>
              </c:extLst>
            </c:dLbl>
            <c:dLbl>
              <c:idx val="12"/>
              <c:tx>
                <c:rich>
                  <a:bodyPr/>
                  <a:lstStyle/>
                  <a:p>
                    <a:r>
                      <a:rPr lang="en-US"/>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A-1DB6-468E-9EC0-E636F056EB94}"/>
                </c:ext>
              </c:extLst>
            </c:dLbl>
            <c:dLbl>
              <c:idx val="13"/>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B-1DB6-468E-9EC0-E636F056EB9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Sheet1!$C$2:$C$15</c:f>
              <c:strCache>
                <c:ptCount val="14"/>
                <c:pt idx="0">
                  <c:v>Toimivatko yrityksemme tuontikuljetukset normaalisti</c:v>
                </c:pt>
                <c:pt idx="1">
                  <c:v>Toimivatko yrityksemme vientikuljetukset normaalisti</c:v>
                </c:pt>
                <c:pt idx="2">
                  <c:v>Saatavien kotiuttaminen yhteistyökumppaneilta, jotka ovat mahdollisesti sidoksissa venäläisiin tai ukrainalaisiin yrityksiin tai omistuksiin</c:v>
                </c:pt>
                <c:pt idx="3">
                  <c:v>Vaikutukset alihankkijoidemme ja yhteistyökumppaneidemme toimintaan</c:v>
                </c:pt>
                <c:pt idx="4">
                  <c:v>Kohonneet kuljetuskustannukset</c:v>
                </c:pt>
                <c:pt idx="5">
                  <c:v>Kohonneet materiaali-ja komponenttikustannukset sekä niiden saatavuus</c:v>
                </c:pt>
                <c:pt idx="6">
                  <c:v>Mahdollisista sopimusjuridiikan tulkintatilanteista johtuvat vaikeudet yrityksellemme</c:v>
                </c:pt>
                <c:pt idx="7">
                  <c:v>Sähkön hinta ja saatavuus</c:v>
                </c:pt>
                <c:pt idx="8">
                  <c:v>Energian hinta ja saatavuus</c:v>
                </c:pt>
                <c:pt idx="9">
                  <c:v>Korkotason nousu ja inflaatio</c:v>
                </c:pt>
                <c:pt idx="10">
                  <c:v>Rahoitusmarkkinoiden epävakaisuus</c:v>
                </c:pt>
                <c:pt idx="11">
                  <c:v>ESG-velvoitteet yrityksellemme</c:v>
                </c:pt>
                <c:pt idx="12">
                  <c:v>Tällä hetkellä en näe erityisiä huolenaiheita yritystoimintaamme liittyen</c:v>
                </c:pt>
                <c:pt idx="13">
                  <c:v>Jokin muu asia, mikä?</c:v>
                </c:pt>
              </c:strCache>
            </c:strRef>
          </c:cat>
          <c:val>
            <c:numRef>
              <c:f>Sheet1!$F$2:$F$15</c:f>
              <c:numCache>
                <c:formatCode>General</c:formatCode>
                <c:ptCount val="14"/>
                <c:pt idx="0">
                  <c:v>0.15</c:v>
                </c:pt>
                <c:pt idx="1">
                  <c:v>0</c:v>
                </c:pt>
                <c:pt idx="2">
                  <c:v>0.02</c:v>
                </c:pt>
                <c:pt idx="3">
                  <c:v>0.25</c:v>
                </c:pt>
                <c:pt idx="4">
                  <c:v>0.48</c:v>
                </c:pt>
                <c:pt idx="5">
                  <c:v>0.6</c:v>
                </c:pt>
                <c:pt idx="6">
                  <c:v>0.03</c:v>
                </c:pt>
                <c:pt idx="7">
                  <c:v>0.38</c:v>
                </c:pt>
                <c:pt idx="8">
                  <c:v>0.42</c:v>
                </c:pt>
                <c:pt idx="9">
                  <c:v>0.43</c:v>
                </c:pt>
                <c:pt idx="10">
                  <c:v>0.2</c:v>
                </c:pt>
                <c:pt idx="11">
                  <c:v>0.02</c:v>
                </c:pt>
                <c:pt idx="12">
                  <c:v>0.12</c:v>
                </c:pt>
                <c:pt idx="13">
                  <c:v>0.02</c:v>
                </c:pt>
              </c:numCache>
            </c:numRef>
          </c:val>
          <c:extLst>
            <c:ext xmlns:c16="http://schemas.microsoft.com/office/drawing/2014/chart" uri="{C3380CC4-5D6E-409C-BE32-E72D297353CC}">
              <c16:uniqueId val="{0000002C-1DB6-468E-9EC0-E636F056EB94}"/>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en-US"/>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D-1DB6-468E-9EC0-E636F056EB94}"/>
                </c:ext>
              </c:extLst>
            </c:dLbl>
            <c:dLbl>
              <c:idx val="1"/>
              <c:tx>
                <c:rich>
                  <a:bodyPr/>
                  <a:lstStyle/>
                  <a:p>
                    <a:r>
                      <a:rPr lang="en-US"/>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E-1DB6-468E-9EC0-E636F056EB94}"/>
                </c:ext>
              </c:extLst>
            </c:dLbl>
            <c:dLbl>
              <c:idx val="2"/>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F-1DB6-468E-9EC0-E636F056EB94}"/>
                </c:ext>
              </c:extLst>
            </c:dLbl>
            <c:dLbl>
              <c:idx val="3"/>
              <c:tx>
                <c:rich>
                  <a:bodyPr/>
                  <a:lstStyle/>
                  <a:p>
                    <a:r>
                      <a:rPr lang="en-US"/>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0-1DB6-468E-9EC0-E636F056EB94}"/>
                </c:ext>
              </c:extLst>
            </c:dLbl>
            <c:dLbl>
              <c:idx val="4"/>
              <c:tx>
                <c:rich>
                  <a:bodyPr/>
                  <a:lstStyle/>
                  <a:p>
                    <a:r>
                      <a:rPr lang="en-US"/>
                      <a:t>40%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1-1DB6-468E-9EC0-E636F056EB94}"/>
                </c:ext>
              </c:extLst>
            </c:dLbl>
            <c:dLbl>
              <c:idx val="5"/>
              <c:tx>
                <c:rich>
                  <a:bodyPr/>
                  <a:lstStyle/>
                  <a:p>
                    <a:r>
                      <a:rPr lang="en-US"/>
                      <a:t>38%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2-1DB6-468E-9EC0-E636F056EB94}"/>
                </c:ext>
              </c:extLst>
            </c:dLbl>
            <c:dLbl>
              <c:idx val="6"/>
              <c:tx>
                <c:rich>
                  <a:bodyPr/>
                  <a:lstStyle/>
                  <a:p>
                    <a:r>
                      <a:rPr lang="en-US"/>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3-1DB6-468E-9EC0-E636F056EB94}"/>
                </c:ext>
              </c:extLst>
            </c:dLbl>
            <c:dLbl>
              <c:idx val="7"/>
              <c:tx>
                <c:rich>
                  <a:bodyPr/>
                  <a:lstStyle/>
                  <a:p>
                    <a:r>
                      <a:rPr lang="en-US"/>
                      <a:t>58%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4-1DB6-468E-9EC0-E636F056EB94}"/>
                </c:ext>
              </c:extLst>
            </c:dLbl>
            <c:dLbl>
              <c:idx val="8"/>
              <c:tx>
                <c:rich>
                  <a:bodyPr/>
                  <a:lstStyle/>
                  <a:p>
                    <a:r>
                      <a:rPr lang="en-US"/>
                      <a:t>45%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5-1DB6-468E-9EC0-E636F056EB94}"/>
                </c:ext>
              </c:extLst>
            </c:dLbl>
            <c:dLbl>
              <c:idx val="9"/>
              <c:tx>
                <c:rich>
                  <a:bodyPr/>
                  <a:lstStyle/>
                  <a:p>
                    <a:r>
                      <a:rPr lang="en-US"/>
                      <a:t>45%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6-1DB6-468E-9EC0-E636F056EB94}"/>
                </c:ext>
              </c:extLst>
            </c:dLbl>
            <c:dLbl>
              <c:idx val="10"/>
              <c:tx>
                <c:rich>
                  <a:bodyPr/>
                  <a:lstStyle/>
                  <a:p>
                    <a:r>
                      <a:rPr lang="en-US"/>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7-1DB6-468E-9EC0-E636F056EB94}"/>
                </c:ext>
              </c:extLst>
            </c:dLbl>
            <c:dLbl>
              <c:idx val="11"/>
              <c:tx>
                <c:rich>
                  <a:bodyPr/>
                  <a:lstStyle/>
                  <a:p>
                    <a:r>
                      <a:rPr lang="en-US"/>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8-1DB6-468E-9EC0-E636F056EB94}"/>
                </c:ext>
              </c:extLst>
            </c:dLbl>
            <c:dLbl>
              <c:idx val="12"/>
              <c:tx>
                <c:rich>
                  <a:bodyPr/>
                  <a:lstStyle/>
                  <a:p>
                    <a:r>
                      <a:rPr lang="en-US"/>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9-1DB6-468E-9EC0-E636F056EB94}"/>
                </c:ext>
              </c:extLst>
            </c:dLbl>
            <c:dLbl>
              <c:idx val="13"/>
              <c:tx>
                <c:rich>
                  <a:bodyPr/>
                  <a:lstStyle/>
                  <a:p>
                    <a:r>
                      <a:rPr lang="en-US"/>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A-1DB6-468E-9EC0-E636F056EB9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Sheet1!$C$2:$C$15</c:f>
              <c:strCache>
                <c:ptCount val="14"/>
                <c:pt idx="0">
                  <c:v>Toimivatko yrityksemme tuontikuljetukset normaalisti</c:v>
                </c:pt>
                <c:pt idx="1">
                  <c:v>Toimivatko yrityksemme vientikuljetukset normaalisti</c:v>
                </c:pt>
                <c:pt idx="2">
                  <c:v>Saatavien kotiuttaminen yhteistyökumppaneilta, jotka ovat mahdollisesti sidoksissa venäläisiin tai ukrainalaisiin yrityksiin tai omistuksiin</c:v>
                </c:pt>
                <c:pt idx="3">
                  <c:v>Vaikutukset alihankkijoidemme ja yhteistyökumppaneidemme toimintaan</c:v>
                </c:pt>
                <c:pt idx="4">
                  <c:v>Kohonneet kuljetuskustannukset</c:v>
                </c:pt>
                <c:pt idx="5">
                  <c:v>Kohonneet materiaali-ja komponenttikustannukset sekä niiden saatavuus</c:v>
                </c:pt>
                <c:pt idx="6">
                  <c:v>Mahdollisista sopimusjuridiikan tulkintatilanteista johtuvat vaikeudet yrityksellemme</c:v>
                </c:pt>
                <c:pt idx="7">
                  <c:v>Sähkön hinta ja saatavuus</c:v>
                </c:pt>
                <c:pt idx="8">
                  <c:v>Energian hinta ja saatavuus</c:v>
                </c:pt>
                <c:pt idx="9">
                  <c:v>Korkotason nousu ja inflaatio</c:v>
                </c:pt>
                <c:pt idx="10">
                  <c:v>Rahoitusmarkkinoiden epävakaisuus</c:v>
                </c:pt>
                <c:pt idx="11">
                  <c:v>ESG-velvoitteet yrityksellemme</c:v>
                </c:pt>
                <c:pt idx="12">
                  <c:v>Tällä hetkellä en näe erityisiä huolenaiheita yritystoimintaamme liittyen</c:v>
                </c:pt>
                <c:pt idx="13">
                  <c:v>Jokin muu asia, mikä?</c:v>
                </c:pt>
              </c:strCache>
            </c:strRef>
          </c:cat>
          <c:val>
            <c:numRef>
              <c:f>Sheet1!$G$2:$G$15</c:f>
              <c:numCache>
                <c:formatCode>General</c:formatCode>
                <c:ptCount val="14"/>
                <c:pt idx="0">
                  <c:v>7.0000000000000007E-2</c:v>
                </c:pt>
                <c:pt idx="1">
                  <c:v>0.01</c:v>
                </c:pt>
                <c:pt idx="2">
                  <c:v>0.02</c:v>
                </c:pt>
                <c:pt idx="3">
                  <c:v>0.19</c:v>
                </c:pt>
                <c:pt idx="4">
                  <c:v>0.4</c:v>
                </c:pt>
                <c:pt idx="5">
                  <c:v>0.38</c:v>
                </c:pt>
                <c:pt idx="6">
                  <c:v>0.02</c:v>
                </c:pt>
                <c:pt idx="7">
                  <c:v>0.57999999999999996</c:v>
                </c:pt>
                <c:pt idx="8">
                  <c:v>0.45</c:v>
                </c:pt>
                <c:pt idx="9">
                  <c:v>0.45</c:v>
                </c:pt>
                <c:pt idx="10">
                  <c:v>0.19</c:v>
                </c:pt>
                <c:pt idx="11">
                  <c:v>0.01</c:v>
                </c:pt>
                <c:pt idx="12">
                  <c:v>0.17</c:v>
                </c:pt>
                <c:pt idx="13">
                  <c:v>0.06</c:v>
                </c:pt>
              </c:numCache>
            </c:numRef>
          </c:val>
          <c:extLst>
            <c:ext xmlns:c16="http://schemas.microsoft.com/office/drawing/2014/chart" uri="{C3380CC4-5D6E-409C-BE32-E72D297353CC}">
              <c16:uniqueId val="{0000003B-1DB6-468E-9EC0-E636F056EB94}"/>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70%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0922-4E67-B0BD-44588D8CC205}"/>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0922-4E67-B0BD-44588D8CC205}"/>
                </c:ext>
              </c:extLst>
            </c:dLbl>
            <c:dLbl>
              <c:idx val="2"/>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0922-4E67-B0BD-44588D8CC205}"/>
                </c:ext>
              </c:extLst>
            </c:dLbl>
            <c:dLbl>
              <c:idx val="3"/>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0922-4E67-B0BD-44588D8CC205}"/>
                </c:ext>
              </c:extLst>
            </c:dLbl>
            <c:dLbl>
              <c:idx val="4"/>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0922-4E67-B0BD-44588D8CC205}"/>
                </c:ext>
              </c:extLst>
            </c:dLbl>
            <c:dLbl>
              <c:idx val="5"/>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0922-4E67-B0BD-44588D8CC205}"/>
                </c:ext>
              </c:extLst>
            </c:dLbl>
            <c:dLbl>
              <c:idx val="6"/>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0922-4E67-B0BD-44588D8CC205}"/>
                </c:ext>
              </c:extLst>
            </c:dLbl>
            <c:dLbl>
              <c:idx val="7"/>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0922-4E67-B0BD-44588D8CC205}"/>
                </c:ext>
              </c:extLst>
            </c:dLbl>
            <c:dLbl>
              <c:idx val="8"/>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0922-4E67-B0BD-44588D8CC20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Yrityksemme tuloksentekokyky heikkenee</c:v>
                </c:pt>
                <c:pt idx="1">
                  <c:v>Yrityksemme tuloksentekokyky vahvistuu</c:v>
                </c:pt>
                <c:pt idx="2">
                  <c:v>Tulemme laajentamaan liiketoimintaamme uusille markkina-alueille</c:v>
                </c:pt>
                <c:pt idx="3">
                  <c:v>Tulemme laajentamaan toimintaamme kotimaassa</c:v>
                </c:pt>
                <c:pt idx="4">
                  <c:v>Vähennämme kansainvälistä toimintaamme</c:v>
                </c:pt>
                <c:pt idx="5">
                  <c:v>Yrityksellemme tulee maksuvaikeuksia</c:v>
                </c:pt>
                <c:pt idx="6">
                  <c:v>Ei ole näköpiirissä vaikutuksia lyhyellä aikavälillä</c:v>
                </c:pt>
                <c:pt idx="7">
                  <c:v>Ei ole näköpiirissä vaikutuksia pidemmällä aikavälillä</c:v>
                </c:pt>
                <c:pt idx="8">
                  <c:v>Jokin muu asia mikä?</c:v>
                </c:pt>
              </c:strCache>
            </c:strRef>
          </c:cat>
          <c:val>
            <c:numRef>
              <c:f>Sheet1!$D$2:$D$10</c:f>
              <c:numCache>
                <c:formatCode>General</c:formatCode>
                <c:ptCount val="9"/>
                <c:pt idx="0">
                  <c:v>0.7</c:v>
                </c:pt>
                <c:pt idx="1">
                  <c:v>0.02</c:v>
                </c:pt>
                <c:pt idx="2">
                  <c:v>0.11</c:v>
                </c:pt>
                <c:pt idx="3">
                  <c:v>0.09</c:v>
                </c:pt>
                <c:pt idx="4">
                  <c:v>0.04</c:v>
                </c:pt>
                <c:pt idx="5">
                  <c:v>0.16</c:v>
                </c:pt>
                <c:pt idx="6">
                  <c:v>0.25</c:v>
                </c:pt>
                <c:pt idx="7">
                  <c:v>0.04</c:v>
                </c:pt>
                <c:pt idx="8">
                  <c:v>7.0000000000000007E-2</c:v>
                </c:pt>
              </c:numCache>
            </c:numRef>
          </c:val>
          <c:extLst>
            <c:ext xmlns:c16="http://schemas.microsoft.com/office/drawing/2014/chart" uri="{C3380CC4-5D6E-409C-BE32-E72D297353CC}">
              <c16:uniqueId val="{00000009-0922-4E67-B0BD-44588D8CC205}"/>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62%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0922-4E67-B0BD-44588D8CC205}"/>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0922-4E67-B0BD-44588D8CC205}"/>
                </c:ext>
              </c:extLst>
            </c:dLbl>
            <c:dLbl>
              <c:idx val="2"/>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0922-4E67-B0BD-44588D8CC205}"/>
                </c:ext>
              </c:extLst>
            </c:dLbl>
            <c:dLbl>
              <c:idx val="3"/>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0922-4E67-B0BD-44588D8CC205}"/>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0922-4E67-B0BD-44588D8CC205}"/>
                </c:ext>
              </c:extLst>
            </c:dLbl>
            <c:dLbl>
              <c:idx val="5"/>
              <c:tx>
                <c:rich>
                  <a:bodyPr/>
                  <a:lstStyle/>
                  <a:p>
                    <a:r>
                      <a:rPr lang="fi-FI"/>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0922-4E67-B0BD-44588D8CC205}"/>
                </c:ext>
              </c:extLst>
            </c:dLbl>
            <c:dLbl>
              <c:idx val="6"/>
              <c:tx>
                <c:rich>
                  <a:bodyPr/>
                  <a:lstStyle/>
                  <a:p>
                    <a:r>
                      <a:rPr lang="fi-FI"/>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0922-4E67-B0BD-44588D8CC205}"/>
                </c:ext>
              </c:extLst>
            </c:dLbl>
            <c:dLbl>
              <c:idx val="7"/>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0922-4E67-B0BD-44588D8CC205}"/>
                </c:ext>
              </c:extLst>
            </c:dLbl>
            <c:dLbl>
              <c:idx val="8"/>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0922-4E67-B0BD-44588D8CC20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Yrityksemme tuloksentekokyky heikkenee</c:v>
                </c:pt>
                <c:pt idx="1">
                  <c:v>Yrityksemme tuloksentekokyky vahvistuu</c:v>
                </c:pt>
                <c:pt idx="2">
                  <c:v>Tulemme laajentamaan liiketoimintaamme uusille markkina-alueille</c:v>
                </c:pt>
                <c:pt idx="3">
                  <c:v>Tulemme laajentamaan toimintaamme kotimaassa</c:v>
                </c:pt>
                <c:pt idx="4">
                  <c:v>Vähennämme kansainvälistä toimintaamme</c:v>
                </c:pt>
                <c:pt idx="5">
                  <c:v>Yrityksellemme tulee maksuvaikeuksia</c:v>
                </c:pt>
                <c:pt idx="6">
                  <c:v>Ei ole näköpiirissä vaikutuksia lyhyellä aikavälillä</c:v>
                </c:pt>
                <c:pt idx="7">
                  <c:v>Ei ole näköpiirissä vaikutuksia pidemmällä aikavälillä</c:v>
                </c:pt>
                <c:pt idx="8">
                  <c:v>Jokin muu asia mikä?</c:v>
                </c:pt>
              </c:strCache>
            </c:strRef>
          </c:cat>
          <c:val>
            <c:numRef>
              <c:f>Sheet1!$E$2:$E$10</c:f>
              <c:numCache>
                <c:formatCode>General</c:formatCode>
                <c:ptCount val="9"/>
                <c:pt idx="0">
                  <c:v>0.62</c:v>
                </c:pt>
                <c:pt idx="1">
                  <c:v>0</c:v>
                </c:pt>
                <c:pt idx="2">
                  <c:v>0.03</c:v>
                </c:pt>
                <c:pt idx="3">
                  <c:v>0.03</c:v>
                </c:pt>
                <c:pt idx="4">
                  <c:v>0.02</c:v>
                </c:pt>
                <c:pt idx="5">
                  <c:v>0.15</c:v>
                </c:pt>
                <c:pt idx="6">
                  <c:v>0.33</c:v>
                </c:pt>
                <c:pt idx="7">
                  <c:v>0.08</c:v>
                </c:pt>
                <c:pt idx="8">
                  <c:v>0.02</c:v>
                </c:pt>
              </c:numCache>
            </c:numRef>
          </c:val>
          <c:extLst>
            <c:ext xmlns:c16="http://schemas.microsoft.com/office/drawing/2014/chart" uri="{C3380CC4-5D6E-409C-BE32-E72D297353CC}">
              <c16:uniqueId val="{00000013-0922-4E67-B0BD-44588D8CC205}"/>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54%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0922-4E67-B0BD-44588D8CC205}"/>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0922-4E67-B0BD-44588D8CC205}"/>
                </c:ext>
              </c:extLst>
            </c:dLbl>
            <c:dLbl>
              <c:idx val="2"/>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0922-4E67-B0BD-44588D8CC205}"/>
                </c:ext>
              </c:extLst>
            </c:dLbl>
            <c:dLbl>
              <c:idx val="3"/>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0922-4E67-B0BD-44588D8CC205}"/>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8-0922-4E67-B0BD-44588D8CC205}"/>
                </c:ext>
              </c:extLst>
            </c:dLbl>
            <c:dLbl>
              <c:idx val="5"/>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0922-4E67-B0BD-44588D8CC205}"/>
                </c:ext>
              </c:extLst>
            </c:dLbl>
            <c:dLbl>
              <c:idx val="6"/>
              <c:tx>
                <c:rich>
                  <a:bodyPr/>
                  <a:lstStyle/>
                  <a:p>
                    <a:r>
                      <a:rPr lang="fi-FI"/>
                      <a:t>37%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0922-4E67-B0BD-44588D8CC205}"/>
                </c:ext>
              </c:extLst>
            </c:dLbl>
            <c:dLbl>
              <c:idx val="7"/>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B-0922-4E67-B0BD-44588D8CC205}"/>
                </c:ext>
              </c:extLst>
            </c:dLbl>
            <c:dLbl>
              <c:idx val="8"/>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C-0922-4E67-B0BD-44588D8CC20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Yrityksemme tuloksentekokyky heikkenee</c:v>
                </c:pt>
                <c:pt idx="1">
                  <c:v>Yrityksemme tuloksentekokyky vahvistuu</c:v>
                </c:pt>
                <c:pt idx="2">
                  <c:v>Tulemme laajentamaan liiketoimintaamme uusille markkina-alueille</c:v>
                </c:pt>
                <c:pt idx="3">
                  <c:v>Tulemme laajentamaan toimintaamme kotimaassa</c:v>
                </c:pt>
                <c:pt idx="4">
                  <c:v>Vähennämme kansainvälistä toimintaamme</c:v>
                </c:pt>
                <c:pt idx="5">
                  <c:v>Yrityksellemme tulee maksuvaikeuksia</c:v>
                </c:pt>
                <c:pt idx="6">
                  <c:v>Ei ole näköpiirissä vaikutuksia lyhyellä aikavälillä</c:v>
                </c:pt>
                <c:pt idx="7">
                  <c:v>Ei ole näköpiirissä vaikutuksia pidemmällä aikavälillä</c:v>
                </c:pt>
                <c:pt idx="8">
                  <c:v>Jokin muu asia mikä?</c:v>
                </c:pt>
              </c:strCache>
            </c:strRef>
          </c:cat>
          <c:val>
            <c:numRef>
              <c:f>Sheet1!$F$2:$F$10</c:f>
              <c:numCache>
                <c:formatCode>General</c:formatCode>
                <c:ptCount val="9"/>
                <c:pt idx="0">
                  <c:v>0.54</c:v>
                </c:pt>
                <c:pt idx="1">
                  <c:v>0.02</c:v>
                </c:pt>
                <c:pt idx="2">
                  <c:v>0.02</c:v>
                </c:pt>
                <c:pt idx="3">
                  <c:v>0.05</c:v>
                </c:pt>
                <c:pt idx="4">
                  <c:v>0</c:v>
                </c:pt>
                <c:pt idx="5">
                  <c:v>7.0000000000000007E-2</c:v>
                </c:pt>
                <c:pt idx="6">
                  <c:v>0.37</c:v>
                </c:pt>
                <c:pt idx="7">
                  <c:v>0.08</c:v>
                </c:pt>
                <c:pt idx="8">
                  <c:v>0</c:v>
                </c:pt>
              </c:numCache>
            </c:numRef>
          </c:val>
          <c:extLst>
            <c:ext xmlns:c16="http://schemas.microsoft.com/office/drawing/2014/chart" uri="{C3380CC4-5D6E-409C-BE32-E72D297353CC}">
              <c16:uniqueId val="{0000001D-0922-4E67-B0BD-44588D8CC205}"/>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44%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E-0922-4E67-B0BD-44588D8CC205}"/>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F-0922-4E67-B0BD-44588D8CC205}"/>
                </c:ext>
              </c:extLst>
            </c:dLbl>
            <c:dLbl>
              <c:idx val="2"/>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0-0922-4E67-B0BD-44588D8CC205}"/>
                </c:ext>
              </c:extLst>
            </c:dLbl>
            <c:dLbl>
              <c:idx val="3"/>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1-0922-4E67-B0BD-44588D8CC205}"/>
                </c:ext>
              </c:extLst>
            </c:dLbl>
            <c:dLbl>
              <c:idx val="4"/>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2-0922-4E67-B0BD-44588D8CC205}"/>
                </c:ext>
              </c:extLst>
            </c:dLbl>
            <c:dLbl>
              <c:idx val="5"/>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3-0922-4E67-B0BD-44588D8CC205}"/>
                </c:ext>
              </c:extLst>
            </c:dLbl>
            <c:dLbl>
              <c:idx val="6"/>
              <c:tx>
                <c:rich>
                  <a:bodyPr/>
                  <a:lstStyle/>
                  <a:p>
                    <a:r>
                      <a:rPr lang="fi-FI"/>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4-0922-4E67-B0BD-44588D8CC205}"/>
                </c:ext>
              </c:extLst>
            </c:dLbl>
            <c:dLbl>
              <c:idx val="7"/>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5-0922-4E67-B0BD-44588D8CC205}"/>
                </c:ext>
              </c:extLst>
            </c:dLbl>
            <c:dLbl>
              <c:idx val="8"/>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6-0922-4E67-B0BD-44588D8CC20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Yrityksemme tuloksentekokyky heikkenee</c:v>
                </c:pt>
                <c:pt idx="1">
                  <c:v>Yrityksemme tuloksentekokyky vahvistuu</c:v>
                </c:pt>
                <c:pt idx="2">
                  <c:v>Tulemme laajentamaan liiketoimintaamme uusille markkina-alueille</c:v>
                </c:pt>
                <c:pt idx="3">
                  <c:v>Tulemme laajentamaan toimintaamme kotimaassa</c:v>
                </c:pt>
                <c:pt idx="4">
                  <c:v>Vähennämme kansainvälistä toimintaamme</c:v>
                </c:pt>
                <c:pt idx="5">
                  <c:v>Yrityksellemme tulee maksuvaikeuksia</c:v>
                </c:pt>
                <c:pt idx="6">
                  <c:v>Ei ole näköpiirissä vaikutuksia lyhyellä aikavälillä</c:v>
                </c:pt>
                <c:pt idx="7">
                  <c:v>Ei ole näköpiirissä vaikutuksia pidemmällä aikavälillä</c:v>
                </c:pt>
                <c:pt idx="8">
                  <c:v>Jokin muu asia mikä?</c:v>
                </c:pt>
              </c:strCache>
            </c:strRef>
          </c:cat>
          <c:val>
            <c:numRef>
              <c:f>Sheet1!$G$2:$G$10</c:f>
              <c:numCache>
                <c:formatCode>General</c:formatCode>
                <c:ptCount val="9"/>
                <c:pt idx="0">
                  <c:v>0.44</c:v>
                </c:pt>
                <c:pt idx="1">
                  <c:v>0</c:v>
                </c:pt>
                <c:pt idx="2">
                  <c:v>0.02</c:v>
                </c:pt>
                <c:pt idx="3">
                  <c:v>0.04</c:v>
                </c:pt>
                <c:pt idx="4">
                  <c:v>0.01</c:v>
                </c:pt>
                <c:pt idx="5">
                  <c:v>0.1</c:v>
                </c:pt>
                <c:pt idx="6">
                  <c:v>0.43</c:v>
                </c:pt>
                <c:pt idx="7">
                  <c:v>0.2</c:v>
                </c:pt>
                <c:pt idx="8">
                  <c:v>0.03</c:v>
                </c:pt>
              </c:numCache>
            </c:numRef>
          </c:val>
          <c:extLst>
            <c:ext xmlns:c16="http://schemas.microsoft.com/office/drawing/2014/chart" uri="{C3380CC4-5D6E-409C-BE32-E72D297353CC}">
              <c16:uniqueId val="{00000027-0922-4E67-B0BD-44588D8CC20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74%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9AC9-44EA-AFCC-3735DFEFD68D}"/>
                </c:ext>
              </c:extLst>
            </c:dLbl>
            <c:dLbl>
              <c:idx val="1"/>
              <c:tx>
                <c:rich>
                  <a:bodyPr/>
                  <a:lstStyle/>
                  <a:p>
                    <a:r>
                      <a:rPr lang="fi-FI"/>
                      <a:t>28%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9AC9-44EA-AFCC-3735DFEFD68D}"/>
                </c:ext>
              </c:extLst>
            </c:dLbl>
            <c:dLbl>
              <c:idx val="2"/>
              <c:tx>
                <c:rich>
                  <a:bodyPr/>
                  <a:lstStyle/>
                  <a:p>
                    <a:r>
                      <a:rPr lang="fi-FI"/>
                      <a:t>21%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9AC9-44EA-AFCC-3735DFEFD68D}"/>
                </c:ext>
              </c:extLst>
            </c:dLbl>
            <c:dLbl>
              <c:idx val="3"/>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9AC9-44EA-AFCC-3735DFEFD68D}"/>
                </c:ext>
              </c:extLst>
            </c:dLbl>
            <c:dLbl>
              <c:idx val="4"/>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9AC9-44EA-AFCC-3735DFEFD68D}"/>
                </c:ext>
              </c:extLst>
            </c:dLbl>
            <c:dLbl>
              <c:idx val="5"/>
              <c:tx>
                <c:rich>
                  <a:bodyPr/>
                  <a:lstStyle/>
                  <a:p>
                    <a:r>
                      <a:rPr lang="fi-FI"/>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9AC9-44EA-AFCC-3735DFEFD68D}"/>
                </c:ext>
              </c:extLst>
            </c:dLbl>
            <c:dLbl>
              <c:idx val="6"/>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9AC9-44EA-AFCC-3735DFEFD68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Sheet1!$C$2:$C$8</c:f>
              <c:strCache>
                <c:ptCount val="7"/>
                <c:pt idx="0">
                  <c:v>Yrityksemme selviää tämän hetkisistä haasteista</c:v>
                </c:pt>
                <c:pt idx="1">
                  <c:v>Näemme yrityksellemme uusia kasvun ja liiketoiminnan kehittymisen                        mahdollisuuksia</c:v>
                </c:pt>
                <c:pt idx="2">
                  <c:v>Tulemme investoimaan yrityksen laajenemiseen seuraavan kahden vuoden aikana</c:v>
                </c:pt>
                <c:pt idx="3">
                  <c:v>Pohdimme yrityksen toiminnan alasajoa</c:v>
                </c:pt>
                <c:pt idx="4">
                  <c:v>Pohdimme yrityksen toiminna keskeyttämistä joksikin aikaa</c:v>
                </c:pt>
                <c:pt idx="5">
                  <c:v>Mietimme yrityksemme myyntiä</c:v>
                </c:pt>
                <c:pt idx="6">
                  <c:v>Pohdimme yrityksen ostoa tai muuta merkittävää laajenemista liiketoimintakaupan  avulla</c:v>
                </c:pt>
              </c:strCache>
            </c:strRef>
          </c:cat>
          <c:val>
            <c:numRef>
              <c:f>Sheet1!$D$2:$D$8</c:f>
              <c:numCache>
                <c:formatCode>General</c:formatCode>
                <c:ptCount val="7"/>
                <c:pt idx="0">
                  <c:v>0.74</c:v>
                </c:pt>
                <c:pt idx="1">
                  <c:v>0.28000000000000003</c:v>
                </c:pt>
                <c:pt idx="2">
                  <c:v>0.21</c:v>
                </c:pt>
                <c:pt idx="3">
                  <c:v>0.09</c:v>
                </c:pt>
                <c:pt idx="4">
                  <c:v>0.04</c:v>
                </c:pt>
                <c:pt idx="5">
                  <c:v>0.19</c:v>
                </c:pt>
                <c:pt idx="6">
                  <c:v>0.05</c:v>
                </c:pt>
              </c:numCache>
            </c:numRef>
          </c:val>
          <c:extLst>
            <c:ext xmlns:c16="http://schemas.microsoft.com/office/drawing/2014/chart" uri="{C3380CC4-5D6E-409C-BE32-E72D297353CC}">
              <c16:uniqueId val="{00000007-9AC9-44EA-AFCC-3735DFEFD68D}"/>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70%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9AC9-44EA-AFCC-3735DFEFD68D}"/>
                </c:ext>
              </c:extLst>
            </c:dLbl>
            <c:dLbl>
              <c:idx val="1"/>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9AC9-44EA-AFCC-3735DFEFD68D}"/>
                </c:ext>
              </c:extLst>
            </c:dLbl>
            <c:dLbl>
              <c:idx val="2"/>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9AC9-44EA-AFCC-3735DFEFD68D}"/>
                </c:ext>
              </c:extLst>
            </c:dLbl>
            <c:dLbl>
              <c:idx val="3"/>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9AC9-44EA-AFCC-3735DFEFD68D}"/>
                </c:ext>
              </c:extLst>
            </c:dLbl>
            <c:dLbl>
              <c:idx val="4"/>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9AC9-44EA-AFCC-3735DFEFD68D}"/>
                </c:ext>
              </c:extLst>
            </c:dLbl>
            <c:dLbl>
              <c:idx val="5"/>
              <c:tx>
                <c:rich>
                  <a:bodyPr/>
                  <a:lstStyle/>
                  <a:p>
                    <a:r>
                      <a:rPr lang="fi-FI"/>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9AC9-44EA-AFCC-3735DFEFD68D}"/>
                </c:ext>
              </c:extLst>
            </c:dLbl>
            <c:dLbl>
              <c:idx val="6"/>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9AC9-44EA-AFCC-3735DFEFD68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Sheet1!$C$2:$C$8</c:f>
              <c:strCache>
                <c:ptCount val="7"/>
                <c:pt idx="0">
                  <c:v>Yrityksemme selviää tämän hetkisistä haasteista</c:v>
                </c:pt>
                <c:pt idx="1">
                  <c:v>Näemme yrityksellemme uusia kasvun ja liiketoiminnan kehittymisen                        mahdollisuuksia</c:v>
                </c:pt>
                <c:pt idx="2">
                  <c:v>Tulemme investoimaan yrityksen laajenemiseen seuraavan kahden vuoden aikana</c:v>
                </c:pt>
                <c:pt idx="3">
                  <c:v>Pohdimme yrityksen toiminnan alasajoa</c:v>
                </c:pt>
                <c:pt idx="4">
                  <c:v>Pohdimme yrityksen toiminna keskeyttämistä joksikin aikaa</c:v>
                </c:pt>
                <c:pt idx="5">
                  <c:v>Mietimme yrityksemme myyntiä</c:v>
                </c:pt>
                <c:pt idx="6">
                  <c:v>Pohdimme yrityksen ostoa tai muuta merkittävää laajenemista liiketoimintakaupan  avulla</c:v>
                </c:pt>
              </c:strCache>
            </c:strRef>
          </c:cat>
          <c:val>
            <c:numRef>
              <c:f>Sheet1!$E$2:$E$8</c:f>
              <c:numCache>
                <c:formatCode>General</c:formatCode>
                <c:ptCount val="7"/>
                <c:pt idx="0">
                  <c:v>0.7</c:v>
                </c:pt>
                <c:pt idx="1">
                  <c:v>0.1</c:v>
                </c:pt>
                <c:pt idx="2">
                  <c:v>0.02</c:v>
                </c:pt>
                <c:pt idx="3">
                  <c:v>0.18</c:v>
                </c:pt>
                <c:pt idx="4">
                  <c:v>0.03</c:v>
                </c:pt>
                <c:pt idx="5">
                  <c:v>0.26</c:v>
                </c:pt>
                <c:pt idx="6">
                  <c:v>0.02</c:v>
                </c:pt>
              </c:numCache>
            </c:numRef>
          </c:val>
          <c:extLst>
            <c:ext xmlns:c16="http://schemas.microsoft.com/office/drawing/2014/chart" uri="{C3380CC4-5D6E-409C-BE32-E72D297353CC}">
              <c16:uniqueId val="{0000000F-9AC9-44EA-AFCC-3735DFEFD68D}"/>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76%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9AC9-44EA-AFCC-3735DFEFD68D}"/>
                </c:ext>
              </c:extLst>
            </c:dLbl>
            <c:dLbl>
              <c:idx val="1"/>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9AC9-44EA-AFCC-3735DFEFD68D}"/>
                </c:ext>
              </c:extLst>
            </c:dLbl>
            <c:dLbl>
              <c:idx val="2"/>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9AC9-44EA-AFCC-3735DFEFD68D}"/>
                </c:ext>
              </c:extLst>
            </c:dLbl>
            <c:dLbl>
              <c:idx val="3"/>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9AC9-44EA-AFCC-3735DFEFD68D}"/>
                </c:ext>
              </c:extLst>
            </c:dLbl>
            <c:dLbl>
              <c:idx val="4"/>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9AC9-44EA-AFCC-3735DFEFD68D}"/>
                </c:ext>
              </c:extLst>
            </c:dLbl>
            <c:dLbl>
              <c:idx val="5"/>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9AC9-44EA-AFCC-3735DFEFD68D}"/>
                </c:ext>
              </c:extLst>
            </c:dLbl>
            <c:dLbl>
              <c:idx val="6"/>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6-9AC9-44EA-AFCC-3735DFEFD68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Sheet1!$C$2:$C$8</c:f>
              <c:strCache>
                <c:ptCount val="7"/>
                <c:pt idx="0">
                  <c:v>Yrityksemme selviää tämän hetkisistä haasteista</c:v>
                </c:pt>
                <c:pt idx="1">
                  <c:v>Näemme yrityksellemme uusia kasvun ja liiketoiminnan kehittymisen                        mahdollisuuksia</c:v>
                </c:pt>
                <c:pt idx="2">
                  <c:v>Tulemme investoimaan yrityksen laajenemiseen seuraavan kahden vuoden aikana</c:v>
                </c:pt>
                <c:pt idx="3">
                  <c:v>Pohdimme yrityksen toiminnan alasajoa</c:v>
                </c:pt>
                <c:pt idx="4">
                  <c:v>Pohdimme yrityksen toiminna keskeyttämistä joksikin aikaa</c:v>
                </c:pt>
                <c:pt idx="5">
                  <c:v>Mietimme yrityksemme myyntiä</c:v>
                </c:pt>
                <c:pt idx="6">
                  <c:v>Pohdimme yrityksen ostoa tai muuta merkittävää laajenemista liiketoimintakaupan  avulla</c:v>
                </c:pt>
              </c:strCache>
            </c:strRef>
          </c:cat>
          <c:val>
            <c:numRef>
              <c:f>Sheet1!$F$2:$F$8</c:f>
              <c:numCache>
                <c:formatCode>General</c:formatCode>
                <c:ptCount val="7"/>
                <c:pt idx="0">
                  <c:v>0.76</c:v>
                </c:pt>
                <c:pt idx="1">
                  <c:v>0.2</c:v>
                </c:pt>
                <c:pt idx="2">
                  <c:v>0.08</c:v>
                </c:pt>
                <c:pt idx="3">
                  <c:v>0.1</c:v>
                </c:pt>
                <c:pt idx="4">
                  <c:v>0.05</c:v>
                </c:pt>
                <c:pt idx="5">
                  <c:v>0.17</c:v>
                </c:pt>
                <c:pt idx="6">
                  <c:v>0</c:v>
                </c:pt>
              </c:numCache>
            </c:numRef>
          </c:val>
          <c:extLst>
            <c:ext xmlns:c16="http://schemas.microsoft.com/office/drawing/2014/chart" uri="{C3380CC4-5D6E-409C-BE32-E72D297353CC}">
              <c16:uniqueId val="{00000017-9AC9-44EA-AFCC-3735DFEFD68D}"/>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71%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9AC9-44EA-AFCC-3735DFEFD68D}"/>
                </c:ext>
              </c:extLst>
            </c:dLbl>
            <c:dLbl>
              <c:idx val="1"/>
              <c:tx>
                <c:rich>
                  <a:bodyPr/>
                  <a:lstStyle/>
                  <a:p>
                    <a:r>
                      <a:rPr lang="fi-FI"/>
                      <a:t>21%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9AC9-44EA-AFCC-3735DFEFD68D}"/>
                </c:ext>
              </c:extLst>
            </c:dLbl>
            <c:dLbl>
              <c:idx val="2"/>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9AC9-44EA-AFCC-3735DFEFD68D}"/>
                </c:ext>
              </c:extLst>
            </c:dLbl>
            <c:dLbl>
              <c:idx val="3"/>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B-9AC9-44EA-AFCC-3735DFEFD68D}"/>
                </c:ext>
              </c:extLst>
            </c:dLbl>
            <c:dLbl>
              <c:idx val="4"/>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C-9AC9-44EA-AFCC-3735DFEFD68D}"/>
                </c:ext>
              </c:extLst>
            </c:dLbl>
            <c:dLbl>
              <c:idx val="5"/>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D-9AC9-44EA-AFCC-3735DFEFD68D}"/>
                </c:ext>
              </c:extLst>
            </c:dLbl>
            <c:dLbl>
              <c:idx val="6"/>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E-9AC9-44EA-AFCC-3735DFEFD68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Sheet1!$C$2:$C$8</c:f>
              <c:strCache>
                <c:ptCount val="7"/>
                <c:pt idx="0">
                  <c:v>Yrityksemme selviää tämän hetkisistä haasteista</c:v>
                </c:pt>
                <c:pt idx="1">
                  <c:v>Näemme yrityksellemme uusia kasvun ja liiketoiminnan kehittymisen                        mahdollisuuksia</c:v>
                </c:pt>
                <c:pt idx="2">
                  <c:v>Tulemme investoimaan yrityksen laajenemiseen seuraavan kahden vuoden aikana</c:v>
                </c:pt>
                <c:pt idx="3">
                  <c:v>Pohdimme yrityksen toiminnan alasajoa</c:v>
                </c:pt>
                <c:pt idx="4">
                  <c:v>Pohdimme yrityksen toiminna keskeyttämistä joksikin aikaa</c:v>
                </c:pt>
                <c:pt idx="5">
                  <c:v>Mietimme yrityksemme myyntiä</c:v>
                </c:pt>
                <c:pt idx="6">
                  <c:v>Pohdimme yrityksen ostoa tai muuta merkittävää laajenemista liiketoimintakaupan  avulla</c:v>
                </c:pt>
              </c:strCache>
            </c:strRef>
          </c:cat>
          <c:val>
            <c:numRef>
              <c:f>Sheet1!$G$2:$G$8</c:f>
              <c:numCache>
                <c:formatCode>General</c:formatCode>
                <c:ptCount val="7"/>
                <c:pt idx="0">
                  <c:v>0.71</c:v>
                </c:pt>
                <c:pt idx="1">
                  <c:v>0.21</c:v>
                </c:pt>
                <c:pt idx="2">
                  <c:v>0.06</c:v>
                </c:pt>
                <c:pt idx="3">
                  <c:v>0.11</c:v>
                </c:pt>
                <c:pt idx="4">
                  <c:v>7.0000000000000007E-2</c:v>
                </c:pt>
                <c:pt idx="5">
                  <c:v>0.08</c:v>
                </c:pt>
                <c:pt idx="6">
                  <c:v>0</c:v>
                </c:pt>
              </c:numCache>
            </c:numRef>
          </c:val>
          <c:extLst>
            <c:ext xmlns:c16="http://schemas.microsoft.com/office/drawing/2014/chart" uri="{C3380CC4-5D6E-409C-BE32-E72D297353CC}">
              <c16:uniqueId val="{0000001F-9AC9-44EA-AFCC-3735DFEFD68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A203-44E6-83B7-E52987AD76AA}"/>
                </c:ext>
              </c:extLst>
            </c:dLbl>
            <c:dLbl>
              <c:idx val="1"/>
              <c:tx>
                <c:rich>
                  <a:bodyPr/>
                  <a:lstStyle/>
                  <a:p>
                    <a:r>
                      <a:rPr lang="fi-FI"/>
                      <a:t>54%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A203-44E6-83B7-E52987AD76AA}"/>
                </c:ext>
              </c:extLst>
            </c:dLbl>
            <c:dLbl>
              <c:idx val="2"/>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A203-44E6-83B7-E52987AD76AA}"/>
                </c:ext>
              </c:extLst>
            </c:dLbl>
            <c:dLbl>
              <c:idx val="3"/>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A203-44E6-83B7-E52987AD76AA}"/>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Merkittävästi</c:v>
                </c:pt>
                <c:pt idx="1">
                  <c:v>Jonkin verran</c:v>
                </c:pt>
                <c:pt idx="2">
                  <c:v>Ei juuri ollenkaan</c:v>
                </c:pt>
                <c:pt idx="3">
                  <c:v>En osaa sanoa tällä hetkellä</c:v>
                </c:pt>
              </c:strCache>
            </c:strRef>
          </c:cat>
          <c:val>
            <c:numRef>
              <c:f>Sheet1!$D$2:$D$5</c:f>
              <c:numCache>
                <c:formatCode>General</c:formatCode>
                <c:ptCount val="4"/>
                <c:pt idx="0">
                  <c:v>0.25</c:v>
                </c:pt>
                <c:pt idx="1">
                  <c:v>0.54</c:v>
                </c:pt>
                <c:pt idx="2">
                  <c:v>0.16</c:v>
                </c:pt>
                <c:pt idx="3">
                  <c:v>0.05</c:v>
                </c:pt>
              </c:numCache>
            </c:numRef>
          </c:val>
          <c:extLst>
            <c:ext xmlns:c16="http://schemas.microsoft.com/office/drawing/2014/chart" uri="{C3380CC4-5D6E-409C-BE32-E72D297353CC}">
              <c16:uniqueId val="{00000004-A203-44E6-83B7-E52987AD76AA}"/>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A203-44E6-83B7-E52987AD76AA}"/>
                </c:ext>
              </c:extLst>
            </c:dLbl>
            <c:dLbl>
              <c:idx val="1"/>
              <c:tx>
                <c:rich>
                  <a:bodyPr/>
                  <a:lstStyle/>
                  <a:p>
                    <a:r>
                      <a:rPr lang="fi-FI"/>
                      <a:t>51%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A203-44E6-83B7-E52987AD76AA}"/>
                </c:ext>
              </c:extLst>
            </c:dLbl>
            <c:dLbl>
              <c:idx val="2"/>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A203-44E6-83B7-E52987AD76AA}"/>
                </c:ext>
              </c:extLst>
            </c:dLbl>
            <c:dLbl>
              <c:idx val="3"/>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A203-44E6-83B7-E52987AD76AA}"/>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Merkittävästi</c:v>
                </c:pt>
                <c:pt idx="1">
                  <c:v>Jonkin verran</c:v>
                </c:pt>
                <c:pt idx="2">
                  <c:v>Ei juuri ollenkaan</c:v>
                </c:pt>
                <c:pt idx="3">
                  <c:v>En osaa sanoa tällä hetkellä</c:v>
                </c:pt>
              </c:strCache>
            </c:strRef>
          </c:cat>
          <c:val>
            <c:numRef>
              <c:f>Sheet1!$E$2:$E$5</c:f>
              <c:numCache>
                <c:formatCode>General</c:formatCode>
                <c:ptCount val="4"/>
                <c:pt idx="0">
                  <c:v>0.26</c:v>
                </c:pt>
                <c:pt idx="1">
                  <c:v>0.51</c:v>
                </c:pt>
                <c:pt idx="2">
                  <c:v>0.16</c:v>
                </c:pt>
                <c:pt idx="3">
                  <c:v>7.0000000000000007E-2</c:v>
                </c:pt>
              </c:numCache>
            </c:numRef>
          </c:val>
          <c:extLst>
            <c:ext xmlns:c16="http://schemas.microsoft.com/office/drawing/2014/chart" uri="{C3380CC4-5D6E-409C-BE32-E72D297353CC}">
              <c16:uniqueId val="{00000009-A203-44E6-83B7-E52987AD76AA}"/>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A203-44E6-83B7-E52987AD76AA}"/>
                </c:ext>
              </c:extLst>
            </c:dLbl>
            <c:dLbl>
              <c:idx val="1"/>
              <c:tx>
                <c:rich>
                  <a:bodyPr/>
                  <a:lstStyle/>
                  <a:p>
                    <a:r>
                      <a:rPr lang="fi-FI"/>
                      <a:t>40%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A203-44E6-83B7-E52987AD76AA}"/>
                </c:ext>
              </c:extLst>
            </c:dLbl>
            <c:dLbl>
              <c:idx val="2"/>
              <c:tx>
                <c:rich>
                  <a:bodyPr/>
                  <a:lstStyle/>
                  <a:p>
                    <a:r>
                      <a:rPr lang="fi-FI"/>
                      <a:t>45%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A203-44E6-83B7-E52987AD76AA}"/>
                </c:ext>
              </c:extLst>
            </c:dLbl>
            <c:dLbl>
              <c:idx val="3"/>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A203-44E6-83B7-E52987AD76AA}"/>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Merkittävästi</c:v>
                </c:pt>
                <c:pt idx="1">
                  <c:v>Jonkin verran</c:v>
                </c:pt>
                <c:pt idx="2">
                  <c:v>Ei juuri ollenkaan</c:v>
                </c:pt>
                <c:pt idx="3">
                  <c:v>En osaa sanoa tällä hetkellä</c:v>
                </c:pt>
              </c:strCache>
            </c:strRef>
          </c:cat>
          <c:val>
            <c:numRef>
              <c:f>Sheet1!$F$2:$F$5</c:f>
              <c:numCache>
                <c:formatCode>General</c:formatCode>
                <c:ptCount val="4"/>
                <c:pt idx="0">
                  <c:v>0.12</c:v>
                </c:pt>
                <c:pt idx="1">
                  <c:v>0.4</c:v>
                </c:pt>
                <c:pt idx="2">
                  <c:v>0.45</c:v>
                </c:pt>
                <c:pt idx="3">
                  <c:v>0.03</c:v>
                </c:pt>
              </c:numCache>
            </c:numRef>
          </c:val>
          <c:extLst>
            <c:ext xmlns:c16="http://schemas.microsoft.com/office/drawing/2014/chart" uri="{C3380CC4-5D6E-409C-BE32-E72D297353CC}">
              <c16:uniqueId val="{0000000E-A203-44E6-83B7-E52987AD76AA}"/>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A203-44E6-83B7-E52987AD76AA}"/>
                </c:ext>
              </c:extLst>
            </c:dLbl>
            <c:dLbl>
              <c:idx val="1"/>
              <c:tx>
                <c:rich>
                  <a:bodyPr/>
                  <a:lstStyle/>
                  <a:p>
                    <a:r>
                      <a:rPr lang="fi-FI"/>
                      <a:t>41%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A203-44E6-83B7-E52987AD76AA}"/>
                </c:ext>
              </c:extLst>
            </c:dLbl>
            <c:dLbl>
              <c:idx val="2"/>
              <c:tx>
                <c:rich>
                  <a:bodyPr/>
                  <a:lstStyle/>
                  <a:p>
                    <a:r>
                      <a:rPr lang="fi-FI"/>
                      <a:t>35%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A203-44E6-83B7-E52987AD76AA}"/>
                </c:ext>
              </c:extLst>
            </c:dLbl>
            <c:dLbl>
              <c:idx val="3"/>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A203-44E6-83B7-E52987AD76AA}"/>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Merkittävästi</c:v>
                </c:pt>
                <c:pt idx="1">
                  <c:v>Jonkin verran</c:v>
                </c:pt>
                <c:pt idx="2">
                  <c:v>Ei juuri ollenkaan</c:v>
                </c:pt>
                <c:pt idx="3">
                  <c:v>En osaa sanoa tällä hetkellä</c:v>
                </c:pt>
              </c:strCache>
            </c:strRef>
          </c:cat>
          <c:val>
            <c:numRef>
              <c:f>Sheet1!$G$2:$G$5</c:f>
              <c:numCache>
                <c:formatCode>General</c:formatCode>
                <c:ptCount val="4"/>
                <c:pt idx="0">
                  <c:v>0.17</c:v>
                </c:pt>
                <c:pt idx="1">
                  <c:v>0.41</c:v>
                </c:pt>
                <c:pt idx="2">
                  <c:v>0.35</c:v>
                </c:pt>
                <c:pt idx="3">
                  <c:v>7.0000000000000007E-2</c:v>
                </c:pt>
              </c:numCache>
            </c:numRef>
          </c:val>
          <c:extLst>
            <c:ext xmlns:c16="http://schemas.microsoft.com/office/drawing/2014/chart" uri="{C3380CC4-5D6E-409C-BE32-E72D297353CC}">
              <c16:uniqueId val="{00000013-A203-44E6-83B7-E52987AD76AA}"/>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31%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9E87-4FFE-9D31-1B8DBF2E45E9}"/>
                </c:ext>
              </c:extLst>
            </c:dLbl>
            <c:dLbl>
              <c:idx val="1"/>
              <c:tx>
                <c:rich>
                  <a:bodyPr/>
                  <a:lstStyle/>
                  <a:p>
                    <a:r>
                      <a:rPr lang="fi-FI"/>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9E87-4FFE-9D31-1B8DBF2E45E9}"/>
                </c:ext>
              </c:extLst>
            </c:dLbl>
            <c:dLbl>
              <c:idx val="2"/>
              <c:tx>
                <c:rich>
                  <a:bodyPr/>
                  <a:lstStyle/>
                  <a:p>
                    <a:r>
                      <a:rPr lang="fi-FI"/>
                      <a:t>44%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9E87-4FFE-9D31-1B8DBF2E45E9}"/>
                </c:ext>
              </c:extLst>
            </c:dLbl>
            <c:dLbl>
              <c:idx val="3"/>
              <c:tx>
                <c:rich>
                  <a:bodyPr/>
                  <a:lstStyle/>
                  <a:p>
                    <a:r>
                      <a:rPr lang="fi-FI"/>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9E87-4FFE-9D31-1B8DBF2E45E9}"/>
                </c:ext>
              </c:extLst>
            </c:dLbl>
            <c:dLbl>
              <c:idx val="4"/>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9E87-4FFE-9D31-1B8DBF2E45E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Harkitsemme tuotannon sopeuttamista/supistamista talvikuukausien aikana</c:v>
                </c:pt>
                <c:pt idx="1">
                  <c:v>Harkitsemme lomautuksia</c:v>
                </c:pt>
                <c:pt idx="2">
                  <c:v>Olemme tehneet erilaisia sähkön-ja energian säästöön liittyviä toimenpiteitä. Mitä?</c:v>
                </c:pt>
                <c:pt idx="3">
                  <c:v>Suunnittelemme erilaisia energiatehokkuuteen liittyviä investointeja. Mitä?</c:v>
                </c:pt>
                <c:pt idx="4">
                  <c:v>Jotain muuta, mitä?</c:v>
                </c:pt>
              </c:strCache>
            </c:strRef>
          </c:cat>
          <c:val>
            <c:numRef>
              <c:f>Sheet1!$D$2:$D$6</c:f>
              <c:numCache>
                <c:formatCode>General</c:formatCode>
                <c:ptCount val="5"/>
                <c:pt idx="0">
                  <c:v>0.31</c:v>
                </c:pt>
                <c:pt idx="1">
                  <c:v>0.15</c:v>
                </c:pt>
                <c:pt idx="2">
                  <c:v>0.44</c:v>
                </c:pt>
                <c:pt idx="3">
                  <c:v>0.33</c:v>
                </c:pt>
                <c:pt idx="4">
                  <c:v>0.1</c:v>
                </c:pt>
              </c:numCache>
            </c:numRef>
          </c:val>
          <c:extLst>
            <c:ext xmlns:c16="http://schemas.microsoft.com/office/drawing/2014/chart" uri="{C3380CC4-5D6E-409C-BE32-E72D297353CC}">
              <c16:uniqueId val="{00000005-9E87-4FFE-9D31-1B8DBF2E45E9}"/>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9E87-4FFE-9D31-1B8DBF2E45E9}"/>
                </c:ext>
              </c:extLst>
            </c:dLbl>
            <c:dLbl>
              <c:idx val="1"/>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9E87-4FFE-9D31-1B8DBF2E45E9}"/>
                </c:ext>
              </c:extLst>
            </c:dLbl>
            <c:dLbl>
              <c:idx val="2"/>
              <c:tx>
                <c:rich>
                  <a:bodyPr/>
                  <a:lstStyle/>
                  <a:p>
                    <a:r>
                      <a:rPr lang="fi-FI"/>
                      <a:t>59%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9E87-4FFE-9D31-1B8DBF2E45E9}"/>
                </c:ext>
              </c:extLst>
            </c:dLbl>
            <c:dLbl>
              <c:idx val="3"/>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9E87-4FFE-9D31-1B8DBF2E45E9}"/>
                </c:ext>
              </c:extLst>
            </c:dLbl>
            <c:dLbl>
              <c:idx val="4"/>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9E87-4FFE-9D31-1B8DBF2E45E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Harkitsemme tuotannon sopeuttamista/supistamista talvikuukausien aikana</c:v>
                </c:pt>
                <c:pt idx="1">
                  <c:v>Harkitsemme lomautuksia</c:v>
                </c:pt>
                <c:pt idx="2">
                  <c:v>Olemme tehneet erilaisia sähkön-ja energian säästöön liittyviä toimenpiteitä. Mitä?</c:v>
                </c:pt>
                <c:pt idx="3">
                  <c:v>Suunnittelemme erilaisia energiatehokkuuteen liittyviä investointeja. Mitä?</c:v>
                </c:pt>
                <c:pt idx="4">
                  <c:v>Jotain muuta, mitä?</c:v>
                </c:pt>
              </c:strCache>
            </c:strRef>
          </c:cat>
          <c:val>
            <c:numRef>
              <c:f>Sheet1!$E$2:$E$6</c:f>
              <c:numCache>
                <c:formatCode>General</c:formatCode>
                <c:ptCount val="5"/>
                <c:pt idx="0">
                  <c:v>0.14000000000000001</c:v>
                </c:pt>
                <c:pt idx="1">
                  <c:v>0.11</c:v>
                </c:pt>
                <c:pt idx="2">
                  <c:v>0.59</c:v>
                </c:pt>
                <c:pt idx="3">
                  <c:v>0.16</c:v>
                </c:pt>
                <c:pt idx="4">
                  <c:v>0.11</c:v>
                </c:pt>
              </c:numCache>
            </c:numRef>
          </c:val>
          <c:extLst>
            <c:ext xmlns:c16="http://schemas.microsoft.com/office/drawing/2014/chart" uri="{C3380CC4-5D6E-409C-BE32-E72D297353CC}">
              <c16:uniqueId val="{0000000B-9E87-4FFE-9D31-1B8DBF2E45E9}"/>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9E87-4FFE-9D31-1B8DBF2E45E9}"/>
                </c:ext>
              </c:extLst>
            </c:dLbl>
            <c:dLbl>
              <c:idx val="1"/>
              <c:tx>
                <c:rich>
                  <a:bodyPr/>
                  <a:lstStyle/>
                  <a:p>
                    <a:r>
                      <a:rPr lang="fi-FI"/>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9E87-4FFE-9D31-1B8DBF2E45E9}"/>
                </c:ext>
              </c:extLst>
            </c:dLbl>
            <c:dLbl>
              <c:idx val="2"/>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9E87-4FFE-9D31-1B8DBF2E45E9}"/>
                </c:ext>
              </c:extLst>
            </c:dLbl>
            <c:dLbl>
              <c:idx val="3"/>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9E87-4FFE-9D31-1B8DBF2E45E9}"/>
                </c:ext>
              </c:extLst>
            </c:dLbl>
            <c:dLbl>
              <c:idx val="4"/>
              <c:tx>
                <c:rich>
                  <a:bodyPr/>
                  <a:lstStyle/>
                  <a:p>
                    <a:r>
                      <a:rPr lang="fi-FI"/>
                      <a:t>24%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9E87-4FFE-9D31-1B8DBF2E45E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Harkitsemme tuotannon sopeuttamista/supistamista talvikuukausien aikana</c:v>
                </c:pt>
                <c:pt idx="1">
                  <c:v>Harkitsemme lomautuksia</c:v>
                </c:pt>
                <c:pt idx="2">
                  <c:v>Olemme tehneet erilaisia sähkön-ja energian säästöön liittyviä toimenpiteitä. Mitä?</c:v>
                </c:pt>
                <c:pt idx="3">
                  <c:v>Suunnittelemme erilaisia energiatehokkuuteen liittyviä investointeja. Mitä?</c:v>
                </c:pt>
                <c:pt idx="4">
                  <c:v>Jotain muuta, mitä?</c:v>
                </c:pt>
              </c:strCache>
            </c:strRef>
          </c:cat>
          <c:val>
            <c:numRef>
              <c:f>Sheet1!$F$2:$F$6</c:f>
              <c:numCache>
                <c:formatCode>General</c:formatCode>
                <c:ptCount val="5"/>
                <c:pt idx="0">
                  <c:v>0.43</c:v>
                </c:pt>
                <c:pt idx="1">
                  <c:v>0.19</c:v>
                </c:pt>
                <c:pt idx="2">
                  <c:v>0.11</c:v>
                </c:pt>
                <c:pt idx="3">
                  <c:v>0.14000000000000001</c:v>
                </c:pt>
                <c:pt idx="4">
                  <c:v>0.24</c:v>
                </c:pt>
              </c:numCache>
            </c:numRef>
          </c:val>
          <c:extLst>
            <c:ext xmlns:c16="http://schemas.microsoft.com/office/drawing/2014/chart" uri="{C3380CC4-5D6E-409C-BE32-E72D297353CC}">
              <c16:uniqueId val="{00000011-9E87-4FFE-9D31-1B8DBF2E45E9}"/>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29%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9E87-4FFE-9D31-1B8DBF2E45E9}"/>
                </c:ext>
              </c:extLst>
            </c:dLbl>
            <c:dLbl>
              <c:idx val="1"/>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9E87-4FFE-9D31-1B8DBF2E45E9}"/>
                </c:ext>
              </c:extLst>
            </c:dLbl>
            <c:dLbl>
              <c:idx val="2"/>
              <c:tx>
                <c:rich>
                  <a:bodyPr/>
                  <a:lstStyle/>
                  <a:p>
                    <a:r>
                      <a:rPr lang="fi-FI"/>
                      <a:t>40%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9E87-4FFE-9D31-1B8DBF2E45E9}"/>
                </c:ext>
              </c:extLst>
            </c:dLbl>
            <c:dLbl>
              <c:idx val="3"/>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9E87-4FFE-9D31-1B8DBF2E45E9}"/>
                </c:ext>
              </c:extLst>
            </c:dLbl>
            <c:dLbl>
              <c:idx val="4"/>
              <c:tx>
                <c:rich>
                  <a:bodyPr/>
                  <a:lstStyle/>
                  <a:p>
                    <a:r>
                      <a:rPr lang="fi-FI"/>
                      <a:t>29%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9E87-4FFE-9D31-1B8DBF2E45E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Harkitsemme tuotannon sopeuttamista/supistamista talvikuukausien aikana</c:v>
                </c:pt>
                <c:pt idx="1">
                  <c:v>Harkitsemme lomautuksia</c:v>
                </c:pt>
                <c:pt idx="2">
                  <c:v>Olemme tehneet erilaisia sähkön-ja energian säästöön liittyviä toimenpiteitä. Mitä?</c:v>
                </c:pt>
                <c:pt idx="3">
                  <c:v>Suunnittelemme erilaisia energiatehokkuuteen liittyviä investointeja. Mitä?</c:v>
                </c:pt>
                <c:pt idx="4">
                  <c:v>Jotain muuta, mitä?</c:v>
                </c:pt>
              </c:strCache>
            </c:strRef>
          </c:cat>
          <c:val>
            <c:numRef>
              <c:f>Sheet1!$G$2:$G$6</c:f>
              <c:numCache>
                <c:formatCode>General</c:formatCode>
                <c:ptCount val="5"/>
                <c:pt idx="0">
                  <c:v>0.28999999999999998</c:v>
                </c:pt>
                <c:pt idx="1">
                  <c:v>0.08</c:v>
                </c:pt>
                <c:pt idx="2">
                  <c:v>0.4</c:v>
                </c:pt>
                <c:pt idx="3">
                  <c:v>0.1</c:v>
                </c:pt>
                <c:pt idx="4">
                  <c:v>0.28999999999999998</c:v>
                </c:pt>
              </c:numCache>
            </c:numRef>
          </c:val>
          <c:extLst>
            <c:ext xmlns:c16="http://schemas.microsoft.com/office/drawing/2014/chart" uri="{C3380CC4-5D6E-409C-BE32-E72D297353CC}">
              <c16:uniqueId val="{00000017-9E87-4FFE-9D31-1B8DBF2E45E9}"/>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3700-47B9-A6E5-2ABD49464328}"/>
                </c:ext>
              </c:extLst>
            </c:dLbl>
            <c:dLbl>
              <c:idx val="1"/>
              <c:tx>
                <c:rich>
                  <a:bodyPr/>
                  <a:lstStyle/>
                  <a:p>
                    <a:r>
                      <a:rPr lang="fi-FI"/>
                      <a:t>30%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3700-47B9-A6E5-2ABD49464328}"/>
                </c:ext>
              </c:extLst>
            </c:dLbl>
            <c:dLbl>
              <c:idx val="2"/>
              <c:tx>
                <c:rich>
                  <a:bodyPr/>
                  <a:lstStyle/>
                  <a:p>
                    <a:r>
                      <a:rPr lang="fi-FI"/>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3700-47B9-A6E5-2ABD49464328}"/>
                </c:ext>
              </c:extLst>
            </c:dLbl>
            <c:dLbl>
              <c:idx val="3"/>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3700-47B9-A6E5-2ABD49464328}"/>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3700-47B9-A6E5-2ABD49464328}"/>
                </c:ext>
              </c:extLst>
            </c:dLbl>
            <c:dLbl>
              <c:idx val="5"/>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3700-47B9-A6E5-2ABD49464328}"/>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Kyllä</c:v>
                </c:pt>
                <c:pt idx="1">
                  <c:v>Ei</c:v>
                </c:pt>
                <c:pt idx="2">
                  <c:v>Harkitsemme hintojen nostoa</c:v>
                </c:pt>
                <c:pt idx="3">
                  <c:v>Nostamme hintoja, mutta muista syistä</c:v>
                </c:pt>
                <c:pt idx="4">
                  <c:v>Emme voi nostaa hintoja kireän kilpailutilanteen vuoksi</c:v>
                </c:pt>
                <c:pt idx="5">
                  <c:v>Voimassa olevat sopimuksemme eivät salli hinnankorotuksia sopimuskauden keskellä</c:v>
                </c:pt>
              </c:strCache>
            </c:strRef>
          </c:cat>
          <c:val>
            <c:numRef>
              <c:f>Sheet1!$D$2:$D$7</c:f>
              <c:numCache>
                <c:formatCode>General</c:formatCode>
                <c:ptCount val="6"/>
                <c:pt idx="0">
                  <c:v>0.28000000000000003</c:v>
                </c:pt>
                <c:pt idx="1">
                  <c:v>0.3</c:v>
                </c:pt>
                <c:pt idx="2">
                  <c:v>0.26</c:v>
                </c:pt>
                <c:pt idx="3">
                  <c:v>0.11</c:v>
                </c:pt>
                <c:pt idx="4">
                  <c:v>0.02</c:v>
                </c:pt>
                <c:pt idx="5">
                  <c:v>0.03</c:v>
                </c:pt>
              </c:numCache>
            </c:numRef>
          </c:val>
          <c:extLst>
            <c:ext xmlns:c16="http://schemas.microsoft.com/office/drawing/2014/chart" uri="{C3380CC4-5D6E-409C-BE32-E72D297353CC}">
              <c16:uniqueId val="{00000006-3700-47B9-A6E5-2ABD49464328}"/>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3700-47B9-A6E5-2ABD49464328}"/>
                </c:ext>
              </c:extLst>
            </c:dLbl>
            <c:dLbl>
              <c:idx val="1"/>
              <c:tx>
                <c:rich>
                  <a:bodyPr/>
                  <a:lstStyle/>
                  <a:p>
                    <a:r>
                      <a:rPr lang="fi-FI"/>
                      <a:t>35%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3700-47B9-A6E5-2ABD49464328}"/>
                </c:ext>
              </c:extLst>
            </c:dLbl>
            <c:dLbl>
              <c:idx val="2"/>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3700-47B9-A6E5-2ABD49464328}"/>
                </c:ext>
              </c:extLst>
            </c:dLbl>
            <c:dLbl>
              <c:idx val="3"/>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3700-47B9-A6E5-2ABD49464328}"/>
                </c:ext>
              </c:extLst>
            </c:dLbl>
            <c:dLbl>
              <c:idx val="4"/>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3700-47B9-A6E5-2ABD49464328}"/>
                </c:ext>
              </c:extLst>
            </c:dLbl>
            <c:dLbl>
              <c:idx val="5"/>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3700-47B9-A6E5-2ABD49464328}"/>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Kyllä</c:v>
                </c:pt>
                <c:pt idx="1">
                  <c:v>Ei</c:v>
                </c:pt>
                <c:pt idx="2">
                  <c:v>Harkitsemme hintojen nostoa</c:v>
                </c:pt>
                <c:pt idx="3">
                  <c:v>Nostamme hintoja, mutta muista syistä</c:v>
                </c:pt>
                <c:pt idx="4">
                  <c:v>Emme voi nostaa hintoja kireän kilpailutilanteen vuoksi</c:v>
                </c:pt>
                <c:pt idx="5">
                  <c:v>Voimassa olevat sopimuksemme eivät salli hinnankorotuksia sopimuskauden keskellä</c:v>
                </c:pt>
              </c:strCache>
            </c:strRef>
          </c:cat>
          <c:val>
            <c:numRef>
              <c:f>Sheet1!$E$2:$E$7</c:f>
              <c:numCache>
                <c:formatCode>General</c:formatCode>
                <c:ptCount val="6"/>
                <c:pt idx="0">
                  <c:v>0.18</c:v>
                </c:pt>
                <c:pt idx="1">
                  <c:v>0.35</c:v>
                </c:pt>
                <c:pt idx="2">
                  <c:v>0.16</c:v>
                </c:pt>
                <c:pt idx="3">
                  <c:v>0.16</c:v>
                </c:pt>
                <c:pt idx="4">
                  <c:v>0.1</c:v>
                </c:pt>
                <c:pt idx="5">
                  <c:v>0.05</c:v>
                </c:pt>
              </c:numCache>
            </c:numRef>
          </c:val>
          <c:extLst>
            <c:ext xmlns:c16="http://schemas.microsoft.com/office/drawing/2014/chart" uri="{C3380CC4-5D6E-409C-BE32-E72D297353CC}">
              <c16:uniqueId val="{0000000D-3700-47B9-A6E5-2ABD49464328}"/>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3700-47B9-A6E5-2ABD49464328}"/>
                </c:ext>
              </c:extLst>
            </c:dLbl>
            <c:dLbl>
              <c:idx val="1"/>
              <c:tx>
                <c:rich>
                  <a:bodyPr/>
                  <a:lstStyle/>
                  <a:p>
                    <a:r>
                      <a:rPr lang="fi-FI"/>
                      <a:t>44%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3700-47B9-A6E5-2ABD49464328}"/>
                </c:ext>
              </c:extLst>
            </c:dLbl>
            <c:dLbl>
              <c:idx val="2"/>
              <c:tx>
                <c:rich>
                  <a:bodyPr/>
                  <a:lstStyle/>
                  <a:p>
                    <a:r>
                      <a:rPr lang="fi-FI"/>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3700-47B9-A6E5-2ABD49464328}"/>
                </c:ext>
              </c:extLst>
            </c:dLbl>
            <c:dLbl>
              <c:idx val="3"/>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3700-47B9-A6E5-2ABD49464328}"/>
                </c:ext>
              </c:extLst>
            </c:dLbl>
            <c:dLbl>
              <c:idx val="4"/>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3700-47B9-A6E5-2ABD49464328}"/>
                </c:ext>
              </c:extLst>
            </c:dLbl>
            <c:dLbl>
              <c:idx val="5"/>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3700-47B9-A6E5-2ABD49464328}"/>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Kyllä</c:v>
                </c:pt>
                <c:pt idx="1">
                  <c:v>Ei</c:v>
                </c:pt>
                <c:pt idx="2">
                  <c:v>Harkitsemme hintojen nostoa</c:v>
                </c:pt>
                <c:pt idx="3">
                  <c:v>Nostamme hintoja, mutta muista syistä</c:v>
                </c:pt>
                <c:pt idx="4">
                  <c:v>Emme voi nostaa hintoja kireän kilpailutilanteen vuoksi</c:v>
                </c:pt>
                <c:pt idx="5">
                  <c:v>Voimassa olevat sopimuksemme eivät salli hinnankorotuksia sopimuskauden keskellä</c:v>
                </c:pt>
              </c:strCache>
            </c:strRef>
          </c:cat>
          <c:val>
            <c:numRef>
              <c:f>Sheet1!$F$2:$F$7</c:f>
              <c:numCache>
                <c:formatCode>General</c:formatCode>
                <c:ptCount val="6"/>
                <c:pt idx="0">
                  <c:v>0.14000000000000001</c:v>
                </c:pt>
                <c:pt idx="1">
                  <c:v>0.44</c:v>
                </c:pt>
                <c:pt idx="2">
                  <c:v>0.15</c:v>
                </c:pt>
                <c:pt idx="3">
                  <c:v>0.08</c:v>
                </c:pt>
                <c:pt idx="4">
                  <c:v>0.14000000000000001</c:v>
                </c:pt>
                <c:pt idx="5">
                  <c:v>0.05</c:v>
                </c:pt>
              </c:numCache>
            </c:numRef>
          </c:val>
          <c:extLst>
            <c:ext xmlns:c16="http://schemas.microsoft.com/office/drawing/2014/chart" uri="{C3380CC4-5D6E-409C-BE32-E72D297353CC}">
              <c16:uniqueId val="{00000014-3700-47B9-A6E5-2ABD49464328}"/>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3700-47B9-A6E5-2ABD49464328}"/>
                </c:ext>
              </c:extLst>
            </c:dLbl>
            <c:dLbl>
              <c:idx val="1"/>
              <c:tx>
                <c:rich>
                  <a:bodyPr/>
                  <a:lstStyle/>
                  <a:p>
                    <a:r>
                      <a:rPr lang="fi-FI"/>
                      <a:t>41%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3700-47B9-A6E5-2ABD49464328}"/>
                </c:ext>
              </c:extLst>
            </c:dLbl>
            <c:dLbl>
              <c:idx val="2"/>
              <c:tx>
                <c:rich>
                  <a:bodyPr/>
                  <a:lstStyle/>
                  <a:p>
                    <a:r>
                      <a:rPr lang="fi-FI"/>
                      <a:t>21%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3700-47B9-A6E5-2ABD49464328}"/>
                </c:ext>
              </c:extLst>
            </c:dLbl>
            <c:dLbl>
              <c:idx val="3"/>
              <c:tx>
                <c:rich>
                  <a:bodyPr/>
                  <a:lstStyle/>
                  <a:p>
                    <a:r>
                      <a:rPr lang="fi-FI"/>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3700-47B9-A6E5-2ABD49464328}"/>
                </c:ext>
              </c:extLst>
            </c:dLbl>
            <c:dLbl>
              <c:idx val="4"/>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3700-47B9-A6E5-2ABD49464328}"/>
                </c:ext>
              </c:extLst>
            </c:dLbl>
            <c:dLbl>
              <c:idx val="5"/>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3700-47B9-A6E5-2ABD49464328}"/>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Kyllä</c:v>
                </c:pt>
                <c:pt idx="1">
                  <c:v>Ei</c:v>
                </c:pt>
                <c:pt idx="2">
                  <c:v>Harkitsemme hintojen nostoa</c:v>
                </c:pt>
                <c:pt idx="3">
                  <c:v>Nostamme hintoja, mutta muista syistä</c:v>
                </c:pt>
                <c:pt idx="4">
                  <c:v>Emme voi nostaa hintoja kireän kilpailutilanteen vuoksi</c:v>
                </c:pt>
                <c:pt idx="5">
                  <c:v>Voimassa olevat sopimuksemme eivät salli hinnankorotuksia sopimuskauden keskellä</c:v>
                </c:pt>
              </c:strCache>
            </c:strRef>
          </c:cat>
          <c:val>
            <c:numRef>
              <c:f>Sheet1!$G$2:$G$7</c:f>
              <c:numCache>
                <c:formatCode>General</c:formatCode>
                <c:ptCount val="6"/>
                <c:pt idx="0">
                  <c:v>0.16</c:v>
                </c:pt>
                <c:pt idx="1">
                  <c:v>0.41</c:v>
                </c:pt>
                <c:pt idx="2">
                  <c:v>0.21</c:v>
                </c:pt>
                <c:pt idx="3">
                  <c:v>0.12</c:v>
                </c:pt>
                <c:pt idx="4">
                  <c:v>0.06</c:v>
                </c:pt>
                <c:pt idx="5">
                  <c:v>0.04</c:v>
                </c:pt>
              </c:numCache>
            </c:numRef>
          </c:val>
          <c:extLst>
            <c:ext xmlns:c16="http://schemas.microsoft.com/office/drawing/2014/chart" uri="{C3380CC4-5D6E-409C-BE32-E72D297353CC}">
              <c16:uniqueId val="{0000001B-3700-47B9-A6E5-2ABD49464328}"/>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38%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9400-4F9A-96B6-9BB6BA702F65}"/>
                </c:ext>
              </c:extLst>
            </c:dLbl>
            <c:dLbl>
              <c:idx val="1"/>
              <c:tx>
                <c:rich>
                  <a:bodyPr/>
                  <a:lstStyle/>
                  <a:p>
                    <a:r>
                      <a:rPr lang="fi-FI"/>
                      <a:t>56%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9400-4F9A-96B6-9BB6BA702F65}"/>
                </c:ext>
              </c:extLst>
            </c:dLbl>
            <c:dLbl>
              <c:idx val="2"/>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9400-4F9A-96B6-9BB6BA702F65}"/>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9400-4F9A-96B6-9BB6BA702F65}"/>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9400-4F9A-96B6-9BB6BA702F6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alle 10%</c:v>
                </c:pt>
                <c:pt idx="1">
                  <c:v>10-15 %</c:v>
                </c:pt>
                <c:pt idx="2">
                  <c:v>15-25 %</c:v>
                </c:pt>
                <c:pt idx="3">
                  <c:v>25-35%</c:v>
                </c:pt>
                <c:pt idx="4">
                  <c:v>yli 35%</c:v>
                </c:pt>
              </c:strCache>
            </c:strRef>
          </c:cat>
          <c:val>
            <c:numRef>
              <c:f>Sheet1!$D$2:$D$6</c:f>
              <c:numCache>
                <c:formatCode>General</c:formatCode>
                <c:ptCount val="5"/>
                <c:pt idx="0">
                  <c:v>0.38</c:v>
                </c:pt>
                <c:pt idx="1">
                  <c:v>0.56000000000000005</c:v>
                </c:pt>
                <c:pt idx="2">
                  <c:v>0.06</c:v>
                </c:pt>
                <c:pt idx="3">
                  <c:v>0</c:v>
                </c:pt>
                <c:pt idx="4">
                  <c:v>0</c:v>
                </c:pt>
              </c:numCache>
            </c:numRef>
          </c:val>
          <c:extLst>
            <c:ext xmlns:c16="http://schemas.microsoft.com/office/drawing/2014/chart" uri="{C3380CC4-5D6E-409C-BE32-E72D297353CC}">
              <c16:uniqueId val="{00000005-9400-4F9A-96B6-9BB6BA702F65}"/>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45%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9400-4F9A-96B6-9BB6BA702F65}"/>
                </c:ext>
              </c:extLst>
            </c:dLbl>
            <c:dLbl>
              <c:idx val="1"/>
              <c:tx>
                <c:rich>
                  <a:bodyPr/>
                  <a:lstStyle/>
                  <a:p>
                    <a:r>
                      <a:rPr lang="fi-FI"/>
                      <a:t>55%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9400-4F9A-96B6-9BB6BA702F65}"/>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9400-4F9A-96B6-9BB6BA702F65}"/>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9400-4F9A-96B6-9BB6BA702F65}"/>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9400-4F9A-96B6-9BB6BA702F6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alle 10%</c:v>
                </c:pt>
                <c:pt idx="1">
                  <c:v>10-15 %</c:v>
                </c:pt>
                <c:pt idx="2">
                  <c:v>15-25 %</c:v>
                </c:pt>
                <c:pt idx="3">
                  <c:v>25-35%</c:v>
                </c:pt>
                <c:pt idx="4">
                  <c:v>yli 35%</c:v>
                </c:pt>
              </c:strCache>
            </c:strRef>
          </c:cat>
          <c:val>
            <c:numRef>
              <c:f>Sheet1!$E$2:$E$6</c:f>
              <c:numCache>
                <c:formatCode>General</c:formatCode>
                <c:ptCount val="5"/>
                <c:pt idx="0">
                  <c:v>0.45</c:v>
                </c:pt>
                <c:pt idx="1">
                  <c:v>0.55000000000000004</c:v>
                </c:pt>
                <c:pt idx="2">
                  <c:v>0</c:v>
                </c:pt>
                <c:pt idx="3">
                  <c:v>0</c:v>
                </c:pt>
                <c:pt idx="4">
                  <c:v>0</c:v>
                </c:pt>
              </c:numCache>
            </c:numRef>
          </c:val>
          <c:extLst>
            <c:ext xmlns:c16="http://schemas.microsoft.com/office/drawing/2014/chart" uri="{C3380CC4-5D6E-409C-BE32-E72D297353CC}">
              <c16:uniqueId val="{0000000B-9400-4F9A-96B6-9BB6BA702F65}"/>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37%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9400-4F9A-96B6-9BB6BA702F65}"/>
                </c:ext>
              </c:extLst>
            </c:dLbl>
            <c:dLbl>
              <c:idx val="1"/>
              <c:tx>
                <c:rich>
                  <a:bodyPr/>
                  <a:lstStyle/>
                  <a:p>
                    <a:r>
                      <a:rPr lang="fi-FI"/>
                      <a:t>63%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9400-4F9A-96B6-9BB6BA702F65}"/>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9400-4F9A-96B6-9BB6BA702F65}"/>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9400-4F9A-96B6-9BB6BA702F65}"/>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9400-4F9A-96B6-9BB6BA702F6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alle 10%</c:v>
                </c:pt>
                <c:pt idx="1">
                  <c:v>10-15 %</c:v>
                </c:pt>
                <c:pt idx="2">
                  <c:v>15-25 %</c:v>
                </c:pt>
                <c:pt idx="3">
                  <c:v>25-35%</c:v>
                </c:pt>
                <c:pt idx="4">
                  <c:v>yli 35%</c:v>
                </c:pt>
              </c:strCache>
            </c:strRef>
          </c:cat>
          <c:val>
            <c:numRef>
              <c:f>Sheet1!$F$2:$F$6</c:f>
              <c:numCache>
                <c:formatCode>General</c:formatCode>
                <c:ptCount val="5"/>
                <c:pt idx="0">
                  <c:v>0.37</c:v>
                </c:pt>
                <c:pt idx="1">
                  <c:v>0.63</c:v>
                </c:pt>
                <c:pt idx="2">
                  <c:v>0</c:v>
                </c:pt>
                <c:pt idx="3">
                  <c:v>0</c:v>
                </c:pt>
                <c:pt idx="4">
                  <c:v>0</c:v>
                </c:pt>
              </c:numCache>
            </c:numRef>
          </c:val>
          <c:extLst>
            <c:ext xmlns:c16="http://schemas.microsoft.com/office/drawing/2014/chart" uri="{C3380CC4-5D6E-409C-BE32-E72D297353CC}">
              <c16:uniqueId val="{00000011-9400-4F9A-96B6-9BB6BA702F65}"/>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57%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9400-4F9A-96B6-9BB6BA702F65}"/>
                </c:ext>
              </c:extLst>
            </c:dLbl>
            <c:dLbl>
              <c:idx val="1"/>
              <c:tx>
                <c:rich>
                  <a:bodyPr/>
                  <a:lstStyle/>
                  <a:p>
                    <a:r>
                      <a:rPr lang="fi-FI"/>
                      <a:t>29%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9400-4F9A-96B6-9BB6BA702F65}"/>
                </c:ext>
              </c:extLst>
            </c:dLbl>
            <c:dLbl>
              <c:idx val="2"/>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9400-4F9A-96B6-9BB6BA702F65}"/>
                </c:ext>
              </c:extLst>
            </c:dLbl>
            <c:dLbl>
              <c:idx val="3"/>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9400-4F9A-96B6-9BB6BA702F65}"/>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6-9400-4F9A-96B6-9BB6BA702F6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alle 10%</c:v>
                </c:pt>
                <c:pt idx="1">
                  <c:v>10-15 %</c:v>
                </c:pt>
                <c:pt idx="2">
                  <c:v>15-25 %</c:v>
                </c:pt>
                <c:pt idx="3">
                  <c:v>25-35%</c:v>
                </c:pt>
                <c:pt idx="4">
                  <c:v>yli 35%</c:v>
                </c:pt>
              </c:strCache>
            </c:strRef>
          </c:cat>
          <c:val>
            <c:numRef>
              <c:f>Sheet1!$G$2:$G$6</c:f>
              <c:numCache>
                <c:formatCode>General</c:formatCode>
                <c:ptCount val="5"/>
                <c:pt idx="0">
                  <c:v>0.56999999999999995</c:v>
                </c:pt>
                <c:pt idx="1">
                  <c:v>0.28999999999999998</c:v>
                </c:pt>
                <c:pt idx="2">
                  <c:v>0.11</c:v>
                </c:pt>
                <c:pt idx="3">
                  <c:v>0.03</c:v>
                </c:pt>
                <c:pt idx="4">
                  <c:v>0</c:v>
                </c:pt>
              </c:numCache>
            </c:numRef>
          </c:val>
          <c:extLst>
            <c:ext xmlns:c16="http://schemas.microsoft.com/office/drawing/2014/chart" uri="{C3380CC4-5D6E-409C-BE32-E72D297353CC}">
              <c16:uniqueId val="{00000017-9400-4F9A-96B6-9BB6BA702F6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64%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07A4-402E-B3B3-B605CFE81D0F}"/>
                </c:ext>
              </c:extLst>
            </c:dLbl>
            <c:dLbl>
              <c:idx val="1"/>
              <c:tx>
                <c:rich>
                  <a:bodyPr/>
                  <a:lstStyle/>
                  <a:p>
                    <a:r>
                      <a:rPr lang="fi-FI"/>
                      <a:t>47%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07A4-402E-B3B3-B605CFE81D0F}"/>
                </c:ext>
              </c:extLst>
            </c:dLbl>
            <c:dLbl>
              <c:idx val="2"/>
              <c:tx>
                <c:rich>
                  <a:bodyPr/>
                  <a:lstStyle/>
                  <a:p>
                    <a:r>
                      <a:rPr lang="fi-FI"/>
                      <a:t>75%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07A4-402E-B3B3-B605CFE81D0F}"/>
                </c:ext>
              </c:extLst>
            </c:dLbl>
            <c:dLbl>
              <c:idx val="3"/>
              <c:tx>
                <c:rich>
                  <a:bodyPr/>
                  <a:lstStyle/>
                  <a:p>
                    <a:r>
                      <a:rPr lang="fi-FI"/>
                      <a:t>38%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07A4-402E-B3B3-B605CFE81D0F}"/>
                </c:ext>
              </c:extLst>
            </c:dLbl>
            <c:dLbl>
              <c:idx val="4"/>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07A4-402E-B3B3-B605CFE81D0F}"/>
                </c:ext>
              </c:extLst>
            </c:dLbl>
            <c:dLbl>
              <c:idx val="5"/>
              <c:tx>
                <c:rich>
                  <a:bodyPr/>
                  <a:lstStyle/>
                  <a:p>
                    <a:r>
                      <a:rPr lang="fi-FI"/>
                      <a:t>42%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07A4-402E-B3B3-B605CFE81D0F}"/>
                </c:ext>
              </c:extLst>
            </c:dLbl>
            <c:dLbl>
              <c:idx val="6"/>
              <c:tx>
                <c:rich>
                  <a:bodyPr/>
                  <a:lstStyle/>
                  <a:p>
                    <a:r>
                      <a:rPr lang="fi-FI"/>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07A4-402E-B3B3-B605CFE81D0F}"/>
                </c:ext>
              </c:extLst>
            </c:dLbl>
            <c:dLbl>
              <c:idx val="7"/>
              <c:tx>
                <c:rich>
                  <a:bodyPr/>
                  <a:lstStyle/>
                  <a:p>
                    <a:r>
                      <a:rPr lang="fi-FI"/>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07A4-402E-B3B3-B605CFE81D0F}"/>
                </c:ext>
              </c:extLst>
            </c:dLbl>
            <c:dLbl>
              <c:idx val="8"/>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07A4-402E-B3B3-B605CFE81D0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Ydinvoimaa pitää rakentaa lisää</c:v>
                </c:pt>
                <c:pt idx="1">
                  <c:v>Lupamenettelyjen ja rahoituksen myöntäminen erilaisille pienvoimaloille</c:v>
                </c:pt>
                <c:pt idx="2">
                  <c:v>Turpeen alasajosta on luovuttava</c:v>
                </c:pt>
                <c:pt idx="3">
                  <c:v>Tuulivoimaa on rakennettava merkittävästi lisää nykyisten voimaloiden lisäksi</c:v>
                </c:pt>
                <c:pt idx="4">
                  <c:v>Vesivoimaa on rakennettava lisää</c:v>
                </c:pt>
                <c:pt idx="5">
                  <c:v>Bioenergian tuotantoa on lisättävä </c:v>
                </c:pt>
                <c:pt idx="6">
                  <c:v>Rakennusten energiatehokkuutta on lisättävä</c:v>
                </c:pt>
                <c:pt idx="7">
                  <c:v>Kansalaisten ja yritysten energiatietoisuutta on lisättävä</c:v>
                </c:pt>
                <c:pt idx="8">
                  <c:v>Jotain muuta, mitä</c:v>
                </c:pt>
              </c:strCache>
            </c:strRef>
          </c:cat>
          <c:val>
            <c:numRef>
              <c:f>Sheet1!$D$2:$D$10</c:f>
              <c:numCache>
                <c:formatCode>General</c:formatCode>
                <c:ptCount val="9"/>
                <c:pt idx="0">
                  <c:v>0.64</c:v>
                </c:pt>
                <c:pt idx="1">
                  <c:v>0.47</c:v>
                </c:pt>
                <c:pt idx="2">
                  <c:v>0.75</c:v>
                </c:pt>
                <c:pt idx="3">
                  <c:v>0.38</c:v>
                </c:pt>
                <c:pt idx="4">
                  <c:v>0.2</c:v>
                </c:pt>
                <c:pt idx="5">
                  <c:v>0.42</c:v>
                </c:pt>
                <c:pt idx="6">
                  <c:v>0.22</c:v>
                </c:pt>
                <c:pt idx="7">
                  <c:v>0.33</c:v>
                </c:pt>
                <c:pt idx="8">
                  <c:v>0.11</c:v>
                </c:pt>
              </c:numCache>
            </c:numRef>
          </c:val>
          <c:extLst>
            <c:ext xmlns:c16="http://schemas.microsoft.com/office/drawing/2014/chart" uri="{C3380CC4-5D6E-409C-BE32-E72D297353CC}">
              <c16:uniqueId val="{00000009-07A4-402E-B3B3-B605CFE81D0F}"/>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54%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07A4-402E-B3B3-B605CFE81D0F}"/>
                </c:ext>
              </c:extLst>
            </c:dLbl>
            <c:dLbl>
              <c:idx val="1"/>
              <c:tx>
                <c:rich>
                  <a:bodyPr/>
                  <a:lstStyle/>
                  <a:p>
                    <a:r>
                      <a:rPr lang="fi-FI"/>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07A4-402E-B3B3-B605CFE81D0F}"/>
                </c:ext>
              </c:extLst>
            </c:dLbl>
            <c:dLbl>
              <c:idx val="2"/>
              <c:tx>
                <c:rich>
                  <a:bodyPr/>
                  <a:lstStyle/>
                  <a:p>
                    <a:r>
                      <a:rPr lang="fi-FI"/>
                      <a:t>51%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07A4-402E-B3B3-B605CFE81D0F}"/>
                </c:ext>
              </c:extLst>
            </c:dLbl>
            <c:dLbl>
              <c:idx val="3"/>
              <c:tx>
                <c:rich>
                  <a:bodyPr/>
                  <a:lstStyle/>
                  <a:p>
                    <a:r>
                      <a:rPr lang="fi-FI"/>
                      <a:t>56%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07A4-402E-B3B3-B605CFE81D0F}"/>
                </c:ext>
              </c:extLst>
            </c:dLbl>
            <c:dLbl>
              <c:idx val="4"/>
              <c:tx>
                <c:rich>
                  <a:bodyPr/>
                  <a:lstStyle/>
                  <a:p>
                    <a:r>
                      <a:rPr lang="fi-FI"/>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07A4-402E-B3B3-B605CFE81D0F}"/>
                </c:ext>
              </c:extLst>
            </c:dLbl>
            <c:dLbl>
              <c:idx val="5"/>
              <c:tx>
                <c:rich>
                  <a:bodyPr/>
                  <a:lstStyle/>
                  <a:p>
                    <a:r>
                      <a:rPr lang="fi-FI"/>
                      <a:t>48%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07A4-402E-B3B3-B605CFE81D0F}"/>
                </c:ext>
              </c:extLst>
            </c:dLbl>
            <c:dLbl>
              <c:idx val="6"/>
              <c:tx>
                <c:rich>
                  <a:bodyPr/>
                  <a:lstStyle/>
                  <a:p>
                    <a:r>
                      <a:rPr lang="fi-FI"/>
                      <a:t>31%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07A4-402E-B3B3-B605CFE81D0F}"/>
                </c:ext>
              </c:extLst>
            </c:dLbl>
            <c:dLbl>
              <c:idx val="7"/>
              <c:tx>
                <c:rich>
                  <a:bodyPr/>
                  <a:lstStyle/>
                  <a:p>
                    <a:r>
                      <a:rPr lang="fi-FI"/>
                      <a:t>31%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07A4-402E-B3B3-B605CFE81D0F}"/>
                </c:ext>
              </c:extLst>
            </c:dLbl>
            <c:dLbl>
              <c:idx val="8"/>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07A4-402E-B3B3-B605CFE81D0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Ydinvoimaa pitää rakentaa lisää</c:v>
                </c:pt>
                <c:pt idx="1">
                  <c:v>Lupamenettelyjen ja rahoituksen myöntäminen erilaisille pienvoimaloille</c:v>
                </c:pt>
                <c:pt idx="2">
                  <c:v>Turpeen alasajosta on luovuttava</c:v>
                </c:pt>
                <c:pt idx="3">
                  <c:v>Tuulivoimaa on rakennettava merkittävästi lisää nykyisten voimaloiden lisäksi</c:v>
                </c:pt>
                <c:pt idx="4">
                  <c:v>Vesivoimaa on rakennettava lisää</c:v>
                </c:pt>
                <c:pt idx="5">
                  <c:v>Bioenergian tuotantoa on lisättävä </c:v>
                </c:pt>
                <c:pt idx="6">
                  <c:v>Rakennusten energiatehokkuutta on lisättävä</c:v>
                </c:pt>
                <c:pt idx="7">
                  <c:v>Kansalaisten ja yritysten energiatietoisuutta on lisättävä</c:v>
                </c:pt>
                <c:pt idx="8">
                  <c:v>Jotain muuta, mitä</c:v>
                </c:pt>
              </c:strCache>
            </c:strRef>
          </c:cat>
          <c:val>
            <c:numRef>
              <c:f>Sheet1!$E$2:$E$10</c:f>
              <c:numCache>
                <c:formatCode>General</c:formatCode>
                <c:ptCount val="9"/>
                <c:pt idx="0">
                  <c:v>0.54</c:v>
                </c:pt>
                <c:pt idx="1">
                  <c:v>0.43</c:v>
                </c:pt>
                <c:pt idx="2">
                  <c:v>0.51</c:v>
                </c:pt>
                <c:pt idx="3">
                  <c:v>0.56000000000000005</c:v>
                </c:pt>
                <c:pt idx="4">
                  <c:v>0.26</c:v>
                </c:pt>
                <c:pt idx="5">
                  <c:v>0.48</c:v>
                </c:pt>
                <c:pt idx="6">
                  <c:v>0.31</c:v>
                </c:pt>
                <c:pt idx="7">
                  <c:v>0.31</c:v>
                </c:pt>
                <c:pt idx="8">
                  <c:v>0.05</c:v>
                </c:pt>
              </c:numCache>
            </c:numRef>
          </c:val>
          <c:extLst>
            <c:ext xmlns:c16="http://schemas.microsoft.com/office/drawing/2014/chart" uri="{C3380CC4-5D6E-409C-BE32-E72D297353CC}">
              <c16:uniqueId val="{00000013-07A4-402E-B3B3-B605CFE81D0F}"/>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60%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07A4-402E-B3B3-B605CFE81D0F}"/>
                </c:ext>
              </c:extLst>
            </c:dLbl>
            <c:dLbl>
              <c:idx val="1"/>
              <c:tx>
                <c:rich>
                  <a:bodyPr/>
                  <a:lstStyle/>
                  <a:p>
                    <a:r>
                      <a:rPr lang="fi-FI"/>
                      <a:t>50%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07A4-402E-B3B3-B605CFE81D0F}"/>
                </c:ext>
              </c:extLst>
            </c:dLbl>
            <c:dLbl>
              <c:idx val="2"/>
              <c:tx>
                <c:rich>
                  <a:bodyPr/>
                  <a:lstStyle/>
                  <a:p>
                    <a:r>
                      <a:rPr lang="fi-FI"/>
                      <a:t>67%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07A4-402E-B3B3-B605CFE81D0F}"/>
                </c:ext>
              </c:extLst>
            </c:dLbl>
            <c:dLbl>
              <c:idx val="3"/>
              <c:tx>
                <c:rich>
                  <a:bodyPr/>
                  <a:lstStyle/>
                  <a:p>
                    <a:r>
                      <a:rPr lang="fi-FI"/>
                      <a:t>41%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07A4-402E-B3B3-B605CFE81D0F}"/>
                </c:ext>
              </c:extLst>
            </c:dLbl>
            <c:dLbl>
              <c:idx val="4"/>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07A4-402E-B3B3-B605CFE81D0F}"/>
                </c:ext>
              </c:extLst>
            </c:dLbl>
            <c:dLbl>
              <c:idx val="5"/>
              <c:tx>
                <c:rich>
                  <a:bodyPr/>
                  <a:lstStyle/>
                  <a:p>
                    <a:r>
                      <a:rPr lang="fi-FI"/>
                      <a:t>38%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07A4-402E-B3B3-B605CFE81D0F}"/>
                </c:ext>
              </c:extLst>
            </c:dLbl>
            <c:dLbl>
              <c:idx val="6"/>
              <c:tx>
                <c:rich>
                  <a:bodyPr/>
                  <a:lstStyle/>
                  <a:p>
                    <a:r>
                      <a:rPr lang="fi-FI"/>
                      <a:t>31%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07A4-402E-B3B3-B605CFE81D0F}"/>
                </c:ext>
              </c:extLst>
            </c:dLbl>
            <c:dLbl>
              <c:idx val="7"/>
              <c:tx>
                <c:rich>
                  <a:bodyPr/>
                  <a:lstStyle/>
                  <a:p>
                    <a:r>
                      <a:rPr lang="fi-FI"/>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B-07A4-402E-B3B3-B605CFE81D0F}"/>
                </c:ext>
              </c:extLst>
            </c:dLbl>
            <c:dLbl>
              <c:idx val="8"/>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C-07A4-402E-B3B3-B605CFE81D0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Ydinvoimaa pitää rakentaa lisää</c:v>
                </c:pt>
                <c:pt idx="1">
                  <c:v>Lupamenettelyjen ja rahoituksen myöntäminen erilaisille pienvoimaloille</c:v>
                </c:pt>
                <c:pt idx="2">
                  <c:v>Turpeen alasajosta on luovuttava</c:v>
                </c:pt>
                <c:pt idx="3">
                  <c:v>Tuulivoimaa on rakennettava merkittävästi lisää nykyisten voimaloiden lisäksi</c:v>
                </c:pt>
                <c:pt idx="4">
                  <c:v>Vesivoimaa on rakennettava lisää</c:v>
                </c:pt>
                <c:pt idx="5">
                  <c:v>Bioenergian tuotantoa on lisättävä </c:v>
                </c:pt>
                <c:pt idx="6">
                  <c:v>Rakennusten energiatehokkuutta on lisättävä</c:v>
                </c:pt>
                <c:pt idx="7">
                  <c:v>Kansalaisten ja yritysten energiatietoisuutta on lisättävä</c:v>
                </c:pt>
                <c:pt idx="8">
                  <c:v>Jotain muuta, mitä</c:v>
                </c:pt>
              </c:strCache>
            </c:strRef>
          </c:cat>
          <c:val>
            <c:numRef>
              <c:f>Sheet1!$F$2:$F$10</c:f>
              <c:numCache>
                <c:formatCode>General</c:formatCode>
                <c:ptCount val="9"/>
                <c:pt idx="0">
                  <c:v>0.6</c:v>
                </c:pt>
                <c:pt idx="1">
                  <c:v>0.5</c:v>
                </c:pt>
                <c:pt idx="2">
                  <c:v>0.67</c:v>
                </c:pt>
                <c:pt idx="3">
                  <c:v>0.41</c:v>
                </c:pt>
                <c:pt idx="4">
                  <c:v>0.17</c:v>
                </c:pt>
                <c:pt idx="5">
                  <c:v>0.38</c:v>
                </c:pt>
                <c:pt idx="6">
                  <c:v>0.31</c:v>
                </c:pt>
                <c:pt idx="7">
                  <c:v>0.26</c:v>
                </c:pt>
                <c:pt idx="8">
                  <c:v>0.05</c:v>
                </c:pt>
              </c:numCache>
            </c:numRef>
          </c:val>
          <c:extLst>
            <c:ext xmlns:c16="http://schemas.microsoft.com/office/drawing/2014/chart" uri="{C3380CC4-5D6E-409C-BE32-E72D297353CC}">
              <c16:uniqueId val="{0000001D-07A4-402E-B3B3-B605CFE81D0F}"/>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52%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E-07A4-402E-B3B3-B605CFE81D0F}"/>
                </c:ext>
              </c:extLst>
            </c:dLbl>
            <c:dLbl>
              <c:idx val="1"/>
              <c:tx>
                <c:rich>
                  <a:bodyPr/>
                  <a:lstStyle/>
                  <a:p>
                    <a:r>
                      <a:rPr lang="fi-FI"/>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F-07A4-402E-B3B3-B605CFE81D0F}"/>
                </c:ext>
              </c:extLst>
            </c:dLbl>
            <c:dLbl>
              <c:idx val="2"/>
              <c:tx>
                <c:rich>
                  <a:bodyPr/>
                  <a:lstStyle/>
                  <a:p>
                    <a:r>
                      <a:rPr lang="fi-FI"/>
                      <a:t>58%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0-07A4-402E-B3B3-B605CFE81D0F}"/>
                </c:ext>
              </c:extLst>
            </c:dLbl>
            <c:dLbl>
              <c:idx val="3"/>
              <c:tx>
                <c:rich>
                  <a:bodyPr/>
                  <a:lstStyle/>
                  <a:p>
                    <a:r>
                      <a:rPr lang="fi-FI"/>
                      <a:t>47%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1-07A4-402E-B3B3-B605CFE81D0F}"/>
                </c:ext>
              </c:extLst>
            </c:dLbl>
            <c:dLbl>
              <c:idx val="4"/>
              <c:tx>
                <c:rich>
                  <a:bodyPr/>
                  <a:lstStyle/>
                  <a:p>
                    <a:r>
                      <a:rPr lang="fi-FI"/>
                      <a:t>24%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2-07A4-402E-B3B3-B605CFE81D0F}"/>
                </c:ext>
              </c:extLst>
            </c:dLbl>
            <c:dLbl>
              <c:idx val="5"/>
              <c:tx>
                <c:rich>
                  <a:bodyPr/>
                  <a:lstStyle/>
                  <a:p>
                    <a:r>
                      <a:rPr lang="fi-FI"/>
                      <a:t>49%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3-07A4-402E-B3B3-B605CFE81D0F}"/>
                </c:ext>
              </c:extLst>
            </c:dLbl>
            <c:dLbl>
              <c:idx val="6"/>
              <c:tx>
                <c:rich>
                  <a:bodyPr/>
                  <a:lstStyle/>
                  <a:p>
                    <a:r>
                      <a:rPr lang="fi-FI"/>
                      <a:t>29%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4-07A4-402E-B3B3-B605CFE81D0F}"/>
                </c:ext>
              </c:extLst>
            </c:dLbl>
            <c:dLbl>
              <c:idx val="7"/>
              <c:tx>
                <c:rich>
                  <a:bodyPr/>
                  <a:lstStyle/>
                  <a:p>
                    <a:r>
                      <a:rPr lang="fi-FI"/>
                      <a:t>39%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5-07A4-402E-B3B3-B605CFE81D0F}"/>
                </c:ext>
              </c:extLst>
            </c:dLbl>
            <c:dLbl>
              <c:idx val="8"/>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6-07A4-402E-B3B3-B605CFE81D0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Ydinvoimaa pitää rakentaa lisää</c:v>
                </c:pt>
                <c:pt idx="1">
                  <c:v>Lupamenettelyjen ja rahoituksen myöntäminen erilaisille pienvoimaloille</c:v>
                </c:pt>
                <c:pt idx="2">
                  <c:v>Turpeen alasajosta on luovuttava</c:v>
                </c:pt>
                <c:pt idx="3">
                  <c:v>Tuulivoimaa on rakennettava merkittävästi lisää nykyisten voimaloiden lisäksi</c:v>
                </c:pt>
                <c:pt idx="4">
                  <c:v>Vesivoimaa on rakennettava lisää</c:v>
                </c:pt>
                <c:pt idx="5">
                  <c:v>Bioenergian tuotantoa on lisättävä </c:v>
                </c:pt>
                <c:pt idx="6">
                  <c:v>Rakennusten energiatehokkuutta on lisättävä</c:v>
                </c:pt>
                <c:pt idx="7">
                  <c:v>Kansalaisten ja yritysten energiatietoisuutta on lisättävä</c:v>
                </c:pt>
                <c:pt idx="8">
                  <c:v>Jotain muuta, mitä</c:v>
                </c:pt>
              </c:strCache>
            </c:strRef>
          </c:cat>
          <c:val>
            <c:numRef>
              <c:f>Sheet1!$G$2:$G$10</c:f>
              <c:numCache>
                <c:formatCode>General</c:formatCode>
                <c:ptCount val="9"/>
                <c:pt idx="0">
                  <c:v>0.52</c:v>
                </c:pt>
                <c:pt idx="1">
                  <c:v>0.43</c:v>
                </c:pt>
                <c:pt idx="2">
                  <c:v>0.57999999999999996</c:v>
                </c:pt>
                <c:pt idx="3">
                  <c:v>0.47</c:v>
                </c:pt>
                <c:pt idx="4">
                  <c:v>0.24</c:v>
                </c:pt>
                <c:pt idx="5">
                  <c:v>0.49</c:v>
                </c:pt>
                <c:pt idx="6">
                  <c:v>0.28999999999999998</c:v>
                </c:pt>
                <c:pt idx="7">
                  <c:v>0.39</c:v>
                </c:pt>
                <c:pt idx="8">
                  <c:v>0.09</c:v>
                </c:pt>
              </c:numCache>
            </c:numRef>
          </c:val>
          <c:extLst>
            <c:ext xmlns:c16="http://schemas.microsoft.com/office/drawing/2014/chart" uri="{C3380CC4-5D6E-409C-BE32-E72D297353CC}">
              <c16:uniqueId val="{00000027-07A4-402E-B3B3-B605CFE81D0F}"/>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A461-438F-A29A-A86586E28D1C}"/>
                </c:ext>
              </c:extLst>
            </c:dLbl>
            <c:dLbl>
              <c:idx val="1"/>
              <c:tx>
                <c:rich>
                  <a:bodyPr/>
                  <a:lstStyle/>
                  <a:p>
                    <a:r>
                      <a:rPr lang="fi-FI"/>
                      <a:t>41%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A461-438F-A29A-A86586E28D1C}"/>
                </c:ext>
              </c:extLst>
            </c:dLbl>
            <c:dLbl>
              <c:idx val="2"/>
              <c:tx>
                <c:rich>
                  <a:bodyPr/>
                  <a:lstStyle/>
                  <a:p>
                    <a:r>
                      <a:rPr lang="fi-FI"/>
                      <a:t>27%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A461-438F-A29A-A86586E28D1C}"/>
                </c:ext>
              </c:extLst>
            </c:dLbl>
            <c:dLbl>
              <c:idx val="3"/>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A461-438F-A29A-A86586E28D1C}"/>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A461-438F-A29A-A86586E28D1C}"/>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Merkittävästi</c:v>
                </c:pt>
                <c:pt idx="1">
                  <c:v>Jossain määrin</c:v>
                </c:pt>
                <c:pt idx="2">
                  <c:v>Vähäisessä määrin</c:v>
                </c:pt>
                <c:pt idx="3">
                  <c:v>Ei ollenkaan</c:v>
                </c:pt>
                <c:pt idx="4">
                  <c:v>En osaa arvioida vaikutuksia</c:v>
                </c:pt>
              </c:strCache>
            </c:strRef>
          </c:cat>
          <c:val>
            <c:numRef>
              <c:f>Sheet1!$D$2:$D$6</c:f>
              <c:numCache>
                <c:formatCode>General</c:formatCode>
                <c:ptCount val="5"/>
                <c:pt idx="0">
                  <c:v>0.25</c:v>
                </c:pt>
                <c:pt idx="1">
                  <c:v>0.41</c:v>
                </c:pt>
                <c:pt idx="2">
                  <c:v>0.27</c:v>
                </c:pt>
                <c:pt idx="3">
                  <c:v>0.05</c:v>
                </c:pt>
                <c:pt idx="4">
                  <c:v>0.02</c:v>
                </c:pt>
              </c:numCache>
            </c:numRef>
          </c:val>
          <c:extLst>
            <c:ext xmlns:c16="http://schemas.microsoft.com/office/drawing/2014/chart" uri="{C3380CC4-5D6E-409C-BE32-E72D297353CC}">
              <c16:uniqueId val="{00000005-A461-438F-A29A-A86586E28D1C}"/>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28%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A461-438F-A29A-A86586E28D1C}"/>
                </c:ext>
              </c:extLst>
            </c:dLbl>
            <c:dLbl>
              <c:idx val="1"/>
              <c:tx>
                <c:rich>
                  <a:bodyPr/>
                  <a:lstStyle/>
                  <a:p>
                    <a:r>
                      <a:rPr lang="fi-FI"/>
                      <a:t>44%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A461-438F-A29A-A86586E28D1C}"/>
                </c:ext>
              </c:extLst>
            </c:dLbl>
            <c:dLbl>
              <c:idx val="2"/>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A461-438F-A29A-A86586E28D1C}"/>
                </c:ext>
              </c:extLst>
            </c:dLbl>
            <c:dLbl>
              <c:idx val="3"/>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A461-438F-A29A-A86586E28D1C}"/>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A461-438F-A29A-A86586E28D1C}"/>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Merkittävästi</c:v>
                </c:pt>
                <c:pt idx="1">
                  <c:v>Jossain määrin</c:v>
                </c:pt>
                <c:pt idx="2">
                  <c:v>Vähäisessä määrin</c:v>
                </c:pt>
                <c:pt idx="3">
                  <c:v>Ei ollenkaan</c:v>
                </c:pt>
                <c:pt idx="4">
                  <c:v>En osaa arvioida vaikutuksia</c:v>
                </c:pt>
              </c:strCache>
            </c:strRef>
          </c:cat>
          <c:val>
            <c:numRef>
              <c:f>Sheet1!$E$2:$E$6</c:f>
              <c:numCache>
                <c:formatCode>General</c:formatCode>
                <c:ptCount val="5"/>
                <c:pt idx="0">
                  <c:v>0.28000000000000003</c:v>
                </c:pt>
                <c:pt idx="1">
                  <c:v>0.44</c:v>
                </c:pt>
                <c:pt idx="2">
                  <c:v>0.2</c:v>
                </c:pt>
                <c:pt idx="3">
                  <c:v>0.06</c:v>
                </c:pt>
                <c:pt idx="4">
                  <c:v>0.02</c:v>
                </c:pt>
              </c:numCache>
            </c:numRef>
          </c:val>
          <c:extLst>
            <c:ext xmlns:c16="http://schemas.microsoft.com/office/drawing/2014/chart" uri="{C3380CC4-5D6E-409C-BE32-E72D297353CC}">
              <c16:uniqueId val="{0000000B-A461-438F-A29A-A86586E28D1C}"/>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A461-438F-A29A-A86586E28D1C}"/>
                </c:ext>
              </c:extLst>
            </c:dLbl>
            <c:dLbl>
              <c:idx val="1"/>
              <c:tx>
                <c:rich>
                  <a:bodyPr/>
                  <a:lstStyle/>
                  <a:p>
                    <a:r>
                      <a:rPr lang="fi-FI"/>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A461-438F-A29A-A86586E28D1C}"/>
                </c:ext>
              </c:extLst>
            </c:dLbl>
            <c:dLbl>
              <c:idx val="2"/>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A461-438F-A29A-A86586E28D1C}"/>
                </c:ext>
              </c:extLst>
            </c:dLbl>
            <c:dLbl>
              <c:idx val="3"/>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A461-438F-A29A-A86586E28D1C}"/>
                </c:ext>
              </c:extLst>
            </c:dLbl>
            <c:dLbl>
              <c:idx val="4"/>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A461-438F-A29A-A86586E28D1C}"/>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Merkittävästi</c:v>
                </c:pt>
                <c:pt idx="1">
                  <c:v>Jossain määrin</c:v>
                </c:pt>
                <c:pt idx="2">
                  <c:v>Vähäisessä määrin</c:v>
                </c:pt>
                <c:pt idx="3">
                  <c:v>Ei ollenkaan</c:v>
                </c:pt>
                <c:pt idx="4">
                  <c:v>En osaa arvioida vaikutuksia</c:v>
                </c:pt>
              </c:strCache>
            </c:strRef>
          </c:cat>
          <c:val>
            <c:numRef>
              <c:f>Sheet1!$F$2:$F$6</c:f>
              <c:numCache>
                <c:formatCode>General</c:formatCode>
                <c:ptCount val="5"/>
                <c:pt idx="0">
                  <c:v>0.22</c:v>
                </c:pt>
                <c:pt idx="1">
                  <c:v>0.43</c:v>
                </c:pt>
                <c:pt idx="2">
                  <c:v>0.2</c:v>
                </c:pt>
                <c:pt idx="3">
                  <c:v>0.1</c:v>
                </c:pt>
                <c:pt idx="4">
                  <c:v>0.05</c:v>
                </c:pt>
              </c:numCache>
            </c:numRef>
          </c:val>
          <c:extLst>
            <c:ext xmlns:c16="http://schemas.microsoft.com/office/drawing/2014/chart" uri="{C3380CC4-5D6E-409C-BE32-E72D297353CC}">
              <c16:uniqueId val="{00000011-A461-438F-A29A-A86586E28D1C}"/>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A461-438F-A29A-A86586E28D1C}"/>
                </c:ext>
              </c:extLst>
            </c:dLbl>
            <c:dLbl>
              <c:idx val="1"/>
              <c:tx>
                <c:rich>
                  <a:bodyPr/>
                  <a:lstStyle/>
                  <a:p>
                    <a:r>
                      <a:rPr lang="fi-FI"/>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A461-438F-A29A-A86586E28D1C}"/>
                </c:ext>
              </c:extLst>
            </c:dLbl>
            <c:dLbl>
              <c:idx val="2"/>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A461-438F-A29A-A86586E28D1C}"/>
                </c:ext>
              </c:extLst>
            </c:dLbl>
            <c:dLbl>
              <c:idx val="3"/>
              <c:tx>
                <c:rich>
                  <a:bodyPr/>
                  <a:lstStyle/>
                  <a:p>
                    <a:r>
                      <a:rPr lang="fi-FI"/>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A461-438F-A29A-A86586E28D1C}"/>
                </c:ext>
              </c:extLst>
            </c:dLbl>
            <c:dLbl>
              <c:idx val="4"/>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A461-438F-A29A-A86586E28D1C}"/>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Merkittävästi</c:v>
                </c:pt>
                <c:pt idx="1">
                  <c:v>Jossain määrin</c:v>
                </c:pt>
                <c:pt idx="2">
                  <c:v>Vähäisessä määrin</c:v>
                </c:pt>
                <c:pt idx="3">
                  <c:v>Ei ollenkaan</c:v>
                </c:pt>
                <c:pt idx="4">
                  <c:v>En osaa arvioida vaikutuksia</c:v>
                </c:pt>
              </c:strCache>
            </c:strRef>
          </c:cat>
          <c:val>
            <c:numRef>
              <c:f>Sheet1!$G$2:$G$6</c:f>
              <c:numCache>
                <c:formatCode>General</c:formatCode>
                <c:ptCount val="5"/>
                <c:pt idx="0">
                  <c:v>0.15</c:v>
                </c:pt>
                <c:pt idx="1">
                  <c:v>0.33</c:v>
                </c:pt>
                <c:pt idx="2">
                  <c:v>0.25</c:v>
                </c:pt>
                <c:pt idx="3">
                  <c:v>0.23</c:v>
                </c:pt>
                <c:pt idx="4">
                  <c:v>0.04</c:v>
                </c:pt>
              </c:numCache>
            </c:numRef>
          </c:val>
          <c:extLst>
            <c:ext xmlns:c16="http://schemas.microsoft.com/office/drawing/2014/chart" uri="{C3380CC4-5D6E-409C-BE32-E72D297353CC}">
              <c16:uniqueId val="{00000017-A461-438F-A29A-A86586E28D1C}"/>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34%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D8AE-46ED-B85D-E322D3E7A329}"/>
                </c:ext>
              </c:extLst>
            </c:dLbl>
            <c:dLbl>
              <c:idx val="1"/>
              <c:tx>
                <c:rich>
                  <a:bodyPr/>
                  <a:lstStyle/>
                  <a:p>
                    <a:r>
                      <a:rPr lang="fi-FI"/>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D8AE-46ED-B85D-E322D3E7A329}"/>
                </c:ext>
              </c:extLst>
            </c:dLbl>
            <c:dLbl>
              <c:idx val="2"/>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D8AE-46ED-B85D-E322D3E7A329}"/>
                </c:ext>
              </c:extLst>
            </c:dLbl>
            <c:dLbl>
              <c:idx val="3"/>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D8AE-46ED-B85D-E322D3E7A329}"/>
                </c:ext>
              </c:extLst>
            </c:dLbl>
            <c:dLbl>
              <c:idx val="4"/>
              <c:tx>
                <c:rich>
                  <a:bodyPr/>
                  <a:lstStyle/>
                  <a:p>
                    <a:r>
                      <a:rPr lang="fi-FI"/>
                      <a:t>45%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D8AE-46ED-B85D-E322D3E7A329}"/>
                </c:ext>
              </c:extLst>
            </c:dLbl>
            <c:dLbl>
              <c:idx val="5"/>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D8AE-46ED-B85D-E322D3E7A32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Olemme parantaneet yrityksemme energiaratkaisuja</c:v>
                </c:pt>
                <c:pt idx="1">
                  <c:v>Suunnittelemme tekevämme energiatehokkuuteen liittyviä parannuksia</c:v>
                </c:pt>
                <c:pt idx="2">
                  <c:v>Vihreä siirtymä on osa yrityksemme strategiaa</c:v>
                </c:pt>
                <c:pt idx="3">
                  <c:v>Vihreä siirtymä tuo yrityksellemme liiketoiminnan kasvumahdollisuuksia</c:v>
                </c:pt>
                <c:pt idx="4">
                  <c:v>Emme ole tehneet erityisiä toimia</c:v>
                </c:pt>
                <c:pt idx="5">
                  <c:v>Vapaa sana</c:v>
                </c:pt>
              </c:strCache>
            </c:strRef>
          </c:cat>
          <c:val>
            <c:numRef>
              <c:f>Sheet1!$D$2:$D$7</c:f>
              <c:numCache>
                <c:formatCode>General</c:formatCode>
                <c:ptCount val="6"/>
                <c:pt idx="0">
                  <c:v>0.34</c:v>
                </c:pt>
                <c:pt idx="1">
                  <c:v>0.23</c:v>
                </c:pt>
                <c:pt idx="2">
                  <c:v>0.14000000000000001</c:v>
                </c:pt>
                <c:pt idx="3">
                  <c:v>0.11</c:v>
                </c:pt>
                <c:pt idx="4">
                  <c:v>0.45</c:v>
                </c:pt>
                <c:pt idx="5">
                  <c:v>0.04</c:v>
                </c:pt>
              </c:numCache>
            </c:numRef>
          </c:val>
          <c:extLst>
            <c:ext xmlns:c16="http://schemas.microsoft.com/office/drawing/2014/chart" uri="{C3380CC4-5D6E-409C-BE32-E72D297353CC}">
              <c16:uniqueId val="{00000006-D8AE-46ED-B85D-E322D3E7A329}"/>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D8AE-46ED-B85D-E322D3E7A329}"/>
                </c:ext>
              </c:extLst>
            </c:dLbl>
            <c:dLbl>
              <c:idx val="1"/>
              <c:tx>
                <c:rich>
                  <a:bodyPr/>
                  <a:lstStyle/>
                  <a:p>
                    <a:r>
                      <a:rPr lang="fi-FI"/>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D8AE-46ED-B85D-E322D3E7A329}"/>
                </c:ext>
              </c:extLst>
            </c:dLbl>
            <c:dLbl>
              <c:idx val="2"/>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D8AE-46ED-B85D-E322D3E7A329}"/>
                </c:ext>
              </c:extLst>
            </c:dLbl>
            <c:dLbl>
              <c:idx val="3"/>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D8AE-46ED-B85D-E322D3E7A329}"/>
                </c:ext>
              </c:extLst>
            </c:dLbl>
            <c:dLbl>
              <c:idx val="4"/>
              <c:tx>
                <c:rich>
                  <a:bodyPr/>
                  <a:lstStyle/>
                  <a:p>
                    <a:r>
                      <a:rPr lang="fi-FI"/>
                      <a:t>58%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D8AE-46ED-B85D-E322D3E7A329}"/>
                </c:ext>
              </c:extLst>
            </c:dLbl>
            <c:dLbl>
              <c:idx val="5"/>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D8AE-46ED-B85D-E322D3E7A32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Olemme parantaneet yrityksemme energiaratkaisuja</c:v>
                </c:pt>
                <c:pt idx="1">
                  <c:v>Suunnittelemme tekevämme energiatehokkuuteen liittyviä parannuksia</c:v>
                </c:pt>
                <c:pt idx="2">
                  <c:v>Vihreä siirtymä on osa yrityksemme strategiaa</c:v>
                </c:pt>
                <c:pt idx="3">
                  <c:v>Vihreä siirtymä tuo yrityksellemme liiketoiminnan kasvumahdollisuuksia</c:v>
                </c:pt>
                <c:pt idx="4">
                  <c:v>Emme ole tehneet erityisiä toimia</c:v>
                </c:pt>
                <c:pt idx="5">
                  <c:v>Vapaa sana</c:v>
                </c:pt>
              </c:strCache>
            </c:strRef>
          </c:cat>
          <c:val>
            <c:numRef>
              <c:f>Sheet1!$E$2:$E$7</c:f>
              <c:numCache>
                <c:formatCode>General</c:formatCode>
                <c:ptCount val="6"/>
                <c:pt idx="0">
                  <c:v>0.22</c:v>
                </c:pt>
                <c:pt idx="1">
                  <c:v>0.13</c:v>
                </c:pt>
                <c:pt idx="2">
                  <c:v>7.0000000000000007E-2</c:v>
                </c:pt>
                <c:pt idx="3">
                  <c:v>0.03</c:v>
                </c:pt>
                <c:pt idx="4">
                  <c:v>0.57999999999999996</c:v>
                </c:pt>
                <c:pt idx="5">
                  <c:v>7.0000000000000007E-2</c:v>
                </c:pt>
              </c:numCache>
            </c:numRef>
          </c:val>
          <c:extLst>
            <c:ext xmlns:c16="http://schemas.microsoft.com/office/drawing/2014/chart" uri="{C3380CC4-5D6E-409C-BE32-E72D297353CC}">
              <c16:uniqueId val="{0000000D-D8AE-46ED-B85D-E322D3E7A329}"/>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D8AE-46ED-B85D-E322D3E7A329}"/>
                </c:ext>
              </c:extLst>
            </c:dLbl>
            <c:dLbl>
              <c:idx val="1"/>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D8AE-46ED-B85D-E322D3E7A329}"/>
                </c:ext>
              </c:extLst>
            </c:dLbl>
            <c:dLbl>
              <c:idx val="2"/>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D8AE-46ED-B85D-E322D3E7A329}"/>
                </c:ext>
              </c:extLst>
            </c:dLbl>
            <c:dLbl>
              <c:idx val="3"/>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D8AE-46ED-B85D-E322D3E7A329}"/>
                </c:ext>
              </c:extLst>
            </c:dLbl>
            <c:dLbl>
              <c:idx val="4"/>
              <c:tx>
                <c:rich>
                  <a:bodyPr/>
                  <a:lstStyle/>
                  <a:p>
                    <a:r>
                      <a:rPr lang="fi-FI"/>
                      <a:t>68%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D8AE-46ED-B85D-E322D3E7A329}"/>
                </c:ext>
              </c:extLst>
            </c:dLbl>
            <c:dLbl>
              <c:idx val="5"/>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D8AE-46ED-B85D-E322D3E7A32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Olemme parantaneet yrityksemme energiaratkaisuja</c:v>
                </c:pt>
                <c:pt idx="1">
                  <c:v>Suunnittelemme tekevämme energiatehokkuuteen liittyviä parannuksia</c:v>
                </c:pt>
                <c:pt idx="2">
                  <c:v>Vihreä siirtymä on osa yrityksemme strategiaa</c:v>
                </c:pt>
                <c:pt idx="3">
                  <c:v>Vihreä siirtymä tuo yrityksellemme liiketoiminnan kasvumahdollisuuksia</c:v>
                </c:pt>
                <c:pt idx="4">
                  <c:v>Emme ole tehneet erityisiä toimia</c:v>
                </c:pt>
                <c:pt idx="5">
                  <c:v>Vapaa sana</c:v>
                </c:pt>
              </c:strCache>
            </c:strRef>
          </c:cat>
          <c:val>
            <c:numRef>
              <c:f>Sheet1!$F$2:$F$7</c:f>
              <c:numCache>
                <c:formatCode>General</c:formatCode>
                <c:ptCount val="6"/>
                <c:pt idx="0">
                  <c:v>0.17</c:v>
                </c:pt>
                <c:pt idx="1">
                  <c:v>0.1</c:v>
                </c:pt>
                <c:pt idx="2">
                  <c:v>0.08</c:v>
                </c:pt>
                <c:pt idx="3">
                  <c:v>7.0000000000000007E-2</c:v>
                </c:pt>
                <c:pt idx="4">
                  <c:v>0.68</c:v>
                </c:pt>
                <c:pt idx="5">
                  <c:v>0.02</c:v>
                </c:pt>
              </c:numCache>
            </c:numRef>
          </c:val>
          <c:extLst>
            <c:ext xmlns:c16="http://schemas.microsoft.com/office/drawing/2014/chart" uri="{C3380CC4-5D6E-409C-BE32-E72D297353CC}">
              <c16:uniqueId val="{00000014-D8AE-46ED-B85D-E322D3E7A329}"/>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D8AE-46ED-B85D-E322D3E7A329}"/>
                </c:ext>
              </c:extLst>
            </c:dLbl>
            <c:dLbl>
              <c:idx val="1"/>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D8AE-46ED-B85D-E322D3E7A329}"/>
                </c:ext>
              </c:extLst>
            </c:dLbl>
            <c:dLbl>
              <c:idx val="2"/>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D8AE-46ED-B85D-E322D3E7A329}"/>
                </c:ext>
              </c:extLst>
            </c:dLbl>
            <c:dLbl>
              <c:idx val="3"/>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D8AE-46ED-B85D-E322D3E7A329}"/>
                </c:ext>
              </c:extLst>
            </c:dLbl>
            <c:dLbl>
              <c:idx val="4"/>
              <c:tx>
                <c:rich>
                  <a:bodyPr/>
                  <a:lstStyle/>
                  <a:p>
                    <a:r>
                      <a:rPr lang="fi-FI"/>
                      <a:t>56%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D8AE-46ED-B85D-E322D3E7A329}"/>
                </c:ext>
              </c:extLst>
            </c:dLbl>
            <c:dLbl>
              <c:idx val="5"/>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D8AE-46ED-B85D-E322D3E7A32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Olemme parantaneet yrityksemme energiaratkaisuja</c:v>
                </c:pt>
                <c:pt idx="1">
                  <c:v>Suunnittelemme tekevämme energiatehokkuuteen liittyviä parannuksia</c:v>
                </c:pt>
                <c:pt idx="2">
                  <c:v>Vihreä siirtymä on osa yrityksemme strategiaa</c:v>
                </c:pt>
                <c:pt idx="3">
                  <c:v>Vihreä siirtymä tuo yrityksellemme liiketoiminnan kasvumahdollisuuksia</c:v>
                </c:pt>
                <c:pt idx="4">
                  <c:v>Emme ole tehneet erityisiä toimia</c:v>
                </c:pt>
                <c:pt idx="5">
                  <c:v>Vapaa sana</c:v>
                </c:pt>
              </c:strCache>
            </c:strRef>
          </c:cat>
          <c:val>
            <c:numRef>
              <c:f>Sheet1!$G$2:$G$7</c:f>
              <c:numCache>
                <c:formatCode>General</c:formatCode>
                <c:ptCount val="6"/>
                <c:pt idx="0">
                  <c:v>0.25</c:v>
                </c:pt>
                <c:pt idx="1">
                  <c:v>0.14000000000000001</c:v>
                </c:pt>
                <c:pt idx="2">
                  <c:v>0.08</c:v>
                </c:pt>
                <c:pt idx="3">
                  <c:v>0.03</c:v>
                </c:pt>
                <c:pt idx="4">
                  <c:v>0.56000000000000005</c:v>
                </c:pt>
                <c:pt idx="5">
                  <c:v>0.05</c:v>
                </c:pt>
              </c:numCache>
            </c:numRef>
          </c:val>
          <c:extLst>
            <c:ext xmlns:c16="http://schemas.microsoft.com/office/drawing/2014/chart" uri="{C3380CC4-5D6E-409C-BE32-E72D297353CC}">
              <c16:uniqueId val="{0000001B-D8AE-46ED-B85D-E322D3E7A329}"/>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76%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9428-4DB9-8639-6CB1EE47D6C5}"/>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9428-4DB9-8639-6CB1EE47D6C5}"/>
                </c:ext>
              </c:extLst>
            </c:dLbl>
            <c:dLbl>
              <c:idx val="2"/>
              <c:tx>
                <c:rich>
                  <a:bodyPr/>
                  <a:lstStyle/>
                  <a:p>
                    <a:r>
                      <a:rPr lang="fi-FI"/>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9428-4DB9-8639-6CB1EE47D6C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Mikä ESG?</c:v>
                </c:pt>
                <c:pt idx="1">
                  <c:v>Olemme tehneet yrityksellemme oman ESG-vastuullisuusohjelman</c:v>
                </c:pt>
                <c:pt idx="2">
                  <c:v>Suunnitelmissa on saada yrityksellemme oma ESG-vastuullisuusohjelma</c:v>
                </c:pt>
              </c:strCache>
            </c:strRef>
          </c:cat>
          <c:val>
            <c:numRef>
              <c:f>Sheet1!$D$2:$D$4</c:f>
              <c:numCache>
                <c:formatCode>General</c:formatCode>
                <c:ptCount val="3"/>
                <c:pt idx="0">
                  <c:v>0.76</c:v>
                </c:pt>
                <c:pt idx="1">
                  <c:v>0.02</c:v>
                </c:pt>
                <c:pt idx="2">
                  <c:v>0.22</c:v>
                </c:pt>
              </c:numCache>
            </c:numRef>
          </c:val>
          <c:extLst>
            <c:ext xmlns:c16="http://schemas.microsoft.com/office/drawing/2014/chart" uri="{C3380CC4-5D6E-409C-BE32-E72D297353CC}">
              <c16:uniqueId val="{00000003-9428-4DB9-8639-6CB1EE47D6C5}"/>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96%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9428-4DB9-8639-6CB1EE47D6C5}"/>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9428-4DB9-8639-6CB1EE47D6C5}"/>
                </c:ext>
              </c:extLst>
            </c:dLbl>
            <c:dLbl>
              <c:idx val="2"/>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9428-4DB9-8639-6CB1EE47D6C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Mikä ESG?</c:v>
                </c:pt>
                <c:pt idx="1">
                  <c:v>Olemme tehneet yrityksellemme oman ESG-vastuullisuusohjelman</c:v>
                </c:pt>
                <c:pt idx="2">
                  <c:v>Suunnitelmissa on saada yrityksellemme oma ESG-vastuullisuusohjelma</c:v>
                </c:pt>
              </c:strCache>
            </c:strRef>
          </c:cat>
          <c:val>
            <c:numRef>
              <c:f>Sheet1!$E$2:$E$4</c:f>
              <c:numCache>
                <c:formatCode>General</c:formatCode>
                <c:ptCount val="3"/>
                <c:pt idx="0">
                  <c:v>0.96</c:v>
                </c:pt>
                <c:pt idx="1">
                  <c:v>0</c:v>
                </c:pt>
                <c:pt idx="2">
                  <c:v>0.04</c:v>
                </c:pt>
              </c:numCache>
            </c:numRef>
          </c:val>
          <c:extLst>
            <c:ext xmlns:c16="http://schemas.microsoft.com/office/drawing/2014/chart" uri="{C3380CC4-5D6E-409C-BE32-E72D297353CC}">
              <c16:uniqueId val="{00000007-9428-4DB9-8639-6CB1EE47D6C5}"/>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89%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9428-4DB9-8639-6CB1EE47D6C5}"/>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9428-4DB9-8639-6CB1EE47D6C5}"/>
                </c:ext>
              </c:extLst>
            </c:dLbl>
            <c:dLbl>
              <c:idx val="2"/>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9428-4DB9-8639-6CB1EE47D6C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Mikä ESG?</c:v>
                </c:pt>
                <c:pt idx="1">
                  <c:v>Olemme tehneet yrityksellemme oman ESG-vastuullisuusohjelman</c:v>
                </c:pt>
                <c:pt idx="2">
                  <c:v>Suunnitelmissa on saada yrityksellemme oma ESG-vastuullisuusohjelma</c:v>
                </c:pt>
              </c:strCache>
            </c:strRef>
          </c:cat>
          <c:val>
            <c:numRef>
              <c:f>Sheet1!$F$2:$F$4</c:f>
              <c:numCache>
                <c:formatCode>General</c:formatCode>
                <c:ptCount val="3"/>
                <c:pt idx="0">
                  <c:v>0.89</c:v>
                </c:pt>
                <c:pt idx="1">
                  <c:v>0.02</c:v>
                </c:pt>
                <c:pt idx="2">
                  <c:v>0.09</c:v>
                </c:pt>
              </c:numCache>
            </c:numRef>
          </c:val>
          <c:extLst>
            <c:ext xmlns:c16="http://schemas.microsoft.com/office/drawing/2014/chart" uri="{C3380CC4-5D6E-409C-BE32-E72D297353CC}">
              <c16:uniqueId val="{0000000B-9428-4DB9-8639-6CB1EE47D6C5}"/>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88%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9428-4DB9-8639-6CB1EE47D6C5}"/>
                </c:ext>
              </c:extLst>
            </c:dLbl>
            <c:dLbl>
              <c:idx val="1"/>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9428-4DB9-8639-6CB1EE47D6C5}"/>
                </c:ext>
              </c:extLst>
            </c:dLbl>
            <c:dLbl>
              <c:idx val="2"/>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9428-4DB9-8639-6CB1EE47D6C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Mikä ESG?</c:v>
                </c:pt>
                <c:pt idx="1">
                  <c:v>Olemme tehneet yrityksellemme oman ESG-vastuullisuusohjelman</c:v>
                </c:pt>
                <c:pt idx="2">
                  <c:v>Suunnitelmissa on saada yrityksellemme oma ESG-vastuullisuusohjelma</c:v>
                </c:pt>
              </c:strCache>
            </c:strRef>
          </c:cat>
          <c:val>
            <c:numRef>
              <c:f>Sheet1!$G$2:$G$4</c:f>
              <c:numCache>
                <c:formatCode>General</c:formatCode>
                <c:ptCount val="3"/>
                <c:pt idx="0">
                  <c:v>0.88</c:v>
                </c:pt>
                <c:pt idx="1">
                  <c:v>0.01</c:v>
                </c:pt>
                <c:pt idx="2">
                  <c:v>0.11</c:v>
                </c:pt>
              </c:numCache>
            </c:numRef>
          </c:val>
          <c:extLst>
            <c:ext xmlns:c16="http://schemas.microsoft.com/office/drawing/2014/chart" uri="{C3380CC4-5D6E-409C-BE32-E72D297353CC}">
              <c16:uniqueId val="{0000000F-9428-4DB9-8639-6CB1EE47D6C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100%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CE1A-4F05-85EA-FCC59A692B1C}"/>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CE1A-4F05-85EA-FCC59A692B1C}"/>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CE1A-4F05-85EA-FCC59A692B1C}"/>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CE1A-4F05-85EA-FCC59A692B1C}"/>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CE1A-4F05-85EA-FCC59A692B1C}"/>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Yritysasiakkaiden vaatimukset</c:v>
                </c:pt>
                <c:pt idx="1">
                  <c:v>Kuluttajien vaatimukset</c:v>
                </c:pt>
                <c:pt idx="2">
                  <c:v>Päämiehen vaatimukset sillä yrityksemme toimii alihankkijana ulkopuoliselle              toimijalle</c:v>
                </c:pt>
                <c:pt idx="3">
                  <c:v>Rahoittajien vaatimukset</c:v>
                </c:pt>
                <c:pt idx="4">
                  <c:v>Toimialamme vaatimukset ESG-dokumentoinnista</c:v>
                </c:pt>
              </c:strCache>
            </c:strRef>
          </c:cat>
          <c:val>
            <c:numRef>
              <c:f>Sheet1!$D$2:$D$6</c:f>
              <c:numCache>
                <c:formatCode>General</c:formatCode>
                <c:ptCount val="5"/>
                <c:pt idx="0">
                  <c:v>1</c:v>
                </c:pt>
                <c:pt idx="1">
                  <c:v>0</c:v>
                </c:pt>
                <c:pt idx="2">
                  <c:v>0</c:v>
                </c:pt>
                <c:pt idx="3">
                  <c:v>0</c:v>
                </c:pt>
                <c:pt idx="4">
                  <c:v>0</c:v>
                </c:pt>
              </c:numCache>
            </c:numRef>
          </c:val>
          <c:extLst>
            <c:ext xmlns:c16="http://schemas.microsoft.com/office/drawing/2014/chart" uri="{C3380CC4-5D6E-409C-BE32-E72D297353CC}">
              <c16:uniqueId val="{00000005-CE1A-4F05-85EA-FCC59A692B1C}"/>
            </c:ext>
          </c:extLst>
        </c:ser>
        <c:ser>
          <c:idx val="1"/>
          <c:order val="1"/>
          <c:tx>
            <c:strRef>
              <c:f>Sheet1!$E$1</c:f>
              <c:strCache>
                <c:ptCount val="1"/>
                <c:pt idx="0">
                  <c:v>Kauppa</c:v>
                </c:pt>
              </c:strCache>
            </c:strRef>
          </c:tx>
          <c:spPr>
            <a:solidFill>
              <a:srgbClr val="F26923"/>
            </a:solidFill>
            <a:ln>
              <a:solidFill>
                <a:srgbClr val="F26923"/>
              </a:solidFill>
            </a:ln>
          </c:spPr>
          <c:invertIfNegative val="0"/>
          <c:cat>
            <c:strRef>
              <c:f>Sheet1!$C$2:$C$6</c:f>
              <c:strCache>
                <c:ptCount val="5"/>
                <c:pt idx="0">
                  <c:v>Yritysasiakkaiden vaatimukset</c:v>
                </c:pt>
                <c:pt idx="1">
                  <c:v>Kuluttajien vaatimukset</c:v>
                </c:pt>
                <c:pt idx="2">
                  <c:v>Päämiehen vaatimukset sillä yrityksemme toimii alihankkijana ulkopuoliselle              toimijalle</c:v>
                </c:pt>
                <c:pt idx="3">
                  <c:v>Rahoittajien vaatimukset</c:v>
                </c:pt>
                <c:pt idx="4">
                  <c:v>Toimialamme vaatimukset ESG-dokumentoinnista</c:v>
                </c:pt>
              </c:strCache>
            </c:strRef>
          </c:cat>
          <c:val>
            <c:numRef>
              <c:f>Sheet1!$E$2:$E$6</c:f>
              <c:numCache>
                <c:formatCode>General</c:formatCode>
                <c:ptCount val="5"/>
                <c:pt idx="0">
                  <c:v>0</c:v>
                </c:pt>
                <c:pt idx="1">
                  <c:v>0</c:v>
                </c:pt>
                <c:pt idx="2">
                  <c:v>0</c:v>
                </c:pt>
                <c:pt idx="3">
                  <c:v>0</c:v>
                </c:pt>
                <c:pt idx="4">
                  <c:v>0</c:v>
                </c:pt>
              </c:numCache>
            </c:numRef>
          </c:val>
          <c:extLst>
            <c:ext xmlns:c16="http://schemas.microsoft.com/office/drawing/2014/chart" uri="{C3380CC4-5D6E-409C-BE32-E72D297353CC}">
              <c16:uniqueId val="{0000000B-CE1A-4F05-85EA-FCC59A692B1C}"/>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100%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CE1A-4F05-85EA-FCC59A692B1C}"/>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CE1A-4F05-85EA-FCC59A692B1C}"/>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CE1A-4F05-85EA-FCC59A692B1C}"/>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CE1A-4F05-85EA-FCC59A692B1C}"/>
                </c:ext>
              </c:extLst>
            </c:dLbl>
            <c:dLbl>
              <c:idx val="4"/>
              <c:tx>
                <c:rich>
                  <a:bodyPr/>
                  <a:lstStyle/>
                  <a:p>
                    <a:r>
                      <a:rPr lang="fi-FI"/>
                      <a:t>100%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CE1A-4F05-85EA-FCC59A692B1C}"/>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Yritysasiakkaiden vaatimukset</c:v>
                </c:pt>
                <c:pt idx="1">
                  <c:v>Kuluttajien vaatimukset</c:v>
                </c:pt>
                <c:pt idx="2">
                  <c:v>Päämiehen vaatimukset sillä yrityksemme toimii alihankkijana ulkopuoliselle              toimijalle</c:v>
                </c:pt>
                <c:pt idx="3">
                  <c:v>Rahoittajien vaatimukset</c:v>
                </c:pt>
                <c:pt idx="4">
                  <c:v>Toimialamme vaatimukset ESG-dokumentoinnista</c:v>
                </c:pt>
              </c:strCache>
            </c:strRef>
          </c:cat>
          <c:val>
            <c:numRef>
              <c:f>Sheet1!$F$2:$F$6</c:f>
              <c:numCache>
                <c:formatCode>General</c:formatCode>
                <c:ptCount val="5"/>
                <c:pt idx="0">
                  <c:v>1</c:v>
                </c:pt>
                <c:pt idx="1">
                  <c:v>0</c:v>
                </c:pt>
                <c:pt idx="2">
                  <c:v>0</c:v>
                </c:pt>
                <c:pt idx="3">
                  <c:v>0</c:v>
                </c:pt>
                <c:pt idx="4">
                  <c:v>1</c:v>
                </c:pt>
              </c:numCache>
            </c:numRef>
          </c:val>
          <c:extLst>
            <c:ext xmlns:c16="http://schemas.microsoft.com/office/drawing/2014/chart" uri="{C3380CC4-5D6E-409C-BE32-E72D297353CC}">
              <c16:uniqueId val="{00000011-CE1A-4F05-85EA-FCC59A692B1C}"/>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CE1A-4F05-85EA-FCC59A692B1C}"/>
                </c:ext>
              </c:extLst>
            </c:dLbl>
            <c:dLbl>
              <c:idx val="1"/>
              <c:tx>
                <c:rich>
                  <a:bodyPr/>
                  <a:lstStyle/>
                  <a:p>
                    <a:r>
                      <a:rPr lang="fi-FI"/>
                      <a:t>50%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CE1A-4F05-85EA-FCC59A692B1C}"/>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4-CE1A-4F05-85EA-FCC59A692B1C}"/>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5-CE1A-4F05-85EA-FCC59A692B1C}"/>
                </c:ext>
              </c:extLst>
            </c:dLbl>
            <c:dLbl>
              <c:idx val="4"/>
              <c:tx>
                <c:rich>
                  <a:bodyPr/>
                  <a:lstStyle/>
                  <a:p>
                    <a:r>
                      <a:rPr lang="fi-FI"/>
                      <a:t>50%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CE1A-4F05-85EA-FCC59A692B1C}"/>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Yritysasiakkaiden vaatimukset</c:v>
                </c:pt>
                <c:pt idx="1">
                  <c:v>Kuluttajien vaatimukset</c:v>
                </c:pt>
                <c:pt idx="2">
                  <c:v>Päämiehen vaatimukset sillä yrityksemme toimii alihankkijana ulkopuoliselle              toimijalle</c:v>
                </c:pt>
                <c:pt idx="3">
                  <c:v>Rahoittajien vaatimukset</c:v>
                </c:pt>
                <c:pt idx="4">
                  <c:v>Toimialamme vaatimukset ESG-dokumentoinnista</c:v>
                </c:pt>
              </c:strCache>
            </c:strRef>
          </c:cat>
          <c:val>
            <c:numRef>
              <c:f>Sheet1!$G$2:$G$6</c:f>
              <c:numCache>
                <c:formatCode>General</c:formatCode>
                <c:ptCount val="5"/>
                <c:pt idx="0">
                  <c:v>0</c:v>
                </c:pt>
                <c:pt idx="1">
                  <c:v>0.5</c:v>
                </c:pt>
                <c:pt idx="2">
                  <c:v>0</c:v>
                </c:pt>
                <c:pt idx="3">
                  <c:v>0</c:v>
                </c:pt>
                <c:pt idx="4">
                  <c:v>0.5</c:v>
                </c:pt>
              </c:numCache>
            </c:numRef>
          </c:val>
          <c:extLst>
            <c:ext xmlns:c16="http://schemas.microsoft.com/office/drawing/2014/chart" uri="{C3380CC4-5D6E-409C-BE32-E72D297353CC}">
              <c16:uniqueId val="{00000017-CE1A-4F05-85EA-FCC59A692B1C}"/>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30%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A449-4DCC-AF59-D32C87615271}"/>
                </c:ext>
              </c:extLst>
            </c:dLbl>
            <c:dLbl>
              <c:idx val="1"/>
              <c:tx>
                <c:rich>
                  <a:bodyPr/>
                  <a:lstStyle/>
                  <a:p>
                    <a:r>
                      <a:rPr lang="fi-FI"/>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A449-4DCC-AF59-D32C87615271}"/>
                </c:ext>
              </c:extLst>
            </c:dLbl>
            <c:dLbl>
              <c:idx val="2"/>
              <c:tx>
                <c:rich>
                  <a:bodyPr/>
                  <a:lstStyle/>
                  <a:p>
                    <a:r>
                      <a:rPr lang="fi-FI"/>
                      <a:t>42%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A449-4DCC-AF59-D32C87615271}"/>
                </c:ext>
              </c:extLst>
            </c:dLbl>
            <c:dLbl>
              <c:idx val="3"/>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A449-4DCC-AF59-D32C87615271}"/>
                </c:ext>
              </c:extLst>
            </c:dLbl>
            <c:dLbl>
              <c:idx val="4"/>
              <c:tx>
                <c:rich>
                  <a:bodyPr/>
                  <a:lstStyle/>
                  <a:p>
                    <a:r>
                      <a:rPr lang="fi-FI"/>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A449-4DCC-AF59-D32C87615271}"/>
                </c:ext>
              </c:extLst>
            </c:dLbl>
            <c:dLbl>
              <c:idx val="5"/>
              <c:tx>
                <c:rich>
                  <a:bodyPr/>
                  <a:lstStyle/>
                  <a:p>
                    <a:r>
                      <a:rPr lang="fi-FI"/>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A449-4DCC-AF59-D32C87615271}"/>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Tällä hetkellä minua ei ole erityisiä huolenaiheita</c:v>
                </c:pt>
                <c:pt idx="1">
                  <c:v>Yritykseni taloudellinen tilanne</c:v>
                </c:pt>
                <c:pt idx="2">
                  <c:v>Yritykseni tulevaisuus yleensä</c:v>
                </c:pt>
                <c:pt idx="3">
                  <c:v>Henkilökohtaiset mm. perhesyyt</c:v>
                </c:pt>
                <c:pt idx="4">
                  <c:v>Oma terveys</c:v>
                </c:pt>
                <c:pt idx="5">
                  <c:v>Jokin muu, mikä?</c:v>
                </c:pt>
              </c:strCache>
            </c:strRef>
          </c:cat>
          <c:val>
            <c:numRef>
              <c:f>Sheet1!$D$2:$D$7</c:f>
              <c:numCache>
                <c:formatCode>General</c:formatCode>
                <c:ptCount val="6"/>
                <c:pt idx="0">
                  <c:v>0.3</c:v>
                </c:pt>
                <c:pt idx="1">
                  <c:v>0.33</c:v>
                </c:pt>
                <c:pt idx="2">
                  <c:v>0.42</c:v>
                </c:pt>
                <c:pt idx="3">
                  <c:v>0.18</c:v>
                </c:pt>
                <c:pt idx="4">
                  <c:v>0.19</c:v>
                </c:pt>
                <c:pt idx="5">
                  <c:v>0.12</c:v>
                </c:pt>
              </c:numCache>
            </c:numRef>
          </c:val>
          <c:extLst>
            <c:ext xmlns:c16="http://schemas.microsoft.com/office/drawing/2014/chart" uri="{C3380CC4-5D6E-409C-BE32-E72D297353CC}">
              <c16:uniqueId val="{00000006-A449-4DCC-AF59-D32C87615271}"/>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A449-4DCC-AF59-D32C87615271}"/>
                </c:ext>
              </c:extLst>
            </c:dLbl>
            <c:dLbl>
              <c:idx val="1"/>
              <c:tx>
                <c:rich>
                  <a:bodyPr/>
                  <a:lstStyle/>
                  <a:p>
                    <a:r>
                      <a:rPr lang="fi-FI"/>
                      <a:t>41%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A449-4DCC-AF59-D32C87615271}"/>
                </c:ext>
              </c:extLst>
            </c:dLbl>
            <c:dLbl>
              <c:idx val="2"/>
              <c:tx>
                <c:rich>
                  <a:bodyPr/>
                  <a:lstStyle/>
                  <a:p>
                    <a:r>
                      <a:rPr lang="fi-FI"/>
                      <a:t>56%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A449-4DCC-AF59-D32C87615271}"/>
                </c:ext>
              </c:extLst>
            </c:dLbl>
            <c:dLbl>
              <c:idx val="3"/>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A449-4DCC-AF59-D32C87615271}"/>
                </c:ext>
              </c:extLst>
            </c:dLbl>
            <c:dLbl>
              <c:idx val="4"/>
              <c:tx>
                <c:rich>
                  <a:bodyPr/>
                  <a:lstStyle/>
                  <a:p>
                    <a:r>
                      <a:rPr lang="fi-FI"/>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A449-4DCC-AF59-D32C87615271}"/>
                </c:ext>
              </c:extLst>
            </c:dLbl>
            <c:dLbl>
              <c:idx val="5"/>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A449-4DCC-AF59-D32C87615271}"/>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Tällä hetkellä minua ei ole erityisiä huolenaiheita</c:v>
                </c:pt>
                <c:pt idx="1">
                  <c:v>Yritykseni taloudellinen tilanne</c:v>
                </c:pt>
                <c:pt idx="2">
                  <c:v>Yritykseni tulevaisuus yleensä</c:v>
                </c:pt>
                <c:pt idx="3">
                  <c:v>Henkilökohtaiset mm. perhesyyt</c:v>
                </c:pt>
                <c:pt idx="4">
                  <c:v>Oma terveys</c:v>
                </c:pt>
                <c:pt idx="5">
                  <c:v>Jokin muu, mikä?</c:v>
                </c:pt>
              </c:strCache>
            </c:strRef>
          </c:cat>
          <c:val>
            <c:numRef>
              <c:f>Sheet1!$E$2:$E$7</c:f>
              <c:numCache>
                <c:formatCode>General</c:formatCode>
                <c:ptCount val="6"/>
                <c:pt idx="0">
                  <c:v>0.13</c:v>
                </c:pt>
                <c:pt idx="1">
                  <c:v>0.41</c:v>
                </c:pt>
                <c:pt idx="2">
                  <c:v>0.56000000000000005</c:v>
                </c:pt>
                <c:pt idx="3">
                  <c:v>0.11</c:v>
                </c:pt>
                <c:pt idx="4">
                  <c:v>0.43</c:v>
                </c:pt>
                <c:pt idx="5">
                  <c:v>7.0000000000000007E-2</c:v>
                </c:pt>
              </c:numCache>
            </c:numRef>
          </c:val>
          <c:extLst>
            <c:ext xmlns:c16="http://schemas.microsoft.com/office/drawing/2014/chart" uri="{C3380CC4-5D6E-409C-BE32-E72D297353CC}">
              <c16:uniqueId val="{0000000D-A449-4DCC-AF59-D32C87615271}"/>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37%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A449-4DCC-AF59-D32C87615271}"/>
                </c:ext>
              </c:extLst>
            </c:dLbl>
            <c:dLbl>
              <c:idx val="1"/>
              <c:tx>
                <c:rich>
                  <a:bodyPr/>
                  <a:lstStyle/>
                  <a:p>
                    <a:r>
                      <a:rPr lang="fi-FI"/>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A449-4DCC-AF59-D32C87615271}"/>
                </c:ext>
              </c:extLst>
            </c:dLbl>
            <c:dLbl>
              <c:idx val="2"/>
              <c:tx>
                <c:rich>
                  <a:bodyPr/>
                  <a:lstStyle/>
                  <a:p>
                    <a:r>
                      <a:rPr lang="fi-FI"/>
                      <a:t>43%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A449-4DCC-AF59-D32C87615271}"/>
                </c:ext>
              </c:extLst>
            </c:dLbl>
            <c:dLbl>
              <c:idx val="3"/>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A449-4DCC-AF59-D32C87615271}"/>
                </c:ext>
              </c:extLst>
            </c:dLbl>
            <c:dLbl>
              <c:idx val="4"/>
              <c:tx>
                <c:rich>
                  <a:bodyPr/>
                  <a:lstStyle/>
                  <a:p>
                    <a:r>
                      <a:rPr lang="fi-FI"/>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A449-4DCC-AF59-D32C87615271}"/>
                </c:ext>
              </c:extLst>
            </c:dLbl>
            <c:dLbl>
              <c:idx val="5"/>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A449-4DCC-AF59-D32C87615271}"/>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Tällä hetkellä minua ei ole erityisiä huolenaiheita</c:v>
                </c:pt>
                <c:pt idx="1">
                  <c:v>Yritykseni taloudellinen tilanne</c:v>
                </c:pt>
                <c:pt idx="2">
                  <c:v>Yritykseni tulevaisuus yleensä</c:v>
                </c:pt>
                <c:pt idx="3">
                  <c:v>Henkilökohtaiset mm. perhesyyt</c:v>
                </c:pt>
                <c:pt idx="4">
                  <c:v>Oma terveys</c:v>
                </c:pt>
                <c:pt idx="5">
                  <c:v>Jokin muu, mikä?</c:v>
                </c:pt>
              </c:strCache>
            </c:strRef>
          </c:cat>
          <c:val>
            <c:numRef>
              <c:f>Sheet1!$F$2:$F$7</c:f>
              <c:numCache>
                <c:formatCode>General</c:formatCode>
                <c:ptCount val="6"/>
                <c:pt idx="0">
                  <c:v>0.37</c:v>
                </c:pt>
                <c:pt idx="1">
                  <c:v>0.22</c:v>
                </c:pt>
                <c:pt idx="2">
                  <c:v>0.43</c:v>
                </c:pt>
                <c:pt idx="3">
                  <c:v>0.08</c:v>
                </c:pt>
                <c:pt idx="4">
                  <c:v>0.22</c:v>
                </c:pt>
                <c:pt idx="5">
                  <c:v>0.03</c:v>
                </c:pt>
              </c:numCache>
            </c:numRef>
          </c:val>
          <c:extLst>
            <c:ext xmlns:c16="http://schemas.microsoft.com/office/drawing/2014/chart" uri="{C3380CC4-5D6E-409C-BE32-E72D297353CC}">
              <c16:uniqueId val="{00000014-A449-4DCC-AF59-D32C87615271}"/>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A449-4DCC-AF59-D32C87615271}"/>
                </c:ext>
              </c:extLst>
            </c:dLbl>
            <c:dLbl>
              <c:idx val="1"/>
              <c:tx>
                <c:rich>
                  <a:bodyPr/>
                  <a:lstStyle/>
                  <a:p>
                    <a:r>
                      <a:rPr lang="fi-FI"/>
                      <a:t>30%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A449-4DCC-AF59-D32C87615271}"/>
                </c:ext>
              </c:extLst>
            </c:dLbl>
            <c:dLbl>
              <c:idx val="2"/>
              <c:tx>
                <c:rich>
                  <a:bodyPr/>
                  <a:lstStyle/>
                  <a:p>
                    <a:r>
                      <a:rPr lang="fi-FI"/>
                      <a:t>49%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A449-4DCC-AF59-D32C87615271}"/>
                </c:ext>
              </c:extLst>
            </c:dLbl>
            <c:dLbl>
              <c:idx val="3"/>
              <c:tx>
                <c:rich>
                  <a:bodyPr/>
                  <a:lstStyle/>
                  <a:p>
                    <a:r>
                      <a:rPr lang="fi-FI"/>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A449-4DCC-AF59-D32C87615271}"/>
                </c:ext>
              </c:extLst>
            </c:dLbl>
            <c:dLbl>
              <c:idx val="4"/>
              <c:tx>
                <c:rich>
                  <a:bodyPr/>
                  <a:lstStyle/>
                  <a:p>
                    <a:r>
                      <a:rPr lang="fi-FI"/>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A449-4DCC-AF59-D32C87615271}"/>
                </c:ext>
              </c:extLst>
            </c:dLbl>
            <c:dLbl>
              <c:idx val="5"/>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A449-4DCC-AF59-D32C87615271}"/>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Sheet1!$C$2:$C$7</c:f>
              <c:strCache>
                <c:ptCount val="6"/>
                <c:pt idx="0">
                  <c:v>Tällä hetkellä minua ei ole erityisiä huolenaiheita</c:v>
                </c:pt>
                <c:pt idx="1">
                  <c:v>Yritykseni taloudellinen tilanne</c:v>
                </c:pt>
                <c:pt idx="2">
                  <c:v>Yritykseni tulevaisuus yleensä</c:v>
                </c:pt>
                <c:pt idx="3">
                  <c:v>Henkilökohtaiset mm. perhesyyt</c:v>
                </c:pt>
                <c:pt idx="4">
                  <c:v>Oma terveys</c:v>
                </c:pt>
                <c:pt idx="5">
                  <c:v>Jokin muu, mikä?</c:v>
                </c:pt>
              </c:strCache>
            </c:strRef>
          </c:cat>
          <c:val>
            <c:numRef>
              <c:f>Sheet1!$G$2:$G$7</c:f>
              <c:numCache>
                <c:formatCode>General</c:formatCode>
                <c:ptCount val="6"/>
                <c:pt idx="0">
                  <c:v>0.25</c:v>
                </c:pt>
                <c:pt idx="1">
                  <c:v>0.3</c:v>
                </c:pt>
                <c:pt idx="2">
                  <c:v>0.49</c:v>
                </c:pt>
                <c:pt idx="3">
                  <c:v>0.19</c:v>
                </c:pt>
                <c:pt idx="4">
                  <c:v>0.33</c:v>
                </c:pt>
                <c:pt idx="5">
                  <c:v>7.0000000000000007E-2</c:v>
                </c:pt>
              </c:numCache>
            </c:numRef>
          </c:val>
          <c:extLst>
            <c:ext xmlns:c16="http://schemas.microsoft.com/office/drawing/2014/chart" uri="{C3380CC4-5D6E-409C-BE32-E72D297353CC}">
              <c16:uniqueId val="{0000001B-A449-4DCC-AF59-D32C87615271}"/>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23BF-4848-AC1D-86F3A7C73197}"/>
                </c:ext>
              </c:extLst>
            </c:dLbl>
            <c:dLbl>
              <c:idx val="1"/>
              <c:tx>
                <c:rich>
                  <a:bodyPr/>
                  <a:lstStyle/>
                  <a:p>
                    <a:r>
                      <a:rPr lang="fi-FI"/>
                      <a:t>93%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23BF-4848-AC1D-86F3A7C7319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Kyllä</c:v>
                </c:pt>
                <c:pt idx="1">
                  <c:v>Ei</c:v>
                </c:pt>
              </c:strCache>
            </c:strRef>
          </c:cat>
          <c:val>
            <c:numRef>
              <c:f>Sheet1!$D$2:$D$3</c:f>
              <c:numCache>
                <c:formatCode>General</c:formatCode>
                <c:ptCount val="2"/>
                <c:pt idx="0">
                  <c:v>7.0000000000000007E-2</c:v>
                </c:pt>
                <c:pt idx="1">
                  <c:v>0.93</c:v>
                </c:pt>
              </c:numCache>
            </c:numRef>
          </c:val>
          <c:extLst>
            <c:ext xmlns:c16="http://schemas.microsoft.com/office/drawing/2014/chart" uri="{C3380CC4-5D6E-409C-BE32-E72D297353CC}">
              <c16:uniqueId val="{00000002-23BF-4848-AC1D-86F3A7C73197}"/>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23BF-4848-AC1D-86F3A7C73197}"/>
                </c:ext>
              </c:extLst>
            </c:dLbl>
            <c:dLbl>
              <c:idx val="1"/>
              <c:tx>
                <c:rich>
                  <a:bodyPr/>
                  <a:lstStyle/>
                  <a:p>
                    <a:r>
                      <a:rPr lang="fi-FI"/>
                      <a:t>91%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23BF-4848-AC1D-86F3A7C7319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Kyllä</c:v>
                </c:pt>
                <c:pt idx="1">
                  <c:v>Ei</c:v>
                </c:pt>
              </c:strCache>
            </c:strRef>
          </c:cat>
          <c:val>
            <c:numRef>
              <c:f>Sheet1!$E$2:$E$3</c:f>
              <c:numCache>
                <c:formatCode>General</c:formatCode>
                <c:ptCount val="2"/>
                <c:pt idx="0">
                  <c:v>0.09</c:v>
                </c:pt>
                <c:pt idx="1">
                  <c:v>0.91</c:v>
                </c:pt>
              </c:numCache>
            </c:numRef>
          </c:val>
          <c:extLst>
            <c:ext xmlns:c16="http://schemas.microsoft.com/office/drawing/2014/chart" uri="{C3380CC4-5D6E-409C-BE32-E72D297353CC}">
              <c16:uniqueId val="{00000005-23BF-4848-AC1D-86F3A7C73197}"/>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23BF-4848-AC1D-86F3A7C73197}"/>
                </c:ext>
              </c:extLst>
            </c:dLbl>
            <c:dLbl>
              <c:idx val="1"/>
              <c:tx>
                <c:rich>
                  <a:bodyPr/>
                  <a:lstStyle/>
                  <a:p>
                    <a:r>
                      <a:rPr lang="fi-FI"/>
                      <a:t>98%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23BF-4848-AC1D-86F3A7C7319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Kyllä</c:v>
                </c:pt>
                <c:pt idx="1">
                  <c:v>Ei</c:v>
                </c:pt>
              </c:strCache>
            </c:strRef>
          </c:cat>
          <c:val>
            <c:numRef>
              <c:f>Sheet1!$F$2:$F$3</c:f>
              <c:numCache>
                <c:formatCode>General</c:formatCode>
                <c:ptCount val="2"/>
                <c:pt idx="0">
                  <c:v>0.02</c:v>
                </c:pt>
                <c:pt idx="1">
                  <c:v>0.98</c:v>
                </c:pt>
              </c:numCache>
            </c:numRef>
          </c:val>
          <c:extLst>
            <c:ext xmlns:c16="http://schemas.microsoft.com/office/drawing/2014/chart" uri="{C3380CC4-5D6E-409C-BE32-E72D297353CC}">
              <c16:uniqueId val="{00000008-23BF-4848-AC1D-86F3A7C73197}"/>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23BF-4848-AC1D-86F3A7C73197}"/>
                </c:ext>
              </c:extLst>
            </c:dLbl>
            <c:dLbl>
              <c:idx val="1"/>
              <c:tx>
                <c:rich>
                  <a:bodyPr/>
                  <a:lstStyle/>
                  <a:p>
                    <a:r>
                      <a:rPr lang="fi-FI"/>
                      <a:t>93%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23BF-4848-AC1D-86F3A7C7319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Sheet1!$C$2:$C$3</c:f>
              <c:strCache>
                <c:ptCount val="2"/>
                <c:pt idx="0">
                  <c:v>Kyllä</c:v>
                </c:pt>
                <c:pt idx="1">
                  <c:v>Ei</c:v>
                </c:pt>
              </c:strCache>
            </c:strRef>
          </c:cat>
          <c:val>
            <c:numRef>
              <c:f>Sheet1!$G$2:$G$3</c:f>
              <c:numCache>
                <c:formatCode>General</c:formatCode>
                <c:ptCount val="2"/>
                <c:pt idx="0">
                  <c:v>7.0000000000000007E-2</c:v>
                </c:pt>
                <c:pt idx="1">
                  <c:v>0.93</c:v>
                </c:pt>
              </c:numCache>
            </c:numRef>
          </c:val>
          <c:extLst>
            <c:ext xmlns:c16="http://schemas.microsoft.com/office/drawing/2014/chart" uri="{C3380CC4-5D6E-409C-BE32-E72D297353CC}">
              <c16:uniqueId val="{0000000B-23BF-4848-AC1D-86F3A7C73197}"/>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5768-4EB1-AFEE-414AC24F504E}"/>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5768-4EB1-AFEE-414AC24F504E}"/>
                </c:ext>
              </c:extLst>
            </c:dLbl>
            <c:dLbl>
              <c:idx val="2"/>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5768-4EB1-AFEE-414AC24F504E}"/>
                </c:ext>
              </c:extLst>
            </c:dLbl>
            <c:dLbl>
              <c:idx val="3"/>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5768-4EB1-AFEE-414AC24F504E}"/>
                </c:ext>
              </c:extLst>
            </c:dLbl>
            <c:dLbl>
              <c:idx val="4"/>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5768-4EB1-AFEE-414AC24F504E}"/>
                </c:ext>
              </c:extLst>
            </c:dLbl>
            <c:dLbl>
              <c:idx val="5"/>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5768-4EB1-AFEE-414AC24F504E}"/>
                </c:ext>
              </c:extLst>
            </c:dLbl>
            <c:dLbl>
              <c:idx val="6"/>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5768-4EB1-AFEE-414AC24F504E}"/>
                </c:ext>
              </c:extLst>
            </c:dLbl>
            <c:dLbl>
              <c:idx val="7"/>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5768-4EB1-AFEE-414AC24F504E}"/>
                </c:ext>
              </c:extLst>
            </c:dLbl>
            <c:dLbl>
              <c:idx val="8"/>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5768-4EB1-AFEE-414AC24F504E}"/>
                </c:ext>
              </c:extLst>
            </c:dLbl>
            <c:dLbl>
              <c:idx val="9"/>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5768-4EB1-AFEE-414AC24F504E}"/>
                </c:ext>
              </c:extLst>
            </c:dLbl>
            <c:dLbl>
              <c:idx val="10"/>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5768-4EB1-AFEE-414AC24F504E}"/>
                </c:ext>
              </c:extLst>
            </c:dLbl>
            <c:dLbl>
              <c:idx val="11"/>
              <c:tx>
                <c:rich>
                  <a:bodyPr/>
                  <a:lstStyle/>
                  <a:p>
                    <a:r>
                      <a:rPr lang="fi-FI"/>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5768-4EB1-AFEE-414AC24F504E}"/>
                </c:ext>
              </c:extLst>
            </c:dLbl>
            <c:dLbl>
              <c:idx val="12"/>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5768-4EB1-AFEE-414AC24F504E}"/>
                </c:ext>
              </c:extLst>
            </c:dLbl>
            <c:dLbl>
              <c:idx val="1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5768-4EB1-AFEE-414AC24F504E}"/>
                </c:ext>
              </c:extLst>
            </c:dLbl>
            <c:dLbl>
              <c:idx val="14"/>
              <c:tx>
                <c:rich>
                  <a:bodyPr/>
                  <a:lstStyle/>
                  <a:p>
                    <a:r>
                      <a:rPr lang="fi-FI"/>
                      <a:t>38%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5768-4EB1-AFEE-414AC24F504E}"/>
                </c:ext>
              </c:extLst>
            </c:dLbl>
            <c:dLbl>
              <c:idx val="15"/>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5768-4EB1-AFEE-414AC24F504E}"/>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Sheet1!$C$2:$C$17</c:f>
              <c:strCache>
                <c:ptCount val="16"/>
                <c:pt idx="0">
                  <c:v>Lakineuvonta</c:v>
                </c:pt>
                <c:pt idx="1">
                  <c:v>Mentoripalvelu</c:v>
                </c:pt>
                <c:pt idx="2">
                  <c:v>Hankintaneuvonta</c:v>
                </c:pt>
                <c:pt idx="3">
                  <c:v>Omistajanvaihdospalvelu</c:v>
                </c:pt>
                <c:pt idx="4">
                  <c:v>Asiakirjapankki</c:v>
                </c:pt>
                <c:pt idx="5">
                  <c:v>Fennian jäsenetu</c:v>
                </c:pt>
                <c:pt idx="6">
                  <c:v>Elisan jäsenetu</c:v>
                </c:pt>
                <c:pt idx="7">
                  <c:v>Muut yhteistyötahojen jäsenedut</c:v>
                </c:pt>
                <c:pt idx="8">
                  <c:v>YOM digikoulutukset</c:v>
                </c:pt>
                <c:pt idx="9">
                  <c:v>Muut koulutukset</c:v>
                </c:pt>
                <c:pt idx="10">
                  <c:v>Tapahtumat</c:v>
                </c:pt>
                <c:pt idx="11">
                  <c:v>HelpDesk asiantuntija-apu</c:v>
                </c:pt>
                <c:pt idx="12">
                  <c:v>Talousneuvonta</c:v>
                </c:pt>
                <c:pt idx="13">
                  <c:v>Muu, mitä?</c:v>
                </c:pt>
                <c:pt idx="14">
                  <c:v>En ole käyttänyt edellä mainittuja jäsenetuja</c:v>
                </c:pt>
                <c:pt idx="15">
                  <c:v>En ole vielä yrittäjäjärjestön jäsen</c:v>
                </c:pt>
              </c:strCache>
            </c:strRef>
          </c:cat>
          <c:val>
            <c:numRef>
              <c:f>Sheet1!$D$2:$D$17</c:f>
              <c:numCache>
                <c:formatCode>General</c:formatCode>
                <c:ptCount val="16"/>
                <c:pt idx="0">
                  <c:v>0.2</c:v>
                </c:pt>
                <c:pt idx="1">
                  <c:v>0.02</c:v>
                </c:pt>
                <c:pt idx="2">
                  <c:v>0.02</c:v>
                </c:pt>
                <c:pt idx="3">
                  <c:v>0.05</c:v>
                </c:pt>
                <c:pt idx="4">
                  <c:v>0.2</c:v>
                </c:pt>
                <c:pt idx="5">
                  <c:v>7.0000000000000007E-2</c:v>
                </c:pt>
                <c:pt idx="6">
                  <c:v>0.18</c:v>
                </c:pt>
                <c:pt idx="7">
                  <c:v>7.0000000000000007E-2</c:v>
                </c:pt>
                <c:pt idx="8">
                  <c:v>0.16</c:v>
                </c:pt>
                <c:pt idx="9">
                  <c:v>7.0000000000000007E-2</c:v>
                </c:pt>
                <c:pt idx="10">
                  <c:v>0.16</c:v>
                </c:pt>
                <c:pt idx="11">
                  <c:v>0.13</c:v>
                </c:pt>
                <c:pt idx="12">
                  <c:v>0.02</c:v>
                </c:pt>
                <c:pt idx="13">
                  <c:v>0</c:v>
                </c:pt>
                <c:pt idx="14">
                  <c:v>0.38</c:v>
                </c:pt>
                <c:pt idx="15">
                  <c:v>0</c:v>
                </c:pt>
              </c:numCache>
            </c:numRef>
          </c:val>
          <c:extLst>
            <c:ext xmlns:c16="http://schemas.microsoft.com/office/drawing/2014/chart" uri="{C3380CC4-5D6E-409C-BE32-E72D297353CC}">
              <c16:uniqueId val="{00000010-5768-4EB1-AFEE-414AC24F504E}"/>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5768-4EB1-AFEE-414AC24F504E}"/>
                </c:ext>
              </c:extLst>
            </c:dLbl>
            <c:dLbl>
              <c:idx val="1"/>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5768-4EB1-AFEE-414AC24F504E}"/>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3-5768-4EB1-AFEE-414AC24F504E}"/>
                </c:ext>
              </c:extLst>
            </c:dLbl>
            <c:dLbl>
              <c:idx val="3"/>
              <c:tx>
                <c:rich>
                  <a:bodyPr/>
                  <a:lstStyle/>
                  <a:p>
                    <a:r>
                      <a:rPr lang="fi-FI"/>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5768-4EB1-AFEE-414AC24F504E}"/>
                </c:ext>
              </c:extLst>
            </c:dLbl>
            <c:dLbl>
              <c:idx val="4"/>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5768-4EB1-AFEE-414AC24F504E}"/>
                </c:ext>
              </c:extLst>
            </c:dLbl>
            <c:dLbl>
              <c:idx val="5"/>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5768-4EB1-AFEE-414AC24F504E}"/>
                </c:ext>
              </c:extLst>
            </c:dLbl>
            <c:dLbl>
              <c:idx val="6"/>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5768-4EB1-AFEE-414AC24F504E}"/>
                </c:ext>
              </c:extLst>
            </c:dLbl>
            <c:dLbl>
              <c:idx val="7"/>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5768-4EB1-AFEE-414AC24F504E}"/>
                </c:ext>
              </c:extLst>
            </c:dLbl>
            <c:dLbl>
              <c:idx val="8"/>
              <c:tx>
                <c:rich>
                  <a:bodyPr/>
                  <a:lstStyle/>
                  <a:p>
                    <a:r>
                      <a:rPr lang="fi-FI"/>
                      <a:t>28%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5768-4EB1-AFEE-414AC24F504E}"/>
                </c:ext>
              </c:extLst>
            </c:dLbl>
            <c:dLbl>
              <c:idx val="9"/>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5768-4EB1-AFEE-414AC24F504E}"/>
                </c:ext>
              </c:extLst>
            </c:dLbl>
            <c:dLbl>
              <c:idx val="10"/>
              <c:tx>
                <c:rich>
                  <a:bodyPr/>
                  <a:lstStyle/>
                  <a:p>
                    <a:r>
                      <a:rPr lang="fi-FI"/>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B-5768-4EB1-AFEE-414AC24F504E}"/>
                </c:ext>
              </c:extLst>
            </c:dLbl>
            <c:dLbl>
              <c:idx val="11"/>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C-5768-4EB1-AFEE-414AC24F504E}"/>
                </c:ext>
              </c:extLst>
            </c:dLbl>
            <c:dLbl>
              <c:idx val="12"/>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D-5768-4EB1-AFEE-414AC24F504E}"/>
                </c:ext>
              </c:extLst>
            </c:dLbl>
            <c:dLbl>
              <c:idx val="1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E-5768-4EB1-AFEE-414AC24F504E}"/>
                </c:ext>
              </c:extLst>
            </c:dLbl>
            <c:dLbl>
              <c:idx val="14"/>
              <c:tx>
                <c:rich>
                  <a:bodyPr/>
                  <a:lstStyle/>
                  <a:p>
                    <a:r>
                      <a:rPr lang="fi-FI"/>
                      <a:t>30%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F-5768-4EB1-AFEE-414AC24F504E}"/>
                </c:ext>
              </c:extLst>
            </c:dLbl>
            <c:dLbl>
              <c:idx val="15"/>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0-5768-4EB1-AFEE-414AC24F504E}"/>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Sheet1!$C$2:$C$17</c:f>
              <c:strCache>
                <c:ptCount val="16"/>
                <c:pt idx="0">
                  <c:v>Lakineuvonta</c:v>
                </c:pt>
                <c:pt idx="1">
                  <c:v>Mentoripalvelu</c:v>
                </c:pt>
                <c:pt idx="2">
                  <c:v>Hankintaneuvonta</c:v>
                </c:pt>
                <c:pt idx="3">
                  <c:v>Omistajanvaihdospalvelu</c:v>
                </c:pt>
                <c:pt idx="4">
                  <c:v>Asiakirjapankki</c:v>
                </c:pt>
                <c:pt idx="5">
                  <c:v>Fennian jäsenetu</c:v>
                </c:pt>
                <c:pt idx="6">
                  <c:v>Elisan jäsenetu</c:v>
                </c:pt>
                <c:pt idx="7">
                  <c:v>Muut yhteistyötahojen jäsenedut</c:v>
                </c:pt>
                <c:pt idx="8">
                  <c:v>YOM digikoulutukset</c:v>
                </c:pt>
                <c:pt idx="9">
                  <c:v>Muut koulutukset</c:v>
                </c:pt>
                <c:pt idx="10">
                  <c:v>Tapahtumat</c:v>
                </c:pt>
                <c:pt idx="11">
                  <c:v>HelpDesk asiantuntija-apu</c:v>
                </c:pt>
                <c:pt idx="12">
                  <c:v>Talousneuvonta</c:v>
                </c:pt>
                <c:pt idx="13">
                  <c:v>Muu, mitä?</c:v>
                </c:pt>
                <c:pt idx="14">
                  <c:v>En ole käyttänyt edellä mainittuja jäsenetuja</c:v>
                </c:pt>
                <c:pt idx="15">
                  <c:v>En ole vielä yrittäjäjärjestön jäsen</c:v>
                </c:pt>
              </c:strCache>
            </c:strRef>
          </c:cat>
          <c:val>
            <c:numRef>
              <c:f>Sheet1!$E$2:$E$17</c:f>
              <c:numCache>
                <c:formatCode>General</c:formatCode>
                <c:ptCount val="16"/>
                <c:pt idx="0">
                  <c:v>0.25</c:v>
                </c:pt>
                <c:pt idx="1">
                  <c:v>0.08</c:v>
                </c:pt>
                <c:pt idx="2">
                  <c:v>0</c:v>
                </c:pt>
                <c:pt idx="3">
                  <c:v>0.12</c:v>
                </c:pt>
                <c:pt idx="4">
                  <c:v>0.08</c:v>
                </c:pt>
                <c:pt idx="5">
                  <c:v>0.05</c:v>
                </c:pt>
                <c:pt idx="6">
                  <c:v>0.05</c:v>
                </c:pt>
                <c:pt idx="7">
                  <c:v>0.03</c:v>
                </c:pt>
                <c:pt idx="8">
                  <c:v>0.28000000000000003</c:v>
                </c:pt>
                <c:pt idx="9">
                  <c:v>0.2</c:v>
                </c:pt>
                <c:pt idx="10">
                  <c:v>0.22</c:v>
                </c:pt>
                <c:pt idx="11">
                  <c:v>0.1</c:v>
                </c:pt>
                <c:pt idx="12">
                  <c:v>0.02</c:v>
                </c:pt>
                <c:pt idx="13">
                  <c:v>0</c:v>
                </c:pt>
                <c:pt idx="14">
                  <c:v>0.3</c:v>
                </c:pt>
                <c:pt idx="15">
                  <c:v>0</c:v>
                </c:pt>
              </c:numCache>
            </c:numRef>
          </c:val>
          <c:extLst>
            <c:ext xmlns:c16="http://schemas.microsoft.com/office/drawing/2014/chart" uri="{C3380CC4-5D6E-409C-BE32-E72D297353CC}">
              <c16:uniqueId val="{00000021-5768-4EB1-AFEE-414AC24F504E}"/>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2-5768-4EB1-AFEE-414AC24F504E}"/>
                </c:ext>
              </c:extLst>
            </c:dLbl>
            <c:dLbl>
              <c:idx val="1"/>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3-5768-4EB1-AFEE-414AC24F504E}"/>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4-5768-4EB1-AFEE-414AC24F504E}"/>
                </c:ext>
              </c:extLst>
            </c:dLbl>
            <c:dLbl>
              <c:idx val="3"/>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5-5768-4EB1-AFEE-414AC24F504E}"/>
                </c:ext>
              </c:extLst>
            </c:dLbl>
            <c:dLbl>
              <c:idx val="4"/>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6-5768-4EB1-AFEE-414AC24F504E}"/>
                </c:ext>
              </c:extLst>
            </c:dLbl>
            <c:dLbl>
              <c:idx val="5"/>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7-5768-4EB1-AFEE-414AC24F504E}"/>
                </c:ext>
              </c:extLst>
            </c:dLbl>
            <c:dLbl>
              <c:idx val="6"/>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8-5768-4EB1-AFEE-414AC24F504E}"/>
                </c:ext>
              </c:extLst>
            </c:dLbl>
            <c:dLbl>
              <c:idx val="7"/>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9-5768-4EB1-AFEE-414AC24F504E}"/>
                </c:ext>
              </c:extLst>
            </c:dLbl>
            <c:dLbl>
              <c:idx val="8"/>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A-5768-4EB1-AFEE-414AC24F504E}"/>
                </c:ext>
              </c:extLst>
            </c:dLbl>
            <c:dLbl>
              <c:idx val="9"/>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B-5768-4EB1-AFEE-414AC24F504E}"/>
                </c:ext>
              </c:extLst>
            </c:dLbl>
            <c:dLbl>
              <c:idx val="10"/>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C-5768-4EB1-AFEE-414AC24F504E}"/>
                </c:ext>
              </c:extLst>
            </c:dLbl>
            <c:dLbl>
              <c:idx val="1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D-5768-4EB1-AFEE-414AC24F504E}"/>
                </c:ext>
              </c:extLst>
            </c:dLbl>
            <c:dLbl>
              <c:idx val="12"/>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E-5768-4EB1-AFEE-414AC24F504E}"/>
                </c:ext>
              </c:extLst>
            </c:dLbl>
            <c:dLbl>
              <c:idx val="1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F-5768-4EB1-AFEE-414AC24F504E}"/>
                </c:ext>
              </c:extLst>
            </c:dLbl>
            <c:dLbl>
              <c:idx val="14"/>
              <c:tx>
                <c:rich>
                  <a:bodyPr/>
                  <a:lstStyle/>
                  <a:p>
                    <a:r>
                      <a:rPr lang="fi-FI"/>
                      <a:t>41%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0-5768-4EB1-AFEE-414AC24F504E}"/>
                </c:ext>
              </c:extLst>
            </c:dLbl>
            <c:dLbl>
              <c:idx val="15"/>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1-5768-4EB1-AFEE-414AC24F504E}"/>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Sheet1!$C$2:$C$17</c:f>
              <c:strCache>
                <c:ptCount val="16"/>
                <c:pt idx="0">
                  <c:v>Lakineuvonta</c:v>
                </c:pt>
                <c:pt idx="1">
                  <c:v>Mentoripalvelu</c:v>
                </c:pt>
                <c:pt idx="2">
                  <c:v>Hankintaneuvonta</c:v>
                </c:pt>
                <c:pt idx="3">
                  <c:v>Omistajanvaihdospalvelu</c:v>
                </c:pt>
                <c:pt idx="4">
                  <c:v>Asiakirjapankki</c:v>
                </c:pt>
                <c:pt idx="5">
                  <c:v>Fennian jäsenetu</c:v>
                </c:pt>
                <c:pt idx="6">
                  <c:v>Elisan jäsenetu</c:v>
                </c:pt>
                <c:pt idx="7">
                  <c:v>Muut yhteistyötahojen jäsenedut</c:v>
                </c:pt>
                <c:pt idx="8">
                  <c:v>YOM digikoulutukset</c:v>
                </c:pt>
                <c:pt idx="9">
                  <c:v>Muut koulutukset</c:v>
                </c:pt>
                <c:pt idx="10">
                  <c:v>Tapahtumat</c:v>
                </c:pt>
                <c:pt idx="11">
                  <c:v>HelpDesk asiantuntija-apu</c:v>
                </c:pt>
                <c:pt idx="12">
                  <c:v>Talousneuvonta</c:v>
                </c:pt>
                <c:pt idx="13">
                  <c:v>Muu, mitä?</c:v>
                </c:pt>
                <c:pt idx="14">
                  <c:v>En ole käyttänyt edellä mainittuja jäsenetuja</c:v>
                </c:pt>
                <c:pt idx="15">
                  <c:v>En ole vielä yrittäjäjärjestön jäsen</c:v>
                </c:pt>
              </c:strCache>
            </c:strRef>
          </c:cat>
          <c:val>
            <c:numRef>
              <c:f>Sheet1!$F$2:$F$17</c:f>
              <c:numCache>
                <c:formatCode>General</c:formatCode>
                <c:ptCount val="16"/>
                <c:pt idx="0">
                  <c:v>0.25</c:v>
                </c:pt>
                <c:pt idx="1">
                  <c:v>0</c:v>
                </c:pt>
                <c:pt idx="2">
                  <c:v>0</c:v>
                </c:pt>
                <c:pt idx="3">
                  <c:v>0.14000000000000001</c:v>
                </c:pt>
                <c:pt idx="4">
                  <c:v>0.1</c:v>
                </c:pt>
                <c:pt idx="5">
                  <c:v>0.05</c:v>
                </c:pt>
                <c:pt idx="6">
                  <c:v>0.1</c:v>
                </c:pt>
                <c:pt idx="7">
                  <c:v>0.05</c:v>
                </c:pt>
                <c:pt idx="8">
                  <c:v>0.08</c:v>
                </c:pt>
                <c:pt idx="9">
                  <c:v>0.05</c:v>
                </c:pt>
                <c:pt idx="10">
                  <c:v>0.08</c:v>
                </c:pt>
                <c:pt idx="11">
                  <c:v>0.02</c:v>
                </c:pt>
                <c:pt idx="12">
                  <c:v>0.03</c:v>
                </c:pt>
                <c:pt idx="13">
                  <c:v>0</c:v>
                </c:pt>
                <c:pt idx="14">
                  <c:v>0.41</c:v>
                </c:pt>
                <c:pt idx="15">
                  <c:v>0.02</c:v>
                </c:pt>
              </c:numCache>
            </c:numRef>
          </c:val>
          <c:extLst>
            <c:ext xmlns:c16="http://schemas.microsoft.com/office/drawing/2014/chart" uri="{C3380CC4-5D6E-409C-BE32-E72D297353CC}">
              <c16:uniqueId val="{00000032-5768-4EB1-AFEE-414AC24F504E}"/>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29%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3-5768-4EB1-AFEE-414AC24F504E}"/>
                </c:ext>
              </c:extLst>
            </c:dLbl>
            <c:dLbl>
              <c:idx val="1"/>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4-5768-4EB1-AFEE-414AC24F504E}"/>
                </c:ext>
              </c:extLst>
            </c:dLbl>
            <c:dLbl>
              <c:idx val="2"/>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5-5768-4EB1-AFEE-414AC24F504E}"/>
                </c:ext>
              </c:extLst>
            </c:dLbl>
            <c:dLbl>
              <c:idx val="3"/>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6-5768-4EB1-AFEE-414AC24F504E}"/>
                </c:ext>
              </c:extLst>
            </c:dLbl>
            <c:dLbl>
              <c:idx val="4"/>
              <c:tx>
                <c:rich>
                  <a:bodyPr/>
                  <a:lstStyle/>
                  <a:p>
                    <a:r>
                      <a:rPr lang="fi-FI"/>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7-5768-4EB1-AFEE-414AC24F504E}"/>
                </c:ext>
              </c:extLst>
            </c:dLbl>
            <c:dLbl>
              <c:idx val="5"/>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8-5768-4EB1-AFEE-414AC24F504E}"/>
                </c:ext>
              </c:extLst>
            </c:dLbl>
            <c:dLbl>
              <c:idx val="6"/>
              <c:tx>
                <c:rich>
                  <a:bodyPr/>
                  <a:lstStyle/>
                  <a:p>
                    <a:r>
                      <a:rPr lang="fi-FI"/>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9-5768-4EB1-AFEE-414AC24F504E}"/>
                </c:ext>
              </c:extLst>
            </c:dLbl>
            <c:dLbl>
              <c:idx val="7"/>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A-5768-4EB1-AFEE-414AC24F504E}"/>
                </c:ext>
              </c:extLst>
            </c:dLbl>
            <c:dLbl>
              <c:idx val="8"/>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B-5768-4EB1-AFEE-414AC24F504E}"/>
                </c:ext>
              </c:extLst>
            </c:dLbl>
            <c:dLbl>
              <c:idx val="9"/>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C-5768-4EB1-AFEE-414AC24F504E}"/>
                </c:ext>
              </c:extLst>
            </c:dLbl>
            <c:dLbl>
              <c:idx val="10"/>
              <c:tx>
                <c:rich>
                  <a:bodyPr/>
                  <a:lstStyle/>
                  <a:p>
                    <a:r>
                      <a:rPr lang="fi-FI"/>
                      <a:t>24%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D-5768-4EB1-AFEE-414AC24F504E}"/>
                </c:ext>
              </c:extLst>
            </c:dLbl>
            <c:dLbl>
              <c:idx val="11"/>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E-5768-4EB1-AFEE-414AC24F504E}"/>
                </c:ext>
              </c:extLst>
            </c:dLbl>
            <c:dLbl>
              <c:idx val="12"/>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F-5768-4EB1-AFEE-414AC24F504E}"/>
                </c:ext>
              </c:extLst>
            </c:dLbl>
            <c:dLbl>
              <c:idx val="13"/>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0-5768-4EB1-AFEE-414AC24F504E}"/>
                </c:ext>
              </c:extLst>
            </c:dLbl>
            <c:dLbl>
              <c:idx val="14"/>
              <c:tx>
                <c:rich>
                  <a:bodyPr/>
                  <a:lstStyle/>
                  <a:p>
                    <a:r>
                      <a:rPr lang="fi-FI"/>
                      <a:t>29%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1-5768-4EB1-AFEE-414AC24F504E}"/>
                </c:ext>
              </c:extLst>
            </c:dLbl>
            <c:dLbl>
              <c:idx val="15"/>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42-5768-4EB1-AFEE-414AC24F504E}"/>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Sheet1!$C$2:$C$17</c:f>
              <c:strCache>
                <c:ptCount val="16"/>
                <c:pt idx="0">
                  <c:v>Lakineuvonta</c:v>
                </c:pt>
                <c:pt idx="1">
                  <c:v>Mentoripalvelu</c:v>
                </c:pt>
                <c:pt idx="2">
                  <c:v>Hankintaneuvonta</c:v>
                </c:pt>
                <c:pt idx="3">
                  <c:v>Omistajanvaihdospalvelu</c:v>
                </c:pt>
                <c:pt idx="4">
                  <c:v>Asiakirjapankki</c:v>
                </c:pt>
                <c:pt idx="5">
                  <c:v>Fennian jäsenetu</c:v>
                </c:pt>
                <c:pt idx="6">
                  <c:v>Elisan jäsenetu</c:v>
                </c:pt>
                <c:pt idx="7">
                  <c:v>Muut yhteistyötahojen jäsenedut</c:v>
                </c:pt>
                <c:pt idx="8">
                  <c:v>YOM digikoulutukset</c:v>
                </c:pt>
                <c:pt idx="9">
                  <c:v>Muut koulutukset</c:v>
                </c:pt>
                <c:pt idx="10">
                  <c:v>Tapahtumat</c:v>
                </c:pt>
                <c:pt idx="11">
                  <c:v>HelpDesk asiantuntija-apu</c:v>
                </c:pt>
                <c:pt idx="12">
                  <c:v>Talousneuvonta</c:v>
                </c:pt>
                <c:pt idx="13">
                  <c:v>Muu, mitä?</c:v>
                </c:pt>
                <c:pt idx="14">
                  <c:v>En ole käyttänyt edellä mainittuja jäsenetuja</c:v>
                </c:pt>
                <c:pt idx="15">
                  <c:v>En ole vielä yrittäjäjärjestön jäsen</c:v>
                </c:pt>
              </c:strCache>
            </c:strRef>
          </c:cat>
          <c:val>
            <c:numRef>
              <c:f>Sheet1!$G$2:$G$17</c:f>
              <c:numCache>
                <c:formatCode>General</c:formatCode>
                <c:ptCount val="16"/>
                <c:pt idx="0">
                  <c:v>0.28999999999999998</c:v>
                </c:pt>
                <c:pt idx="1">
                  <c:v>0.04</c:v>
                </c:pt>
                <c:pt idx="2">
                  <c:v>0.03</c:v>
                </c:pt>
                <c:pt idx="3">
                  <c:v>0.06</c:v>
                </c:pt>
                <c:pt idx="4">
                  <c:v>0.15</c:v>
                </c:pt>
                <c:pt idx="5">
                  <c:v>0.1</c:v>
                </c:pt>
                <c:pt idx="6">
                  <c:v>0.13</c:v>
                </c:pt>
                <c:pt idx="7">
                  <c:v>0.11</c:v>
                </c:pt>
                <c:pt idx="8">
                  <c:v>0.25</c:v>
                </c:pt>
                <c:pt idx="9">
                  <c:v>0.14000000000000001</c:v>
                </c:pt>
                <c:pt idx="10">
                  <c:v>0.24</c:v>
                </c:pt>
                <c:pt idx="11">
                  <c:v>0.1</c:v>
                </c:pt>
                <c:pt idx="12">
                  <c:v>0.03</c:v>
                </c:pt>
                <c:pt idx="13">
                  <c:v>0.01</c:v>
                </c:pt>
                <c:pt idx="14">
                  <c:v>0.28999999999999998</c:v>
                </c:pt>
                <c:pt idx="15">
                  <c:v>0</c:v>
                </c:pt>
              </c:numCache>
            </c:numRef>
          </c:val>
          <c:extLst>
            <c:ext xmlns:c16="http://schemas.microsoft.com/office/drawing/2014/chart" uri="{C3380CC4-5D6E-409C-BE32-E72D297353CC}">
              <c16:uniqueId val="{00000043-5768-4EB1-AFEE-414AC24F504E}"/>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81%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FD07-4A63-B576-BD05CFD3EFF8}"/>
                </c:ext>
              </c:extLst>
            </c:dLbl>
            <c:dLbl>
              <c:idx val="1"/>
              <c:tx>
                <c:rich>
                  <a:bodyPr/>
                  <a:lstStyle/>
                  <a:p>
                    <a:r>
                      <a:rPr lang="fi-FI"/>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FD07-4A63-B576-BD05CFD3EFF8}"/>
                </c:ext>
              </c:extLst>
            </c:dLbl>
            <c:dLbl>
              <c:idx val="2"/>
              <c:tx>
                <c:rich>
                  <a:bodyPr/>
                  <a:lstStyle/>
                  <a:p>
                    <a:r>
                      <a:rPr lang="fi-FI"/>
                      <a:t>35%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FD07-4A63-B576-BD05CFD3EFF8}"/>
                </c:ext>
              </c:extLst>
            </c:dLbl>
            <c:dLbl>
              <c:idx val="3"/>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FD07-4A63-B576-BD05CFD3EFF8}"/>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D07-4A63-B576-BD05CFD3EFF8}"/>
                </c:ext>
              </c:extLst>
            </c:dLbl>
            <c:dLbl>
              <c:idx val="5"/>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FD07-4A63-B576-BD05CFD3EFF8}"/>
                </c:ext>
              </c:extLst>
            </c:dLbl>
            <c:dLbl>
              <c:idx val="6"/>
              <c:tx>
                <c:rich>
                  <a:bodyPr/>
                  <a:lstStyle/>
                  <a:p>
                    <a:r>
                      <a:rPr lang="fi-FI"/>
                      <a:t>57%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FD07-4A63-B576-BD05CFD3EFF8}"/>
                </c:ext>
              </c:extLst>
            </c:dLbl>
            <c:dLbl>
              <c:idx val="7"/>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FD07-4A63-B576-BD05CFD3EFF8}"/>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Uutiskirje</c:v>
                </c:pt>
                <c:pt idx="1">
                  <c:v>Verkkosivut</c:v>
                </c:pt>
                <c:pt idx="2">
                  <c:v>Facebook</c:v>
                </c:pt>
                <c:pt idx="3">
                  <c:v>Instagram</c:v>
                </c:pt>
                <c:pt idx="4">
                  <c:v>Twitter</c:v>
                </c:pt>
                <c:pt idx="5">
                  <c:v>LinkedIn</c:v>
                </c:pt>
                <c:pt idx="6">
                  <c:v>Savon YrittäjäSanomat</c:v>
                </c:pt>
                <c:pt idx="7">
                  <c:v>Yrittäjyys Uutiset radio; Savon Aallot</c:v>
                </c:pt>
              </c:strCache>
            </c:strRef>
          </c:cat>
          <c:val>
            <c:numRef>
              <c:f>Sheet1!$D$2:$D$9</c:f>
              <c:numCache>
                <c:formatCode>General</c:formatCode>
                <c:ptCount val="8"/>
                <c:pt idx="0">
                  <c:v>0.81</c:v>
                </c:pt>
                <c:pt idx="1">
                  <c:v>0.26</c:v>
                </c:pt>
                <c:pt idx="2">
                  <c:v>0.35</c:v>
                </c:pt>
                <c:pt idx="3">
                  <c:v>0.04</c:v>
                </c:pt>
                <c:pt idx="4">
                  <c:v>0</c:v>
                </c:pt>
                <c:pt idx="5">
                  <c:v>0.09</c:v>
                </c:pt>
                <c:pt idx="6">
                  <c:v>0.56999999999999995</c:v>
                </c:pt>
                <c:pt idx="7">
                  <c:v>0.04</c:v>
                </c:pt>
              </c:numCache>
            </c:numRef>
          </c:val>
          <c:extLst>
            <c:ext xmlns:c16="http://schemas.microsoft.com/office/drawing/2014/chart" uri="{C3380CC4-5D6E-409C-BE32-E72D297353CC}">
              <c16:uniqueId val="{00000008-FD07-4A63-B576-BD05CFD3EFF8}"/>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82%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FD07-4A63-B576-BD05CFD3EFF8}"/>
                </c:ext>
              </c:extLst>
            </c:dLbl>
            <c:dLbl>
              <c:idx val="1"/>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FD07-4A63-B576-BD05CFD3EFF8}"/>
                </c:ext>
              </c:extLst>
            </c:dLbl>
            <c:dLbl>
              <c:idx val="2"/>
              <c:tx>
                <c:rich>
                  <a:bodyPr/>
                  <a:lstStyle/>
                  <a:p>
                    <a:r>
                      <a:rPr lang="fi-FI"/>
                      <a:t>32%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FD07-4A63-B576-BD05CFD3EFF8}"/>
                </c:ext>
              </c:extLst>
            </c:dLbl>
            <c:dLbl>
              <c:idx val="3"/>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FD07-4A63-B576-BD05CFD3EFF8}"/>
                </c:ext>
              </c:extLst>
            </c:dLbl>
            <c:dLbl>
              <c:idx val="4"/>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FD07-4A63-B576-BD05CFD3EFF8}"/>
                </c:ext>
              </c:extLst>
            </c:dLbl>
            <c:dLbl>
              <c:idx val="5"/>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FD07-4A63-B576-BD05CFD3EFF8}"/>
                </c:ext>
              </c:extLst>
            </c:dLbl>
            <c:dLbl>
              <c:idx val="6"/>
              <c:tx>
                <c:rich>
                  <a:bodyPr/>
                  <a:lstStyle/>
                  <a:p>
                    <a:r>
                      <a:rPr lang="fi-FI"/>
                      <a:t>44%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FD07-4A63-B576-BD05CFD3EFF8}"/>
                </c:ext>
              </c:extLst>
            </c:dLbl>
            <c:dLbl>
              <c:idx val="7"/>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FD07-4A63-B576-BD05CFD3EFF8}"/>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Uutiskirje</c:v>
                </c:pt>
                <c:pt idx="1">
                  <c:v>Verkkosivut</c:v>
                </c:pt>
                <c:pt idx="2">
                  <c:v>Facebook</c:v>
                </c:pt>
                <c:pt idx="3">
                  <c:v>Instagram</c:v>
                </c:pt>
                <c:pt idx="4">
                  <c:v>Twitter</c:v>
                </c:pt>
                <c:pt idx="5">
                  <c:v>LinkedIn</c:v>
                </c:pt>
                <c:pt idx="6">
                  <c:v>Savon YrittäjäSanomat</c:v>
                </c:pt>
                <c:pt idx="7">
                  <c:v>Yrittäjyys Uutiset radio; Savon Aallot</c:v>
                </c:pt>
              </c:strCache>
            </c:strRef>
          </c:cat>
          <c:val>
            <c:numRef>
              <c:f>Sheet1!$E$2:$E$9</c:f>
              <c:numCache>
                <c:formatCode>General</c:formatCode>
                <c:ptCount val="8"/>
                <c:pt idx="0">
                  <c:v>0.82</c:v>
                </c:pt>
                <c:pt idx="1">
                  <c:v>0.14000000000000001</c:v>
                </c:pt>
                <c:pt idx="2">
                  <c:v>0.32</c:v>
                </c:pt>
                <c:pt idx="3">
                  <c:v>0.09</c:v>
                </c:pt>
                <c:pt idx="4">
                  <c:v>0.04</c:v>
                </c:pt>
                <c:pt idx="5">
                  <c:v>0.04</c:v>
                </c:pt>
                <c:pt idx="6">
                  <c:v>0.44</c:v>
                </c:pt>
                <c:pt idx="7">
                  <c:v>0.04</c:v>
                </c:pt>
              </c:numCache>
            </c:numRef>
          </c:val>
          <c:extLst>
            <c:ext xmlns:c16="http://schemas.microsoft.com/office/drawing/2014/chart" uri="{C3380CC4-5D6E-409C-BE32-E72D297353CC}">
              <c16:uniqueId val="{00000011-FD07-4A63-B576-BD05CFD3EFF8}"/>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75%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FD07-4A63-B576-BD05CFD3EFF8}"/>
                </c:ext>
              </c:extLst>
            </c:dLbl>
            <c:dLbl>
              <c:idx val="1"/>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FD07-4A63-B576-BD05CFD3EFF8}"/>
                </c:ext>
              </c:extLst>
            </c:dLbl>
            <c:dLbl>
              <c:idx val="2"/>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FD07-4A63-B576-BD05CFD3EFF8}"/>
                </c:ext>
              </c:extLst>
            </c:dLbl>
            <c:dLbl>
              <c:idx val="3"/>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FD07-4A63-B576-BD05CFD3EFF8}"/>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6-FD07-4A63-B576-BD05CFD3EFF8}"/>
                </c:ext>
              </c:extLst>
            </c:dLbl>
            <c:dLbl>
              <c:idx val="5"/>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7-FD07-4A63-B576-BD05CFD3EFF8}"/>
                </c:ext>
              </c:extLst>
            </c:dLbl>
            <c:dLbl>
              <c:idx val="6"/>
              <c:tx>
                <c:rich>
                  <a:bodyPr/>
                  <a:lstStyle/>
                  <a:p>
                    <a:r>
                      <a:rPr lang="fi-FI"/>
                      <a:t>49%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FD07-4A63-B576-BD05CFD3EFF8}"/>
                </c:ext>
              </c:extLst>
            </c:dLbl>
            <c:dLbl>
              <c:idx val="7"/>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FD07-4A63-B576-BD05CFD3EFF8}"/>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Uutiskirje</c:v>
                </c:pt>
                <c:pt idx="1">
                  <c:v>Verkkosivut</c:v>
                </c:pt>
                <c:pt idx="2">
                  <c:v>Facebook</c:v>
                </c:pt>
                <c:pt idx="3">
                  <c:v>Instagram</c:v>
                </c:pt>
                <c:pt idx="4">
                  <c:v>Twitter</c:v>
                </c:pt>
                <c:pt idx="5">
                  <c:v>LinkedIn</c:v>
                </c:pt>
                <c:pt idx="6">
                  <c:v>Savon YrittäjäSanomat</c:v>
                </c:pt>
                <c:pt idx="7">
                  <c:v>Yrittäjyys Uutiset radio; Savon Aallot</c:v>
                </c:pt>
              </c:strCache>
            </c:strRef>
          </c:cat>
          <c:val>
            <c:numRef>
              <c:f>Sheet1!$F$2:$F$9</c:f>
              <c:numCache>
                <c:formatCode>General</c:formatCode>
                <c:ptCount val="8"/>
                <c:pt idx="0">
                  <c:v>0.75</c:v>
                </c:pt>
                <c:pt idx="1">
                  <c:v>0.17</c:v>
                </c:pt>
                <c:pt idx="2">
                  <c:v>0.17</c:v>
                </c:pt>
                <c:pt idx="3">
                  <c:v>0.06</c:v>
                </c:pt>
                <c:pt idx="4">
                  <c:v>0</c:v>
                </c:pt>
                <c:pt idx="5">
                  <c:v>0</c:v>
                </c:pt>
                <c:pt idx="6">
                  <c:v>0.49</c:v>
                </c:pt>
                <c:pt idx="7">
                  <c:v>0.04</c:v>
                </c:pt>
              </c:numCache>
            </c:numRef>
          </c:val>
          <c:extLst>
            <c:ext xmlns:c16="http://schemas.microsoft.com/office/drawing/2014/chart" uri="{C3380CC4-5D6E-409C-BE32-E72D297353CC}">
              <c16:uniqueId val="{0000001A-FD07-4A63-B576-BD05CFD3EFF8}"/>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83%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B-FD07-4A63-B576-BD05CFD3EFF8}"/>
                </c:ext>
              </c:extLst>
            </c:dLbl>
            <c:dLbl>
              <c:idx val="1"/>
              <c:tx>
                <c:rich>
                  <a:bodyPr/>
                  <a:lstStyle/>
                  <a:p>
                    <a:r>
                      <a:rPr lang="fi-FI"/>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C-FD07-4A63-B576-BD05CFD3EFF8}"/>
                </c:ext>
              </c:extLst>
            </c:dLbl>
            <c:dLbl>
              <c:idx val="2"/>
              <c:tx>
                <c:rich>
                  <a:bodyPr/>
                  <a:lstStyle/>
                  <a:p>
                    <a:r>
                      <a:rPr lang="fi-FI"/>
                      <a:t>37%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D-FD07-4A63-B576-BD05CFD3EFF8}"/>
                </c:ext>
              </c:extLst>
            </c:dLbl>
            <c:dLbl>
              <c:idx val="3"/>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E-FD07-4A63-B576-BD05CFD3EFF8}"/>
                </c:ext>
              </c:extLst>
            </c:dLbl>
            <c:dLbl>
              <c:idx val="4"/>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F-FD07-4A63-B576-BD05CFD3EFF8}"/>
                </c:ext>
              </c:extLst>
            </c:dLbl>
            <c:dLbl>
              <c:idx val="5"/>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0-FD07-4A63-B576-BD05CFD3EFF8}"/>
                </c:ext>
              </c:extLst>
            </c:dLbl>
            <c:dLbl>
              <c:idx val="6"/>
              <c:tx>
                <c:rich>
                  <a:bodyPr/>
                  <a:lstStyle/>
                  <a:p>
                    <a:r>
                      <a:rPr lang="fi-FI"/>
                      <a:t>47%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1-FD07-4A63-B576-BD05CFD3EFF8}"/>
                </c:ext>
              </c:extLst>
            </c:dLbl>
            <c:dLbl>
              <c:idx val="7"/>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2-FD07-4A63-B576-BD05CFD3EFF8}"/>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Sheet1!$C$2:$C$9</c:f>
              <c:strCache>
                <c:ptCount val="8"/>
                <c:pt idx="0">
                  <c:v>Uutiskirje</c:v>
                </c:pt>
                <c:pt idx="1">
                  <c:v>Verkkosivut</c:v>
                </c:pt>
                <c:pt idx="2">
                  <c:v>Facebook</c:v>
                </c:pt>
                <c:pt idx="3">
                  <c:v>Instagram</c:v>
                </c:pt>
                <c:pt idx="4">
                  <c:v>Twitter</c:v>
                </c:pt>
                <c:pt idx="5">
                  <c:v>LinkedIn</c:v>
                </c:pt>
                <c:pt idx="6">
                  <c:v>Savon YrittäjäSanomat</c:v>
                </c:pt>
                <c:pt idx="7">
                  <c:v>Yrittäjyys Uutiset radio; Savon Aallot</c:v>
                </c:pt>
              </c:strCache>
            </c:strRef>
          </c:cat>
          <c:val>
            <c:numRef>
              <c:f>Sheet1!$G$2:$G$9</c:f>
              <c:numCache>
                <c:formatCode>General</c:formatCode>
                <c:ptCount val="8"/>
                <c:pt idx="0">
                  <c:v>0.83</c:v>
                </c:pt>
                <c:pt idx="1">
                  <c:v>0.23</c:v>
                </c:pt>
                <c:pt idx="2">
                  <c:v>0.37</c:v>
                </c:pt>
                <c:pt idx="3">
                  <c:v>0.1</c:v>
                </c:pt>
                <c:pt idx="4">
                  <c:v>0.01</c:v>
                </c:pt>
                <c:pt idx="5">
                  <c:v>0.04</c:v>
                </c:pt>
                <c:pt idx="6">
                  <c:v>0.47</c:v>
                </c:pt>
                <c:pt idx="7">
                  <c:v>0.04</c:v>
                </c:pt>
              </c:numCache>
            </c:numRef>
          </c:val>
          <c:extLst>
            <c:ext xmlns:c16="http://schemas.microsoft.com/office/drawing/2014/chart" uri="{C3380CC4-5D6E-409C-BE32-E72D297353CC}">
              <c16:uniqueId val="{00000023-FD07-4A63-B576-BD05CFD3EFF8}"/>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6B1C-4FE3-B3E6-832BF2179A5F}"/>
                </c:ext>
              </c:extLst>
            </c:dLbl>
            <c:dLbl>
              <c:idx val="1"/>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6B1C-4FE3-B3E6-832BF2179A5F}"/>
                </c:ext>
              </c:extLst>
            </c:dLbl>
            <c:dLbl>
              <c:idx val="2"/>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6B1C-4FE3-B3E6-832BF2179A5F}"/>
                </c:ext>
              </c:extLst>
            </c:dLbl>
            <c:dLbl>
              <c:idx val="3"/>
              <c:tx>
                <c:rich>
                  <a:bodyPr/>
                  <a:lstStyle/>
                  <a:p>
                    <a:r>
                      <a:rPr lang="fi-FI"/>
                      <a:t>96%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6B1C-4FE3-B3E6-832BF2179A5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Kyllä haluan lisätietoja Elisan eduista</c:v>
                </c:pt>
                <c:pt idx="1">
                  <c:v>Kyllä haluan lisätietoja Fennian eduista</c:v>
                </c:pt>
                <c:pt idx="2">
                  <c:v>Kyllä haluan lisätietoja YOM palvelun maksuttomista digikoulutuksista</c:v>
                </c:pt>
                <c:pt idx="3">
                  <c:v>En kaipaa tällä kertaa lisätietoja</c:v>
                </c:pt>
              </c:strCache>
            </c:strRef>
          </c:cat>
          <c:val>
            <c:numRef>
              <c:f>Sheet1!$D$2:$D$5</c:f>
              <c:numCache>
                <c:formatCode>General</c:formatCode>
                <c:ptCount val="4"/>
                <c:pt idx="0">
                  <c:v>0.02</c:v>
                </c:pt>
                <c:pt idx="1">
                  <c:v>0.04</c:v>
                </c:pt>
                <c:pt idx="2">
                  <c:v>0.02</c:v>
                </c:pt>
                <c:pt idx="3">
                  <c:v>0.96</c:v>
                </c:pt>
              </c:numCache>
            </c:numRef>
          </c:val>
          <c:extLst>
            <c:ext xmlns:c16="http://schemas.microsoft.com/office/drawing/2014/chart" uri="{C3380CC4-5D6E-409C-BE32-E72D297353CC}">
              <c16:uniqueId val="{00000004-6B1C-4FE3-B3E6-832BF2179A5F}"/>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6B1C-4FE3-B3E6-832BF2179A5F}"/>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6B1C-4FE3-B3E6-832BF2179A5F}"/>
                </c:ext>
              </c:extLst>
            </c:dLbl>
            <c:dLbl>
              <c:idx val="2"/>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6B1C-4FE3-B3E6-832BF2179A5F}"/>
                </c:ext>
              </c:extLst>
            </c:dLbl>
            <c:dLbl>
              <c:idx val="3"/>
              <c:tx>
                <c:rich>
                  <a:bodyPr/>
                  <a:lstStyle/>
                  <a:p>
                    <a:r>
                      <a:rPr lang="fi-FI"/>
                      <a:t>91%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6B1C-4FE3-B3E6-832BF2179A5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Kyllä haluan lisätietoja Elisan eduista</c:v>
                </c:pt>
                <c:pt idx="1">
                  <c:v>Kyllä haluan lisätietoja Fennian eduista</c:v>
                </c:pt>
                <c:pt idx="2">
                  <c:v>Kyllä haluan lisätietoja YOM palvelun maksuttomista digikoulutuksista</c:v>
                </c:pt>
                <c:pt idx="3">
                  <c:v>En kaipaa tällä kertaa lisätietoja</c:v>
                </c:pt>
              </c:strCache>
            </c:strRef>
          </c:cat>
          <c:val>
            <c:numRef>
              <c:f>Sheet1!$E$2:$E$5</c:f>
              <c:numCache>
                <c:formatCode>General</c:formatCode>
                <c:ptCount val="4"/>
                <c:pt idx="0">
                  <c:v>0.02</c:v>
                </c:pt>
                <c:pt idx="1">
                  <c:v>0.02</c:v>
                </c:pt>
                <c:pt idx="2">
                  <c:v>0.05</c:v>
                </c:pt>
                <c:pt idx="3">
                  <c:v>0.91</c:v>
                </c:pt>
              </c:numCache>
            </c:numRef>
          </c:val>
          <c:extLst>
            <c:ext xmlns:c16="http://schemas.microsoft.com/office/drawing/2014/chart" uri="{C3380CC4-5D6E-409C-BE32-E72D297353CC}">
              <c16:uniqueId val="{00000009-6B1C-4FE3-B3E6-832BF2179A5F}"/>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6B1C-4FE3-B3E6-832BF2179A5F}"/>
                </c:ext>
              </c:extLst>
            </c:dLbl>
            <c:dLbl>
              <c:idx val="1"/>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6B1C-4FE3-B3E6-832BF2179A5F}"/>
                </c:ext>
              </c:extLst>
            </c:dLbl>
            <c:dLbl>
              <c:idx val="2"/>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6B1C-4FE3-B3E6-832BF2179A5F}"/>
                </c:ext>
              </c:extLst>
            </c:dLbl>
            <c:dLbl>
              <c:idx val="3"/>
              <c:tx>
                <c:rich>
                  <a:bodyPr/>
                  <a:lstStyle/>
                  <a:p>
                    <a:r>
                      <a:rPr lang="fi-FI"/>
                      <a:t>88%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6B1C-4FE3-B3E6-832BF2179A5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Kyllä haluan lisätietoja Elisan eduista</c:v>
                </c:pt>
                <c:pt idx="1">
                  <c:v>Kyllä haluan lisätietoja Fennian eduista</c:v>
                </c:pt>
                <c:pt idx="2">
                  <c:v>Kyllä haluan lisätietoja YOM palvelun maksuttomista digikoulutuksista</c:v>
                </c:pt>
                <c:pt idx="3">
                  <c:v>En kaipaa tällä kertaa lisätietoja</c:v>
                </c:pt>
              </c:strCache>
            </c:strRef>
          </c:cat>
          <c:val>
            <c:numRef>
              <c:f>Sheet1!$F$2:$F$5</c:f>
              <c:numCache>
                <c:formatCode>General</c:formatCode>
                <c:ptCount val="4"/>
                <c:pt idx="0">
                  <c:v>0.11</c:v>
                </c:pt>
                <c:pt idx="1">
                  <c:v>0.04</c:v>
                </c:pt>
                <c:pt idx="2">
                  <c:v>0.02</c:v>
                </c:pt>
                <c:pt idx="3">
                  <c:v>0.88</c:v>
                </c:pt>
              </c:numCache>
            </c:numRef>
          </c:val>
          <c:extLst>
            <c:ext xmlns:c16="http://schemas.microsoft.com/office/drawing/2014/chart" uri="{C3380CC4-5D6E-409C-BE32-E72D297353CC}">
              <c16:uniqueId val="{0000000E-6B1C-4FE3-B3E6-832BF2179A5F}"/>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6B1C-4FE3-B3E6-832BF2179A5F}"/>
                </c:ext>
              </c:extLst>
            </c:dLbl>
            <c:dLbl>
              <c:idx val="1"/>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6B1C-4FE3-B3E6-832BF2179A5F}"/>
                </c:ext>
              </c:extLst>
            </c:dLbl>
            <c:dLbl>
              <c:idx val="2"/>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6B1C-4FE3-B3E6-832BF2179A5F}"/>
                </c:ext>
              </c:extLst>
            </c:dLbl>
            <c:dLbl>
              <c:idx val="3"/>
              <c:tx>
                <c:rich>
                  <a:bodyPr/>
                  <a:lstStyle/>
                  <a:p>
                    <a:r>
                      <a:rPr lang="fi-FI"/>
                      <a:t>92%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6B1C-4FE3-B3E6-832BF2179A5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Kyllä haluan lisätietoja Elisan eduista</c:v>
                </c:pt>
                <c:pt idx="1">
                  <c:v>Kyllä haluan lisätietoja Fennian eduista</c:v>
                </c:pt>
                <c:pt idx="2">
                  <c:v>Kyllä haluan lisätietoja YOM palvelun maksuttomista digikoulutuksista</c:v>
                </c:pt>
                <c:pt idx="3">
                  <c:v>En kaipaa tällä kertaa lisätietoja</c:v>
                </c:pt>
              </c:strCache>
            </c:strRef>
          </c:cat>
          <c:val>
            <c:numRef>
              <c:f>Sheet1!$G$2:$G$5</c:f>
              <c:numCache>
                <c:formatCode>General</c:formatCode>
                <c:ptCount val="4"/>
                <c:pt idx="0">
                  <c:v>0.05</c:v>
                </c:pt>
                <c:pt idx="1">
                  <c:v>0.01</c:v>
                </c:pt>
                <c:pt idx="2">
                  <c:v>0.04</c:v>
                </c:pt>
                <c:pt idx="3">
                  <c:v>0.92</c:v>
                </c:pt>
              </c:numCache>
            </c:numRef>
          </c:val>
          <c:extLst>
            <c:ext xmlns:c16="http://schemas.microsoft.com/office/drawing/2014/chart" uri="{C3380CC4-5D6E-409C-BE32-E72D297353CC}">
              <c16:uniqueId val="{00000013-6B1C-4FE3-B3E6-832BF2179A5F}"/>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B01C-4984-B468-687E141FB4DD}"/>
                </c:ext>
              </c:extLst>
            </c:dLbl>
            <c:dLbl>
              <c:idx val="1"/>
              <c:tx>
                <c:rich>
                  <a:bodyPr/>
                  <a:lstStyle/>
                  <a:p>
                    <a:r>
                      <a:rPr lang="fi-FI"/>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B01C-4984-B468-687E141FB4DD}"/>
                </c:ext>
              </c:extLst>
            </c:dLbl>
            <c:dLbl>
              <c:idx val="2"/>
              <c:tx>
                <c:rich>
                  <a:bodyPr/>
                  <a:lstStyle/>
                  <a:p>
                    <a:r>
                      <a:rPr lang="fi-FI"/>
                      <a:t>40%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B01C-4984-B468-687E141FB4DD}"/>
                </c:ext>
              </c:extLst>
            </c:dLbl>
            <c:dLbl>
              <c:idx val="3"/>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B01C-4984-B468-687E141FB4DD}"/>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B01C-4984-B468-687E141FB4D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yksinyrittäjä</c:v>
                </c:pt>
                <c:pt idx="1">
                  <c:v>työnantajayrittäjä (1-5 henkilöä työllistävä)</c:v>
                </c:pt>
                <c:pt idx="2">
                  <c:v>työnantajayrittäjä (6-49 henkilöä työllistävä)</c:v>
                </c:pt>
                <c:pt idx="3">
                  <c:v>työnantajayrittäjä (50-249 henkilöä työllistävä)</c:v>
                </c:pt>
                <c:pt idx="4">
                  <c:v>työnantajayrittäjä ( yli 249 henkilöä työllistävä)</c:v>
                </c:pt>
              </c:strCache>
            </c:strRef>
          </c:cat>
          <c:val>
            <c:numRef>
              <c:f>Sheet1!$D$2:$D$6</c:f>
              <c:numCache>
                <c:formatCode>General</c:formatCode>
                <c:ptCount val="5"/>
                <c:pt idx="0">
                  <c:v>0.26</c:v>
                </c:pt>
                <c:pt idx="1">
                  <c:v>0.23</c:v>
                </c:pt>
                <c:pt idx="2">
                  <c:v>0.4</c:v>
                </c:pt>
                <c:pt idx="3">
                  <c:v>0.11</c:v>
                </c:pt>
                <c:pt idx="4">
                  <c:v>0</c:v>
                </c:pt>
              </c:numCache>
            </c:numRef>
          </c:val>
          <c:extLst>
            <c:ext xmlns:c16="http://schemas.microsoft.com/office/drawing/2014/chart" uri="{C3380CC4-5D6E-409C-BE32-E72D297353CC}">
              <c16:uniqueId val="{00000005-B01C-4984-B468-687E141FB4DD}"/>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B01C-4984-B468-687E141FB4DD}"/>
                </c:ext>
              </c:extLst>
            </c:dLbl>
            <c:dLbl>
              <c:idx val="1"/>
              <c:tx>
                <c:rich>
                  <a:bodyPr/>
                  <a:lstStyle/>
                  <a:p>
                    <a:r>
                      <a:rPr lang="fi-FI"/>
                      <a:t>54%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B01C-4984-B468-687E141FB4DD}"/>
                </c:ext>
              </c:extLst>
            </c:dLbl>
            <c:dLbl>
              <c:idx val="2"/>
              <c:tx>
                <c:rich>
                  <a:bodyPr/>
                  <a:lstStyle/>
                  <a:p>
                    <a:r>
                      <a:rPr lang="fi-FI"/>
                      <a:t>21%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B01C-4984-B468-687E141FB4DD}"/>
                </c:ext>
              </c:extLst>
            </c:dLbl>
            <c:dLbl>
              <c:idx val="3"/>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B01C-4984-B468-687E141FB4DD}"/>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B01C-4984-B468-687E141FB4D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yksinyrittäjä</c:v>
                </c:pt>
                <c:pt idx="1">
                  <c:v>työnantajayrittäjä (1-5 henkilöä työllistävä)</c:v>
                </c:pt>
                <c:pt idx="2">
                  <c:v>työnantajayrittäjä (6-49 henkilöä työllistävä)</c:v>
                </c:pt>
                <c:pt idx="3">
                  <c:v>työnantajayrittäjä (50-249 henkilöä työllistävä)</c:v>
                </c:pt>
                <c:pt idx="4">
                  <c:v>työnantajayrittäjä ( yli 249 henkilöä työllistävä)</c:v>
                </c:pt>
              </c:strCache>
            </c:strRef>
          </c:cat>
          <c:val>
            <c:numRef>
              <c:f>Sheet1!$E$2:$E$6</c:f>
              <c:numCache>
                <c:formatCode>General</c:formatCode>
                <c:ptCount val="5"/>
                <c:pt idx="0">
                  <c:v>0.23</c:v>
                </c:pt>
                <c:pt idx="1">
                  <c:v>0.54</c:v>
                </c:pt>
                <c:pt idx="2">
                  <c:v>0.21</c:v>
                </c:pt>
                <c:pt idx="3">
                  <c:v>0.02</c:v>
                </c:pt>
                <c:pt idx="4">
                  <c:v>0</c:v>
                </c:pt>
              </c:numCache>
            </c:numRef>
          </c:val>
          <c:extLst>
            <c:ext xmlns:c16="http://schemas.microsoft.com/office/drawing/2014/chart" uri="{C3380CC4-5D6E-409C-BE32-E72D297353CC}">
              <c16:uniqueId val="{0000000B-B01C-4984-B468-687E141FB4DD}"/>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32%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B01C-4984-B468-687E141FB4DD}"/>
                </c:ext>
              </c:extLst>
            </c:dLbl>
            <c:dLbl>
              <c:idx val="1"/>
              <c:tx>
                <c:rich>
                  <a:bodyPr/>
                  <a:lstStyle/>
                  <a:p>
                    <a:r>
                      <a:rPr lang="fi-FI"/>
                      <a:t>45%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B01C-4984-B468-687E141FB4DD}"/>
                </c:ext>
              </c:extLst>
            </c:dLbl>
            <c:dLbl>
              <c:idx val="2"/>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B01C-4984-B468-687E141FB4DD}"/>
                </c:ext>
              </c:extLst>
            </c:dLbl>
            <c:dLbl>
              <c:idx val="3"/>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B01C-4984-B468-687E141FB4DD}"/>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B01C-4984-B468-687E141FB4D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yksinyrittäjä</c:v>
                </c:pt>
                <c:pt idx="1">
                  <c:v>työnantajayrittäjä (1-5 henkilöä työllistävä)</c:v>
                </c:pt>
                <c:pt idx="2">
                  <c:v>työnantajayrittäjä (6-49 henkilöä työllistävä)</c:v>
                </c:pt>
                <c:pt idx="3">
                  <c:v>työnantajayrittäjä (50-249 henkilöä työllistävä)</c:v>
                </c:pt>
                <c:pt idx="4">
                  <c:v>työnantajayrittäjä ( yli 249 henkilöä työllistävä)</c:v>
                </c:pt>
              </c:strCache>
            </c:strRef>
          </c:cat>
          <c:val>
            <c:numRef>
              <c:f>Sheet1!$F$2:$F$6</c:f>
              <c:numCache>
                <c:formatCode>General</c:formatCode>
                <c:ptCount val="5"/>
                <c:pt idx="0">
                  <c:v>0.32</c:v>
                </c:pt>
                <c:pt idx="1">
                  <c:v>0.45</c:v>
                </c:pt>
                <c:pt idx="2">
                  <c:v>0.18</c:v>
                </c:pt>
                <c:pt idx="3">
                  <c:v>0.05</c:v>
                </c:pt>
                <c:pt idx="4">
                  <c:v>0</c:v>
                </c:pt>
              </c:numCache>
            </c:numRef>
          </c:val>
          <c:extLst>
            <c:ext xmlns:c16="http://schemas.microsoft.com/office/drawing/2014/chart" uri="{C3380CC4-5D6E-409C-BE32-E72D297353CC}">
              <c16:uniqueId val="{00000011-B01C-4984-B468-687E141FB4DD}"/>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48%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B01C-4984-B468-687E141FB4DD}"/>
                </c:ext>
              </c:extLst>
            </c:dLbl>
            <c:dLbl>
              <c:idx val="1"/>
              <c:tx>
                <c:rich>
                  <a:bodyPr/>
                  <a:lstStyle/>
                  <a:p>
                    <a:r>
                      <a:rPr lang="fi-FI"/>
                      <a:t>34%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B01C-4984-B468-687E141FB4DD}"/>
                </c:ext>
              </c:extLst>
            </c:dLbl>
            <c:dLbl>
              <c:idx val="2"/>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B01C-4984-B468-687E141FB4DD}"/>
                </c:ext>
              </c:extLst>
            </c:dLbl>
            <c:dLbl>
              <c:idx val="3"/>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B01C-4984-B468-687E141FB4DD}"/>
                </c:ext>
              </c:extLst>
            </c:dLbl>
            <c:dLbl>
              <c:idx val="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6-B01C-4984-B468-687E141FB4D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yksinyrittäjä</c:v>
                </c:pt>
                <c:pt idx="1">
                  <c:v>työnantajayrittäjä (1-5 henkilöä työllistävä)</c:v>
                </c:pt>
                <c:pt idx="2">
                  <c:v>työnantajayrittäjä (6-49 henkilöä työllistävä)</c:v>
                </c:pt>
                <c:pt idx="3">
                  <c:v>työnantajayrittäjä (50-249 henkilöä työllistävä)</c:v>
                </c:pt>
                <c:pt idx="4">
                  <c:v>työnantajayrittäjä ( yli 249 henkilöä työllistävä)</c:v>
                </c:pt>
              </c:strCache>
            </c:strRef>
          </c:cat>
          <c:val>
            <c:numRef>
              <c:f>Sheet1!$G$2:$G$6</c:f>
              <c:numCache>
                <c:formatCode>General</c:formatCode>
                <c:ptCount val="5"/>
                <c:pt idx="0">
                  <c:v>0.48</c:v>
                </c:pt>
                <c:pt idx="1">
                  <c:v>0.34</c:v>
                </c:pt>
                <c:pt idx="2">
                  <c:v>0.17</c:v>
                </c:pt>
                <c:pt idx="3">
                  <c:v>0.01</c:v>
                </c:pt>
                <c:pt idx="4">
                  <c:v>0</c:v>
                </c:pt>
              </c:numCache>
            </c:numRef>
          </c:val>
          <c:extLst>
            <c:ext xmlns:c16="http://schemas.microsoft.com/office/drawing/2014/chart" uri="{C3380CC4-5D6E-409C-BE32-E72D297353CC}">
              <c16:uniqueId val="{00000017-B01C-4984-B468-687E141FB4D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BC19-4D30-AFF0-D93CF972E337}"/>
                </c:ext>
              </c:extLst>
            </c:dLbl>
            <c:dLbl>
              <c:idx val="1"/>
              <c:tx>
                <c:rich>
                  <a:bodyPr/>
                  <a:lstStyle/>
                  <a:p>
                    <a:r>
                      <a:rPr lang="fi-FI"/>
                      <a:t>80%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BC19-4D30-AFF0-D93CF972E337}"/>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BC19-4D30-AFF0-D93CF972E33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Nainen</c:v>
                </c:pt>
                <c:pt idx="1">
                  <c:v>Mies</c:v>
                </c:pt>
                <c:pt idx="2">
                  <c:v>Muu</c:v>
                </c:pt>
              </c:strCache>
            </c:strRef>
          </c:cat>
          <c:val>
            <c:numRef>
              <c:f>Sheet1!$D$2:$D$4</c:f>
              <c:numCache>
                <c:formatCode>General</c:formatCode>
                <c:ptCount val="3"/>
                <c:pt idx="0">
                  <c:v>0.2</c:v>
                </c:pt>
                <c:pt idx="1">
                  <c:v>0.8</c:v>
                </c:pt>
                <c:pt idx="2">
                  <c:v>0</c:v>
                </c:pt>
              </c:numCache>
            </c:numRef>
          </c:val>
          <c:extLst>
            <c:ext xmlns:c16="http://schemas.microsoft.com/office/drawing/2014/chart" uri="{C3380CC4-5D6E-409C-BE32-E72D297353CC}">
              <c16:uniqueId val="{00000003-BC19-4D30-AFF0-D93CF972E337}"/>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41%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BC19-4D30-AFF0-D93CF972E337}"/>
                </c:ext>
              </c:extLst>
            </c:dLbl>
            <c:dLbl>
              <c:idx val="1"/>
              <c:tx>
                <c:rich>
                  <a:bodyPr/>
                  <a:lstStyle/>
                  <a:p>
                    <a:r>
                      <a:rPr lang="fi-FI"/>
                      <a:t>59%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BC19-4D30-AFF0-D93CF972E337}"/>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BC19-4D30-AFF0-D93CF972E33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Nainen</c:v>
                </c:pt>
                <c:pt idx="1">
                  <c:v>Mies</c:v>
                </c:pt>
                <c:pt idx="2">
                  <c:v>Muu</c:v>
                </c:pt>
              </c:strCache>
            </c:strRef>
          </c:cat>
          <c:val>
            <c:numRef>
              <c:f>Sheet1!$E$2:$E$4</c:f>
              <c:numCache>
                <c:formatCode>General</c:formatCode>
                <c:ptCount val="3"/>
                <c:pt idx="0">
                  <c:v>0.41</c:v>
                </c:pt>
                <c:pt idx="1">
                  <c:v>0.59</c:v>
                </c:pt>
                <c:pt idx="2">
                  <c:v>0</c:v>
                </c:pt>
              </c:numCache>
            </c:numRef>
          </c:val>
          <c:extLst>
            <c:ext xmlns:c16="http://schemas.microsoft.com/office/drawing/2014/chart" uri="{C3380CC4-5D6E-409C-BE32-E72D297353CC}">
              <c16:uniqueId val="{00000007-BC19-4D30-AFF0-D93CF972E337}"/>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BC19-4D30-AFF0-D93CF972E337}"/>
                </c:ext>
              </c:extLst>
            </c:dLbl>
            <c:dLbl>
              <c:idx val="1"/>
              <c:tx>
                <c:rich>
                  <a:bodyPr/>
                  <a:lstStyle/>
                  <a:p>
                    <a:r>
                      <a:rPr lang="fi-FI"/>
                      <a:t>92%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BC19-4D30-AFF0-D93CF972E337}"/>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BC19-4D30-AFF0-D93CF972E33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Nainen</c:v>
                </c:pt>
                <c:pt idx="1">
                  <c:v>Mies</c:v>
                </c:pt>
                <c:pt idx="2">
                  <c:v>Muu</c:v>
                </c:pt>
              </c:strCache>
            </c:strRef>
          </c:cat>
          <c:val>
            <c:numRef>
              <c:f>Sheet1!$F$2:$F$4</c:f>
              <c:numCache>
                <c:formatCode>General</c:formatCode>
                <c:ptCount val="3"/>
                <c:pt idx="0">
                  <c:v>0.08</c:v>
                </c:pt>
                <c:pt idx="1">
                  <c:v>0.92</c:v>
                </c:pt>
                <c:pt idx="2">
                  <c:v>0</c:v>
                </c:pt>
              </c:numCache>
            </c:numRef>
          </c:val>
          <c:extLst>
            <c:ext xmlns:c16="http://schemas.microsoft.com/office/drawing/2014/chart" uri="{C3380CC4-5D6E-409C-BE32-E72D297353CC}">
              <c16:uniqueId val="{0000000B-BC19-4D30-AFF0-D93CF972E337}"/>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49%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BC19-4D30-AFF0-D93CF972E337}"/>
                </c:ext>
              </c:extLst>
            </c:dLbl>
            <c:dLbl>
              <c:idx val="1"/>
              <c:tx>
                <c:rich>
                  <a:bodyPr/>
                  <a:lstStyle/>
                  <a:p>
                    <a:r>
                      <a:rPr lang="fi-FI"/>
                      <a:t>50%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BC19-4D30-AFF0-D93CF972E337}"/>
                </c:ext>
              </c:extLst>
            </c:dLbl>
            <c:dLbl>
              <c:idx val="2"/>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BC19-4D30-AFF0-D93CF972E33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Nainen</c:v>
                </c:pt>
                <c:pt idx="1">
                  <c:v>Mies</c:v>
                </c:pt>
                <c:pt idx="2">
                  <c:v>Muu</c:v>
                </c:pt>
              </c:strCache>
            </c:strRef>
          </c:cat>
          <c:val>
            <c:numRef>
              <c:f>Sheet1!$G$2:$G$4</c:f>
              <c:numCache>
                <c:formatCode>General</c:formatCode>
                <c:ptCount val="3"/>
                <c:pt idx="0">
                  <c:v>0.49</c:v>
                </c:pt>
                <c:pt idx="1">
                  <c:v>0.5</c:v>
                </c:pt>
                <c:pt idx="2">
                  <c:v>0.01</c:v>
                </c:pt>
              </c:numCache>
            </c:numRef>
          </c:val>
          <c:extLst>
            <c:ext xmlns:c16="http://schemas.microsoft.com/office/drawing/2014/chart" uri="{C3380CC4-5D6E-409C-BE32-E72D297353CC}">
              <c16:uniqueId val="{0000000F-BC19-4D30-AFF0-D93CF972E337}"/>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73%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9ECF-47EC-AF14-1564C93F49AD}"/>
                </c:ext>
              </c:extLst>
            </c:dLbl>
            <c:dLbl>
              <c:idx val="1"/>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9ECF-47EC-AF14-1564C93F49AD}"/>
                </c:ext>
              </c:extLst>
            </c:dLbl>
            <c:dLbl>
              <c:idx val="2"/>
              <c:tx>
                <c:rich>
                  <a:bodyPr/>
                  <a:lstStyle/>
                  <a:p>
                    <a:r>
                      <a:rPr lang="fi-FI"/>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9ECF-47EC-AF14-1564C93F49A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Negatiivisia</c:v>
                </c:pt>
                <c:pt idx="1">
                  <c:v>Positiivisia</c:v>
                </c:pt>
                <c:pt idx="2">
                  <c:v>Neutraaleja</c:v>
                </c:pt>
              </c:strCache>
            </c:strRef>
          </c:cat>
          <c:val>
            <c:numRef>
              <c:f>Sheet1!$D$2:$D$4</c:f>
              <c:numCache>
                <c:formatCode>General</c:formatCode>
                <c:ptCount val="3"/>
                <c:pt idx="0">
                  <c:v>0.73</c:v>
                </c:pt>
                <c:pt idx="1">
                  <c:v>0.05</c:v>
                </c:pt>
                <c:pt idx="2">
                  <c:v>0.22</c:v>
                </c:pt>
              </c:numCache>
            </c:numRef>
          </c:val>
          <c:extLst>
            <c:ext xmlns:c16="http://schemas.microsoft.com/office/drawing/2014/chart" uri="{C3380CC4-5D6E-409C-BE32-E72D297353CC}">
              <c16:uniqueId val="{00000003-9ECF-47EC-AF14-1564C93F49AD}"/>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81%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9ECF-47EC-AF14-1564C93F49AD}"/>
                </c:ext>
              </c:extLst>
            </c:dLbl>
            <c:dLbl>
              <c:idx val="1"/>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9ECF-47EC-AF14-1564C93F49AD}"/>
                </c:ext>
              </c:extLst>
            </c:dLbl>
            <c:dLbl>
              <c:idx val="2"/>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9ECF-47EC-AF14-1564C93F49A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Negatiivisia</c:v>
                </c:pt>
                <c:pt idx="1">
                  <c:v>Positiivisia</c:v>
                </c:pt>
                <c:pt idx="2">
                  <c:v>Neutraaleja</c:v>
                </c:pt>
              </c:strCache>
            </c:strRef>
          </c:cat>
          <c:val>
            <c:numRef>
              <c:f>Sheet1!$E$2:$E$4</c:f>
              <c:numCache>
                <c:formatCode>General</c:formatCode>
                <c:ptCount val="3"/>
                <c:pt idx="0">
                  <c:v>0.81</c:v>
                </c:pt>
                <c:pt idx="1">
                  <c:v>0.03</c:v>
                </c:pt>
                <c:pt idx="2">
                  <c:v>0.16</c:v>
                </c:pt>
              </c:numCache>
            </c:numRef>
          </c:val>
          <c:extLst>
            <c:ext xmlns:c16="http://schemas.microsoft.com/office/drawing/2014/chart" uri="{C3380CC4-5D6E-409C-BE32-E72D297353CC}">
              <c16:uniqueId val="{00000007-9ECF-47EC-AF14-1564C93F49AD}"/>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70%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9ECF-47EC-AF14-1564C93F49AD}"/>
                </c:ext>
              </c:extLst>
            </c:dLbl>
            <c:dLbl>
              <c:idx val="1"/>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9ECF-47EC-AF14-1564C93F49AD}"/>
                </c:ext>
              </c:extLst>
            </c:dLbl>
            <c:dLbl>
              <c:idx val="2"/>
              <c:tx>
                <c:rich>
                  <a:bodyPr/>
                  <a:lstStyle/>
                  <a:p>
                    <a:r>
                      <a:rPr lang="fi-FI"/>
                      <a:t>26%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9ECF-47EC-AF14-1564C93F49A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Negatiivisia</c:v>
                </c:pt>
                <c:pt idx="1">
                  <c:v>Positiivisia</c:v>
                </c:pt>
                <c:pt idx="2">
                  <c:v>Neutraaleja</c:v>
                </c:pt>
              </c:strCache>
            </c:strRef>
          </c:cat>
          <c:val>
            <c:numRef>
              <c:f>Sheet1!$F$2:$F$4</c:f>
              <c:numCache>
                <c:formatCode>General</c:formatCode>
                <c:ptCount val="3"/>
                <c:pt idx="0">
                  <c:v>0.7</c:v>
                </c:pt>
                <c:pt idx="1">
                  <c:v>0.04</c:v>
                </c:pt>
                <c:pt idx="2">
                  <c:v>0.26</c:v>
                </c:pt>
              </c:numCache>
            </c:numRef>
          </c:val>
          <c:extLst>
            <c:ext xmlns:c16="http://schemas.microsoft.com/office/drawing/2014/chart" uri="{C3380CC4-5D6E-409C-BE32-E72D297353CC}">
              <c16:uniqueId val="{0000000B-9ECF-47EC-AF14-1564C93F49AD}"/>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66%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9ECF-47EC-AF14-1564C93F49AD}"/>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9ECF-47EC-AF14-1564C93F49AD}"/>
                </c:ext>
              </c:extLst>
            </c:dLbl>
            <c:dLbl>
              <c:idx val="2"/>
              <c:tx>
                <c:rich>
                  <a:bodyPr/>
                  <a:lstStyle/>
                  <a:p>
                    <a:r>
                      <a:rPr lang="fi-FI"/>
                      <a:t>32%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9ECF-47EC-AF14-1564C93F49A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Negatiivisia</c:v>
                </c:pt>
                <c:pt idx="1">
                  <c:v>Positiivisia</c:v>
                </c:pt>
                <c:pt idx="2">
                  <c:v>Neutraaleja</c:v>
                </c:pt>
              </c:strCache>
            </c:strRef>
          </c:cat>
          <c:val>
            <c:numRef>
              <c:f>Sheet1!$G$2:$G$4</c:f>
              <c:numCache>
                <c:formatCode>General</c:formatCode>
                <c:ptCount val="3"/>
                <c:pt idx="0">
                  <c:v>0.66</c:v>
                </c:pt>
                <c:pt idx="1">
                  <c:v>0.02</c:v>
                </c:pt>
                <c:pt idx="2">
                  <c:v>0.32</c:v>
                </c:pt>
              </c:numCache>
            </c:numRef>
          </c:val>
          <c:extLst>
            <c:ext xmlns:c16="http://schemas.microsoft.com/office/drawing/2014/chart" uri="{C3380CC4-5D6E-409C-BE32-E72D297353CC}">
              <c16:uniqueId val="{0000000F-9ECF-47EC-AF14-1564C93F49A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1112-4CE9-B70E-DF516A019905}"/>
                </c:ext>
              </c:extLst>
            </c:dLbl>
            <c:dLbl>
              <c:idx val="1"/>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1112-4CE9-B70E-DF516A019905}"/>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1112-4CE9-B70E-DF516A019905}"/>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112-4CE9-B70E-DF516A019905}"/>
                </c:ext>
              </c:extLst>
            </c:dLbl>
            <c:dLbl>
              <c:idx val="4"/>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1112-4CE9-B70E-DF516A019905}"/>
                </c:ext>
              </c:extLst>
            </c:dLbl>
            <c:dLbl>
              <c:idx val="5"/>
              <c:tx>
                <c:rich>
                  <a:bodyPr/>
                  <a:lstStyle/>
                  <a:p>
                    <a:r>
                      <a:rPr lang="fi-FI"/>
                      <a:t>36%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1112-4CE9-B70E-DF516A019905}"/>
                </c:ext>
              </c:extLst>
            </c:dLbl>
            <c:dLbl>
              <c:idx val="6"/>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1112-4CE9-B70E-DF516A019905}"/>
                </c:ext>
              </c:extLst>
            </c:dLbl>
            <c:dLbl>
              <c:idx val="7"/>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1112-4CE9-B70E-DF516A019905}"/>
                </c:ext>
              </c:extLst>
            </c:dLbl>
            <c:dLbl>
              <c:idx val="8"/>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1112-4CE9-B70E-DF516A019905}"/>
                </c:ext>
              </c:extLst>
            </c:dLbl>
            <c:dLbl>
              <c:idx val="9"/>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1112-4CE9-B70E-DF516A019905}"/>
                </c:ext>
              </c:extLst>
            </c:dLbl>
            <c:dLbl>
              <c:idx val="10"/>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1112-4CE9-B70E-DF516A019905}"/>
                </c:ext>
              </c:extLst>
            </c:dLbl>
            <c:dLbl>
              <c:idx val="11"/>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1112-4CE9-B70E-DF516A019905}"/>
                </c:ext>
              </c:extLst>
            </c:dLbl>
            <c:dLbl>
              <c:idx val="1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1112-4CE9-B70E-DF516A019905}"/>
                </c:ext>
              </c:extLst>
            </c:dLbl>
            <c:dLbl>
              <c:idx val="13"/>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1112-4CE9-B70E-DF516A019905}"/>
                </c:ext>
              </c:extLst>
            </c:dLbl>
            <c:dLbl>
              <c:idx val="1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1112-4CE9-B70E-DF516A019905}"/>
                </c:ext>
              </c:extLst>
            </c:dLbl>
            <c:dLbl>
              <c:idx val="15"/>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1112-4CE9-B70E-DF516A019905}"/>
                </c:ext>
              </c:extLst>
            </c:dLbl>
            <c:dLbl>
              <c:idx val="16"/>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1112-4CE9-B70E-DF516A019905}"/>
                </c:ext>
              </c:extLst>
            </c:dLbl>
            <c:dLbl>
              <c:idx val="17"/>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1112-4CE9-B70E-DF516A019905}"/>
                </c:ext>
              </c:extLst>
            </c:dLbl>
            <c:dLbl>
              <c:idx val="18"/>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1112-4CE9-B70E-DF516A019905}"/>
                </c:ext>
              </c:extLst>
            </c:dLbl>
            <c:dLbl>
              <c:idx val="19"/>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3-1112-4CE9-B70E-DF516A01990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Sheet1!$C$2:$C$21</c:f>
              <c:strCache>
                <c:ptCount val="20"/>
                <c:pt idx="0">
                  <c:v>Iisalmi </c:v>
                </c:pt>
                <c:pt idx="1">
                  <c:v>Joroinen </c:v>
                </c:pt>
                <c:pt idx="2">
                  <c:v>Kaavi </c:v>
                </c:pt>
                <c:pt idx="3">
                  <c:v>Keitele </c:v>
                </c:pt>
                <c:pt idx="4">
                  <c:v>Kiuruvesi </c:v>
                </c:pt>
                <c:pt idx="5">
                  <c:v>Kuopio </c:v>
                </c:pt>
                <c:pt idx="6">
                  <c:v>Lapinlahti </c:v>
                </c:pt>
                <c:pt idx="7">
                  <c:v>Leppävirta </c:v>
                </c:pt>
                <c:pt idx="8">
                  <c:v>Pielavesi </c:v>
                </c:pt>
                <c:pt idx="9">
                  <c:v>Rautalampi </c:v>
                </c:pt>
                <c:pt idx="10">
                  <c:v>Rautavaara </c:v>
                </c:pt>
                <c:pt idx="11">
                  <c:v>Siilinjärvi </c:v>
                </c:pt>
                <c:pt idx="12">
                  <c:v>Sonkajärvi</c:v>
                </c:pt>
                <c:pt idx="13">
                  <c:v>Suonenjoki </c:v>
                </c:pt>
                <c:pt idx="14">
                  <c:v>Tervo </c:v>
                </c:pt>
                <c:pt idx="15">
                  <c:v>Tuusniemi </c:v>
                </c:pt>
                <c:pt idx="16">
                  <c:v>Varkaus </c:v>
                </c:pt>
                <c:pt idx="17">
                  <c:v>Vesanto </c:v>
                </c:pt>
                <c:pt idx="18">
                  <c:v>Vieremä </c:v>
                </c:pt>
                <c:pt idx="19">
                  <c:v>Muu</c:v>
                </c:pt>
              </c:strCache>
            </c:strRef>
          </c:cat>
          <c:val>
            <c:numRef>
              <c:f>Sheet1!$D$2:$D$21</c:f>
              <c:numCache>
                <c:formatCode>General</c:formatCode>
                <c:ptCount val="20"/>
                <c:pt idx="0">
                  <c:v>0.11</c:v>
                </c:pt>
                <c:pt idx="1">
                  <c:v>7.0000000000000007E-2</c:v>
                </c:pt>
                <c:pt idx="2">
                  <c:v>0</c:v>
                </c:pt>
                <c:pt idx="3">
                  <c:v>0</c:v>
                </c:pt>
                <c:pt idx="4">
                  <c:v>7.0000000000000007E-2</c:v>
                </c:pt>
                <c:pt idx="5">
                  <c:v>0.36</c:v>
                </c:pt>
                <c:pt idx="6">
                  <c:v>0.05</c:v>
                </c:pt>
                <c:pt idx="7">
                  <c:v>0.05</c:v>
                </c:pt>
                <c:pt idx="8">
                  <c:v>0.05</c:v>
                </c:pt>
                <c:pt idx="9">
                  <c:v>0.02</c:v>
                </c:pt>
                <c:pt idx="10">
                  <c:v>0.02</c:v>
                </c:pt>
                <c:pt idx="11">
                  <c:v>7.0000000000000007E-2</c:v>
                </c:pt>
                <c:pt idx="12">
                  <c:v>0</c:v>
                </c:pt>
                <c:pt idx="13">
                  <c:v>0.02</c:v>
                </c:pt>
                <c:pt idx="14">
                  <c:v>0</c:v>
                </c:pt>
                <c:pt idx="15">
                  <c:v>0</c:v>
                </c:pt>
                <c:pt idx="16">
                  <c:v>0.05</c:v>
                </c:pt>
                <c:pt idx="17">
                  <c:v>0.02</c:v>
                </c:pt>
                <c:pt idx="18">
                  <c:v>0.04</c:v>
                </c:pt>
                <c:pt idx="19">
                  <c:v>0</c:v>
                </c:pt>
              </c:numCache>
            </c:numRef>
          </c:val>
          <c:extLst>
            <c:ext xmlns:c16="http://schemas.microsoft.com/office/drawing/2014/chart" uri="{C3380CC4-5D6E-409C-BE32-E72D297353CC}">
              <c16:uniqueId val="{00000014-1112-4CE9-B70E-DF516A019905}"/>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1112-4CE9-B70E-DF516A019905}"/>
                </c:ext>
              </c:extLst>
            </c:dLbl>
            <c:dLbl>
              <c:idx val="1"/>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1112-4CE9-B70E-DF516A019905}"/>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7-1112-4CE9-B70E-DF516A019905}"/>
                </c:ext>
              </c:extLst>
            </c:dLbl>
            <c:dLbl>
              <c:idx val="3"/>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1112-4CE9-B70E-DF516A019905}"/>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1112-4CE9-B70E-DF516A019905}"/>
                </c:ext>
              </c:extLst>
            </c:dLbl>
            <c:dLbl>
              <c:idx val="5"/>
              <c:tx>
                <c:rich>
                  <a:bodyPr/>
                  <a:lstStyle/>
                  <a:p>
                    <a:r>
                      <a:rPr lang="fi-FI"/>
                      <a:t>49%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1112-4CE9-B70E-DF516A019905}"/>
                </c:ext>
              </c:extLst>
            </c:dLbl>
            <c:dLbl>
              <c:idx val="6"/>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B-1112-4CE9-B70E-DF516A019905}"/>
                </c:ext>
              </c:extLst>
            </c:dLbl>
            <c:dLbl>
              <c:idx val="7"/>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C-1112-4CE9-B70E-DF516A019905}"/>
                </c:ext>
              </c:extLst>
            </c:dLbl>
            <c:dLbl>
              <c:idx val="8"/>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D-1112-4CE9-B70E-DF516A019905}"/>
                </c:ext>
              </c:extLst>
            </c:dLbl>
            <c:dLbl>
              <c:idx val="9"/>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E-1112-4CE9-B70E-DF516A019905}"/>
                </c:ext>
              </c:extLst>
            </c:dLbl>
            <c:dLbl>
              <c:idx val="10"/>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F-1112-4CE9-B70E-DF516A019905}"/>
                </c:ext>
              </c:extLst>
            </c:dLbl>
            <c:dLbl>
              <c:idx val="11"/>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0-1112-4CE9-B70E-DF516A019905}"/>
                </c:ext>
              </c:extLst>
            </c:dLbl>
            <c:dLbl>
              <c:idx val="1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1-1112-4CE9-B70E-DF516A019905}"/>
                </c:ext>
              </c:extLst>
            </c:dLbl>
            <c:dLbl>
              <c:idx val="13"/>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2-1112-4CE9-B70E-DF516A019905}"/>
                </c:ext>
              </c:extLst>
            </c:dLbl>
            <c:dLbl>
              <c:idx val="1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3-1112-4CE9-B70E-DF516A019905}"/>
                </c:ext>
              </c:extLst>
            </c:dLbl>
            <c:dLbl>
              <c:idx val="15"/>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4-1112-4CE9-B70E-DF516A019905}"/>
                </c:ext>
              </c:extLst>
            </c:dLbl>
            <c:dLbl>
              <c:idx val="16"/>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5-1112-4CE9-B70E-DF516A019905}"/>
                </c:ext>
              </c:extLst>
            </c:dLbl>
            <c:dLbl>
              <c:idx val="17"/>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6-1112-4CE9-B70E-DF516A019905}"/>
                </c:ext>
              </c:extLst>
            </c:dLbl>
            <c:dLbl>
              <c:idx val="18"/>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7-1112-4CE9-B70E-DF516A019905}"/>
                </c:ext>
              </c:extLst>
            </c:dLbl>
            <c:dLbl>
              <c:idx val="19"/>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8-1112-4CE9-B70E-DF516A01990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Sheet1!$C$2:$C$21</c:f>
              <c:strCache>
                <c:ptCount val="20"/>
                <c:pt idx="0">
                  <c:v>Iisalmi </c:v>
                </c:pt>
                <c:pt idx="1">
                  <c:v>Joroinen </c:v>
                </c:pt>
                <c:pt idx="2">
                  <c:v>Kaavi </c:v>
                </c:pt>
                <c:pt idx="3">
                  <c:v>Keitele </c:v>
                </c:pt>
                <c:pt idx="4">
                  <c:v>Kiuruvesi </c:v>
                </c:pt>
                <c:pt idx="5">
                  <c:v>Kuopio </c:v>
                </c:pt>
                <c:pt idx="6">
                  <c:v>Lapinlahti </c:v>
                </c:pt>
                <c:pt idx="7">
                  <c:v>Leppävirta </c:v>
                </c:pt>
                <c:pt idx="8">
                  <c:v>Pielavesi </c:v>
                </c:pt>
                <c:pt idx="9">
                  <c:v>Rautalampi </c:v>
                </c:pt>
                <c:pt idx="10">
                  <c:v>Rautavaara </c:v>
                </c:pt>
                <c:pt idx="11">
                  <c:v>Siilinjärvi </c:v>
                </c:pt>
                <c:pt idx="12">
                  <c:v>Sonkajärvi</c:v>
                </c:pt>
                <c:pt idx="13">
                  <c:v>Suonenjoki </c:v>
                </c:pt>
                <c:pt idx="14">
                  <c:v>Tervo </c:v>
                </c:pt>
                <c:pt idx="15">
                  <c:v>Tuusniemi </c:v>
                </c:pt>
                <c:pt idx="16">
                  <c:v>Varkaus </c:v>
                </c:pt>
                <c:pt idx="17">
                  <c:v>Vesanto </c:v>
                </c:pt>
                <c:pt idx="18">
                  <c:v>Vieremä </c:v>
                </c:pt>
                <c:pt idx="19">
                  <c:v>Muu</c:v>
                </c:pt>
              </c:strCache>
            </c:strRef>
          </c:cat>
          <c:val>
            <c:numRef>
              <c:f>Sheet1!$E$2:$E$21</c:f>
              <c:numCache>
                <c:formatCode>General</c:formatCode>
                <c:ptCount val="20"/>
                <c:pt idx="0">
                  <c:v>0.14000000000000001</c:v>
                </c:pt>
                <c:pt idx="1">
                  <c:v>0.03</c:v>
                </c:pt>
                <c:pt idx="2">
                  <c:v>0</c:v>
                </c:pt>
                <c:pt idx="3">
                  <c:v>0.03</c:v>
                </c:pt>
                <c:pt idx="4">
                  <c:v>0.02</c:v>
                </c:pt>
                <c:pt idx="5">
                  <c:v>0.49</c:v>
                </c:pt>
                <c:pt idx="6">
                  <c:v>0.05</c:v>
                </c:pt>
                <c:pt idx="7">
                  <c:v>0.02</c:v>
                </c:pt>
                <c:pt idx="8">
                  <c:v>0.05</c:v>
                </c:pt>
                <c:pt idx="9">
                  <c:v>0.03</c:v>
                </c:pt>
                <c:pt idx="10">
                  <c:v>0</c:v>
                </c:pt>
                <c:pt idx="11">
                  <c:v>0.05</c:v>
                </c:pt>
                <c:pt idx="12">
                  <c:v>0</c:v>
                </c:pt>
                <c:pt idx="13">
                  <c:v>0.02</c:v>
                </c:pt>
                <c:pt idx="14">
                  <c:v>0</c:v>
                </c:pt>
                <c:pt idx="15">
                  <c:v>0.02</c:v>
                </c:pt>
                <c:pt idx="16">
                  <c:v>0.05</c:v>
                </c:pt>
                <c:pt idx="17">
                  <c:v>0</c:v>
                </c:pt>
                <c:pt idx="18">
                  <c:v>0</c:v>
                </c:pt>
                <c:pt idx="19">
                  <c:v>0</c:v>
                </c:pt>
              </c:numCache>
            </c:numRef>
          </c:val>
          <c:extLst>
            <c:ext xmlns:c16="http://schemas.microsoft.com/office/drawing/2014/chart" uri="{C3380CC4-5D6E-409C-BE32-E72D297353CC}">
              <c16:uniqueId val="{00000029-1112-4CE9-B70E-DF516A019905}"/>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A-1112-4CE9-B70E-DF516A019905}"/>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B-1112-4CE9-B70E-DF516A019905}"/>
                </c:ext>
              </c:extLst>
            </c:dLbl>
            <c:dLbl>
              <c:idx val="2"/>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C-1112-4CE9-B70E-DF516A019905}"/>
                </c:ext>
              </c:extLst>
            </c:dLbl>
            <c:dLbl>
              <c:idx val="3"/>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D-1112-4CE9-B70E-DF516A019905}"/>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E-1112-4CE9-B70E-DF516A019905}"/>
                </c:ext>
              </c:extLst>
            </c:dLbl>
            <c:dLbl>
              <c:idx val="5"/>
              <c:tx>
                <c:rich>
                  <a:bodyPr/>
                  <a:lstStyle/>
                  <a:p>
                    <a:r>
                      <a:rPr lang="fi-FI"/>
                      <a:t>46%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F-1112-4CE9-B70E-DF516A019905}"/>
                </c:ext>
              </c:extLst>
            </c:dLbl>
            <c:dLbl>
              <c:idx val="6"/>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0-1112-4CE9-B70E-DF516A019905}"/>
                </c:ext>
              </c:extLst>
            </c:dLbl>
            <c:dLbl>
              <c:idx val="7"/>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1-1112-4CE9-B70E-DF516A019905}"/>
                </c:ext>
              </c:extLst>
            </c:dLbl>
            <c:dLbl>
              <c:idx val="8"/>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32-1112-4CE9-B70E-DF516A019905}"/>
                </c:ext>
              </c:extLst>
            </c:dLbl>
            <c:dLbl>
              <c:idx val="9"/>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3-1112-4CE9-B70E-DF516A019905}"/>
                </c:ext>
              </c:extLst>
            </c:dLbl>
            <c:dLbl>
              <c:idx val="10"/>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34-1112-4CE9-B70E-DF516A019905}"/>
                </c:ext>
              </c:extLst>
            </c:dLbl>
            <c:dLbl>
              <c:idx val="11"/>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5-1112-4CE9-B70E-DF516A019905}"/>
                </c:ext>
              </c:extLst>
            </c:dLbl>
            <c:dLbl>
              <c:idx val="12"/>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6-1112-4CE9-B70E-DF516A019905}"/>
                </c:ext>
              </c:extLst>
            </c:dLbl>
            <c:dLbl>
              <c:idx val="13"/>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7-1112-4CE9-B70E-DF516A019905}"/>
                </c:ext>
              </c:extLst>
            </c:dLbl>
            <c:dLbl>
              <c:idx val="14"/>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38-1112-4CE9-B70E-DF516A019905}"/>
                </c:ext>
              </c:extLst>
            </c:dLbl>
            <c:dLbl>
              <c:idx val="15"/>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9-1112-4CE9-B70E-DF516A019905}"/>
                </c:ext>
              </c:extLst>
            </c:dLbl>
            <c:dLbl>
              <c:idx val="16"/>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A-1112-4CE9-B70E-DF516A019905}"/>
                </c:ext>
              </c:extLst>
            </c:dLbl>
            <c:dLbl>
              <c:idx val="17"/>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3B-1112-4CE9-B70E-DF516A019905}"/>
                </c:ext>
              </c:extLst>
            </c:dLbl>
            <c:dLbl>
              <c:idx val="18"/>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C-1112-4CE9-B70E-DF516A019905}"/>
                </c:ext>
              </c:extLst>
            </c:dLbl>
            <c:dLbl>
              <c:idx val="19"/>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3D-1112-4CE9-B70E-DF516A01990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Sheet1!$C$2:$C$21</c:f>
              <c:strCache>
                <c:ptCount val="20"/>
                <c:pt idx="0">
                  <c:v>Iisalmi </c:v>
                </c:pt>
                <c:pt idx="1">
                  <c:v>Joroinen </c:v>
                </c:pt>
                <c:pt idx="2">
                  <c:v>Kaavi </c:v>
                </c:pt>
                <c:pt idx="3">
                  <c:v>Keitele </c:v>
                </c:pt>
                <c:pt idx="4">
                  <c:v>Kiuruvesi </c:v>
                </c:pt>
                <c:pt idx="5">
                  <c:v>Kuopio </c:v>
                </c:pt>
                <c:pt idx="6">
                  <c:v>Lapinlahti </c:v>
                </c:pt>
                <c:pt idx="7">
                  <c:v>Leppävirta </c:v>
                </c:pt>
                <c:pt idx="8">
                  <c:v>Pielavesi </c:v>
                </c:pt>
                <c:pt idx="9">
                  <c:v>Rautalampi </c:v>
                </c:pt>
                <c:pt idx="10">
                  <c:v>Rautavaara </c:v>
                </c:pt>
                <c:pt idx="11">
                  <c:v>Siilinjärvi </c:v>
                </c:pt>
                <c:pt idx="12">
                  <c:v>Sonkajärvi</c:v>
                </c:pt>
                <c:pt idx="13">
                  <c:v>Suonenjoki </c:v>
                </c:pt>
                <c:pt idx="14">
                  <c:v>Tervo </c:v>
                </c:pt>
                <c:pt idx="15">
                  <c:v>Tuusniemi </c:v>
                </c:pt>
                <c:pt idx="16">
                  <c:v>Varkaus </c:v>
                </c:pt>
                <c:pt idx="17">
                  <c:v>Vesanto </c:v>
                </c:pt>
                <c:pt idx="18">
                  <c:v>Vieremä </c:v>
                </c:pt>
                <c:pt idx="19">
                  <c:v>Muu</c:v>
                </c:pt>
              </c:strCache>
            </c:strRef>
          </c:cat>
          <c:val>
            <c:numRef>
              <c:f>Sheet1!$F$2:$F$21</c:f>
              <c:numCache>
                <c:formatCode>General</c:formatCode>
                <c:ptCount val="20"/>
                <c:pt idx="0">
                  <c:v>0.08</c:v>
                </c:pt>
                <c:pt idx="1">
                  <c:v>0.02</c:v>
                </c:pt>
                <c:pt idx="2">
                  <c:v>0</c:v>
                </c:pt>
                <c:pt idx="3">
                  <c:v>0</c:v>
                </c:pt>
                <c:pt idx="4">
                  <c:v>0.02</c:v>
                </c:pt>
                <c:pt idx="5">
                  <c:v>0.46</c:v>
                </c:pt>
                <c:pt idx="6">
                  <c:v>7.0000000000000007E-2</c:v>
                </c:pt>
                <c:pt idx="7">
                  <c:v>0.03</c:v>
                </c:pt>
                <c:pt idx="8">
                  <c:v>0</c:v>
                </c:pt>
                <c:pt idx="9">
                  <c:v>0.05</c:v>
                </c:pt>
                <c:pt idx="10">
                  <c:v>0</c:v>
                </c:pt>
                <c:pt idx="11">
                  <c:v>0.11</c:v>
                </c:pt>
                <c:pt idx="12">
                  <c:v>0.03</c:v>
                </c:pt>
                <c:pt idx="13">
                  <c:v>7.0000000000000007E-2</c:v>
                </c:pt>
                <c:pt idx="14">
                  <c:v>0</c:v>
                </c:pt>
                <c:pt idx="15">
                  <c:v>0.02</c:v>
                </c:pt>
                <c:pt idx="16">
                  <c:v>0.02</c:v>
                </c:pt>
                <c:pt idx="17">
                  <c:v>0</c:v>
                </c:pt>
                <c:pt idx="18">
                  <c:v>0.02</c:v>
                </c:pt>
                <c:pt idx="19">
                  <c:v>0</c:v>
                </c:pt>
              </c:numCache>
            </c:numRef>
          </c:val>
          <c:extLst>
            <c:ext xmlns:c16="http://schemas.microsoft.com/office/drawing/2014/chart" uri="{C3380CC4-5D6E-409C-BE32-E72D297353CC}">
              <c16:uniqueId val="{0000003E-1112-4CE9-B70E-DF516A019905}"/>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3F-1112-4CE9-B70E-DF516A019905}"/>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0-1112-4CE9-B70E-DF516A019905}"/>
                </c:ext>
              </c:extLst>
            </c:dLbl>
            <c:dLbl>
              <c:idx val="2"/>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1-1112-4CE9-B70E-DF516A019905}"/>
                </c:ext>
              </c:extLst>
            </c:dLbl>
            <c:dLbl>
              <c:idx val="3"/>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2-1112-4CE9-B70E-DF516A019905}"/>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3-1112-4CE9-B70E-DF516A019905}"/>
                </c:ext>
              </c:extLst>
            </c:dLbl>
            <c:dLbl>
              <c:idx val="5"/>
              <c:tx>
                <c:rich>
                  <a:bodyPr/>
                  <a:lstStyle/>
                  <a:p>
                    <a:r>
                      <a:rPr lang="fi-FI"/>
                      <a:t>42%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4-1112-4CE9-B70E-DF516A019905}"/>
                </c:ext>
              </c:extLst>
            </c:dLbl>
            <c:dLbl>
              <c:idx val="6"/>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5-1112-4CE9-B70E-DF516A019905}"/>
                </c:ext>
              </c:extLst>
            </c:dLbl>
            <c:dLbl>
              <c:idx val="7"/>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6-1112-4CE9-B70E-DF516A019905}"/>
                </c:ext>
              </c:extLst>
            </c:dLbl>
            <c:dLbl>
              <c:idx val="8"/>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7-1112-4CE9-B70E-DF516A019905}"/>
                </c:ext>
              </c:extLst>
            </c:dLbl>
            <c:dLbl>
              <c:idx val="9"/>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8-1112-4CE9-B70E-DF516A019905}"/>
                </c:ext>
              </c:extLst>
            </c:dLbl>
            <c:dLbl>
              <c:idx val="10"/>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49-1112-4CE9-B70E-DF516A019905}"/>
                </c:ext>
              </c:extLst>
            </c:dLbl>
            <c:dLbl>
              <c:idx val="11"/>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A-1112-4CE9-B70E-DF516A019905}"/>
                </c:ext>
              </c:extLst>
            </c:dLbl>
            <c:dLbl>
              <c:idx val="12"/>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B-1112-4CE9-B70E-DF516A019905}"/>
                </c:ext>
              </c:extLst>
            </c:dLbl>
            <c:dLbl>
              <c:idx val="13"/>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C-1112-4CE9-B70E-DF516A019905}"/>
                </c:ext>
              </c:extLst>
            </c:dLbl>
            <c:dLbl>
              <c:idx val="14"/>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D-1112-4CE9-B70E-DF516A019905}"/>
                </c:ext>
              </c:extLst>
            </c:dLbl>
            <c:dLbl>
              <c:idx val="15"/>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E-1112-4CE9-B70E-DF516A019905}"/>
                </c:ext>
              </c:extLst>
            </c:dLbl>
            <c:dLbl>
              <c:idx val="16"/>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4F-1112-4CE9-B70E-DF516A019905}"/>
                </c:ext>
              </c:extLst>
            </c:dLbl>
            <c:dLbl>
              <c:idx val="17"/>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50-1112-4CE9-B70E-DF516A019905}"/>
                </c:ext>
              </c:extLst>
            </c:dLbl>
            <c:dLbl>
              <c:idx val="18"/>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51-1112-4CE9-B70E-DF516A019905}"/>
                </c:ext>
              </c:extLst>
            </c:dLbl>
            <c:dLbl>
              <c:idx val="19"/>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52-1112-4CE9-B70E-DF516A01990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Sheet1!$C$2:$C$21</c:f>
              <c:strCache>
                <c:ptCount val="20"/>
                <c:pt idx="0">
                  <c:v>Iisalmi </c:v>
                </c:pt>
                <c:pt idx="1">
                  <c:v>Joroinen </c:v>
                </c:pt>
                <c:pt idx="2">
                  <c:v>Kaavi </c:v>
                </c:pt>
                <c:pt idx="3">
                  <c:v>Keitele </c:v>
                </c:pt>
                <c:pt idx="4">
                  <c:v>Kiuruvesi </c:v>
                </c:pt>
                <c:pt idx="5">
                  <c:v>Kuopio </c:v>
                </c:pt>
                <c:pt idx="6">
                  <c:v>Lapinlahti </c:v>
                </c:pt>
                <c:pt idx="7">
                  <c:v>Leppävirta </c:v>
                </c:pt>
                <c:pt idx="8">
                  <c:v>Pielavesi </c:v>
                </c:pt>
                <c:pt idx="9">
                  <c:v>Rautalampi </c:v>
                </c:pt>
                <c:pt idx="10">
                  <c:v>Rautavaara </c:v>
                </c:pt>
                <c:pt idx="11">
                  <c:v>Siilinjärvi </c:v>
                </c:pt>
                <c:pt idx="12">
                  <c:v>Sonkajärvi</c:v>
                </c:pt>
                <c:pt idx="13">
                  <c:v>Suonenjoki </c:v>
                </c:pt>
                <c:pt idx="14">
                  <c:v>Tervo </c:v>
                </c:pt>
                <c:pt idx="15">
                  <c:v>Tuusniemi </c:v>
                </c:pt>
                <c:pt idx="16">
                  <c:v>Varkaus </c:v>
                </c:pt>
                <c:pt idx="17">
                  <c:v>Vesanto </c:v>
                </c:pt>
                <c:pt idx="18">
                  <c:v>Vieremä </c:v>
                </c:pt>
                <c:pt idx="19">
                  <c:v>Muu</c:v>
                </c:pt>
              </c:strCache>
            </c:strRef>
          </c:cat>
          <c:val>
            <c:numRef>
              <c:f>Sheet1!$G$2:$G$21</c:f>
              <c:numCache>
                <c:formatCode>General</c:formatCode>
                <c:ptCount val="20"/>
                <c:pt idx="0">
                  <c:v>7.0000000000000007E-2</c:v>
                </c:pt>
                <c:pt idx="1">
                  <c:v>0.02</c:v>
                </c:pt>
                <c:pt idx="2">
                  <c:v>0.01</c:v>
                </c:pt>
                <c:pt idx="3">
                  <c:v>0.03</c:v>
                </c:pt>
                <c:pt idx="4">
                  <c:v>0.02</c:v>
                </c:pt>
                <c:pt idx="5">
                  <c:v>0.42</c:v>
                </c:pt>
                <c:pt idx="6">
                  <c:v>0.06</c:v>
                </c:pt>
                <c:pt idx="7">
                  <c:v>0.04</c:v>
                </c:pt>
                <c:pt idx="8">
                  <c:v>0.06</c:v>
                </c:pt>
                <c:pt idx="9">
                  <c:v>0.04</c:v>
                </c:pt>
                <c:pt idx="10">
                  <c:v>0</c:v>
                </c:pt>
                <c:pt idx="11">
                  <c:v>0.05</c:v>
                </c:pt>
                <c:pt idx="12">
                  <c:v>0.01</c:v>
                </c:pt>
                <c:pt idx="13">
                  <c:v>0.03</c:v>
                </c:pt>
                <c:pt idx="14">
                  <c:v>0.01</c:v>
                </c:pt>
                <c:pt idx="15">
                  <c:v>0.01</c:v>
                </c:pt>
                <c:pt idx="16">
                  <c:v>0.06</c:v>
                </c:pt>
                <c:pt idx="17">
                  <c:v>0.02</c:v>
                </c:pt>
                <c:pt idx="18">
                  <c:v>0.02</c:v>
                </c:pt>
                <c:pt idx="19">
                  <c:v>0.02</c:v>
                </c:pt>
              </c:numCache>
            </c:numRef>
          </c:val>
          <c:extLst>
            <c:ext xmlns:c16="http://schemas.microsoft.com/office/drawing/2014/chart" uri="{C3380CC4-5D6E-409C-BE32-E72D297353CC}">
              <c16:uniqueId val="{00000053-1112-4CE9-B70E-DF516A01990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84C9-42D0-B851-F38897F2ED54}"/>
                </c:ext>
              </c:extLst>
            </c:dLbl>
            <c:dLbl>
              <c:idx val="1"/>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84C9-42D0-B851-F38897F2ED54}"/>
                </c:ext>
              </c:extLst>
            </c:dLbl>
            <c:dLbl>
              <c:idx val="2"/>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84C9-42D0-B851-F38897F2ED54}"/>
                </c:ext>
              </c:extLst>
            </c:dLbl>
            <c:dLbl>
              <c:idx val="3"/>
              <c:tx>
                <c:rich>
                  <a:bodyPr/>
                  <a:lstStyle/>
                  <a:p>
                    <a:r>
                      <a:rPr lang="fi-FI"/>
                      <a:t>35%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84C9-42D0-B851-F38897F2ED54}"/>
                </c:ext>
              </c:extLst>
            </c:dLbl>
            <c:dLbl>
              <c:idx val="4"/>
              <c:tx>
                <c:rich>
                  <a:bodyPr/>
                  <a:lstStyle/>
                  <a:p>
                    <a:r>
                      <a:rPr lang="fi-FI"/>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84C9-42D0-B851-F38897F2ED5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pysyy suunnilleen samana kuin viime vuonna</c:v>
                </c:pt>
                <c:pt idx="1">
                  <c:v>tulee laskemaan vähäisessä määrin</c:v>
                </c:pt>
                <c:pt idx="2">
                  <c:v>tulee laskemaan merkittävässä määrin</c:v>
                </c:pt>
                <c:pt idx="3">
                  <c:v>tulee kasvamaan vähäisessä määrin</c:v>
                </c:pt>
                <c:pt idx="4">
                  <c:v>tulee kasvamaan merkittävästi</c:v>
                </c:pt>
              </c:strCache>
            </c:strRef>
          </c:cat>
          <c:val>
            <c:numRef>
              <c:f>Sheet1!$D$2:$D$6</c:f>
              <c:numCache>
                <c:formatCode>General</c:formatCode>
                <c:ptCount val="5"/>
                <c:pt idx="0">
                  <c:v>0.19</c:v>
                </c:pt>
                <c:pt idx="1">
                  <c:v>0.16</c:v>
                </c:pt>
                <c:pt idx="2">
                  <c:v>0.11</c:v>
                </c:pt>
                <c:pt idx="3">
                  <c:v>0.35</c:v>
                </c:pt>
                <c:pt idx="4">
                  <c:v>0.19</c:v>
                </c:pt>
              </c:numCache>
            </c:numRef>
          </c:val>
          <c:extLst>
            <c:ext xmlns:c16="http://schemas.microsoft.com/office/drawing/2014/chart" uri="{C3380CC4-5D6E-409C-BE32-E72D297353CC}">
              <c16:uniqueId val="{00000005-84C9-42D0-B851-F38897F2ED54}"/>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84C9-42D0-B851-F38897F2ED54}"/>
                </c:ext>
              </c:extLst>
            </c:dLbl>
            <c:dLbl>
              <c:idx val="1"/>
              <c:tx>
                <c:rich>
                  <a:bodyPr/>
                  <a:lstStyle/>
                  <a:p>
                    <a:r>
                      <a:rPr lang="fi-FI"/>
                      <a:t>34%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84C9-42D0-B851-F38897F2ED54}"/>
                </c:ext>
              </c:extLst>
            </c:dLbl>
            <c:dLbl>
              <c:idx val="2"/>
              <c:tx>
                <c:rich>
                  <a:bodyPr/>
                  <a:lstStyle/>
                  <a:p>
                    <a:r>
                      <a:rPr lang="fi-FI"/>
                      <a:t>21%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84C9-42D0-B851-F38897F2ED54}"/>
                </c:ext>
              </c:extLst>
            </c:dLbl>
            <c:dLbl>
              <c:idx val="3"/>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84C9-42D0-B851-F38897F2ED54}"/>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84C9-42D0-B851-F38897F2ED5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pysyy suunnilleen samana kuin viime vuonna</c:v>
                </c:pt>
                <c:pt idx="1">
                  <c:v>tulee laskemaan vähäisessä määrin</c:v>
                </c:pt>
                <c:pt idx="2">
                  <c:v>tulee laskemaan merkittävässä määrin</c:v>
                </c:pt>
                <c:pt idx="3">
                  <c:v>tulee kasvamaan vähäisessä määrin</c:v>
                </c:pt>
                <c:pt idx="4">
                  <c:v>tulee kasvamaan merkittävästi</c:v>
                </c:pt>
              </c:strCache>
            </c:strRef>
          </c:cat>
          <c:val>
            <c:numRef>
              <c:f>Sheet1!$E$2:$E$6</c:f>
              <c:numCache>
                <c:formatCode>General</c:formatCode>
                <c:ptCount val="5"/>
                <c:pt idx="0">
                  <c:v>0.18</c:v>
                </c:pt>
                <c:pt idx="1">
                  <c:v>0.34</c:v>
                </c:pt>
                <c:pt idx="2">
                  <c:v>0.21</c:v>
                </c:pt>
                <c:pt idx="3">
                  <c:v>0.25</c:v>
                </c:pt>
                <c:pt idx="4">
                  <c:v>0.02</c:v>
                </c:pt>
              </c:numCache>
            </c:numRef>
          </c:val>
          <c:extLst>
            <c:ext xmlns:c16="http://schemas.microsoft.com/office/drawing/2014/chart" uri="{C3380CC4-5D6E-409C-BE32-E72D297353CC}">
              <c16:uniqueId val="{0000000B-84C9-42D0-B851-F38897F2ED54}"/>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84C9-42D0-B851-F38897F2ED54}"/>
                </c:ext>
              </c:extLst>
            </c:dLbl>
            <c:dLbl>
              <c:idx val="1"/>
              <c:tx>
                <c:rich>
                  <a:bodyPr/>
                  <a:lstStyle/>
                  <a:p>
                    <a:r>
                      <a:rPr lang="fi-FI"/>
                      <a:t>35%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84C9-42D0-B851-F38897F2ED54}"/>
                </c:ext>
              </c:extLst>
            </c:dLbl>
            <c:dLbl>
              <c:idx val="2"/>
              <c:tx>
                <c:rich>
                  <a:bodyPr/>
                  <a:lstStyle/>
                  <a:p>
                    <a:r>
                      <a:rPr lang="fi-FI"/>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84C9-42D0-B851-F38897F2ED54}"/>
                </c:ext>
              </c:extLst>
            </c:dLbl>
            <c:dLbl>
              <c:idx val="3"/>
              <c:tx>
                <c:rich>
                  <a:bodyPr/>
                  <a:lstStyle/>
                  <a:p>
                    <a:r>
                      <a:rPr lang="fi-FI"/>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84C9-42D0-B851-F38897F2ED54}"/>
                </c:ext>
              </c:extLst>
            </c:dLbl>
            <c:dLbl>
              <c:idx val="4"/>
              <c:tx>
                <c:rich>
                  <a:bodyPr/>
                  <a:lstStyle/>
                  <a:p>
                    <a:r>
                      <a:rPr lang="fi-FI"/>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84C9-42D0-B851-F38897F2ED5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pysyy suunnilleen samana kuin viime vuonna</c:v>
                </c:pt>
                <c:pt idx="1">
                  <c:v>tulee laskemaan vähäisessä määrin</c:v>
                </c:pt>
                <c:pt idx="2">
                  <c:v>tulee laskemaan merkittävässä määrin</c:v>
                </c:pt>
                <c:pt idx="3">
                  <c:v>tulee kasvamaan vähäisessä määrin</c:v>
                </c:pt>
                <c:pt idx="4">
                  <c:v>tulee kasvamaan merkittävästi</c:v>
                </c:pt>
              </c:strCache>
            </c:strRef>
          </c:cat>
          <c:val>
            <c:numRef>
              <c:f>Sheet1!$F$2:$F$6</c:f>
              <c:numCache>
                <c:formatCode>General</c:formatCode>
                <c:ptCount val="5"/>
                <c:pt idx="0">
                  <c:v>0.17</c:v>
                </c:pt>
                <c:pt idx="1">
                  <c:v>0.35</c:v>
                </c:pt>
                <c:pt idx="2">
                  <c:v>0.13</c:v>
                </c:pt>
                <c:pt idx="3">
                  <c:v>0.23</c:v>
                </c:pt>
                <c:pt idx="4">
                  <c:v>0.12</c:v>
                </c:pt>
              </c:numCache>
            </c:numRef>
          </c:val>
          <c:extLst>
            <c:ext xmlns:c16="http://schemas.microsoft.com/office/drawing/2014/chart" uri="{C3380CC4-5D6E-409C-BE32-E72D297353CC}">
              <c16:uniqueId val="{00000011-84C9-42D0-B851-F38897F2ED54}"/>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31%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84C9-42D0-B851-F38897F2ED54}"/>
                </c:ext>
              </c:extLst>
            </c:dLbl>
            <c:dLbl>
              <c:idx val="1"/>
              <c:tx>
                <c:rich>
                  <a:bodyPr/>
                  <a:lstStyle/>
                  <a:p>
                    <a:r>
                      <a:rPr lang="fi-FI"/>
                      <a:t>24%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84C9-42D0-B851-F38897F2ED54}"/>
                </c:ext>
              </c:extLst>
            </c:dLbl>
            <c:dLbl>
              <c:idx val="2"/>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84C9-42D0-B851-F38897F2ED54}"/>
                </c:ext>
              </c:extLst>
            </c:dLbl>
            <c:dLbl>
              <c:idx val="3"/>
              <c:tx>
                <c:rich>
                  <a:bodyPr/>
                  <a:lstStyle/>
                  <a:p>
                    <a:r>
                      <a:rPr lang="fi-FI"/>
                      <a:t>24%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84C9-42D0-B851-F38897F2ED54}"/>
                </c:ext>
              </c:extLst>
            </c:dLbl>
            <c:dLbl>
              <c:idx val="4"/>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84C9-42D0-B851-F38897F2ED5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pysyy suunnilleen samana kuin viime vuonna</c:v>
                </c:pt>
                <c:pt idx="1">
                  <c:v>tulee laskemaan vähäisessä määrin</c:v>
                </c:pt>
                <c:pt idx="2">
                  <c:v>tulee laskemaan merkittävässä määrin</c:v>
                </c:pt>
                <c:pt idx="3">
                  <c:v>tulee kasvamaan vähäisessä määrin</c:v>
                </c:pt>
                <c:pt idx="4">
                  <c:v>tulee kasvamaan merkittävästi</c:v>
                </c:pt>
              </c:strCache>
            </c:strRef>
          </c:cat>
          <c:val>
            <c:numRef>
              <c:f>Sheet1!$G$2:$G$6</c:f>
              <c:numCache>
                <c:formatCode>General</c:formatCode>
                <c:ptCount val="5"/>
                <c:pt idx="0">
                  <c:v>0.31</c:v>
                </c:pt>
                <c:pt idx="1">
                  <c:v>0.24</c:v>
                </c:pt>
                <c:pt idx="2">
                  <c:v>0.14000000000000001</c:v>
                </c:pt>
                <c:pt idx="3">
                  <c:v>0.24</c:v>
                </c:pt>
                <c:pt idx="4">
                  <c:v>7.0000000000000007E-2</c:v>
                </c:pt>
              </c:numCache>
            </c:numRef>
          </c:val>
          <c:extLst>
            <c:ext xmlns:c16="http://schemas.microsoft.com/office/drawing/2014/chart" uri="{C3380CC4-5D6E-409C-BE32-E72D297353CC}">
              <c16:uniqueId val="{00000017-84C9-42D0-B851-F38897F2ED54}"/>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30%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FF01-4691-8ED4-91232FFDF929}"/>
                </c:ext>
              </c:extLst>
            </c:dLbl>
            <c:dLbl>
              <c:idx val="1"/>
              <c:tx>
                <c:rich>
                  <a:bodyPr/>
                  <a:lstStyle/>
                  <a:p>
                    <a:r>
                      <a:rPr lang="fi-FI"/>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FF01-4691-8ED4-91232FFDF929}"/>
                </c:ext>
              </c:extLst>
            </c:dLbl>
            <c:dLbl>
              <c:idx val="2"/>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FF01-4691-8ED4-91232FFDF929}"/>
                </c:ext>
              </c:extLst>
            </c:dLbl>
            <c:dLbl>
              <c:idx val="3"/>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FF01-4691-8ED4-91232FFDF929}"/>
                </c:ext>
              </c:extLst>
            </c:dLbl>
            <c:dLbl>
              <c:idx val="4"/>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FF01-4691-8ED4-91232FFDF929}"/>
                </c:ext>
              </c:extLst>
            </c:dLbl>
            <c:dLbl>
              <c:idx val="5"/>
              <c:tx>
                <c:rich>
                  <a:bodyPr/>
                  <a:lstStyle/>
                  <a:p>
                    <a:r>
                      <a:rPr lang="fi-FI"/>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FF01-4691-8ED4-91232FFDF929}"/>
                </c:ext>
              </c:extLst>
            </c:dLbl>
            <c:dLbl>
              <c:idx val="6"/>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FF01-4691-8ED4-91232FFDF929}"/>
                </c:ext>
              </c:extLst>
            </c:dLbl>
            <c:dLbl>
              <c:idx val="7"/>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FF01-4691-8ED4-91232FFDF929}"/>
                </c:ext>
              </c:extLst>
            </c:dLbl>
            <c:dLbl>
              <c:idx val="8"/>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FF01-4691-8ED4-91232FFDF92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pysyy ennallaan</c:v>
                </c:pt>
                <c:pt idx="1">
                  <c:v>vähenee 10-15 %</c:v>
                </c:pt>
                <c:pt idx="2">
                  <c:v>vähenee 15-25 %</c:v>
                </c:pt>
                <c:pt idx="3">
                  <c:v>vähenee yli 25%</c:v>
                </c:pt>
                <c:pt idx="4">
                  <c:v>vähenee ______%</c:v>
                </c:pt>
                <c:pt idx="5">
                  <c:v>lisääntyy 10-15%</c:v>
                </c:pt>
                <c:pt idx="6">
                  <c:v>lisääntyy 15-25%</c:v>
                </c:pt>
                <c:pt idx="7">
                  <c:v>lisääntyy yli 25%</c:v>
                </c:pt>
                <c:pt idx="8">
                  <c:v>lisääntyy _____ %</c:v>
                </c:pt>
              </c:strCache>
            </c:strRef>
          </c:cat>
          <c:val>
            <c:numRef>
              <c:f>Sheet1!$D$2:$D$10</c:f>
              <c:numCache>
                <c:formatCode>General</c:formatCode>
                <c:ptCount val="9"/>
                <c:pt idx="0">
                  <c:v>0.3</c:v>
                </c:pt>
                <c:pt idx="1">
                  <c:v>0.23</c:v>
                </c:pt>
                <c:pt idx="2">
                  <c:v>0.1</c:v>
                </c:pt>
                <c:pt idx="3">
                  <c:v>0.09</c:v>
                </c:pt>
                <c:pt idx="4">
                  <c:v>0.03</c:v>
                </c:pt>
                <c:pt idx="5">
                  <c:v>0.23</c:v>
                </c:pt>
                <c:pt idx="6">
                  <c:v>0</c:v>
                </c:pt>
                <c:pt idx="7">
                  <c:v>0.02</c:v>
                </c:pt>
                <c:pt idx="8">
                  <c:v>0</c:v>
                </c:pt>
              </c:numCache>
            </c:numRef>
          </c:val>
          <c:extLst>
            <c:ext xmlns:c16="http://schemas.microsoft.com/office/drawing/2014/chart" uri="{C3380CC4-5D6E-409C-BE32-E72D297353CC}">
              <c16:uniqueId val="{00000009-FF01-4691-8ED4-91232FFDF929}"/>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FF01-4691-8ED4-91232FFDF929}"/>
                </c:ext>
              </c:extLst>
            </c:dLbl>
            <c:dLbl>
              <c:idx val="1"/>
              <c:tx>
                <c:rich>
                  <a:bodyPr/>
                  <a:lstStyle/>
                  <a:p>
                    <a:r>
                      <a:rPr lang="fi-FI"/>
                      <a:t>33%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FF01-4691-8ED4-91232FFDF929}"/>
                </c:ext>
              </c:extLst>
            </c:dLbl>
            <c:dLbl>
              <c:idx val="2"/>
              <c:tx>
                <c:rich>
                  <a:bodyPr/>
                  <a:lstStyle/>
                  <a:p>
                    <a:r>
                      <a:rPr lang="fi-FI"/>
                      <a:t>11%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FF01-4691-8ED4-91232FFDF929}"/>
                </c:ext>
              </c:extLst>
            </c:dLbl>
            <c:dLbl>
              <c:idx val="3"/>
              <c:tx>
                <c:rich>
                  <a:bodyPr/>
                  <a:lstStyle/>
                  <a:p>
                    <a:r>
                      <a:rPr lang="fi-FI"/>
                      <a:t>13%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FF01-4691-8ED4-91232FFDF929}"/>
                </c:ext>
              </c:extLst>
            </c:dLbl>
            <c:dLbl>
              <c:idx val="4"/>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FF01-4691-8ED4-91232FFDF929}"/>
                </c:ext>
              </c:extLst>
            </c:dLbl>
            <c:dLbl>
              <c:idx val="5"/>
              <c:tx>
                <c:rich>
                  <a:bodyPr/>
                  <a:lstStyle/>
                  <a:p>
                    <a:r>
                      <a:rPr lang="fi-FI"/>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FF01-4691-8ED4-91232FFDF929}"/>
                </c:ext>
              </c:extLst>
            </c:dLbl>
            <c:dLbl>
              <c:idx val="6"/>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FF01-4691-8ED4-91232FFDF929}"/>
                </c:ext>
              </c:extLst>
            </c:dLbl>
            <c:dLbl>
              <c:idx val="7"/>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FF01-4691-8ED4-91232FFDF929}"/>
                </c:ext>
              </c:extLst>
            </c:dLbl>
            <c:dLbl>
              <c:idx val="8"/>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FF01-4691-8ED4-91232FFDF92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pysyy ennallaan</c:v>
                </c:pt>
                <c:pt idx="1">
                  <c:v>vähenee 10-15 %</c:v>
                </c:pt>
                <c:pt idx="2">
                  <c:v>vähenee 15-25 %</c:v>
                </c:pt>
                <c:pt idx="3">
                  <c:v>vähenee yli 25%</c:v>
                </c:pt>
                <c:pt idx="4">
                  <c:v>vähenee ______%</c:v>
                </c:pt>
                <c:pt idx="5">
                  <c:v>lisääntyy 10-15%</c:v>
                </c:pt>
                <c:pt idx="6">
                  <c:v>lisääntyy 15-25%</c:v>
                </c:pt>
                <c:pt idx="7">
                  <c:v>lisääntyy yli 25%</c:v>
                </c:pt>
                <c:pt idx="8">
                  <c:v>lisääntyy _____ %</c:v>
                </c:pt>
              </c:strCache>
            </c:strRef>
          </c:cat>
          <c:val>
            <c:numRef>
              <c:f>Sheet1!$E$2:$E$10</c:f>
              <c:numCache>
                <c:formatCode>General</c:formatCode>
                <c:ptCount val="9"/>
                <c:pt idx="0">
                  <c:v>0.2</c:v>
                </c:pt>
                <c:pt idx="1">
                  <c:v>0.33</c:v>
                </c:pt>
                <c:pt idx="2">
                  <c:v>0.11</c:v>
                </c:pt>
                <c:pt idx="3">
                  <c:v>0.13</c:v>
                </c:pt>
                <c:pt idx="4">
                  <c:v>7.0000000000000007E-2</c:v>
                </c:pt>
                <c:pt idx="5">
                  <c:v>0.12</c:v>
                </c:pt>
                <c:pt idx="6">
                  <c:v>0.02</c:v>
                </c:pt>
                <c:pt idx="7">
                  <c:v>0</c:v>
                </c:pt>
                <c:pt idx="8">
                  <c:v>0.02</c:v>
                </c:pt>
              </c:numCache>
            </c:numRef>
          </c:val>
          <c:extLst>
            <c:ext xmlns:c16="http://schemas.microsoft.com/office/drawing/2014/chart" uri="{C3380CC4-5D6E-409C-BE32-E72D297353CC}">
              <c16:uniqueId val="{00000013-FF01-4691-8ED4-91232FFDF929}"/>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27%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FF01-4691-8ED4-91232FFDF929}"/>
                </c:ext>
              </c:extLst>
            </c:dLbl>
            <c:dLbl>
              <c:idx val="1"/>
              <c:tx>
                <c:rich>
                  <a:bodyPr/>
                  <a:lstStyle/>
                  <a:p>
                    <a:r>
                      <a:rPr lang="fi-FI"/>
                      <a:t>22%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FF01-4691-8ED4-91232FFDF929}"/>
                </c:ext>
              </c:extLst>
            </c:dLbl>
            <c:dLbl>
              <c:idx val="2"/>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FF01-4691-8ED4-91232FFDF929}"/>
                </c:ext>
              </c:extLst>
            </c:dLbl>
            <c:dLbl>
              <c:idx val="3"/>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7-FF01-4691-8ED4-91232FFDF929}"/>
                </c:ext>
              </c:extLst>
            </c:dLbl>
            <c:dLbl>
              <c:idx val="4"/>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8-FF01-4691-8ED4-91232FFDF929}"/>
                </c:ext>
              </c:extLst>
            </c:dLbl>
            <c:dLbl>
              <c:idx val="5"/>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9-FF01-4691-8ED4-91232FFDF929}"/>
                </c:ext>
              </c:extLst>
            </c:dLbl>
            <c:dLbl>
              <c:idx val="6"/>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A-FF01-4691-8ED4-91232FFDF929}"/>
                </c:ext>
              </c:extLst>
            </c:dLbl>
            <c:dLbl>
              <c:idx val="7"/>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B-FF01-4691-8ED4-91232FFDF929}"/>
                </c:ext>
              </c:extLst>
            </c:dLbl>
            <c:dLbl>
              <c:idx val="8"/>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C-FF01-4691-8ED4-91232FFDF92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pysyy ennallaan</c:v>
                </c:pt>
                <c:pt idx="1">
                  <c:v>vähenee 10-15 %</c:v>
                </c:pt>
                <c:pt idx="2">
                  <c:v>vähenee 15-25 %</c:v>
                </c:pt>
                <c:pt idx="3">
                  <c:v>vähenee yli 25%</c:v>
                </c:pt>
                <c:pt idx="4">
                  <c:v>vähenee ______%</c:v>
                </c:pt>
                <c:pt idx="5">
                  <c:v>lisääntyy 10-15%</c:v>
                </c:pt>
                <c:pt idx="6">
                  <c:v>lisääntyy 15-25%</c:v>
                </c:pt>
                <c:pt idx="7">
                  <c:v>lisääntyy yli 25%</c:v>
                </c:pt>
                <c:pt idx="8">
                  <c:v>lisääntyy _____ %</c:v>
                </c:pt>
              </c:strCache>
            </c:strRef>
          </c:cat>
          <c:val>
            <c:numRef>
              <c:f>Sheet1!$F$2:$F$10</c:f>
              <c:numCache>
                <c:formatCode>General</c:formatCode>
                <c:ptCount val="9"/>
                <c:pt idx="0">
                  <c:v>0.27</c:v>
                </c:pt>
                <c:pt idx="1">
                  <c:v>0.22</c:v>
                </c:pt>
                <c:pt idx="2">
                  <c:v>0.1</c:v>
                </c:pt>
                <c:pt idx="3">
                  <c:v>0.18</c:v>
                </c:pt>
                <c:pt idx="4">
                  <c:v>0.08</c:v>
                </c:pt>
                <c:pt idx="5">
                  <c:v>0.08</c:v>
                </c:pt>
                <c:pt idx="6">
                  <c:v>0.04</c:v>
                </c:pt>
                <c:pt idx="7">
                  <c:v>0.03</c:v>
                </c:pt>
                <c:pt idx="8">
                  <c:v>0</c:v>
                </c:pt>
              </c:numCache>
            </c:numRef>
          </c:val>
          <c:extLst>
            <c:ext xmlns:c16="http://schemas.microsoft.com/office/drawing/2014/chart" uri="{C3380CC4-5D6E-409C-BE32-E72D297353CC}">
              <c16:uniqueId val="{0000001D-FF01-4691-8ED4-91232FFDF929}"/>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44%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E-FF01-4691-8ED4-91232FFDF929}"/>
                </c:ext>
              </c:extLst>
            </c:dLbl>
            <c:dLbl>
              <c:idx val="1"/>
              <c:tx>
                <c:rich>
                  <a:bodyPr/>
                  <a:lstStyle/>
                  <a:p>
                    <a:r>
                      <a:rPr lang="fi-FI"/>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F-FF01-4691-8ED4-91232FFDF929}"/>
                </c:ext>
              </c:extLst>
            </c:dLbl>
            <c:dLbl>
              <c:idx val="2"/>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0-FF01-4691-8ED4-91232FFDF929}"/>
                </c:ext>
              </c:extLst>
            </c:dLbl>
            <c:dLbl>
              <c:idx val="3"/>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1-FF01-4691-8ED4-91232FFDF929}"/>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2-FF01-4691-8ED4-91232FFDF929}"/>
                </c:ext>
              </c:extLst>
            </c:dLbl>
            <c:dLbl>
              <c:idx val="5"/>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3-FF01-4691-8ED4-91232FFDF929}"/>
                </c:ext>
              </c:extLst>
            </c:dLbl>
            <c:dLbl>
              <c:idx val="6"/>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4-FF01-4691-8ED4-91232FFDF929}"/>
                </c:ext>
              </c:extLst>
            </c:dLbl>
            <c:dLbl>
              <c:idx val="7"/>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25-FF01-4691-8ED4-91232FFDF929}"/>
                </c:ext>
              </c:extLst>
            </c:dLbl>
            <c:dLbl>
              <c:idx val="8"/>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26-FF01-4691-8ED4-91232FFDF92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Sheet1!$C$2:$C$10</c:f>
              <c:strCache>
                <c:ptCount val="9"/>
                <c:pt idx="0">
                  <c:v>pysyy ennallaan</c:v>
                </c:pt>
                <c:pt idx="1">
                  <c:v>vähenee 10-15 %</c:v>
                </c:pt>
                <c:pt idx="2">
                  <c:v>vähenee 15-25 %</c:v>
                </c:pt>
                <c:pt idx="3">
                  <c:v>vähenee yli 25%</c:v>
                </c:pt>
                <c:pt idx="4">
                  <c:v>vähenee ______%</c:v>
                </c:pt>
                <c:pt idx="5">
                  <c:v>lisääntyy 10-15%</c:v>
                </c:pt>
                <c:pt idx="6">
                  <c:v>lisääntyy 15-25%</c:v>
                </c:pt>
                <c:pt idx="7">
                  <c:v>lisääntyy yli 25%</c:v>
                </c:pt>
                <c:pt idx="8">
                  <c:v>lisääntyy _____ %</c:v>
                </c:pt>
              </c:strCache>
            </c:strRef>
          </c:cat>
          <c:val>
            <c:numRef>
              <c:f>Sheet1!$G$2:$G$10</c:f>
              <c:numCache>
                <c:formatCode>General</c:formatCode>
                <c:ptCount val="9"/>
                <c:pt idx="0">
                  <c:v>0.44</c:v>
                </c:pt>
                <c:pt idx="1">
                  <c:v>0.19</c:v>
                </c:pt>
                <c:pt idx="2">
                  <c:v>7.0000000000000007E-2</c:v>
                </c:pt>
                <c:pt idx="3">
                  <c:v>0.08</c:v>
                </c:pt>
                <c:pt idx="4">
                  <c:v>0.02</c:v>
                </c:pt>
                <c:pt idx="5">
                  <c:v>0.17</c:v>
                </c:pt>
                <c:pt idx="6">
                  <c:v>0.02</c:v>
                </c:pt>
                <c:pt idx="7">
                  <c:v>0.01</c:v>
                </c:pt>
                <c:pt idx="8">
                  <c:v>0</c:v>
                </c:pt>
              </c:numCache>
            </c:numRef>
          </c:val>
          <c:extLst>
            <c:ext xmlns:c16="http://schemas.microsoft.com/office/drawing/2014/chart" uri="{C3380CC4-5D6E-409C-BE32-E72D297353CC}">
              <c16:uniqueId val="{00000027-FF01-4691-8ED4-91232FFDF929}"/>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7081-4EDE-893B-3B685E27CB69}"/>
                </c:ext>
              </c:extLst>
            </c:dLbl>
            <c:dLbl>
              <c:idx val="1"/>
              <c:tx>
                <c:rich>
                  <a:bodyPr/>
                  <a:lstStyle/>
                  <a:p>
                    <a:r>
                      <a:rPr lang="fi-FI"/>
                      <a:t>58%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7081-4EDE-893B-3B685E27CB69}"/>
                </c:ext>
              </c:extLst>
            </c:dLbl>
            <c:dLbl>
              <c:idx val="2"/>
              <c:tx>
                <c:rich>
                  <a:bodyPr/>
                  <a:lstStyle/>
                  <a:p>
                    <a:r>
                      <a:rPr lang="fi-FI"/>
                      <a:t>19%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7081-4EDE-893B-3B685E27CB69}"/>
                </c:ext>
              </c:extLst>
            </c:dLbl>
            <c:dLbl>
              <c:idx val="3"/>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7081-4EDE-893B-3B685E27CB6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Kyllä</c:v>
                </c:pt>
                <c:pt idx="1">
                  <c:v>Emme</c:v>
                </c:pt>
                <c:pt idx="2">
                  <c:v>Harkitsemme muutoksia myöhemmässä vaiheessa</c:v>
                </c:pt>
                <c:pt idx="3">
                  <c:v>Olemme tehneet muutoksia muista syistä kuin sodan vaikutusten vuoksi</c:v>
                </c:pt>
              </c:strCache>
            </c:strRef>
          </c:cat>
          <c:val>
            <c:numRef>
              <c:f>Sheet1!$D$2:$D$5</c:f>
              <c:numCache>
                <c:formatCode>General</c:formatCode>
                <c:ptCount val="4"/>
                <c:pt idx="0">
                  <c:v>0.18</c:v>
                </c:pt>
                <c:pt idx="1">
                  <c:v>0.57999999999999996</c:v>
                </c:pt>
                <c:pt idx="2">
                  <c:v>0.19</c:v>
                </c:pt>
                <c:pt idx="3">
                  <c:v>0.05</c:v>
                </c:pt>
              </c:numCache>
            </c:numRef>
          </c:val>
          <c:extLst>
            <c:ext xmlns:c16="http://schemas.microsoft.com/office/drawing/2014/chart" uri="{C3380CC4-5D6E-409C-BE32-E72D297353CC}">
              <c16:uniqueId val="{00000004-7081-4EDE-893B-3B685E27CB69}"/>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7081-4EDE-893B-3B685E27CB69}"/>
                </c:ext>
              </c:extLst>
            </c:dLbl>
            <c:dLbl>
              <c:idx val="1"/>
              <c:tx>
                <c:rich>
                  <a:bodyPr/>
                  <a:lstStyle/>
                  <a:p>
                    <a:r>
                      <a:rPr lang="fi-FI"/>
                      <a:t>61%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7081-4EDE-893B-3B685E27CB69}"/>
                </c:ext>
              </c:extLst>
            </c:dLbl>
            <c:dLbl>
              <c:idx val="2"/>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7081-4EDE-893B-3B685E27CB69}"/>
                </c:ext>
              </c:extLst>
            </c:dLbl>
            <c:dLbl>
              <c:idx val="3"/>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7081-4EDE-893B-3B685E27CB6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Kyllä</c:v>
                </c:pt>
                <c:pt idx="1">
                  <c:v>Emme</c:v>
                </c:pt>
                <c:pt idx="2">
                  <c:v>Harkitsemme muutoksia myöhemmässä vaiheessa</c:v>
                </c:pt>
                <c:pt idx="3">
                  <c:v>Olemme tehneet muutoksia muista syistä kuin sodan vaikutusten vuoksi</c:v>
                </c:pt>
              </c:strCache>
            </c:strRef>
          </c:cat>
          <c:val>
            <c:numRef>
              <c:f>Sheet1!$E$2:$E$5</c:f>
              <c:numCache>
                <c:formatCode>General</c:formatCode>
                <c:ptCount val="4"/>
                <c:pt idx="0">
                  <c:v>0.2</c:v>
                </c:pt>
                <c:pt idx="1">
                  <c:v>0.61</c:v>
                </c:pt>
                <c:pt idx="2">
                  <c:v>0.16</c:v>
                </c:pt>
                <c:pt idx="3">
                  <c:v>0.03</c:v>
                </c:pt>
              </c:numCache>
            </c:numRef>
          </c:val>
          <c:extLst>
            <c:ext xmlns:c16="http://schemas.microsoft.com/office/drawing/2014/chart" uri="{C3380CC4-5D6E-409C-BE32-E72D297353CC}">
              <c16:uniqueId val="{00000009-7081-4EDE-893B-3B685E27CB69}"/>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7081-4EDE-893B-3B685E27CB69}"/>
                </c:ext>
              </c:extLst>
            </c:dLbl>
            <c:dLbl>
              <c:idx val="1"/>
              <c:tx>
                <c:rich>
                  <a:bodyPr/>
                  <a:lstStyle/>
                  <a:p>
                    <a:r>
                      <a:rPr lang="fi-FI"/>
                      <a:t>78%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7081-4EDE-893B-3B685E27CB69}"/>
                </c:ext>
              </c:extLst>
            </c:dLbl>
            <c:dLbl>
              <c:idx val="2"/>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7081-4EDE-893B-3B685E27CB69}"/>
                </c:ext>
              </c:extLst>
            </c:dLbl>
            <c:dLbl>
              <c:idx val="3"/>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7081-4EDE-893B-3B685E27CB6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Kyllä</c:v>
                </c:pt>
                <c:pt idx="1">
                  <c:v>Emme</c:v>
                </c:pt>
                <c:pt idx="2">
                  <c:v>Harkitsemme muutoksia myöhemmässä vaiheessa</c:v>
                </c:pt>
                <c:pt idx="3">
                  <c:v>Olemme tehneet muutoksia muista syistä kuin sodan vaikutusten vuoksi</c:v>
                </c:pt>
              </c:strCache>
            </c:strRef>
          </c:cat>
          <c:val>
            <c:numRef>
              <c:f>Sheet1!$F$2:$F$5</c:f>
              <c:numCache>
                <c:formatCode>General</c:formatCode>
                <c:ptCount val="4"/>
                <c:pt idx="0">
                  <c:v>0.08</c:v>
                </c:pt>
                <c:pt idx="1">
                  <c:v>0.78</c:v>
                </c:pt>
                <c:pt idx="2">
                  <c:v>0.1</c:v>
                </c:pt>
                <c:pt idx="3">
                  <c:v>0.04</c:v>
                </c:pt>
              </c:numCache>
            </c:numRef>
          </c:val>
          <c:extLst>
            <c:ext xmlns:c16="http://schemas.microsoft.com/office/drawing/2014/chart" uri="{C3380CC4-5D6E-409C-BE32-E72D297353CC}">
              <c16:uniqueId val="{0000000E-7081-4EDE-893B-3B685E27CB69}"/>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7081-4EDE-893B-3B685E27CB69}"/>
                </c:ext>
              </c:extLst>
            </c:dLbl>
            <c:dLbl>
              <c:idx val="1"/>
              <c:tx>
                <c:rich>
                  <a:bodyPr/>
                  <a:lstStyle/>
                  <a:p>
                    <a:r>
                      <a:rPr lang="fi-FI"/>
                      <a:t>69%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7081-4EDE-893B-3B685E27CB69}"/>
                </c:ext>
              </c:extLst>
            </c:dLbl>
            <c:dLbl>
              <c:idx val="2"/>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7081-4EDE-893B-3B685E27CB69}"/>
                </c:ext>
              </c:extLst>
            </c:dLbl>
            <c:dLbl>
              <c:idx val="3"/>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7081-4EDE-893B-3B685E27CB69}"/>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Kyllä</c:v>
                </c:pt>
                <c:pt idx="1">
                  <c:v>Emme</c:v>
                </c:pt>
                <c:pt idx="2">
                  <c:v>Harkitsemme muutoksia myöhemmässä vaiheessa</c:v>
                </c:pt>
                <c:pt idx="3">
                  <c:v>Olemme tehneet muutoksia muista syistä kuin sodan vaikutusten vuoksi</c:v>
                </c:pt>
              </c:strCache>
            </c:strRef>
          </c:cat>
          <c:val>
            <c:numRef>
              <c:f>Sheet1!$G$2:$G$5</c:f>
              <c:numCache>
                <c:formatCode>General</c:formatCode>
                <c:ptCount val="4"/>
                <c:pt idx="0">
                  <c:v>0.15</c:v>
                </c:pt>
                <c:pt idx="1">
                  <c:v>0.69</c:v>
                </c:pt>
                <c:pt idx="2">
                  <c:v>7.0000000000000007E-2</c:v>
                </c:pt>
                <c:pt idx="3">
                  <c:v>0.09</c:v>
                </c:pt>
              </c:numCache>
            </c:numRef>
          </c:val>
          <c:extLst>
            <c:ext xmlns:c16="http://schemas.microsoft.com/office/drawing/2014/chart" uri="{C3380CC4-5D6E-409C-BE32-E72D297353CC}">
              <c16:uniqueId val="{00000013-7081-4EDE-893B-3B685E27CB69}"/>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838F-403C-AB1B-F4804F158914}"/>
                </c:ext>
              </c:extLst>
            </c:dLbl>
            <c:dLbl>
              <c:idx val="1"/>
              <c:tx>
                <c:rich>
                  <a:bodyPr/>
                  <a:lstStyle/>
                  <a:p>
                    <a:r>
                      <a:rPr lang="fi-FI"/>
                      <a:t>65%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838F-403C-AB1B-F4804F158914}"/>
                </c:ext>
              </c:extLst>
            </c:dLbl>
            <c:dLbl>
              <c:idx val="2"/>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838F-403C-AB1B-F4804F15891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Kyllä </c:v>
                </c:pt>
                <c:pt idx="1">
                  <c:v>Emme</c:v>
                </c:pt>
                <c:pt idx="2">
                  <c:v>Harkitsemme parhaillaan</c:v>
                </c:pt>
              </c:strCache>
            </c:strRef>
          </c:cat>
          <c:val>
            <c:numRef>
              <c:f>Sheet1!$D$2:$D$4</c:f>
              <c:numCache>
                <c:formatCode>General</c:formatCode>
                <c:ptCount val="3"/>
                <c:pt idx="0">
                  <c:v>0.21</c:v>
                </c:pt>
                <c:pt idx="1">
                  <c:v>0.65</c:v>
                </c:pt>
                <c:pt idx="2">
                  <c:v>0.14000000000000001</c:v>
                </c:pt>
              </c:numCache>
            </c:numRef>
          </c:val>
          <c:extLst>
            <c:ext xmlns:c16="http://schemas.microsoft.com/office/drawing/2014/chart" uri="{C3380CC4-5D6E-409C-BE32-E72D297353CC}">
              <c16:uniqueId val="{00000003-838F-403C-AB1B-F4804F158914}"/>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838F-403C-AB1B-F4804F158914}"/>
                </c:ext>
              </c:extLst>
            </c:dLbl>
            <c:dLbl>
              <c:idx val="1"/>
              <c:tx>
                <c:rich>
                  <a:bodyPr/>
                  <a:lstStyle/>
                  <a:p>
                    <a:r>
                      <a:rPr lang="fi-FI"/>
                      <a:t>90%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838F-403C-AB1B-F4804F158914}"/>
                </c:ext>
              </c:extLst>
            </c:dLbl>
            <c:dLbl>
              <c:idx val="2"/>
              <c:tx>
                <c:rich>
                  <a:bodyPr/>
                  <a:lstStyle/>
                  <a:p>
                    <a:r>
                      <a:rPr lang="fi-FI"/>
                      <a:t>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838F-403C-AB1B-F4804F15891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Kyllä </c:v>
                </c:pt>
                <c:pt idx="1">
                  <c:v>Emme</c:v>
                </c:pt>
                <c:pt idx="2">
                  <c:v>Harkitsemme parhaillaan</c:v>
                </c:pt>
              </c:strCache>
            </c:strRef>
          </c:cat>
          <c:val>
            <c:numRef>
              <c:f>Sheet1!$E$2:$E$4</c:f>
              <c:numCache>
                <c:formatCode>General</c:formatCode>
                <c:ptCount val="3"/>
                <c:pt idx="0">
                  <c:v>0.03</c:v>
                </c:pt>
                <c:pt idx="1">
                  <c:v>0.9</c:v>
                </c:pt>
                <c:pt idx="2">
                  <c:v>7.0000000000000007E-2</c:v>
                </c:pt>
              </c:numCache>
            </c:numRef>
          </c:val>
          <c:extLst>
            <c:ext xmlns:c16="http://schemas.microsoft.com/office/drawing/2014/chart" uri="{C3380CC4-5D6E-409C-BE32-E72D297353CC}">
              <c16:uniqueId val="{00000007-838F-403C-AB1B-F4804F158914}"/>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delete val="1"/>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838F-403C-AB1B-F4804F158914}"/>
                </c:ext>
              </c:extLst>
            </c:dLbl>
            <c:dLbl>
              <c:idx val="1"/>
              <c:tx>
                <c:rich>
                  <a:bodyPr/>
                  <a:lstStyle/>
                  <a:p>
                    <a:r>
                      <a:rPr lang="fi-FI"/>
                      <a:t>97%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838F-403C-AB1B-F4804F158914}"/>
                </c:ext>
              </c:extLst>
            </c:dLbl>
            <c:dLbl>
              <c:idx val="2"/>
              <c:tx>
                <c:rich>
                  <a:bodyPr/>
                  <a:lstStyle/>
                  <a:p>
                    <a:r>
                      <a:rPr lang="fi-FI"/>
                      <a:t>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838F-403C-AB1B-F4804F15891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Kyllä </c:v>
                </c:pt>
                <c:pt idx="1">
                  <c:v>Emme</c:v>
                </c:pt>
                <c:pt idx="2">
                  <c:v>Harkitsemme parhaillaan</c:v>
                </c:pt>
              </c:strCache>
            </c:strRef>
          </c:cat>
          <c:val>
            <c:numRef>
              <c:f>Sheet1!$F$2:$F$4</c:f>
              <c:numCache>
                <c:formatCode>General</c:formatCode>
                <c:ptCount val="3"/>
                <c:pt idx="0">
                  <c:v>0</c:v>
                </c:pt>
                <c:pt idx="1">
                  <c:v>0.97</c:v>
                </c:pt>
                <c:pt idx="2">
                  <c:v>0.03</c:v>
                </c:pt>
              </c:numCache>
            </c:numRef>
          </c:val>
          <c:extLst>
            <c:ext xmlns:c16="http://schemas.microsoft.com/office/drawing/2014/chart" uri="{C3380CC4-5D6E-409C-BE32-E72D297353CC}">
              <c16:uniqueId val="{0000000B-838F-403C-AB1B-F4804F158914}"/>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838F-403C-AB1B-F4804F158914}"/>
                </c:ext>
              </c:extLst>
            </c:dLbl>
            <c:dLbl>
              <c:idx val="1"/>
              <c:tx>
                <c:rich>
                  <a:bodyPr/>
                  <a:lstStyle/>
                  <a:p>
                    <a:r>
                      <a:rPr lang="fi-FI"/>
                      <a:t>91%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838F-403C-AB1B-F4804F158914}"/>
                </c:ext>
              </c:extLst>
            </c:dLbl>
            <c:dLbl>
              <c:idx val="2"/>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838F-403C-AB1B-F4804F15891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Sheet1!$C$2:$C$4</c:f>
              <c:strCache>
                <c:ptCount val="3"/>
                <c:pt idx="0">
                  <c:v>Kyllä </c:v>
                </c:pt>
                <c:pt idx="1">
                  <c:v>Emme</c:v>
                </c:pt>
                <c:pt idx="2">
                  <c:v>Harkitsemme parhaillaan</c:v>
                </c:pt>
              </c:strCache>
            </c:strRef>
          </c:cat>
          <c:val>
            <c:numRef>
              <c:f>Sheet1!$G$2:$G$4</c:f>
              <c:numCache>
                <c:formatCode>General</c:formatCode>
                <c:ptCount val="3"/>
                <c:pt idx="0">
                  <c:v>0.04</c:v>
                </c:pt>
                <c:pt idx="1">
                  <c:v>0.91</c:v>
                </c:pt>
                <c:pt idx="2">
                  <c:v>0.05</c:v>
                </c:pt>
              </c:numCache>
            </c:numRef>
          </c:val>
          <c:extLst>
            <c:ext xmlns:c16="http://schemas.microsoft.com/office/drawing/2014/chart" uri="{C3380CC4-5D6E-409C-BE32-E72D297353CC}">
              <c16:uniqueId val="{0000000F-838F-403C-AB1B-F4804F158914}"/>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B9C1-49B0-94CF-9EBCA8D11577}"/>
                </c:ext>
              </c:extLst>
            </c:dLbl>
            <c:dLbl>
              <c:idx val="1"/>
              <c:tx>
                <c:rich>
                  <a:bodyPr/>
                  <a:lstStyle/>
                  <a:p>
                    <a:r>
                      <a:rPr lang="fi-FI"/>
                      <a:t>61%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B9C1-49B0-94CF-9EBCA8D11577}"/>
                </c:ext>
              </c:extLst>
            </c:dLbl>
            <c:dLbl>
              <c:idx val="2"/>
              <c:tx>
                <c:rich>
                  <a:bodyPr/>
                  <a:lstStyle/>
                  <a:p>
                    <a:r>
                      <a:rPr lang="fi-FI"/>
                      <a:t>14%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B9C1-49B0-94CF-9EBCA8D11577}"/>
                </c:ext>
              </c:extLst>
            </c:dLbl>
            <c:dLbl>
              <c:idx val="3"/>
              <c:tx>
                <c:rich>
                  <a:bodyPr/>
                  <a:lstStyle/>
                  <a:p>
                    <a:r>
                      <a:rPr lang="fi-FI"/>
                      <a:t>17%</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B9C1-49B0-94CF-9EBCA8D1157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Yrityksemme tuotanto/palvelukapasiteetti ei riitä</c:v>
                </c:pt>
                <c:pt idx="1">
                  <c:v>Laajeneminen kansainvälisesti ei kuulu yrityksemme strategiaan </c:v>
                </c:pt>
                <c:pt idx="2">
                  <c:v>Yrityksellämme ei ole henkilöresursseja kansainvälistymisen aloittamiseen</c:v>
                </c:pt>
                <c:pt idx="3">
                  <c:v>Yrityksellämme ei ole taloudellisia resursseja panostaa kansainvälistymiseen</c:v>
                </c:pt>
              </c:strCache>
            </c:strRef>
          </c:cat>
          <c:val>
            <c:numRef>
              <c:f>Sheet1!$D$2:$D$5</c:f>
              <c:numCache>
                <c:formatCode>General</c:formatCode>
                <c:ptCount val="4"/>
                <c:pt idx="0">
                  <c:v>0.25</c:v>
                </c:pt>
                <c:pt idx="1">
                  <c:v>0.61</c:v>
                </c:pt>
                <c:pt idx="2">
                  <c:v>0.14000000000000001</c:v>
                </c:pt>
                <c:pt idx="3">
                  <c:v>0.17</c:v>
                </c:pt>
              </c:numCache>
            </c:numRef>
          </c:val>
          <c:extLst>
            <c:ext xmlns:c16="http://schemas.microsoft.com/office/drawing/2014/chart" uri="{C3380CC4-5D6E-409C-BE32-E72D297353CC}">
              <c16:uniqueId val="{00000004-B9C1-49B0-94CF-9EBCA8D11577}"/>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5-B9C1-49B0-94CF-9EBCA8D11577}"/>
                </c:ext>
              </c:extLst>
            </c:dLbl>
            <c:dLbl>
              <c:idx val="1"/>
              <c:tx>
                <c:rich>
                  <a:bodyPr/>
                  <a:lstStyle/>
                  <a:p>
                    <a:r>
                      <a:rPr lang="fi-FI"/>
                      <a:t>90%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B9C1-49B0-94CF-9EBCA8D11577}"/>
                </c:ext>
              </c:extLst>
            </c:dLbl>
            <c:dLbl>
              <c:idx val="2"/>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B9C1-49B0-94CF-9EBCA8D11577}"/>
                </c:ext>
              </c:extLst>
            </c:dLbl>
            <c:dLbl>
              <c:idx val="3"/>
              <c:tx>
                <c:rich>
                  <a:bodyPr/>
                  <a:lstStyle/>
                  <a:p>
                    <a:r>
                      <a:rPr lang="fi-FI"/>
                      <a:t>10%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B9C1-49B0-94CF-9EBCA8D1157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Yrityksemme tuotanto/palvelukapasiteetti ei riitä</c:v>
                </c:pt>
                <c:pt idx="1">
                  <c:v>Laajeneminen kansainvälisesti ei kuulu yrityksemme strategiaan </c:v>
                </c:pt>
                <c:pt idx="2">
                  <c:v>Yrityksellämme ei ole henkilöresursseja kansainvälistymisen aloittamiseen</c:v>
                </c:pt>
                <c:pt idx="3">
                  <c:v>Yrityksellämme ei ole taloudellisia resursseja panostaa kansainvälistymiseen</c:v>
                </c:pt>
              </c:strCache>
            </c:strRef>
          </c:cat>
          <c:val>
            <c:numRef>
              <c:f>Sheet1!$E$2:$E$5</c:f>
              <c:numCache>
                <c:formatCode>General</c:formatCode>
                <c:ptCount val="4"/>
                <c:pt idx="0">
                  <c:v>0.06</c:v>
                </c:pt>
                <c:pt idx="1">
                  <c:v>0.9</c:v>
                </c:pt>
                <c:pt idx="2">
                  <c:v>0.08</c:v>
                </c:pt>
                <c:pt idx="3">
                  <c:v>0.1</c:v>
                </c:pt>
              </c:numCache>
            </c:numRef>
          </c:val>
          <c:extLst>
            <c:ext xmlns:c16="http://schemas.microsoft.com/office/drawing/2014/chart" uri="{C3380CC4-5D6E-409C-BE32-E72D297353CC}">
              <c16:uniqueId val="{00000009-B9C1-49B0-94CF-9EBCA8D11577}"/>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25%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B9C1-49B0-94CF-9EBCA8D11577}"/>
                </c:ext>
              </c:extLst>
            </c:dLbl>
            <c:dLbl>
              <c:idx val="1"/>
              <c:tx>
                <c:rich>
                  <a:bodyPr/>
                  <a:lstStyle/>
                  <a:p>
                    <a:r>
                      <a:rPr lang="fi-FI"/>
                      <a:t>74%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B-B9C1-49B0-94CF-9EBCA8D11577}"/>
                </c:ext>
              </c:extLst>
            </c:dLbl>
            <c:dLbl>
              <c:idx val="2"/>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B9C1-49B0-94CF-9EBCA8D11577}"/>
                </c:ext>
              </c:extLst>
            </c:dLbl>
            <c:dLbl>
              <c:idx val="3"/>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B9C1-49B0-94CF-9EBCA8D1157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Yrityksemme tuotanto/palvelukapasiteetti ei riitä</c:v>
                </c:pt>
                <c:pt idx="1">
                  <c:v>Laajeneminen kansainvälisesti ei kuulu yrityksemme strategiaan </c:v>
                </c:pt>
                <c:pt idx="2">
                  <c:v>Yrityksellämme ei ole henkilöresursseja kansainvälistymisen aloittamiseen</c:v>
                </c:pt>
                <c:pt idx="3">
                  <c:v>Yrityksellämme ei ole taloudellisia resursseja panostaa kansainvälistymiseen</c:v>
                </c:pt>
              </c:strCache>
            </c:strRef>
          </c:cat>
          <c:val>
            <c:numRef>
              <c:f>Sheet1!$F$2:$F$5</c:f>
              <c:numCache>
                <c:formatCode>General</c:formatCode>
                <c:ptCount val="4"/>
                <c:pt idx="0">
                  <c:v>0.25</c:v>
                </c:pt>
                <c:pt idx="1">
                  <c:v>0.74</c:v>
                </c:pt>
                <c:pt idx="2">
                  <c:v>0.18</c:v>
                </c:pt>
                <c:pt idx="3">
                  <c:v>0.18</c:v>
                </c:pt>
              </c:numCache>
            </c:numRef>
          </c:val>
          <c:extLst>
            <c:ext xmlns:c16="http://schemas.microsoft.com/office/drawing/2014/chart" uri="{C3380CC4-5D6E-409C-BE32-E72D297353CC}">
              <c16:uniqueId val="{0000000E-B9C1-49B0-94CF-9EBCA8D11577}"/>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B9C1-49B0-94CF-9EBCA8D11577}"/>
                </c:ext>
              </c:extLst>
            </c:dLbl>
            <c:dLbl>
              <c:idx val="1"/>
              <c:tx>
                <c:rich>
                  <a:bodyPr/>
                  <a:lstStyle/>
                  <a:p>
                    <a:r>
                      <a:rPr lang="fi-FI"/>
                      <a:t>82%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B9C1-49B0-94CF-9EBCA8D11577}"/>
                </c:ext>
              </c:extLst>
            </c:dLbl>
            <c:dLbl>
              <c:idx val="2"/>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1-B9C1-49B0-94CF-9EBCA8D11577}"/>
                </c:ext>
              </c:extLst>
            </c:dLbl>
            <c:dLbl>
              <c:idx val="3"/>
              <c:tx>
                <c:rich>
                  <a:bodyPr/>
                  <a:lstStyle/>
                  <a:p>
                    <a:r>
                      <a:rPr lang="fi-FI"/>
                      <a:t>9%</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B9C1-49B0-94CF-9EBCA8D1157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Sheet1!$C$2:$C$5</c:f>
              <c:strCache>
                <c:ptCount val="4"/>
                <c:pt idx="0">
                  <c:v>Yrityksemme tuotanto/palvelukapasiteetti ei riitä</c:v>
                </c:pt>
                <c:pt idx="1">
                  <c:v>Laajeneminen kansainvälisesti ei kuulu yrityksemme strategiaan </c:v>
                </c:pt>
                <c:pt idx="2">
                  <c:v>Yrityksellämme ei ole henkilöresursseja kansainvälistymisen aloittamiseen</c:v>
                </c:pt>
                <c:pt idx="3">
                  <c:v>Yrityksellämme ei ole taloudellisia resursseja panostaa kansainvälistymiseen</c:v>
                </c:pt>
              </c:strCache>
            </c:strRef>
          </c:cat>
          <c:val>
            <c:numRef>
              <c:f>Sheet1!$G$2:$G$5</c:f>
              <c:numCache>
                <c:formatCode>General</c:formatCode>
                <c:ptCount val="4"/>
                <c:pt idx="0">
                  <c:v>0.18</c:v>
                </c:pt>
                <c:pt idx="1">
                  <c:v>0.82</c:v>
                </c:pt>
                <c:pt idx="2">
                  <c:v>0.09</c:v>
                </c:pt>
                <c:pt idx="3">
                  <c:v>0.09</c:v>
                </c:pt>
              </c:numCache>
            </c:numRef>
          </c:val>
          <c:extLst>
            <c:ext xmlns:c16="http://schemas.microsoft.com/office/drawing/2014/chart" uri="{C3380CC4-5D6E-409C-BE32-E72D297353CC}">
              <c16:uniqueId val="{00000013-B9C1-49B0-94CF-9EBCA8D11577}"/>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Teollisuus</c:v>
                </c:pt>
              </c:strCache>
            </c:strRef>
          </c:tx>
          <c:spPr>
            <a:solidFill>
              <a:srgbClr val="234C5A"/>
            </a:solidFill>
            <a:ln>
              <a:solidFill>
                <a:srgbClr val="234C5A"/>
              </a:solidFill>
            </a:ln>
          </c:spPr>
          <c:invertIfNegative val="0"/>
          <c:dLbls>
            <c:dLbl>
              <c:idx val="0"/>
              <c:tx>
                <c:rich>
                  <a:bodyPr/>
                  <a:lstStyle/>
                  <a:p>
                    <a:r>
                      <a:rPr lang="fi-FI"/>
                      <a:t>20%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0-15DA-4E4B-AC3A-91DE795D98F2}"/>
                </c:ext>
              </c:extLst>
            </c:dLbl>
            <c:dLbl>
              <c:idx val="1"/>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1-15DA-4E4B-AC3A-91DE795D98F2}"/>
                </c:ext>
              </c:extLst>
            </c:dLbl>
            <c:dLbl>
              <c:idx val="2"/>
              <c:tx>
                <c:rich>
                  <a:bodyPr/>
                  <a:lstStyle/>
                  <a:p>
                    <a:r>
                      <a:rPr lang="fi-FI"/>
                      <a:t>50%</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2-15DA-4E4B-AC3A-91DE795D98F2}"/>
                </c:ext>
              </c:extLst>
            </c:dLbl>
            <c:dLbl>
              <c:idx val="3"/>
              <c:tx>
                <c:rich>
                  <a:bodyPr/>
                  <a:lstStyle/>
                  <a:p>
                    <a:r>
                      <a:rPr lang="fi-FI"/>
                      <a:t>23%</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3-15DA-4E4B-AC3A-91DE795D98F2}"/>
                </c:ext>
              </c:extLst>
            </c:dLbl>
            <c:dLbl>
              <c:idx val="4"/>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4-15DA-4E4B-AC3A-91DE795D98F2}"/>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Harkitsemme lomautuksia</c:v>
                </c:pt>
                <c:pt idx="1">
                  <c:v>Harkitsemme irtisanomisia</c:v>
                </c:pt>
                <c:pt idx="2">
                  <c:v>Ei vaikutuksia</c:v>
                </c:pt>
                <c:pt idx="3">
                  <c:v>Meillä on tarve lisätä henkilöstöä</c:v>
                </c:pt>
                <c:pt idx="4">
                  <c:v>Olen itse yrittäjänä siirtymässä palkkatöihin</c:v>
                </c:pt>
              </c:strCache>
            </c:strRef>
          </c:cat>
          <c:val>
            <c:numRef>
              <c:f>Sheet1!$D$2:$D$6</c:f>
              <c:numCache>
                <c:formatCode>General</c:formatCode>
                <c:ptCount val="5"/>
                <c:pt idx="0">
                  <c:v>0.2</c:v>
                </c:pt>
                <c:pt idx="1">
                  <c:v>0.05</c:v>
                </c:pt>
                <c:pt idx="2">
                  <c:v>0.5</c:v>
                </c:pt>
                <c:pt idx="3">
                  <c:v>0.23</c:v>
                </c:pt>
                <c:pt idx="4">
                  <c:v>0.02</c:v>
                </c:pt>
              </c:numCache>
            </c:numRef>
          </c:val>
          <c:extLst>
            <c:ext xmlns:c16="http://schemas.microsoft.com/office/drawing/2014/chart" uri="{C3380CC4-5D6E-409C-BE32-E72D297353CC}">
              <c16:uniqueId val="{00000005-15DA-4E4B-AC3A-91DE795D98F2}"/>
            </c:ext>
          </c:extLst>
        </c:ser>
        <c:ser>
          <c:idx val="1"/>
          <c:order val="1"/>
          <c:tx>
            <c:strRef>
              <c:f>Sheet1!$E$1</c:f>
              <c:strCache>
                <c:ptCount val="1"/>
                <c:pt idx="0">
                  <c:v>Kauppa</c:v>
                </c:pt>
              </c:strCache>
            </c:strRef>
          </c:tx>
          <c:spPr>
            <a:solidFill>
              <a:srgbClr val="F26923"/>
            </a:solidFill>
            <a:ln>
              <a:solidFill>
                <a:srgbClr val="F26923"/>
              </a:solidFill>
            </a:ln>
          </c:spPr>
          <c:invertIfNegative val="0"/>
          <c:dLbls>
            <c:dLbl>
              <c:idx val="0"/>
              <c:tx>
                <c:rich>
                  <a:bodyPr/>
                  <a:lstStyle/>
                  <a:p>
                    <a:r>
                      <a:rPr lang="fi-FI"/>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6-15DA-4E4B-AC3A-91DE795D98F2}"/>
                </c:ext>
              </c:extLst>
            </c:dLbl>
            <c:dLbl>
              <c:idx val="1"/>
              <c:tx>
                <c:rich>
                  <a:bodyPr/>
                  <a:lstStyle/>
                  <a:p>
                    <a:r>
                      <a:rPr lang="fi-FI"/>
                      <a:t>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7-15DA-4E4B-AC3A-91DE795D98F2}"/>
                </c:ext>
              </c:extLst>
            </c:dLbl>
            <c:dLbl>
              <c:idx val="2"/>
              <c:tx>
                <c:rich>
                  <a:bodyPr/>
                  <a:lstStyle/>
                  <a:p>
                    <a:r>
                      <a:rPr lang="fi-FI"/>
                      <a:t>66%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8-15DA-4E4B-AC3A-91DE795D98F2}"/>
                </c:ext>
              </c:extLst>
            </c:dLbl>
            <c:dLbl>
              <c:idx val="3"/>
              <c:tx>
                <c:rich>
                  <a:bodyPr/>
                  <a:lstStyle/>
                  <a:p>
                    <a:r>
                      <a:rPr lang="fi-FI"/>
                      <a:t>12%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9-15DA-4E4B-AC3A-91DE795D98F2}"/>
                </c:ext>
              </c:extLst>
            </c:dLbl>
            <c:dLbl>
              <c:idx val="4"/>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A-15DA-4E4B-AC3A-91DE795D98F2}"/>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Harkitsemme lomautuksia</c:v>
                </c:pt>
                <c:pt idx="1">
                  <c:v>Harkitsemme irtisanomisia</c:v>
                </c:pt>
                <c:pt idx="2">
                  <c:v>Ei vaikutuksia</c:v>
                </c:pt>
                <c:pt idx="3">
                  <c:v>Meillä on tarve lisätä henkilöstöä</c:v>
                </c:pt>
                <c:pt idx="4">
                  <c:v>Olen itse yrittäjänä siirtymässä palkkatöihin</c:v>
                </c:pt>
              </c:strCache>
            </c:strRef>
          </c:cat>
          <c:val>
            <c:numRef>
              <c:f>Sheet1!$E$2:$E$6</c:f>
              <c:numCache>
                <c:formatCode>General</c:formatCode>
                <c:ptCount val="5"/>
                <c:pt idx="0">
                  <c:v>0.15</c:v>
                </c:pt>
                <c:pt idx="1">
                  <c:v>0.02</c:v>
                </c:pt>
                <c:pt idx="2">
                  <c:v>0.66</c:v>
                </c:pt>
                <c:pt idx="3">
                  <c:v>0.12</c:v>
                </c:pt>
                <c:pt idx="4">
                  <c:v>0.05</c:v>
                </c:pt>
              </c:numCache>
            </c:numRef>
          </c:val>
          <c:extLst>
            <c:ext xmlns:c16="http://schemas.microsoft.com/office/drawing/2014/chart" uri="{C3380CC4-5D6E-409C-BE32-E72D297353CC}">
              <c16:uniqueId val="{0000000B-15DA-4E4B-AC3A-91DE795D98F2}"/>
            </c:ext>
          </c:extLst>
        </c:ser>
        <c:ser>
          <c:idx val="2"/>
          <c:order val="2"/>
          <c:tx>
            <c:strRef>
              <c:f>Sheet1!$F$1</c:f>
              <c:strCache>
                <c:ptCount val="1"/>
                <c:pt idx="0">
                  <c:v>Rakentaminen</c:v>
                </c:pt>
              </c:strCache>
            </c:strRef>
          </c:tx>
          <c:spPr>
            <a:solidFill>
              <a:srgbClr val="44A753"/>
            </a:solidFill>
            <a:ln>
              <a:solidFill>
                <a:srgbClr val="44A753"/>
              </a:solidFill>
            </a:ln>
          </c:spPr>
          <c:invertIfNegative val="0"/>
          <c:dLbls>
            <c:dLbl>
              <c:idx val="0"/>
              <c:tx>
                <c:rich>
                  <a:bodyPr/>
                  <a:lstStyle/>
                  <a:p>
                    <a:r>
                      <a:rPr lang="fi-FI"/>
                      <a:t>18%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C-15DA-4E4B-AC3A-91DE795D98F2}"/>
                </c:ext>
              </c:extLst>
            </c:dLbl>
            <c:dLbl>
              <c:idx val="1"/>
              <c:tx>
                <c:rich>
                  <a:bodyPr/>
                  <a:lstStyle/>
                  <a:p>
                    <a:r>
                      <a:rPr lang="fi-FI"/>
                      <a:t>4%</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D-15DA-4E4B-AC3A-91DE795D98F2}"/>
                </c:ext>
              </c:extLst>
            </c:dLbl>
            <c:dLbl>
              <c:idx val="2"/>
              <c:tx>
                <c:rich>
                  <a:bodyPr/>
                  <a:lstStyle/>
                  <a:p>
                    <a:r>
                      <a:rPr lang="fi-FI"/>
                      <a:t>55%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E-15DA-4E4B-AC3A-91DE795D98F2}"/>
                </c:ext>
              </c:extLst>
            </c:dLbl>
            <c:dLbl>
              <c:idx val="3"/>
              <c:tx>
                <c:rich>
                  <a:bodyPr/>
                  <a:lstStyle/>
                  <a:p>
                    <a:r>
                      <a:rPr lang="fi-FI"/>
                      <a:t>15%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0F-15DA-4E4B-AC3A-91DE795D98F2}"/>
                </c:ext>
              </c:extLst>
            </c:dLbl>
            <c:dLbl>
              <c:idx val="4"/>
              <c:tx>
                <c:rich>
                  <a:bodyPr/>
                  <a:lstStyle/>
                  <a:p>
                    <a:r>
                      <a:rPr lang="fi-FI"/>
                      <a:t>8%</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0-15DA-4E4B-AC3A-91DE795D98F2}"/>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Harkitsemme lomautuksia</c:v>
                </c:pt>
                <c:pt idx="1">
                  <c:v>Harkitsemme irtisanomisia</c:v>
                </c:pt>
                <c:pt idx="2">
                  <c:v>Ei vaikutuksia</c:v>
                </c:pt>
                <c:pt idx="3">
                  <c:v>Meillä on tarve lisätä henkilöstöä</c:v>
                </c:pt>
                <c:pt idx="4">
                  <c:v>Olen itse yrittäjänä siirtymässä palkkatöihin</c:v>
                </c:pt>
              </c:strCache>
            </c:strRef>
          </c:cat>
          <c:val>
            <c:numRef>
              <c:f>Sheet1!$F$2:$F$6</c:f>
              <c:numCache>
                <c:formatCode>General</c:formatCode>
                <c:ptCount val="5"/>
                <c:pt idx="0">
                  <c:v>0.18</c:v>
                </c:pt>
                <c:pt idx="1">
                  <c:v>0.04</c:v>
                </c:pt>
                <c:pt idx="2">
                  <c:v>0.55000000000000004</c:v>
                </c:pt>
                <c:pt idx="3">
                  <c:v>0.15</c:v>
                </c:pt>
                <c:pt idx="4">
                  <c:v>0.08</c:v>
                </c:pt>
              </c:numCache>
            </c:numRef>
          </c:val>
          <c:extLst>
            <c:ext xmlns:c16="http://schemas.microsoft.com/office/drawing/2014/chart" uri="{C3380CC4-5D6E-409C-BE32-E72D297353CC}">
              <c16:uniqueId val="{00000011-15DA-4E4B-AC3A-91DE795D98F2}"/>
            </c:ext>
          </c:extLst>
        </c:ser>
        <c:ser>
          <c:idx val="3"/>
          <c:order val="3"/>
          <c:tx>
            <c:strRef>
              <c:f>Sheet1!$G$1</c:f>
              <c:strCache>
                <c:ptCount val="1"/>
                <c:pt idx="0">
                  <c:v>Palvelut</c:v>
                </c:pt>
              </c:strCache>
            </c:strRef>
          </c:tx>
          <c:spPr>
            <a:solidFill>
              <a:srgbClr val="C08A02"/>
            </a:solidFill>
            <a:ln>
              <a:solidFill>
                <a:srgbClr val="C08A02"/>
              </a:solidFill>
            </a:ln>
          </c:spPr>
          <c:invertIfNegative val="0"/>
          <c:dLbls>
            <c:dLbl>
              <c:idx val="0"/>
              <c:tx>
                <c:rich>
                  <a:bodyPr/>
                  <a:lstStyle/>
                  <a:p>
                    <a:r>
                      <a:rPr lang="fi-FI"/>
                      <a:t>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2-15DA-4E4B-AC3A-91DE795D98F2}"/>
                </c:ext>
              </c:extLst>
            </c:dLbl>
            <c:dLbl>
              <c:idx val="1"/>
              <c:tx>
                <c:rich>
                  <a:bodyPr/>
                  <a:lstStyle/>
                  <a:p>
                    <a:r>
                      <a:rPr lang="fi-FI"/>
                      <a:t>1%</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3-15DA-4E4B-AC3A-91DE795D98F2}"/>
                </c:ext>
              </c:extLst>
            </c:dLbl>
            <c:dLbl>
              <c:idx val="2"/>
              <c:tx>
                <c:rich>
                  <a:bodyPr/>
                  <a:lstStyle/>
                  <a:p>
                    <a:r>
                      <a:rPr lang="fi-FI"/>
                      <a:t>72%</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4-15DA-4E4B-AC3A-91DE795D98F2}"/>
                </c:ext>
              </c:extLst>
            </c:dLbl>
            <c:dLbl>
              <c:idx val="3"/>
              <c:tx>
                <c:rich>
                  <a:bodyPr/>
                  <a:lstStyle/>
                  <a:p>
                    <a:r>
                      <a:rPr lang="fi-FI"/>
                      <a:t>16%</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5-15DA-4E4B-AC3A-91DE795D98F2}"/>
                </c:ext>
              </c:extLst>
            </c:dLbl>
            <c:dLbl>
              <c:idx val="4"/>
              <c:tx>
                <c:rich>
                  <a:bodyPr/>
                  <a:lstStyle/>
                  <a:p>
                    <a:r>
                      <a:rPr lang="fi-FI"/>
                      <a:t>5%</a:t>
                    </a:r>
                  </a:p>
                </c:rich>
              </c:tx>
              <c:dLblPos val="ct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DataLabelsRange val="0"/>
                </c:ext>
                <c:ext xmlns:c16="http://schemas.microsoft.com/office/drawing/2014/chart" uri="{C3380CC4-5D6E-409C-BE32-E72D297353CC}">
                  <c16:uniqueId val="{00000016-15DA-4E4B-AC3A-91DE795D98F2}"/>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Sheet1!$C$2:$C$6</c:f>
              <c:strCache>
                <c:ptCount val="5"/>
                <c:pt idx="0">
                  <c:v>Harkitsemme lomautuksia</c:v>
                </c:pt>
                <c:pt idx="1">
                  <c:v>Harkitsemme irtisanomisia</c:v>
                </c:pt>
                <c:pt idx="2">
                  <c:v>Ei vaikutuksia</c:v>
                </c:pt>
                <c:pt idx="3">
                  <c:v>Meillä on tarve lisätä henkilöstöä</c:v>
                </c:pt>
                <c:pt idx="4">
                  <c:v>Olen itse yrittäjänä siirtymässä palkkatöihin</c:v>
                </c:pt>
              </c:strCache>
            </c:strRef>
          </c:cat>
          <c:val>
            <c:numRef>
              <c:f>Sheet1!$G$2:$G$6</c:f>
              <c:numCache>
                <c:formatCode>General</c:formatCode>
                <c:ptCount val="5"/>
                <c:pt idx="0">
                  <c:v>0.06</c:v>
                </c:pt>
                <c:pt idx="1">
                  <c:v>0.01</c:v>
                </c:pt>
                <c:pt idx="2">
                  <c:v>0.72</c:v>
                </c:pt>
                <c:pt idx="3">
                  <c:v>0.16</c:v>
                </c:pt>
                <c:pt idx="4">
                  <c:v>0.05</c:v>
                </c:pt>
              </c:numCache>
            </c:numRef>
          </c:val>
          <c:extLst>
            <c:ext xmlns:c16="http://schemas.microsoft.com/office/drawing/2014/chart" uri="{C3380CC4-5D6E-409C-BE32-E72D297353CC}">
              <c16:uniqueId val="{00000017-15DA-4E4B-AC3A-91DE795D98F2}"/>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2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3577638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132621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0066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4255431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5571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402232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759043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964519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660342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763189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E8FD0B7A-F5DD-4F40-B4CB-3B2C354B893A}"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620100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E8FD0B7A-F5DD-4F40-B4CB-3B2C354B893A}" type="datetimeFigureOut">
              <a:rPr lang="en-US" smtClean="0"/>
              <a:t>10/27/2022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571620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E8FD0B7A-F5DD-4F40-B4CB-3B2C354B893A}" type="datetimeFigureOut">
              <a:rPr lang="en-US" smtClean="0"/>
              <a:t>10/27/2022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1565049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FD0B7A-F5DD-4F40-B4CB-3B2C354B893A}" type="datetimeFigureOut">
              <a:rPr lang="en-US" smtClean="0"/>
              <a:t>10/27/2022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3002153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E8FD0B7A-F5DD-4F40-B4CB-3B2C354B893A}"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1537887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10/27/2022</a:t>
            </a:fld>
            <a:endParaRPr lang="en-US"/>
          </a:p>
        </p:txBody>
      </p:sp>
    </p:spTree>
    <p:extLst>
      <p:ext uri="{BB962C8B-B14F-4D97-AF65-F5344CB8AC3E}">
        <p14:creationId xmlns:p14="http://schemas.microsoft.com/office/powerpoint/2010/main" val="274271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8FD0B7A-F5DD-4F40-B4CB-3B2C354B893A}" type="datetimeFigureOut">
              <a:rPr lang="en-US" smtClean="0"/>
              <a:t>10/27/2022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AE1883-0942-4AA3-9DB2-9C7C3A0314B1}" type="slidenum">
              <a:rPr lang="en-US" smtClean="0"/>
              <a:t>‹#›</a:t>
            </a:fld>
            <a:endParaRPr lang="en-US"/>
          </a:p>
        </p:txBody>
      </p:sp>
    </p:spTree>
    <p:extLst>
      <p:ext uri="{BB962C8B-B14F-4D97-AF65-F5344CB8AC3E}">
        <p14:creationId xmlns:p14="http://schemas.microsoft.com/office/powerpoint/2010/main" val="27668211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635000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ctr"/>
          <a:lstStyle/>
          <a:p>
            <a:pPr algn="ctr"/>
            <a:r>
              <a:rPr sz="2000" b="1" i="0" u="none" dirty="0" err="1">
                <a:solidFill>
                  <a:srgbClr val="333333"/>
                </a:solidFill>
                <a:latin typeface="Arial"/>
              </a:rPr>
              <a:t>Ukrainakysely</a:t>
            </a:r>
            <a:r>
              <a:rPr sz="2000" b="1" i="0" u="none" dirty="0">
                <a:solidFill>
                  <a:srgbClr val="333333"/>
                </a:solidFill>
                <a:latin typeface="Arial"/>
              </a:rPr>
              <a:t> </a:t>
            </a:r>
            <a:r>
              <a:rPr sz="2000" b="1" i="0" u="none" dirty="0" err="1">
                <a:solidFill>
                  <a:srgbClr val="333333"/>
                </a:solidFill>
                <a:latin typeface="Arial"/>
              </a:rPr>
              <a:t>lokakuu</a:t>
            </a:r>
            <a:r>
              <a:rPr sz="2000" b="1" i="0" u="none" dirty="0">
                <a:solidFill>
                  <a:srgbClr val="333333"/>
                </a:solidFill>
                <a:latin typeface="Arial"/>
              </a:rPr>
              <a:t> 2022</a:t>
            </a:r>
          </a:p>
          <a:p>
            <a:pPr algn="ctr"/>
            <a:endParaRPr lang="fi-FI" sz="2000" b="1" i="0" u="none" dirty="0">
              <a:solidFill>
                <a:srgbClr val="333333"/>
              </a:solidFill>
              <a:latin typeface="Arial"/>
            </a:endParaRPr>
          </a:p>
          <a:p>
            <a:pPr algn="ctr"/>
            <a:r>
              <a:rPr lang="fi-FI" sz="2000" b="1" dirty="0">
                <a:latin typeface="Arial"/>
              </a:rPr>
              <a:t>Toimialavertailu</a:t>
            </a:r>
          </a:p>
          <a:p>
            <a:pPr algn="ctr"/>
            <a:r>
              <a:rPr sz="2000" b="1" i="0" u="none" dirty="0" err="1">
                <a:solidFill>
                  <a:srgbClr val="333333"/>
                </a:solidFill>
                <a:latin typeface="Arial"/>
              </a:rPr>
              <a:t>Miten</a:t>
            </a:r>
            <a:r>
              <a:rPr sz="2000" b="1" i="0" u="none" dirty="0">
                <a:solidFill>
                  <a:srgbClr val="333333"/>
                </a:solidFill>
                <a:latin typeface="Arial"/>
              </a:rPr>
              <a:t> </a:t>
            </a:r>
            <a:r>
              <a:rPr sz="2000" b="1" i="0" u="none" dirty="0" err="1">
                <a:solidFill>
                  <a:srgbClr val="333333"/>
                </a:solidFill>
                <a:latin typeface="Arial"/>
              </a:rPr>
              <a:t>yritykselläsi</a:t>
            </a:r>
            <a:r>
              <a:rPr sz="2000" b="1" i="0" u="none" dirty="0">
                <a:solidFill>
                  <a:srgbClr val="333333"/>
                </a:solidFill>
                <a:latin typeface="Arial"/>
              </a:rPr>
              <a:t> </a:t>
            </a:r>
            <a:r>
              <a:rPr sz="2000" b="1" i="0" u="none" dirty="0" err="1">
                <a:solidFill>
                  <a:srgbClr val="333333"/>
                </a:solidFill>
                <a:latin typeface="Arial"/>
              </a:rPr>
              <a:t>menee</a:t>
            </a:r>
            <a:r>
              <a:rPr sz="2000" b="1" i="0" u="none" dirty="0">
                <a:solidFill>
                  <a:srgbClr val="333333"/>
                </a:solidFill>
                <a:latin typeface="Arial"/>
              </a:rPr>
              <a:t>? -</a:t>
            </a:r>
            <a:r>
              <a:rPr sz="2000" b="1" i="0" u="none" dirty="0" err="1">
                <a:solidFill>
                  <a:srgbClr val="333333"/>
                </a:solidFill>
                <a:latin typeface="Arial"/>
              </a:rPr>
              <a:t>kysely</a:t>
            </a:r>
            <a:r>
              <a:rPr sz="2000" b="1" i="0" u="none" dirty="0">
                <a:solidFill>
                  <a:srgbClr val="333333"/>
                </a:solidFill>
                <a:latin typeface="Arial"/>
              </a:rPr>
              <a:t> </a:t>
            </a:r>
            <a:r>
              <a:rPr sz="2000" b="1" i="0" u="none" dirty="0" err="1">
                <a:solidFill>
                  <a:srgbClr val="333333"/>
                </a:solidFill>
                <a:latin typeface="Arial"/>
              </a:rPr>
              <a:t>lokakuu</a:t>
            </a:r>
            <a:r>
              <a:rPr sz="2000" b="1" i="0" u="none" dirty="0">
                <a:solidFill>
                  <a:srgbClr val="333333"/>
                </a:solidFill>
                <a:latin typeface="Arial"/>
              </a:rPr>
              <a:t> 2022</a:t>
            </a:r>
          </a:p>
          <a:p>
            <a:pPr algn="ctr"/>
            <a:endParaRPr lang="fi-FI" sz="1400" b="0" i="0" u="none" dirty="0">
              <a:solidFill>
                <a:srgbClr val="333333"/>
              </a:solidFill>
              <a:latin typeface="Arial"/>
            </a:endParaRPr>
          </a:p>
          <a:p>
            <a:pPr algn="ctr"/>
            <a:r>
              <a:rPr sz="1400" b="0" i="0" u="none" dirty="0" err="1">
                <a:solidFill>
                  <a:srgbClr val="333333"/>
                </a:solidFill>
                <a:latin typeface="Arial"/>
              </a:rPr>
              <a:t>Vastaajien</a:t>
            </a:r>
            <a:r>
              <a:rPr sz="1400" b="0" i="0" u="none" dirty="0">
                <a:solidFill>
                  <a:srgbClr val="333333"/>
                </a:solidFill>
                <a:latin typeface="Arial"/>
              </a:rPr>
              <a:t> </a:t>
            </a:r>
            <a:r>
              <a:rPr sz="1400" b="0" i="0" u="none" dirty="0" err="1">
                <a:solidFill>
                  <a:srgbClr val="333333"/>
                </a:solidFill>
                <a:latin typeface="Arial"/>
              </a:rPr>
              <a:t>kokonaismäärä</a:t>
            </a:r>
            <a:r>
              <a:rPr sz="1400" b="0" i="0" u="none" dirty="0">
                <a:solidFill>
                  <a:srgbClr val="333333"/>
                </a:solidFill>
                <a:latin typeface="Arial"/>
              </a:rPr>
              <a:t>: 411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5. Miten arvioit yrityksesi myynnin kehittymistä tulevien 3 kk aikana? </a:t>
            </a:r>
            <a:r>
              <a:rPr sz="1400" b="1" i="0" u="none">
                <a:solidFill>
                  <a:srgbClr val="8E44AD"/>
                </a:solidFill>
                <a:latin typeface="Arial"/>
              </a:rPr>
              <a:t>Myynti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406</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5. Miten arvioit yrityksesi myynnin kehittymistä tulevien 3 kk aikana? </a:t>
            </a:r>
            <a:r>
              <a:rPr sz="1400" b="1" i="0" u="none">
                <a:solidFill>
                  <a:srgbClr val="8E44AD"/>
                </a:solidFill>
                <a:latin typeface="Arial"/>
              </a:rPr>
              <a:t>Myynti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406</a:t>
            </a:r>
          </a:p>
        </p:txBody>
      </p:sp>
      <p:graphicFrame>
        <p:nvGraphicFramePr>
          <p:cNvPr id="4" name="New Table"/>
          <p:cNvGraphicFramePr>
            <a:graphicFrameLocks noGrp="1"/>
          </p:cNvGraphicFramePr>
          <p:nvPr>
            <p:extLst>
              <p:ext uri="{D42A27DB-BD31-4B8C-83A1-F6EECF244321}">
                <p14:modId xmlns:p14="http://schemas.microsoft.com/office/powerpoint/2010/main" val="1845016801"/>
              </p:ext>
            </p:extLst>
          </p:nvPr>
        </p:nvGraphicFramePr>
        <p:xfrm>
          <a:off x="254000" y="1031240"/>
          <a:ext cx="8866340" cy="5350092"/>
        </p:xfrm>
        <a:graphic>
          <a:graphicData uri="http://schemas.openxmlformats.org/drawingml/2006/table">
            <a:tbl>
              <a:tblPr firstRow="1" bandRow="1"/>
              <a:tblGrid>
                <a:gridCol w="886634">
                  <a:extLst>
                    <a:ext uri="{9D8B030D-6E8A-4147-A177-3AD203B41FA5}">
                      <a16:colId xmlns:a16="http://schemas.microsoft.com/office/drawing/2014/main" val="20000"/>
                    </a:ext>
                  </a:extLst>
                </a:gridCol>
                <a:gridCol w="886634">
                  <a:extLst>
                    <a:ext uri="{9D8B030D-6E8A-4147-A177-3AD203B41FA5}">
                      <a16:colId xmlns:a16="http://schemas.microsoft.com/office/drawing/2014/main" val="20001"/>
                    </a:ext>
                  </a:extLst>
                </a:gridCol>
                <a:gridCol w="886634">
                  <a:extLst>
                    <a:ext uri="{9D8B030D-6E8A-4147-A177-3AD203B41FA5}">
                      <a16:colId xmlns:a16="http://schemas.microsoft.com/office/drawing/2014/main" val="20002"/>
                    </a:ext>
                  </a:extLst>
                </a:gridCol>
                <a:gridCol w="886634">
                  <a:extLst>
                    <a:ext uri="{9D8B030D-6E8A-4147-A177-3AD203B41FA5}">
                      <a16:colId xmlns:a16="http://schemas.microsoft.com/office/drawing/2014/main" val="20003"/>
                    </a:ext>
                  </a:extLst>
                </a:gridCol>
                <a:gridCol w="886634">
                  <a:extLst>
                    <a:ext uri="{9D8B030D-6E8A-4147-A177-3AD203B41FA5}">
                      <a16:colId xmlns:a16="http://schemas.microsoft.com/office/drawing/2014/main" val="20004"/>
                    </a:ext>
                  </a:extLst>
                </a:gridCol>
                <a:gridCol w="886634">
                  <a:extLst>
                    <a:ext uri="{9D8B030D-6E8A-4147-A177-3AD203B41FA5}">
                      <a16:colId xmlns:a16="http://schemas.microsoft.com/office/drawing/2014/main" val="20005"/>
                    </a:ext>
                  </a:extLst>
                </a:gridCol>
                <a:gridCol w="886634">
                  <a:extLst>
                    <a:ext uri="{9D8B030D-6E8A-4147-A177-3AD203B41FA5}">
                      <a16:colId xmlns:a16="http://schemas.microsoft.com/office/drawing/2014/main" val="20006"/>
                    </a:ext>
                  </a:extLst>
                </a:gridCol>
                <a:gridCol w="886634">
                  <a:extLst>
                    <a:ext uri="{9D8B030D-6E8A-4147-A177-3AD203B41FA5}">
                      <a16:colId xmlns:a16="http://schemas.microsoft.com/office/drawing/2014/main" val="20007"/>
                    </a:ext>
                  </a:extLst>
                </a:gridCol>
                <a:gridCol w="886634">
                  <a:extLst>
                    <a:ext uri="{9D8B030D-6E8A-4147-A177-3AD203B41FA5}">
                      <a16:colId xmlns:a16="http://schemas.microsoft.com/office/drawing/2014/main" val="20008"/>
                    </a:ext>
                  </a:extLst>
                </a:gridCol>
                <a:gridCol w="886634">
                  <a:extLst>
                    <a:ext uri="{9D8B030D-6E8A-4147-A177-3AD203B41FA5}">
                      <a16:colId xmlns:a16="http://schemas.microsoft.com/office/drawing/2014/main" val="20009"/>
                    </a:ext>
                  </a:extLst>
                </a:gridCol>
              </a:tblGrid>
              <a:tr h="297227">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297227">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495379">
                <a:tc>
                  <a:txBody>
                    <a:bodyPr/>
                    <a:lstStyle/>
                    <a:p>
                      <a:pPr algn="l"/>
                      <a:r>
                        <a:rPr sz="1200" b="0" i="0" u="none">
                          <a:solidFill>
                            <a:srgbClr val="333333"/>
                          </a:solidFill>
                          <a:latin typeface="Arial"/>
                        </a:rPr>
                        <a:t>pysyy ennallaan</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29,8%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26,7%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43,8%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144</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495379">
                <a:tc>
                  <a:txBody>
                    <a:bodyPr/>
                    <a:lstStyle/>
                    <a:p>
                      <a:pPr algn="l"/>
                      <a:r>
                        <a:rPr sz="1200" b="0" i="0" u="none">
                          <a:solidFill>
                            <a:srgbClr val="333333"/>
                          </a:solidFill>
                          <a:latin typeface="Arial"/>
                        </a:rPr>
                        <a:t>vähenee 10-15 %</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22,8%</a:t>
                      </a:r>
                    </a:p>
                  </a:txBody>
                  <a:tcPr>
                    <a:solidFill>
                      <a:srgbClr val="EFEFEF"/>
                    </a:solidFill>
                  </a:tcPr>
                </a:tc>
                <a:tc>
                  <a:txBody>
                    <a:bodyPr/>
                    <a:lstStyle/>
                    <a:p>
                      <a:pPr algn="r"/>
                      <a:r>
                        <a:rPr sz="1200" b="0" i="0" u="none">
                          <a:solidFill>
                            <a:srgbClr val="333333"/>
                          </a:solidFill>
                          <a:latin typeface="Arial"/>
                        </a:rPr>
                        <a:t>20</a:t>
                      </a:r>
                    </a:p>
                  </a:txBody>
                  <a:tcPr>
                    <a:solidFill>
                      <a:srgbClr val="EFEFEF"/>
                    </a:solidFill>
                  </a:tcPr>
                </a:tc>
                <a:tc>
                  <a:txBody>
                    <a:bodyPr/>
                    <a:lstStyle/>
                    <a:p>
                      <a:pPr algn="r"/>
                      <a:r>
                        <a:rPr sz="1200" b="0" i="0" u="none">
                          <a:solidFill>
                            <a:srgbClr val="333333"/>
                          </a:solidFill>
                          <a:latin typeface="Arial"/>
                        </a:rPr>
                        <a:t>33,3%</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21,7%</a:t>
                      </a:r>
                    </a:p>
                  </a:txBody>
                  <a:tcPr>
                    <a:solidFill>
                      <a:srgbClr val="EFEFEF"/>
                    </a:solidFill>
                  </a:tcPr>
                </a:tc>
                <a:tc>
                  <a:txBody>
                    <a:bodyPr/>
                    <a:lstStyle/>
                    <a:p>
                      <a:pPr algn="r"/>
                      <a:r>
                        <a:rPr sz="1200" b="0" i="0" u="none">
                          <a:solidFill>
                            <a:srgbClr val="333333"/>
                          </a:solidFill>
                          <a:latin typeface="Arial"/>
                        </a:rPr>
                        <a:t>43</a:t>
                      </a:r>
                    </a:p>
                  </a:txBody>
                  <a:tcPr>
                    <a:solidFill>
                      <a:srgbClr val="EFEFEF"/>
                    </a:solidFill>
                  </a:tcPr>
                </a:tc>
                <a:tc>
                  <a:txBody>
                    <a:bodyPr/>
                    <a:lstStyle/>
                    <a:p>
                      <a:pPr algn="r"/>
                      <a:r>
                        <a:rPr sz="1200" b="0" i="0" u="none">
                          <a:solidFill>
                            <a:srgbClr val="333333"/>
                          </a:solidFill>
                          <a:latin typeface="Arial"/>
                        </a:rPr>
                        <a:t>19,0%</a:t>
                      </a:r>
                    </a:p>
                  </a:txBody>
                  <a:tcPr>
                    <a:solidFill>
                      <a:srgbClr val="EFEFEF"/>
                    </a:solidFill>
                  </a:tcPr>
                </a:tc>
                <a:tc>
                  <a:txBody>
                    <a:bodyPr/>
                    <a:lstStyle/>
                    <a:p>
                      <a:pPr algn="r"/>
                      <a:r>
                        <a:rPr sz="1200" b="0" i="0" u="none">
                          <a:solidFill>
                            <a:srgbClr val="333333"/>
                          </a:solidFill>
                          <a:latin typeface="Arial"/>
                        </a:rPr>
                        <a:t>89</a:t>
                      </a:r>
                    </a:p>
                  </a:txBody>
                  <a:tcPr>
                    <a:solidFill>
                      <a:srgbClr val="EFEFEF"/>
                    </a:solidFill>
                  </a:tcPr>
                </a:tc>
                <a:extLst>
                  <a:ext uri="{0D108BD9-81ED-4DB2-BD59-A6C34878D82A}">
                    <a16:rowId xmlns:a16="http://schemas.microsoft.com/office/drawing/2014/main" val="10003"/>
                  </a:ext>
                </a:extLst>
              </a:tr>
              <a:tr h="495379">
                <a:tc>
                  <a:txBody>
                    <a:bodyPr/>
                    <a:lstStyle/>
                    <a:p>
                      <a:pPr algn="l"/>
                      <a:r>
                        <a:rPr sz="1200" b="0" i="0" u="none">
                          <a:solidFill>
                            <a:srgbClr val="333333"/>
                          </a:solidFill>
                          <a:latin typeface="Arial"/>
                        </a:rPr>
                        <a:t>vähenee 15-25 %</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10,5%</a:t>
                      </a:r>
                    </a:p>
                  </a:txBody>
                  <a:tcPr/>
                </a:tc>
                <a:tc>
                  <a:txBody>
                    <a:bodyPr/>
                    <a:lstStyle/>
                    <a:p>
                      <a:pPr algn="r"/>
                      <a:r>
                        <a:rPr sz="1200" b="0" i="0" u="none">
                          <a:solidFill>
                            <a:srgbClr val="333333"/>
                          </a:solidFill>
                          <a:latin typeface="Arial"/>
                        </a:rPr>
                        <a:t>7</a:t>
                      </a:r>
                    </a:p>
                  </a:txBody>
                  <a:tcPr/>
                </a:tc>
                <a:tc>
                  <a:txBody>
                    <a:bodyPr/>
                    <a:lstStyle/>
                    <a:p>
                      <a:pPr algn="r"/>
                      <a:r>
                        <a:rPr sz="1200" b="0" i="0" u="none">
                          <a:solidFill>
                            <a:srgbClr val="333333"/>
                          </a:solidFill>
                          <a:latin typeface="Arial"/>
                        </a:rPr>
                        <a:t>11,6%</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10,0%</a:t>
                      </a:r>
                    </a:p>
                  </a:txBody>
                  <a:tcPr/>
                </a:tc>
                <a:tc>
                  <a:txBody>
                    <a:bodyPr/>
                    <a:lstStyle/>
                    <a:p>
                      <a:pPr algn="r"/>
                      <a:r>
                        <a:rPr sz="1200" b="0" i="0" u="none">
                          <a:solidFill>
                            <a:srgbClr val="333333"/>
                          </a:solidFill>
                          <a:latin typeface="Arial"/>
                        </a:rPr>
                        <a:t>15</a:t>
                      </a:r>
                    </a:p>
                  </a:txBody>
                  <a:tcPr/>
                </a:tc>
                <a:tc>
                  <a:txBody>
                    <a:bodyPr/>
                    <a:lstStyle/>
                    <a:p>
                      <a:pPr algn="r"/>
                      <a:r>
                        <a:rPr sz="1200" b="0" i="0" u="none">
                          <a:solidFill>
                            <a:srgbClr val="333333"/>
                          </a:solidFill>
                          <a:latin typeface="Arial"/>
                        </a:rPr>
                        <a:t>6,6%</a:t>
                      </a:r>
                    </a:p>
                  </a:txBody>
                  <a:tcPr/>
                </a:tc>
                <a:tc>
                  <a:txBody>
                    <a:bodyPr/>
                    <a:lstStyle/>
                    <a:p>
                      <a:pPr algn="r"/>
                      <a:r>
                        <a:rPr sz="1200" b="0" i="0" u="none">
                          <a:solidFill>
                            <a:srgbClr val="333333"/>
                          </a:solidFill>
                          <a:latin typeface="Arial"/>
                        </a:rPr>
                        <a:t>34</a:t>
                      </a:r>
                    </a:p>
                  </a:txBody>
                  <a:tcPr/>
                </a:tc>
                <a:extLst>
                  <a:ext uri="{0D108BD9-81ED-4DB2-BD59-A6C34878D82A}">
                    <a16:rowId xmlns:a16="http://schemas.microsoft.com/office/drawing/2014/main" val="10004"/>
                  </a:ext>
                </a:extLst>
              </a:tr>
              <a:tr h="495379">
                <a:tc>
                  <a:txBody>
                    <a:bodyPr/>
                    <a:lstStyle/>
                    <a:p>
                      <a:pPr algn="l"/>
                      <a:r>
                        <a:rPr sz="1200" b="0" i="0" u="none">
                          <a:solidFill>
                            <a:srgbClr val="333333"/>
                          </a:solidFill>
                          <a:latin typeface="Arial"/>
                        </a:rPr>
                        <a:t>vähenee yli 25%</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8,8%</a:t>
                      </a:r>
                    </a:p>
                  </a:txBody>
                  <a:tcPr>
                    <a:solidFill>
                      <a:srgbClr val="EFEFEF"/>
                    </a:solidFill>
                  </a:tcPr>
                </a:tc>
                <a:tc>
                  <a:txBody>
                    <a:bodyPr/>
                    <a:lstStyle/>
                    <a:p>
                      <a:pPr algn="r"/>
                      <a:r>
                        <a:rPr sz="1200" b="0" i="0" u="none">
                          <a:solidFill>
                            <a:srgbClr val="333333"/>
                          </a:solidFill>
                          <a:latin typeface="Arial"/>
                        </a:rPr>
                        <a:t>8</a:t>
                      </a:r>
                    </a:p>
                  </a:txBody>
                  <a:tcPr>
                    <a:solidFill>
                      <a:srgbClr val="EFEFEF"/>
                    </a:solidFill>
                  </a:tcPr>
                </a:tc>
                <a:tc>
                  <a:txBody>
                    <a:bodyPr/>
                    <a:lstStyle/>
                    <a:p>
                      <a:pPr algn="r"/>
                      <a:r>
                        <a:rPr sz="1200" b="0" i="0" u="none" dirty="0">
                          <a:solidFill>
                            <a:srgbClr val="333333"/>
                          </a:solidFill>
                          <a:latin typeface="Arial"/>
                        </a:rPr>
                        <a:t>13,3%</a:t>
                      </a:r>
                    </a:p>
                  </a:txBody>
                  <a:tcPr>
                    <a:solidFill>
                      <a:srgbClr val="EFEFEF"/>
                    </a:solidFill>
                  </a:tcPr>
                </a:tc>
                <a:tc>
                  <a:txBody>
                    <a:bodyPr/>
                    <a:lstStyle/>
                    <a:p>
                      <a:pPr algn="r"/>
                      <a:r>
                        <a:rPr sz="1200" b="0" i="0" u="none">
                          <a:solidFill>
                            <a:srgbClr val="333333"/>
                          </a:solidFill>
                          <a:latin typeface="Arial"/>
                        </a:rPr>
                        <a:t>11</a:t>
                      </a:r>
                    </a:p>
                  </a:txBody>
                  <a:tcPr>
                    <a:solidFill>
                      <a:srgbClr val="EFEFEF"/>
                    </a:solidFill>
                  </a:tcPr>
                </a:tc>
                <a:tc>
                  <a:txBody>
                    <a:bodyPr/>
                    <a:lstStyle/>
                    <a:p>
                      <a:pPr algn="r"/>
                      <a:r>
                        <a:rPr sz="1200" b="0" i="0" u="none">
                          <a:solidFill>
                            <a:srgbClr val="333333"/>
                          </a:solidFill>
                          <a:latin typeface="Arial"/>
                        </a:rPr>
                        <a:t>18,3%</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7,5%</a:t>
                      </a:r>
                    </a:p>
                  </a:txBody>
                  <a:tcPr>
                    <a:solidFill>
                      <a:srgbClr val="EFEFEF"/>
                    </a:solidFill>
                  </a:tcPr>
                </a:tc>
                <a:tc>
                  <a:txBody>
                    <a:bodyPr/>
                    <a:lstStyle/>
                    <a:p>
                      <a:pPr algn="r"/>
                      <a:r>
                        <a:rPr sz="1200" b="0" i="0" u="none">
                          <a:solidFill>
                            <a:srgbClr val="333333"/>
                          </a:solidFill>
                          <a:latin typeface="Arial"/>
                        </a:rPr>
                        <a:t>41</a:t>
                      </a:r>
                    </a:p>
                  </a:txBody>
                  <a:tcPr>
                    <a:solidFill>
                      <a:srgbClr val="EFEFEF"/>
                    </a:solidFill>
                  </a:tcPr>
                </a:tc>
                <a:extLst>
                  <a:ext uri="{0D108BD9-81ED-4DB2-BD59-A6C34878D82A}">
                    <a16:rowId xmlns:a16="http://schemas.microsoft.com/office/drawing/2014/main" val="10005"/>
                  </a:ext>
                </a:extLst>
              </a:tr>
              <a:tr h="495379">
                <a:tc>
                  <a:txBody>
                    <a:bodyPr/>
                    <a:lstStyle/>
                    <a:p>
                      <a:pPr algn="l"/>
                      <a:r>
                        <a:rPr sz="1200" b="0" i="0" u="none">
                          <a:solidFill>
                            <a:srgbClr val="333333"/>
                          </a:solidFill>
                          <a:latin typeface="Arial"/>
                        </a:rPr>
                        <a:t>vähenee ______%</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3,5%</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6,7%</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8,3%</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2,2%</a:t>
                      </a:r>
                    </a:p>
                  </a:txBody>
                  <a:tcPr/>
                </a:tc>
                <a:tc>
                  <a:txBody>
                    <a:bodyPr/>
                    <a:lstStyle/>
                    <a:p>
                      <a:pPr algn="r"/>
                      <a:r>
                        <a:rPr sz="1200" b="0" i="0" u="none">
                          <a:solidFill>
                            <a:srgbClr val="333333"/>
                          </a:solidFill>
                          <a:latin typeface="Arial"/>
                        </a:rPr>
                        <a:t>16</a:t>
                      </a:r>
                    </a:p>
                  </a:txBody>
                  <a:tcPr/>
                </a:tc>
                <a:extLst>
                  <a:ext uri="{0D108BD9-81ED-4DB2-BD59-A6C34878D82A}">
                    <a16:rowId xmlns:a16="http://schemas.microsoft.com/office/drawing/2014/main" val="10006"/>
                  </a:ext>
                </a:extLst>
              </a:tr>
              <a:tr h="495379">
                <a:tc>
                  <a:txBody>
                    <a:bodyPr/>
                    <a:lstStyle/>
                    <a:p>
                      <a:pPr algn="l"/>
                      <a:r>
                        <a:rPr sz="1200" b="0" i="0" u="none">
                          <a:solidFill>
                            <a:srgbClr val="333333"/>
                          </a:solidFill>
                          <a:latin typeface="Arial"/>
                        </a:rPr>
                        <a:t>lisääntyy 10-15%</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22,8%</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11,7%</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8,3%</a:t>
                      </a:r>
                    </a:p>
                  </a:txBody>
                  <a:tcPr>
                    <a:solidFill>
                      <a:srgbClr val="EFEFEF"/>
                    </a:solidFill>
                  </a:tcPr>
                </a:tc>
                <a:tc>
                  <a:txBody>
                    <a:bodyPr/>
                    <a:lstStyle/>
                    <a:p>
                      <a:pPr algn="r"/>
                      <a:r>
                        <a:rPr sz="1200" b="0" i="0" u="none">
                          <a:solidFill>
                            <a:srgbClr val="333333"/>
                          </a:solidFill>
                          <a:latin typeface="Arial"/>
                        </a:rPr>
                        <a:t>39</a:t>
                      </a:r>
                    </a:p>
                  </a:txBody>
                  <a:tcPr>
                    <a:solidFill>
                      <a:srgbClr val="EFEFEF"/>
                    </a:solidFill>
                  </a:tcPr>
                </a:tc>
                <a:tc>
                  <a:txBody>
                    <a:bodyPr/>
                    <a:lstStyle/>
                    <a:p>
                      <a:pPr algn="r"/>
                      <a:r>
                        <a:rPr sz="1200" b="0" i="0" u="none">
                          <a:solidFill>
                            <a:srgbClr val="333333"/>
                          </a:solidFill>
                          <a:latin typeface="Arial"/>
                        </a:rPr>
                        <a:t>17,3%</a:t>
                      </a:r>
                    </a:p>
                  </a:txBody>
                  <a:tcPr>
                    <a:solidFill>
                      <a:srgbClr val="EFEFEF"/>
                    </a:solidFill>
                  </a:tcPr>
                </a:tc>
                <a:tc>
                  <a:txBody>
                    <a:bodyPr/>
                    <a:lstStyle/>
                    <a:p>
                      <a:pPr algn="r"/>
                      <a:r>
                        <a:rPr sz="1200" b="0" i="0" u="none">
                          <a:solidFill>
                            <a:srgbClr val="333333"/>
                          </a:solidFill>
                          <a:latin typeface="Arial"/>
                        </a:rPr>
                        <a:t>64</a:t>
                      </a:r>
                    </a:p>
                  </a:txBody>
                  <a:tcPr>
                    <a:solidFill>
                      <a:srgbClr val="EFEFEF"/>
                    </a:solidFill>
                  </a:tcPr>
                </a:tc>
                <a:extLst>
                  <a:ext uri="{0D108BD9-81ED-4DB2-BD59-A6C34878D82A}">
                    <a16:rowId xmlns:a16="http://schemas.microsoft.com/office/drawing/2014/main" val="10007"/>
                  </a:ext>
                </a:extLst>
              </a:tr>
              <a:tr h="495379">
                <a:tc>
                  <a:txBody>
                    <a:bodyPr/>
                    <a:lstStyle/>
                    <a:p>
                      <a:pPr algn="l"/>
                      <a:r>
                        <a:rPr sz="1200" b="0" i="0" u="none">
                          <a:solidFill>
                            <a:srgbClr val="333333"/>
                          </a:solidFill>
                          <a:latin typeface="Arial"/>
                        </a:rPr>
                        <a:t>lisääntyy 15-25%</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3,4%</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2,2%</a:t>
                      </a:r>
                    </a:p>
                  </a:txBody>
                  <a:tcPr/>
                </a:tc>
                <a:tc>
                  <a:txBody>
                    <a:bodyPr/>
                    <a:lstStyle/>
                    <a:p>
                      <a:pPr algn="r"/>
                      <a:r>
                        <a:rPr sz="1200" b="0" i="0" u="none">
                          <a:solidFill>
                            <a:srgbClr val="333333"/>
                          </a:solidFill>
                          <a:latin typeface="Arial"/>
                        </a:rPr>
                        <a:t>8</a:t>
                      </a:r>
                    </a:p>
                  </a:txBody>
                  <a:tcPr/>
                </a:tc>
                <a:extLst>
                  <a:ext uri="{0D108BD9-81ED-4DB2-BD59-A6C34878D82A}">
                    <a16:rowId xmlns:a16="http://schemas.microsoft.com/office/drawing/2014/main" val="10008"/>
                  </a:ext>
                </a:extLst>
              </a:tr>
              <a:tr h="495379">
                <a:tc>
                  <a:txBody>
                    <a:bodyPr/>
                    <a:lstStyle/>
                    <a:p>
                      <a:pPr algn="l"/>
                      <a:r>
                        <a:rPr sz="1200" b="0" i="0" u="none">
                          <a:solidFill>
                            <a:srgbClr val="333333"/>
                          </a:solidFill>
                          <a:latin typeface="Arial"/>
                        </a:rPr>
                        <a:t>lisääntyy yli 25%</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0,9%</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extLst>
                  <a:ext uri="{0D108BD9-81ED-4DB2-BD59-A6C34878D82A}">
                    <a16:rowId xmlns:a16="http://schemas.microsoft.com/office/drawing/2014/main" val="10009"/>
                  </a:ext>
                </a:extLst>
              </a:tr>
              <a:tr h="495379">
                <a:tc>
                  <a:txBody>
                    <a:bodyPr/>
                    <a:lstStyle/>
                    <a:p>
                      <a:pPr algn="l"/>
                      <a:r>
                        <a:rPr sz="1200" b="0" i="0" u="none">
                          <a:solidFill>
                            <a:srgbClr val="333333"/>
                          </a:solidFill>
                          <a:latin typeface="Arial"/>
                        </a:rPr>
                        <a:t>lisääntyy _____ %</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0,5%</a:t>
                      </a:r>
                    </a:p>
                  </a:txBody>
                  <a:tcPr/>
                </a:tc>
                <a:tc>
                  <a:txBody>
                    <a:bodyPr/>
                    <a:lstStyle/>
                    <a:p>
                      <a:pPr algn="r"/>
                      <a:r>
                        <a:rPr sz="1200" b="0" i="0" u="none">
                          <a:solidFill>
                            <a:srgbClr val="333333"/>
                          </a:solidFill>
                          <a:latin typeface="Arial"/>
                        </a:rPr>
                        <a:t>2</a:t>
                      </a:r>
                    </a:p>
                  </a:txBody>
                  <a:tcPr/>
                </a:tc>
                <a:extLst>
                  <a:ext uri="{0D108BD9-81ED-4DB2-BD59-A6C34878D82A}">
                    <a16:rowId xmlns:a16="http://schemas.microsoft.com/office/drawing/2014/main" val="10010"/>
                  </a:ext>
                </a:extLst>
              </a:tr>
              <a:tr h="297227">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403</a:t>
                      </a: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6. Oletteko tehneet muutoksia yrityksenne </a:t>
            </a:r>
            <a:r>
              <a:rPr sz="1400" b="1" i="0" u="none">
                <a:solidFill>
                  <a:srgbClr val="8E44AD"/>
                </a:solidFill>
                <a:latin typeface="Arial"/>
              </a:rPr>
              <a:t>tuote/palvelutarjontaan</a:t>
            </a:r>
            <a:r>
              <a:rPr sz="1400" b="1" i="0" u="none">
                <a:latin typeface="Arial" pitchFamily="34" charset="0"/>
              </a:rPr>
              <a:t> sodan ja sen kerrannaisvaikutusten vuoksi?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409</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6. Oletteko tehneet muutoksia yrityksenne </a:t>
            </a:r>
            <a:r>
              <a:rPr sz="1400" b="1" i="0" u="none">
                <a:solidFill>
                  <a:srgbClr val="8E44AD"/>
                </a:solidFill>
                <a:latin typeface="Arial"/>
              </a:rPr>
              <a:t>tuote/palvelutarjontaan</a:t>
            </a:r>
            <a:r>
              <a:rPr sz="1400" b="1" i="0" u="none">
                <a:latin typeface="Arial" pitchFamily="34" charset="0"/>
              </a:rPr>
              <a:t> sodan ja sen kerrannaisvaikutusten vuoksi?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409</a:t>
            </a:r>
          </a:p>
        </p:txBody>
      </p:sp>
      <p:graphicFrame>
        <p:nvGraphicFramePr>
          <p:cNvPr id="4" name="New Table"/>
          <p:cNvGraphicFramePr>
            <a:graphicFrameLocks noGrp="1"/>
          </p:cNvGraphicFramePr>
          <p:nvPr>
            <p:extLst>
              <p:ext uri="{D42A27DB-BD31-4B8C-83A1-F6EECF244321}">
                <p14:modId xmlns:p14="http://schemas.microsoft.com/office/powerpoint/2010/main" val="2306994135"/>
              </p:ext>
            </p:extLst>
          </p:nvPr>
        </p:nvGraphicFramePr>
        <p:xfrm>
          <a:off x="254000" y="1031240"/>
          <a:ext cx="9298380" cy="4861048"/>
        </p:xfrm>
        <a:graphic>
          <a:graphicData uri="http://schemas.openxmlformats.org/drawingml/2006/table">
            <a:tbl>
              <a:tblPr firstRow="1" bandRow="1"/>
              <a:tblGrid>
                <a:gridCol w="929838">
                  <a:extLst>
                    <a:ext uri="{9D8B030D-6E8A-4147-A177-3AD203B41FA5}">
                      <a16:colId xmlns:a16="http://schemas.microsoft.com/office/drawing/2014/main" val="20000"/>
                    </a:ext>
                  </a:extLst>
                </a:gridCol>
                <a:gridCol w="929838">
                  <a:extLst>
                    <a:ext uri="{9D8B030D-6E8A-4147-A177-3AD203B41FA5}">
                      <a16:colId xmlns:a16="http://schemas.microsoft.com/office/drawing/2014/main" val="20001"/>
                    </a:ext>
                  </a:extLst>
                </a:gridCol>
                <a:gridCol w="929838">
                  <a:extLst>
                    <a:ext uri="{9D8B030D-6E8A-4147-A177-3AD203B41FA5}">
                      <a16:colId xmlns:a16="http://schemas.microsoft.com/office/drawing/2014/main" val="20002"/>
                    </a:ext>
                  </a:extLst>
                </a:gridCol>
                <a:gridCol w="929838">
                  <a:extLst>
                    <a:ext uri="{9D8B030D-6E8A-4147-A177-3AD203B41FA5}">
                      <a16:colId xmlns:a16="http://schemas.microsoft.com/office/drawing/2014/main" val="20003"/>
                    </a:ext>
                  </a:extLst>
                </a:gridCol>
                <a:gridCol w="929838">
                  <a:extLst>
                    <a:ext uri="{9D8B030D-6E8A-4147-A177-3AD203B41FA5}">
                      <a16:colId xmlns:a16="http://schemas.microsoft.com/office/drawing/2014/main" val="20004"/>
                    </a:ext>
                  </a:extLst>
                </a:gridCol>
                <a:gridCol w="929838">
                  <a:extLst>
                    <a:ext uri="{9D8B030D-6E8A-4147-A177-3AD203B41FA5}">
                      <a16:colId xmlns:a16="http://schemas.microsoft.com/office/drawing/2014/main" val="20005"/>
                    </a:ext>
                  </a:extLst>
                </a:gridCol>
                <a:gridCol w="929838">
                  <a:extLst>
                    <a:ext uri="{9D8B030D-6E8A-4147-A177-3AD203B41FA5}">
                      <a16:colId xmlns:a16="http://schemas.microsoft.com/office/drawing/2014/main" val="20006"/>
                    </a:ext>
                  </a:extLst>
                </a:gridCol>
                <a:gridCol w="929838">
                  <a:extLst>
                    <a:ext uri="{9D8B030D-6E8A-4147-A177-3AD203B41FA5}">
                      <a16:colId xmlns:a16="http://schemas.microsoft.com/office/drawing/2014/main" val="20007"/>
                    </a:ext>
                  </a:extLst>
                </a:gridCol>
                <a:gridCol w="929838">
                  <a:extLst>
                    <a:ext uri="{9D8B030D-6E8A-4147-A177-3AD203B41FA5}">
                      <a16:colId xmlns:a16="http://schemas.microsoft.com/office/drawing/2014/main" val="20008"/>
                    </a:ext>
                  </a:extLst>
                </a:gridCol>
                <a:gridCol w="929838">
                  <a:extLst>
                    <a:ext uri="{9D8B030D-6E8A-4147-A177-3AD203B41FA5}">
                      <a16:colId xmlns:a16="http://schemas.microsoft.com/office/drawing/2014/main" val="20009"/>
                    </a:ext>
                  </a:extLst>
                </a:gridCol>
              </a:tblGrid>
              <a:tr h="367233">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67233">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367233">
                <a:tc>
                  <a:txBody>
                    <a:bodyPr/>
                    <a:lstStyle/>
                    <a:p>
                      <a:pPr algn="l"/>
                      <a:r>
                        <a:rPr sz="1200" b="0" i="0" u="none">
                          <a:solidFill>
                            <a:srgbClr val="333333"/>
                          </a:solidFill>
                          <a:latin typeface="Arial"/>
                        </a:rPr>
                        <a:t>Kyllä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62</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367233">
                <a:tc>
                  <a:txBody>
                    <a:bodyPr/>
                    <a:lstStyle/>
                    <a:p>
                      <a:pPr algn="l"/>
                      <a:r>
                        <a:rPr sz="1200" b="0" i="0" u="none">
                          <a:solidFill>
                            <a:srgbClr val="333333"/>
                          </a:solidFill>
                          <a:latin typeface="Arial"/>
                        </a:rPr>
                        <a:t>Emme</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57,9%</a:t>
                      </a:r>
                    </a:p>
                  </a:txBody>
                  <a:tcPr>
                    <a:solidFill>
                      <a:srgbClr val="EFEFEF"/>
                    </a:solidFill>
                  </a:tcPr>
                </a:tc>
                <a:tc>
                  <a:txBody>
                    <a:bodyPr/>
                    <a:lstStyle/>
                    <a:p>
                      <a:pPr algn="r"/>
                      <a:r>
                        <a:rPr sz="1200" b="0" i="0" u="none">
                          <a:solidFill>
                            <a:srgbClr val="333333"/>
                          </a:solidFill>
                          <a:latin typeface="Arial"/>
                        </a:rPr>
                        <a:t>37</a:t>
                      </a:r>
                    </a:p>
                  </a:txBody>
                  <a:tcPr>
                    <a:solidFill>
                      <a:srgbClr val="EFEFEF"/>
                    </a:solidFill>
                  </a:tcPr>
                </a:tc>
                <a:tc>
                  <a:txBody>
                    <a:bodyPr/>
                    <a:lstStyle/>
                    <a:p>
                      <a:pPr algn="r"/>
                      <a:r>
                        <a:rPr sz="1200" b="0" i="0" u="none">
                          <a:solidFill>
                            <a:srgbClr val="333333"/>
                          </a:solidFill>
                          <a:latin typeface="Arial"/>
                        </a:rPr>
                        <a:t>60,6%</a:t>
                      </a:r>
                    </a:p>
                  </a:txBody>
                  <a:tcPr>
                    <a:solidFill>
                      <a:srgbClr val="EFEFEF"/>
                    </a:solidFill>
                  </a:tcPr>
                </a:tc>
                <a:tc>
                  <a:txBody>
                    <a:bodyPr/>
                    <a:lstStyle/>
                    <a:p>
                      <a:pPr algn="r"/>
                      <a:r>
                        <a:rPr sz="1200" b="0" i="0" u="none">
                          <a:solidFill>
                            <a:srgbClr val="333333"/>
                          </a:solidFill>
                          <a:latin typeface="Arial"/>
                        </a:rPr>
                        <a:t>47</a:t>
                      </a:r>
                    </a:p>
                  </a:txBody>
                  <a:tcPr>
                    <a:solidFill>
                      <a:srgbClr val="EFEFEF"/>
                    </a:solidFill>
                  </a:tcPr>
                </a:tc>
                <a:tc>
                  <a:txBody>
                    <a:bodyPr/>
                    <a:lstStyle/>
                    <a:p>
                      <a:pPr algn="r"/>
                      <a:r>
                        <a:rPr sz="1200" b="0" i="0" u="none">
                          <a:solidFill>
                            <a:srgbClr val="333333"/>
                          </a:solidFill>
                          <a:latin typeface="Arial"/>
                        </a:rPr>
                        <a:t>78,3%</a:t>
                      </a:r>
                    </a:p>
                  </a:txBody>
                  <a:tcPr>
                    <a:solidFill>
                      <a:srgbClr val="EFEFEF"/>
                    </a:solidFill>
                  </a:tcPr>
                </a:tc>
                <a:tc>
                  <a:txBody>
                    <a:bodyPr/>
                    <a:lstStyle/>
                    <a:p>
                      <a:pPr algn="r"/>
                      <a:r>
                        <a:rPr sz="1200" b="0" i="0" u="none">
                          <a:solidFill>
                            <a:srgbClr val="333333"/>
                          </a:solidFill>
                          <a:latin typeface="Arial"/>
                        </a:rPr>
                        <a:t>157</a:t>
                      </a:r>
                    </a:p>
                  </a:txBody>
                  <a:tcPr>
                    <a:solidFill>
                      <a:srgbClr val="EFEFEF"/>
                    </a:solidFill>
                  </a:tcPr>
                </a:tc>
                <a:tc>
                  <a:txBody>
                    <a:bodyPr/>
                    <a:lstStyle/>
                    <a:p>
                      <a:pPr algn="r"/>
                      <a:r>
                        <a:rPr sz="1200" b="0" i="0" u="none">
                          <a:solidFill>
                            <a:srgbClr val="333333"/>
                          </a:solidFill>
                          <a:latin typeface="Arial"/>
                        </a:rPr>
                        <a:t>68,9%</a:t>
                      </a:r>
                    </a:p>
                  </a:txBody>
                  <a:tcPr>
                    <a:solidFill>
                      <a:srgbClr val="EFEFEF"/>
                    </a:solidFill>
                  </a:tcPr>
                </a:tc>
                <a:tc>
                  <a:txBody>
                    <a:bodyPr/>
                    <a:lstStyle/>
                    <a:p>
                      <a:pPr algn="r"/>
                      <a:r>
                        <a:rPr sz="1200" b="0" i="0" u="none">
                          <a:solidFill>
                            <a:srgbClr val="333333"/>
                          </a:solidFill>
                          <a:latin typeface="Arial"/>
                        </a:rPr>
                        <a:t>274</a:t>
                      </a:r>
                    </a:p>
                  </a:txBody>
                  <a:tcPr>
                    <a:solidFill>
                      <a:srgbClr val="EFEFEF"/>
                    </a:solidFill>
                  </a:tcPr>
                </a:tc>
                <a:extLst>
                  <a:ext uri="{0D108BD9-81ED-4DB2-BD59-A6C34878D82A}">
                    <a16:rowId xmlns:a16="http://schemas.microsoft.com/office/drawing/2014/main" val="10003"/>
                  </a:ext>
                </a:extLst>
              </a:tr>
              <a:tr h="1101698">
                <a:tc>
                  <a:txBody>
                    <a:bodyPr/>
                    <a:lstStyle/>
                    <a:p>
                      <a:pPr algn="l"/>
                      <a:r>
                        <a:rPr sz="1200" b="0" i="0" u="none">
                          <a:solidFill>
                            <a:srgbClr val="333333"/>
                          </a:solidFill>
                          <a:latin typeface="Arial"/>
                        </a:rPr>
                        <a:t>Harkitsemme muutoksia myöhemmässä vaiheessa</a:t>
                      </a:r>
                    </a:p>
                  </a:txBody>
                  <a:tcPr/>
                </a:tc>
                <a:tc>
                  <a:txBody>
                    <a:bodyPr/>
                    <a:lstStyle/>
                    <a:p>
                      <a:pPr algn="r"/>
                      <a:r>
                        <a:rPr sz="1200" b="0" i="0" u="none">
                          <a:solidFill>
                            <a:srgbClr val="333333"/>
                          </a:solidFill>
                          <a:latin typeface="Arial"/>
                        </a:rPr>
                        <a:t>11</a:t>
                      </a:r>
                    </a:p>
                  </a:txBody>
                  <a:tcPr/>
                </a:tc>
                <a:tc>
                  <a:txBody>
                    <a:bodyPr/>
                    <a:lstStyle/>
                    <a:p>
                      <a:pPr algn="r"/>
                      <a:r>
                        <a:rPr sz="1200" b="0" i="0" u="none">
                          <a:solidFill>
                            <a:srgbClr val="333333"/>
                          </a:solidFill>
                          <a:latin typeface="Arial"/>
                        </a:rPr>
                        <a:t>19,3%</a:t>
                      </a:r>
                    </a:p>
                  </a:txBody>
                  <a:tcPr/>
                </a:tc>
                <a:tc>
                  <a:txBody>
                    <a:bodyPr/>
                    <a:lstStyle/>
                    <a:p>
                      <a:pPr algn="r"/>
                      <a:r>
                        <a:rPr sz="1200" b="0" i="0" u="none">
                          <a:solidFill>
                            <a:srgbClr val="333333"/>
                          </a:solidFill>
                          <a:latin typeface="Arial"/>
                        </a:rPr>
                        <a:t>10</a:t>
                      </a:r>
                    </a:p>
                  </a:txBody>
                  <a:tcPr/>
                </a:tc>
                <a:tc>
                  <a:txBody>
                    <a:bodyPr/>
                    <a:lstStyle/>
                    <a:p>
                      <a:pPr algn="r"/>
                      <a:r>
                        <a:rPr sz="1200" b="0" i="0" u="none">
                          <a:solidFill>
                            <a:srgbClr val="333333"/>
                          </a:solidFill>
                          <a:latin typeface="Arial"/>
                        </a:rPr>
                        <a:t>16,4%</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10,0%</a:t>
                      </a:r>
                    </a:p>
                  </a:txBody>
                  <a:tcPr/>
                </a:tc>
                <a:tc>
                  <a:txBody>
                    <a:bodyPr/>
                    <a:lstStyle/>
                    <a:p>
                      <a:pPr algn="r"/>
                      <a:r>
                        <a:rPr sz="1200" b="0" i="0" u="none">
                          <a:solidFill>
                            <a:srgbClr val="333333"/>
                          </a:solidFill>
                          <a:latin typeface="Arial"/>
                        </a:rPr>
                        <a:t>16</a:t>
                      </a:r>
                    </a:p>
                  </a:txBody>
                  <a:tcPr/>
                </a:tc>
                <a:tc>
                  <a:txBody>
                    <a:bodyPr/>
                    <a:lstStyle/>
                    <a:p>
                      <a:pPr algn="r"/>
                      <a:r>
                        <a:rPr sz="1200" b="0" i="0" u="none">
                          <a:solidFill>
                            <a:srgbClr val="333333"/>
                          </a:solidFill>
                          <a:latin typeface="Arial"/>
                        </a:rPr>
                        <a:t>7,0%</a:t>
                      </a:r>
                    </a:p>
                  </a:txBody>
                  <a:tcPr/>
                </a:tc>
                <a:tc>
                  <a:txBody>
                    <a:bodyPr/>
                    <a:lstStyle/>
                    <a:p>
                      <a:pPr algn="r"/>
                      <a:r>
                        <a:rPr sz="1200" b="0" i="0" u="none">
                          <a:solidFill>
                            <a:srgbClr val="333333"/>
                          </a:solidFill>
                          <a:latin typeface="Arial"/>
                        </a:rPr>
                        <a:t>43</a:t>
                      </a:r>
                    </a:p>
                  </a:txBody>
                  <a:tcPr/>
                </a:tc>
                <a:extLst>
                  <a:ext uri="{0D108BD9-81ED-4DB2-BD59-A6C34878D82A}">
                    <a16:rowId xmlns:a16="http://schemas.microsoft.com/office/drawing/2014/main" val="10004"/>
                  </a:ext>
                </a:extLst>
              </a:tr>
              <a:tr h="1836163">
                <a:tc>
                  <a:txBody>
                    <a:bodyPr/>
                    <a:lstStyle/>
                    <a:p>
                      <a:pPr algn="l"/>
                      <a:r>
                        <a:rPr sz="1200" b="0" i="0" u="none">
                          <a:solidFill>
                            <a:srgbClr val="333333"/>
                          </a:solidFill>
                          <a:latin typeface="Arial"/>
                        </a:rPr>
                        <a:t>Olemme tehneet muutoksia muista syistä kuin sodan vaikutusten vuoksi</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5,3%</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3,4%</a:t>
                      </a:r>
                    </a:p>
                  </a:txBody>
                  <a:tcPr>
                    <a:solidFill>
                      <a:srgbClr val="EFEFEF"/>
                    </a:solidFill>
                  </a:tcPr>
                </a:tc>
                <a:tc>
                  <a:txBody>
                    <a:bodyPr/>
                    <a:lstStyle/>
                    <a:p>
                      <a:pPr algn="r"/>
                      <a:r>
                        <a:rPr sz="1200" b="0" i="0" u="none">
                          <a:solidFill>
                            <a:srgbClr val="333333"/>
                          </a:solidFill>
                          <a:latin typeface="Arial"/>
                        </a:rPr>
                        <a:t>20</a:t>
                      </a:r>
                    </a:p>
                  </a:txBody>
                  <a:tcPr>
                    <a:solidFill>
                      <a:srgbClr val="EFEFEF"/>
                    </a:solidFill>
                  </a:tcPr>
                </a:tc>
                <a:tc>
                  <a:txBody>
                    <a:bodyPr/>
                    <a:lstStyle/>
                    <a:p>
                      <a:pPr algn="r"/>
                      <a:r>
                        <a:rPr sz="1200" b="0" i="0" u="none" dirty="0">
                          <a:solidFill>
                            <a:srgbClr val="333333"/>
                          </a:solidFill>
                          <a:latin typeface="Arial"/>
                        </a:rPr>
                        <a:t>8,8%</a:t>
                      </a:r>
                    </a:p>
                  </a:txBody>
                  <a:tcPr>
                    <a:solidFill>
                      <a:srgbClr val="EFEFEF"/>
                    </a:solidFill>
                  </a:tcPr>
                </a:tc>
                <a:tc>
                  <a:txBody>
                    <a:bodyPr/>
                    <a:lstStyle/>
                    <a:p>
                      <a:pPr algn="r"/>
                      <a:r>
                        <a:rPr sz="1200" b="0" i="0" u="none">
                          <a:solidFill>
                            <a:srgbClr val="333333"/>
                          </a:solidFill>
                          <a:latin typeface="Arial"/>
                        </a:rPr>
                        <a:t>27</a:t>
                      </a:r>
                    </a:p>
                  </a:txBody>
                  <a:tcPr>
                    <a:solidFill>
                      <a:srgbClr val="EFEFEF"/>
                    </a:solidFill>
                  </a:tcPr>
                </a:tc>
                <a:extLst>
                  <a:ext uri="{0D108BD9-81ED-4DB2-BD59-A6C34878D82A}">
                    <a16:rowId xmlns:a16="http://schemas.microsoft.com/office/drawing/2014/main" val="10005"/>
                  </a:ext>
                </a:extLst>
              </a:tr>
              <a:tr h="367233">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406</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42672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7. Oletteko hakemassa </a:t>
            </a:r>
            <a:r>
              <a:rPr sz="1400" b="1" i="0" u="none">
                <a:solidFill>
                  <a:srgbClr val="8E44AD"/>
                </a:solidFill>
                <a:latin typeface="Arial"/>
              </a:rPr>
              <a:t>kansainvälisesti uusia markkinoita tai uusia asiakassegmenttejä</a:t>
            </a:r>
            <a:r>
              <a:rPr sz="1400" b="1" i="0" u="none">
                <a:latin typeface="Arial" pitchFamily="34" charset="0"/>
              </a:rPr>
              <a:t> muuttuneen geopoliittisen ja markkinatilanteen vuoksi?</a:t>
            </a:r>
          </a:p>
        </p:txBody>
      </p:sp>
      <p:sp>
        <p:nvSpPr>
          <p:cNvPr id="3" name="New shape"/>
          <p:cNvSpPr/>
          <p:nvPr/>
        </p:nvSpPr>
        <p:spPr>
          <a:xfrm>
            <a:off x="254000" y="87122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406</a:t>
            </a:r>
          </a:p>
        </p:txBody>
      </p:sp>
      <p:graphicFrame>
        <p:nvGraphicFramePr>
          <p:cNvPr id="4" name="ChartObject"/>
          <p:cNvGraphicFramePr/>
          <p:nvPr/>
        </p:nvGraphicFramePr>
        <p:xfrm>
          <a:off x="254000" y="124460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42672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7. Oletteko hakemassa </a:t>
            </a:r>
            <a:r>
              <a:rPr sz="1400" b="1" i="0" u="none">
                <a:solidFill>
                  <a:srgbClr val="8E44AD"/>
                </a:solidFill>
                <a:latin typeface="Arial"/>
              </a:rPr>
              <a:t>kansainvälisesti uusia markkinoita tai uusia asiakassegmenttejä</a:t>
            </a:r>
            <a:r>
              <a:rPr sz="1400" b="1" i="0" u="none">
                <a:latin typeface="Arial" pitchFamily="34" charset="0"/>
              </a:rPr>
              <a:t> muuttuneen geopoliittisen ja markkinatilanteen vuoksi?</a:t>
            </a:r>
          </a:p>
        </p:txBody>
      </p:sp>
      <p:sp>
        <p:nvSpPr>
          <p:cNvPr id="3" name="New shape"/>
          <p:cNvSpPr/>
          <p:nvPr/>
        </p:nvSpPr>
        <p:spPr>
          <a:xfrm>
            <a:off x="254000" y="87122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406</a:t>
            </a:r>
          </a:p>
        </p:txBody>
      </p:sp>
      <p:graphicFrame>
        <p:nvGraphicFramePr>
          <p:cNvPr id="4" name="New Table"/>
          <p:cNvGraphicFramePr>
            <a:graphicFrameLocks noGrp="1"/>
          </p:cNvGraphicFramePr>
          <p:nvPr>
            <p:extLst>
              <p:ext uri="{D42A27DB-BD31-4B8C-83A1-F6EECF244321}">
                <p14:modId xmlns:p14="http://schemas.microsoft.com/office/powerpoint/2010/main" val="142956264"/>
              </p:ext>
            </p:extLst>
          </p:nvPr>
        </p:nvGraphicFramePr>
        <p:xfrm>
          <a:off x="254000" y="1244600"/>
          <a:ext cx="9586420" cy="4056607"/>
        </p:xfrm>
        <a:graphic>
          <a:graphicData uri="http://schemas.openxmlformats.org/drawingml/2006/table">
            <a:tbl>
              <a:tblPr firstRow="1" bandRow="1"/>
              <a:tblGrid>
                <a:gridCol w="958642">
                  <a:extLst>
                    <a:ext uri="{9D8B030D-6E8A-4147-A177-3AD203B41FA5}">
                      <a16:colId xmlns:a16="http://schemas.microsoft.com/office/drawing/2014/main" val="20000"/>
                    </a:ext>
                  </a:extLst>
                </a:gridCol>
                <a:gridCol w="958642">
                  <a:extLst>
                    <a:ext uri="{9D8B030D-6E8A-4147-A177-3AD203B41FA5}">
                      <a16:colId xmlns:a16="http://schemas.microsoft.com/office/drawing/2014/main" val="20001"/>
                    </a:ext>
                  </a:extLst>
                </a:gridCol>
                <a:gridCol w="958642">
                  <a:extLst>
                    <a:ext uri="{9D8B030D-6E8A-4147-A177-3AD203B41FA5}">
                      <a16:colId xmlns:a16="http://schemas.microsoft.com/office/drawing/2014/main" val="20002"/>
                    </a:ext>
                  </a:extLst>
                </a:gridCol>
                <a:gridCol w="958642">
                  <a:extLst>
                    <a:ext uri="{9D8B030D-6E8A-4147-A177-3AD203B41FA5}">
                      <a16:colId xmlns:a16="http://schemas.microsoft.com/office/drawing/2014/main" val="20003"/>
                    </a:ext>
                  </a:extLst>
                </a:gridCol>
                <a:gridCol w="958642">
                  <a:extLst>
                    <a:ext uri="{9D8B030D-6E8A-4147-A177-3AD203B41FA5}">
                      <a16:colId xmlns:a16="http://schemas.microsoft.com/office/drawing/2014/main" val="20004"/>
                    </a:ext>
                  </a:extLst>
                </a:gridCol>
                <a:gridCol w="958642">
                  <a:extLst>
                    <a:ext uri="{9D8B030D-6E8A-4147-A177-3AD203B41FA5}">
                      <a16:colId xmlns:a16="http://schemas.microsoft.com/office/drawing/2014/main" val="20005"/>
                    </a:ext>
                  </a:extLst>
                </a:gridCol>
                <a:gridCol w="958642">
                  <a:extLst>
                    <a:ext uri="{9D8B030D-6E8A-4147-A177-3AD203B41FA5}">
                      <a16:colId xmlns:a16="http://schemas.microsoft.com/office/drawing/2014/main" val="20006"/>
                    </a:ext>
                  </a:extLst>
                </a:gridCol>
                <a:gridCol w="958642">
                  <a:extLst>
                    <a:ext uri="{9D8B030D-6E8A-4147-A177-3AD203B41FA5}">
                      <a16:colId xmlns:a16="http://schemas.microsoft.com/office/drawing/2014/main" val="20007"/>
                    </a:ext>
                  </a:extLst>
                </a:gridCol>
                <a:gridCol w="958642">
                  <a:extLst>
                    <a:ext uri="{9D8B030D-6E8A-4147-A177-3AD203B41FA5}">
                      <a16:colId xmlns:a16="http://schemas.microsoft.com/office/drawing/2014/main" val="20008"/>
                    </a:ext>
                  </a:extLst>
                </a:gridCol>
                <a:gridCol w="958642">
                  <a:extLst>
                    <a:ext uri="{9D8B030D-6E8A-4147-A177-3AD203B41FA5}">
                      <a16:colId xmlns:a16="http://schemas.microsoft.com/office/drawing/2014/main" val="20009"/>
                    </a:ext>
                  </a:extLst>
                </a:gridCol>
              </a:tblGrid>
              <a:tr h="608491">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608491">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608491">
                <a:tc>
                  <a:txBody>
                    <a:bodyPr/>
                    <a:lstStyle/>
                    <a:p>
                      <a:pPr algn="l"/>
                      <a:r>
                        <a:rPr sz="1200" b="0" i="0" u="none">
                          <a:solidFill>
                            <a:srgbClr val="333333"/>
                          </a:solidFill>
                          <a:latin typeface="Arial"/>
                        </a:rPr>
                        <a:t>Kyllä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23</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608491">
                <a:tc>
                  <a:txBody>
                    <a:bodyPr/>
                    <a:lstStyle/>
                    <a:p>
                      <a:pPr algn="l"/>
                      <a:r>
                        <a:rPr sz="1200" b="0" i="0" u="none">
                          <a:solidFill>
                            <a:srgbClr val="333333"/>
                          </a:solidFill>
                          <a:latin typeface="Arial"/>
                        </a:rPr>
                        <a:t>Emme</a:t>
                      </a:r>
                    </a:p>
                  </a:txBody>
                  <a:tcPr>
                    <a:solidFill>
                      <a:srgbClr val="EFEFEF"/>
                    </a:solidFill>
                  </a:tcPr>
                </a:tc>
                <a:tc>
                  <a:txBody>
                    <a:bodyPr/>
                    <a:lstStyle/>
                    <a:p>
                      <a:pPr algn="r"/>
                      <a:r>
                        <a:rPr sz="1200" b="0" i="0" u="none">
                          <a:solidFill>
                            <a:srgbClr val="333333"/>
                          </a:solidFill>
                          <a:latin typeface="Arial"/>
                        </a:rPr>
                        <a:t>37</a:t>
                      </a:r>
                    </a:p>
                  </a:txBody>
                  <a:tcPr>
                    <a:solidFill>
                      <a:srgbClr val="EFEFEF"/>
                    </a:solidFill>
                  </a:tcPr>
                </a:tc>
                <a:tc>
                  <a:txBody>
                    <a:bodyPr/>
                    <a:lstStyle/>
                    <a:p>
                      <a:pPr algn="r"/>
                      <a:r>
                        <a:rPr sz="1200" b="0" i="0" u="none">
                          <a:solidFill>
                            <a:srgbClr val="333333"/>
                          </a:solidFill>
                          <a:latin typeface="Arial"/>
                        </a:rPr>
                        <a:t>64,9%</a:t>
                      </a:r>
                    </a:p>
                  </a:txBody>
                  <a:tcPr>
                    <a:solidFill>
                      <a:srgbClr val="EFEFEF"/>
                    </a:solidFill>
                  </a:tcPr>
                </a:tc>
                <a:tc>
                  <a:txBody>
                    <a:bodyPr/>
                    <a:lstStyle/>
                    <a:p>
                      <a:pPr algn="r"/>
                      <a:r>
                        <a:rPr sz="1200" b="0" i="0" u="none">
                          <a:solidFill>
                            <a:srgbClr val="333333"/>
                          </a:solidFill>
                          <a:latin typeface="Arial"/>
                        </a:rPr>
                        <a:t>54</a:t>
                      </a:r>
                    </a:p>
                  </a:txBody>
                  <a:tcPr>
                    <a:solidFill>
                      <a:srgbClr val="EFEFEF"/>
                    </a:solidFill>
                  </a:tcPr>
                </a:tc>
                <a:tc>
                  <a:txBody>
                    <a:bodyPr/>
                    <a:lstStyle/>
                    <a:p>
                      <a:pPr algn="r"/>
                      <a:r>
                        <a:rPr sz="1200" b="0" i="0" u="none">
                          <a:solidFill>
                            <a:srgbClr val="333333"/>
                          </a:solidFill>
                          <a:latin typeface="Arial"/>
                        </a:rPr>
                        <a:t>90,0%</a:t>
                      </a:r>
                    </a:p>
                  </a:txBody>
                  <a:tcPr>
                    <a:solidFill>
                      <a:srgbClr val="EFEFEF"/>
                    </a:solidFill>
                  </a:tcPr>
                </a:tc>
                <a:tc>
                  <a:txBody>
                    <a:bodyPr/>
                    <a:lstStyle/>
                    <a:p>
                      <a:pPr algn="r"/>
                      <a:r>
                        <a:rPr sz="1200" b="0" i="0" u="none">
                          <a:solidFill>
                            <a:srgbClr val="333333"/>
                          </a:solidFill>
                          <a:latin typeface="Arial"/>
                        </a:rPr>
                        <a:t>57</a:t>
                      </a:r>
                    </a:p>
                  </a:txBody>
                  <a:tcPr>
                    <a:solidFill>
                      <a:srgbClr val="EFEFEF"/>
                    </a:solidFill>
                  </a:tcPr>
                </a:tc>
                <a:tc>
                  <a:txBody>
                    <a:bodyPr/>
                    <a:lstStyle/>
                    <a:p>
                      <a:pPr algn="r"/>
                      <a:r>
                        <a:rPr sz="1200" b="0" i="0" u="none">
                          <a:solidFill>
                            <a:srgbClr val="333333"/>
                          </a:solidFill>
                          <a:latin typeface="Arial"/>
                        </a:rPr>
                        <a:t>96,6%</a:t>
                      </a:r>
                    </a:p>
                  </a:txBody>
                  <a:tcPr>
                    <a:solidFill>
                      <a:srgbClr val="EFEFEF"/>
                    </a:solidFill>
                  </a:tcPr>
                </a:tc>
                <a:tc>
                  <a:txBody>
                    <a:bodyPr/>
                    <a:lstStyle/>
                    <a:p>
                      <a:pPr algn="r"/>
                      <a:r>
                        <a:rPr sz="1200" b="0" i="0" u="none">
                          <a:solidFill>
                            <a:srgbClr val="333333"/>
                          </a:solidFill>
                          <a:latin typeface="Arial"/>
                        </a:rPr>
                        <a:t>207</a:t>
                      </a:r>
                    </a:p>
                  </a:txBody>
                  <a:tcPr>
                    <a:solidFill>
                      <a:srgbClr val="EFEFEF"/>
                    </a:solidFill>
                  </a:tcPr>
                </a:tc>
                <a:tc>
                  <a:txBody>
                    <a:bodyPr/>
                    <a:lstStyle/>
                    <a:p>
                      <a:pPr algn="r"/>
                      <a:r>
                        <a:rPr sz="1200" b="0" i="0" u="none">
                          <a:solidFill>
                            <a:srgbClr val="333333"/>
                          </a:solidFill>
                          <a:latin typeface="Arial"/>
                        </a:rPr>
                        <a:t>91,2%</a:t>
                      </a:r>
                    </a:p>
                  </a:txBody>
                  <a:tcPr>
                    <a:solidFill>
                      <a:srgbClr val="EFEFEF"/>
                    </a:solidFill>
                  </a:tcPr>
                </a:tc>
                <a:tc>
                  <a:txBody>
                    <a:bodyPr/>
                    <a:lstStyle/>
                    <a:p>
                      <a:pPr algn="r"/>
                      <a:r>
                        <a:rPr sz="1200" b="0" i="0" u="none">
                          <a:solidFill>
                            <a:srgbClr val="333333"/>
                          </a:solidFill>
                          <a:latin typeface="Arial"/>
                        </a:rPr>
                        <a:t>355</a:t>
                      </a:r>
                    </a:p>
                  </a:txBody>
                  <a:tcPr>
                    <a:solidFill>
                      <a:srgbClr val="EFEFEF"/>
                    </a:solidFill>
                  </a:tcPr>
                </a:tc>
                <a:extLst>
                  <a:ext uri="{0D108BD9-81ED-4DB2-BD59-A6C34878D82A}">
                    <a16:rowId xmlns:a16="http://schemas.microsoft.com/office/drawing/2014/main" val="10003"/>
                  </a:ext>
                </a:extLst>
              </a:tr>
              <a:tr h="1014152">
                <a:tc>
                  <a:txBody>
                    <a:bodyPr/>
                    <a:lstStyle/>
                    <a:p>
                      <a:pPr algn="l"/>
                      <a:r>
                        <a:rPr sz="1200" b="0" i="0" u="none">
                          <a:solidFill>
                            <a:srgbClr val="333333"/>
                          </a:solidFill>
                          <a:latin typeface="Arial"/>
                        </a:rPr>
                        <a:t>Harkitsemme parhaillaan</a:t>
                      </a:r>
                    </a:p>
                  </a:txBody>
                  <a:tcPr/>
                </a:tc>
                <a:tc>
                  <a:txBody>
                    <a:bodyPr/>
                    <a:lstStyle/>
                    <a:p>
                      <a:pPr algn="r"/>
                      <a:r>
                        <a:rPr sz="1200" b="0" i="0" u="none">
                          <a:solidFill>
                            <a:srgbClr val="333333"/>
                          </a:solidFill>
                          <a:latin typeface="Arial"/>
                        </a:rPr>
                        <a:t>8</a:t>
                      </a:r>
                    </a:p>
                  </a:txBody>
                  <a:tcPr/>
                </a:tc>
                <a:tc>
                  <a:txBody>
                    <a:bodyPr/>
                    <a:lstStyle/>
                    <a:p>
                      <a:pPr algn="r"/>
                      <a:r>
                        <a:rPr sz="1200" b="0" i="0" u="none">
                          <a:solidFill>
                            <a:srgbClr val="333333"/>
                          </a:solidFill>
                          <a:latin typeface="Arial"/>
                        </a:rPr>
                        <a:t>14,0%</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6,7%</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3,4%</a:t>
                      </a:r>
                    </a:p>
                  </a:txBody>
                  <a:tcPr/>
                </a:tc>
                <a:tc>
                  <a:txBody>
                    <a:bodyPr/>
                    <a:lstStyle/>
                    <a:p>
                      <a:pPr algn="r"/>
                      <a:r>
                        <a:rPr sz="1200" b="0" i="0" u="none">
                          <a:solidFill>
                            <a:srgbClr val="333333"/>
                          </a:solidFill>
                          <a:latin typeface="Arial"/>
                        </a:rPr>
                        <a:t>11</a:t>
                      </a:r>
                    </a:p>
                  </a:txBody>
                  <a:tcPr/>
                </a:tc>
                <a:tc>
                  <a:txBody>
                    <a:bodyPr/>
                    <a:lstStyle/>
                    <a:p>
                      <a:pPr algn="r"/>
                      <a:r>
                        <a:rPr sz="1200" b="0" i="0" u="none">
                          <a:solidFill>
                            <a:srgbClr val="333333"/>
                          </a:solidFill>
                          <a:latin typeface="Arial"/>
                        </a:rPr>
                        <a:t>4,8%</a:t>
                      </a:r>
                    </a:p>
                  </a:txBody>
                  <a:tcPr/>
                </a:tc>
                <a:tc>
                  <a:txBody>
                    <a:bodyPr/>
                    <a:lstStyle/>
                    <a:p>
                      <a:pPr algn="r"/>
                      <a:r>
                        <a:rPr sz="1200" b="0" i="0" u="none">
                          <a:solidFill>
                            <a:srgbClr val="333333"/>
                          </a:solidFill>
                          <a:latin typeface="Arial"/>
                        </a:rPr>
                        <a:t>25</a:t>
                      </a:r>
                    </a:p>
                  </a:txBody>
                  <a:tcPr/>
                </a:tc>
                <a:extLst>
                  <a:ext uri="{0D108BD9-81ED-4DB2-BD59-A6C34878D82A}">
                    <a16:rowId xmlns:a16="http://schemas.microsoft.com/office/drawing/2014/main" val="10004"/>
                  </a:ext>
                </a:extLst>
              </a:tr>
              <a:tr h="608491">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403</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8. Kun vastasitte ei, niin mistä syistä?</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347, valittujen vastausten lukumäärä: 415</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8. Kun vastasitte ei, niin mistä syistä?</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347, valittujen vastausten lukumäärä: 415</a:t>
            </a:r>
          </a:p>
        </p:txBody>
      </p:sp>
      <p:graphicFrame>
        <p:nvGraphicFramePr>
          <p:cNvPr id="4" name="New Table"/>
          <p:cNvGraphicFramePr>
            <a:graphicFrameLocks noGrp="1"/>
          </p:cNvGraphicFramePr>
          <p:nvPr>
            <p:extLst>
              <p:ext uri="{D42A27DB-BD31-4B8C-83A1-F6EECF244321}">
                <p14:modId xmlns:p14="http://schemas.microsoft.com/office/powerpoint/2010/main" val="914757867"/>
              </p:ext>
            </p:extLst>
          </p:nvPr>
        </p:nvGraphicFramePr>
        <p:xfrm>
          <a:off x="254000" y="908720"/>
          <a:ext cx="10882560" cy="5790345"/>
        </p:xfrm>
        <a:graphic>
          <a:graphicData uri="http://schemas.openxmlformats.org/drawingml/2006/table">
            <a:tbl>
              <a:tblPr firstRow="1" bandRow="1"/>
              <a:tblGrid>
                <a:gridCol w="1088256">
                  <a:extLst>
                    <a:ext uri="{9D8B030D-6E8A-4147-A177-3AD203B41FA5}">
                      <a16:colId xmlns:a16="http://schemas.microsoft.com/office/drawing/2014/main" val="20000"/>
                    </a:ext>
                  </a:extLst>
                </a:gridCol>
                <a:gridCol w="1088256">
                  <a:extLst>
                    <a:ext uri="{9D8B030D-6E8A-4147-A177-3AD203B41FA5}">
                      <a16:colId xmlns:a16="http://schemas.microsoft.com/office/drawing/2014/main" val="20001"/>
                    </a:ext>
                  </a:extLst>
                </a:gridCol>
                <a:gridCol w="1088256">
                  <a:extLst>
                    <a:ext uri="{9D8B030D-6E8A-4147-A177-3AD203B41FA5}">
                      <a16:colId xmlns:a16="http://schemas.microsoft.com/office/drawing/2014/main" val="20002"/>
                    </a:ext>
                  </a:extLst>
                </a:gridCol>
                <a:gridCol w="1088256">
                  <a:extLst>
                    <a:ext uri="{9D8B030D-6E8A-4147-A177-3AD203B41FA5}">
                      <a16:colId xmlns:a16="http://schemas.microsoft.com/office/drawing/2014/main" val="20003"/>
                    </a:ext>
                  </a:extLst>
                </a:gridCol>
                <a:gridCol w="1088256">
                  <a:extLst>
                    <a:ext uri="{9D8B030D-6E8A-4147-A177-3AD203B41FA5}">
                      <a16:colId xmlns:a16="http://schemas.microsoft.com/office/drawing/2014/main" val="20004"/>
                    </a:ext>
                  </a:extLst>
                </a:gridCol>
                <a:gridCol w="1088256">
                  <a:extLst>
                    <a:ext uri="{9D8B030D-6E8A-4147-A177-3AD203B41FA5}">
                      <a16:colId xmlns:a16="http://schemas.microsoft.com/office/drawing/2014/main" val="20005"/>
                    </a:ext>
                  </a:extLst>
                </a:gridCol>
                <a:gridCol w="1088256">
                  <a:extLst>
                    <a:ext uri="{9D8B030D-6E8A-4147-A177-3AD203B41FA5}">
                      <a16:colId xmlns:a16="http://schemas.microsoft.com/office/drawing/2014/main" val="20006"/>
                    </a:ext>
                  </a:extLst>
                </a:gridCol>
                <a:gridCol w="1088256">
                  <a:extLst>
                    <a:ext uri="{9D8B030D-6E8A-4147-A177-3AD203B41FA5}">
                      <a16:colId xmlns:a16="http://schemas.microsoft.com/office/drawing/2014/main" val="20007"/>
                    </a:ext>
                  </a:extLst>
                </a:gridCol>
                <a:gridCol w="1088256">
                  <a:extLst>
                    <a:ext uri="{9D8B030D-6E8A-4147-A177-3AD203B41FA5}">
                      <a16:colId xmlns:a16="http://schemas.microsoft.com/office/drawing/2014/main" val="20008"/>
                    </a:ext>
                  </a:extLst>
                </a:gridCol>
                <a:gridCol w="1088256">
                  <a:extLst>
                    <a:ext uri="{9D8B030D-6E8A-4147-A177-3AD203B41FA5}">
                      <a16:colId xmlns:a16="http://schemas.microsoft.com/office/drawing/2014/main" val="20009"/>
                    </a:ext>
                  </a:extLst>
                </a:gridCol>
              </a:tblGrid>
              <a:tr h="209566">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209566">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903575">
                <a:tc>
                  <a:txBody>
                    <a:bodyPr/>
                    <a:lstStyle/>
                    <a:p>
                      <a:pPr algn="l"/>
                      <a:r>
                        <a:rPr sz="1200" b="0" i="0" u="none">
                          <a:solidFill>
                            <a:srgbClr val="333333"/>
                          </a:solidFill>
                          <a:latin typeface="Arial"/>
                        </a:rPr>
                        <a:t>Yrityksemme tuotanto/palvelukapasiteetti ei riitä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24,6%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18,1%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62</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1320610">
                <a:tc>
                  <a:txBody>
                    <a:bodyPr/>
                    <a:lstStyle/>
                    <a:p>
                      <a:pPr algn="l"/>
                      <a:r>
                        <a:rPr sz="1200" b="0" i="0" u="none">
                          <a:solidFill>
                            <a:srgbClr val="333333"/>
                          </a:solidFill>
                          <a:latin typeface="Arial"/>
                        </a:rPr>
                        <a:t>Laajeneminen kansainvälisesti ei kuulu yrityksemme strategiaan</a:t>
                      </a:r>
                    </a:p>
                  </a:txBody>
                  <a:tcPr>
                    <a:solidFill>
                      <a:srgbClr val="EFEFEF"/>
                    </a:solidFill>
                  </a:tcPr>
                </a:tc>
                <a:tc>
                  <a:txBody>
                    <a:bodyPr/>
                    <a:lstStyle/>
                    <a:p>
                      <a:pPr algn="r"/>
                      <a:r>
                        <a:rPr sz="1200" b="0" i="0" u="none">
                          <a:solidFill>
                            <a:srgbClr val="333333"/>
                          </a:solidFill>
                          <a:latin typeface="Arial"/>
                        </a:rPr>
                        <a:t>22</a:t>
                      </a:r>
                    </a:p>
                  </a:txBody>
                  <a:tcPr>
                    <a:solidFill>
                      <a:srgbClr val="EFEFEF"/>
                    </a:solidFill>
                  </a:tcPr>
                </a:tc>
                <a:tc>
                  <a:txBody>
                    <a:bodyPr/>
                    <a:lstStyle/>
                    <a:p>
                      <a:pPr algn="r"/>
                      <a:r>
                        <a:rPr sz="1200" b="0" i="0" u="none">
                          <a:solidFill>
                            <a:srgbClr val="333333"/>
                          </a:solidFill>
                          <a:latin typeface="Arial"/>
                        </a:rPr>
                        <a:t>61,1%</a:t>
                      </a:r>
                    </a:p>
                  </a:txBody>
                  <a:tcPr>
                    <a:solidFill>
                      <a:srgbClr val="EFEFEF"/>
                    </a:solidFill>
                  </a:tcPr>
                </a:tc>
                <a:tc>
                  <a:txBody>
                    <a:bodyPr/>
                    <a:lstStyle/>
                    <a:p>
                      <a:pPr algn="r"/>
                      <a:r>
                        <a:rPr sz="1200" b="0" i="0" u="none">
                          <a:solidFill>
                            <a:srgbClr val="333333"/>
                          </a:solidFill>
                          <a:latin typeface="Arial"/>
                        </a:rPr>
                        <a:t>47</a:t>
                      </a:r>
                    </a:p>
                  </a:txBody>
                  <a:tcPr>
                    <a:solidFill>
                      <a:srgbClr val="EFEFEF"/>
                    </a:solidFill>
                  </a:tcPr>
                </a:tc>
                <a:tc>
                  <a:txBody>
                    <a:bodyPr/>
                    <a:lstStyle/>
                    <a:p>
                      <a:pPr algn="r"/>
                      <a:r>
                        <a:rPr sz="1200" b="0" i="0" u="none">
                          <a:solidFill>
                            <a:srgbClr val="333333"/>
                          </a:solidFill>
                          <a:latin typeface="Arial"/>
                        </a:rPr>
                        <a:t>90,4%</a:t>
                      </a:r>
                    </a:p>
                  </a:txBody>
                  <a:tcPr>
                    <a:solidFill>
                      <a:srgbClr val="EFEFEF"/>
                    </a:solidFill>
                  </a:tcPr>
                </a:tc>
                <a:tc>
                  <a:txBody>
                    <a:bodyPr/>
                    <a:lstStyle/>
                    <a:p>
                      <a:pPr algn="r"/>
                      <a:r>
                        <a:rPr sz="1200" b="0" i="0" u="none">
                          <a:solidFill>
                            <a:srgbClr val="333333"/>
                          </a:solidFill>
                          <a:latin typeface="Arial"/>
                        </a:rPr>
                        <a:t>42</a:t>
                      </a:r>
                    </a:p>
                  </a:txBody>
                  <a:tcPr>
                    <a:solidFill>
                      <a:srgbClr val="EFEFEF"/>
                    </a:solidFill>
                  </a:tcPr>
                </a:tc>
                <a:tc>
                  <a:txBody>
                    <a:bodyPr/>
                    <a:lstStyle/>
                    <a:p>
                      <a:pPr algn="r"/>
                      <a:r>
                        <a:rPr sz="1200" b="0" i="0" u="none">
                          <a:solidFill>
                            <a:srgbClr val="333333"/>
                          </a:solidFill>
                          <a:latin typeface="Arial"/>
                        </a:rPr>
                        <a:t>73,7%</a:t>
                      </a:r>
                    </a:p>
                  </a:txBody>
                  <a:tcPr>
                    <a:solidFill>
                      <a:srgbClr val="EFEFEF"/>
                    </a:solidFill>
                  </a:tcPr>
                </a:tc>
                <a:tc>
                  <a:txBody>
                    <a:bodyPr/>
                    <a:lstStyle/>
                    <a:p>
                      <a:pPr algn="r"/>
                      <a:r>
                        <a:rPr sz="1200" b="0" i="0" u="none">
                          <a:solidFill>
                            <a:srgbClr val="333333"/>
                          </a:solidFill>
                          <a:latin typeface="Arial"/>
                        </a:rPr>
                        <a:t>164</a:t>
                      </a:r>
                    </a:p>
                  </a:txBody>
                  <a:tcPr>
                    <a:solidFill>
                      <a:srgbClr val="EFEFEF"/>
                    </a:solidFill>
                  </a:tcPr>
                </a:tc>
                <a:tc>
                  <a:txBody>
                    <a:bodyPr/>
                    <a:lstStyle/>
                    <a:p>
                      <a:pPr algn="r"/>
                      <a:r>
                        <a:rPr sz="1200" b="0" i="0" u="none" dirty="0">
                          <a:solidFill>
                            <a:srgbClr val="333333"/>
                          </a:solidFill>
                          <a:latin typeface="Arial"/>
                        </a:rPr>
                        <a:t>82,4%</a:t>
                      </a:r>
                    </a:p>
                  </a:txBody>
                  <a:tcPr>
                    <a:solidFill>
                      <a:srgbClr val="EFEFEF"/>
                    </a:solidFill>
                  </a:tcPr>
                </a:tc>
                <a:tc>
                  <a:txBody>
                    <a:bodyPr/>
                    <a:lstStyle/>
                    <a:p>
                      <a:pPr algn="r"/>
                      <a:r>
                        <a:rPr sz="1200" b="0" i="0" u="none">
                          <a:solidFill>
                            <a:srgbClr val="333333"/>
                          </a:solidFill>
                          <a:latin typeface="Arial"/>
                        </a:rPr>
                        <a:t>275</a:t>
                      </a:r>
                    </a:p>
                  </a:txBody>
                  <a:tcPr>
                    <a:solidFill>
                      <a:srgbClr val="EFEFEF"/>
                    </a:solidFill>
                  </a:tcPr>
                </a:tc>
                <a:extLst>
                  <a:ext uri="{0D108BD9-81ED-4DB2-BD59-A6C34878D82A}">
                    <a16:rowId xmlns:a16="http://schemas.microsoft.com/office/drawing/2014/main" val="10003"/>
                  </a:ext>
                </a:extLst>
              </a:tr>
              <a:tr h="1320610">
                <a:tc>
                  <a:txBody>
                    <a:bodyPr/>
                    <a:lstStyle/>
                    <a:p>
                      <a:pPr algn="l"/>
                      <a:r>
                        <a:rPr sz="1200" b="0" i="0" u="none">
                          <a:solidFill>
                            <a:srgbClr val="333333"/>
                          </a:solidFill>
                          <a:latin typeface="Arial"/>
                        </a:rPr>
                        <a:t>Yrityksellämme ei ole henkilöresursseja kansainvälistymisen aloittamiseen</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13,9%</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7,7%</a:t>
                      </a:r>
                    </a:p>
                  </a:txBody>
                  <a:tcPr/>
                </a:tc>
                <a:tc>
                  <a:txBody>
                    <a:bodyPr/>
                    <a:lstStyle/>
                    <a:p>
                      <a:pPr algn="r"/>
                      <a:r>
                        <a:rPr sz="1200" b="0" i="0" u="none">
                          <a:solidFill>
                            <a:srgbClr val="333333"/>
                          </a:solidFill>
                          <a:latin typeface="Arial"/>
                        </a:rPr>
                        <a:t>10</a:t>
                      </a:r>
                    </a:p>
                  </a:txBody>
                  <a:tcPr/>
                </a:tc>
                <a:tc>
                  <a:txBody>
                    <a:bodyPr/>
                    <a:lstStyle/>
                    <a:p>
                      <a:pPr algn="r"/>
                      <a:r>
                        <a:rPr sz="1200" b="0" i="0" u="none">
                          <a:solidFill>
                            <a:srgbClr val="333333"/>
                          </a:solidFill>
                          <a:latin typeface="Arial"/>
                        </a:rPr>
                        <a:t>17,5%</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8,5%</a:t>
                      </a:r>
                    </a:p>
                  </a:txBody>
                  <a:tcPr/>
                </a:tc>
                <a:tc>
                  <a:txBody>
                    <a:bodyPr/>
                    <a:lstStyle/>
                    <a:p>
                      <a:pPr algn="r"/>
                      <a:r>
                        <a:rPr sz="1200" b="0" i="0" u="none">
                          <a:solidFill>
                            <a:srgbClr val="333333"/>
                          </a:solidFill>
                          <a:latin typeface="Arial"/>
                        </a:rPr>
                        <a:t>36</a:t>
                      </a:r>
                    </a:p>
                  </a:txBody>
                  <a:tcPr/>
                </a:tc>
                <a:extLst>
                  <a:ext uri="{0D108BD9-81ED-4DB2-BD59-A6C34878D82A}">
                    <a16:rowId xmlns:a16="http://schemas.microsoft.com/office/drawing/2014/main" val="10004"/>
                  </a:ext>
                </a:extLst>
              </a:tr>
              <a:tr h="1320610">
                <a:tc>
                  <a:txBody>
                    <a:bodyPr/>
                    <a:lstStyle/>
                    <a:p>
                      <a:pPr algn="l"/>
                      <a:r>
                        <a:rPr sz="1200" b="0" i="0" u="none">
                          <a:solidFill>
                            <a:srgbClr val="333333"/>
                          </a:solidFill>
                          <a:latin typeface="Arial"/>
                        </a:rPr>
                        <a:t>Yrityksellämme ei ole taloudellisia resursseja panostaa kansainvälistymiseen</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16,7%</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9,6%</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17,5%</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9,0%</a:t>
                      </a:r>
                    </a:p>
                  </a:txBody>
                  <a:tcPr>
                    <a:solidFill>
                      <a:srgbClr val="EFEFEF"/>
                    </a:solidFill>
                  </a:tcPr>
                </a:tc>
                <a:tc>
                  <a:txBody>
                    <a:bodyPr/>
                    <a:lstStyle/>
                    <a:p>
                      <a:pPr algn="r"/>
                      <a:r>
                        <a:rPr sz="1200" b="0" i="0" u="none">
                          <a:solidFill>
                            <a:srgbClr val="333333"/>
                          </a:solidFill>
                          <a:latin typeface="Arial"/>
                        </a:rPr>
                        <a:t>39</a:t>
                      </a:r>
                    </a:p>
                  </a:txBody>
                  <a:tcPr>
                    <a:solidFill>
                      <a:srgbClr val="EFEFEF"/>
                    </a:solidFill>
                  </a:tcPr>
                </a:tc>
                <a:extLst>
                  <a:ext uri="{0D108BD9-81ED-4DB2-BD59-A6C34878D82A}">
                    <a16:rowId xmlns:a16="http://schemas.microsoft.com/office/drawing/2014/main" val="10005"/>
                  </a:ext>
                </a:extLst>
              </a:tr>
              <a:tr h="209566">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42</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76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235</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412</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9. Onko yrityksenne näköpiirissä</a:t>
            </a:r>
            <a:r>
              <a:rPr sz="1400" b="1" i="0" u="none">
                <a:solidFill>
                  <a:srgbClr val="8E44AD"/>
                </a:solidFill>
                <a:latin typeface="Arial"/>
              </a:rPr>
              <a:t> henkilöstömuutoksia</a:t>
            </a:r>
            <a:r>
              <a:rPr sz="1400" b="1" i="0" u="none">
                <a:latin typeface="Arial" pitchFamily="34" charset="0"/>
              </a:rPr>
              <a: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407</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9. Onko yrityksenne näköpiirissä</a:t>
            </a:r>
            <a:r>
              <a:rPr sz="1400" b="1" i="0" u="none">
                <a:solidFill>
                  <a:srgbClr val="8E44AD"/>
                </a:solidFill>
                <a:latin typeface="Arial"/>
              </a:rPr>
              <a:t> henkilöstömuutoksia</a:t>
            </a:r>
            <a:r>
              <a:rPr sz="1400" b="1" i="0" u="none">
                <a:latin typeface="Arial" pitchFamily="34" charset="0"/>
              </a:rPr>
              <a: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407</a:t>
            </a:r>
          </a:p>
        </p:txBody>
      </p:sp>
      <p:graphicFrame>
        <p:nvGraphicFramePr>
          <p:cNvPr id="4" name="New Table"/>
          <p:cNvGraphicFramePr>
            <a:graphicFrameLocks noGrp="1"/>
          </p:cNvGraphicFramePr>
          <p:nvPr>
            <p:extLst>
              <p:ext uri="{D42A27DB-BD31-4B8C-83A1-F6EECF244321}">
                <p14:modId xmlns:p14="http://schemas.microsoft.com/office/powerpoint/2010/main" val="2008308743"/>
              </p:ext>
            </p:extLst>
          </p:nvPr>
        </p:nvGraphicFramePr>
        <p:xfrm>
          <a:off x="254000" y="1031240"/>
          <a:ext cx="9658420" cy="4846203"/>
        </p:xfrm>
        <a:graphic>
          <a:graphicData uri="http://schemas.openxmlformats.org/drawingml/2006/table">
            <a:tbl>
              <a:tblPr firstRow="1" bandRow="1"/>
              <a:tblGrid>
                <a:gridCol w="965842">
                  <a:extLst>
                    <a:ext uri="{9D8B030D-6E8A-4147-A177-3AD203B41FA5}">
                      <a16:colId xmlns:a16="http://schemas.microsoft.com/office/drawing/2014/main" val="20000"/>
                    </a:ext>
                  </a:extLst>
                </a:gridCol>
                <a:gridCol w="965842">
                  <a:extLst>
                    <a:ext uri="{9D8B030D-6E8A-4147-A177-3AD203B41FA5}">
                      <a16:colId xmlns:a16="http://schemas.microsoft.com/office/drawing/2014/main" val="20001"/>
                    </a:ext>
                  </a:extLst>
                </a:gridCol>
                <a:gridCol w="965842">
                  <a:extLst>
                    <a:ext uri="{9D8B030D-6E8A-4147-A177-3AD203B41FA5}">
                      <a16:colId xmlns:a16="http://schemas.microsoft.com/office/drawing/2014/main" val="20002"/>
                    </a:ext>
                  </a:extLst>
                </a:gridCol>
                <a:gridCol w="965842">
                  <a:extLst>
                    <a:ext uri="{9D8B030D-6E8A-4147-A177-3AD203B41FA5}">
                      <a16:colId xmlns:a16="http://schemas.microsoft.com/office/drawing/2014/main" val="20003"/>
                    </a:ext>
                  </a:extLst>
                </a:gridCol>
                <a:gridCol w="965842">
                  <a:extLst>
                    <a:ext uri="{9D8B030D-6E8A-4147-A177-3AD203B41FA5}">
                      <a16:colId xmlns:a16="http://schemas.microsoft.com/office/drawing/2014/main" val="20004"/>
                    </a:ext>
                  </a:extLst>
                </a:gridCol>
                <a:gridCol w="965842">
                  <a:extLst>
                    <a:ext uri="{9D8B030D-6E8A-4147-A177-3AD203B41FA5}">
                      <a16:colId xmlns:a16="http://schemas.microsoft.com/office/drawing/2014/main" val="20005"/>
                    </a:ext>
                  </a:extLst>
                </a:gridCol>
                <a:gridCol w="965842">
                  <a:extLst>
                    <a:ext uri="{9D8B030D-6E8A-4147-A177-3AD203B41FA5}">
                      <a16:colId xmlns:a16="http://schemas.microsoft.com/office/drawing/2014/main" val="20006"/>
                    </a:ext>
                  </a:extLst>
                </a:gridCol>
                <a:gridCol w="965842">
                  <a:extLst>
                    <a:ext uri="{9D8B030D-6E8A-4147-A177-3AD203B41FA5}">
                      <a16:colId xmlns:a16="http://schemas.microsoft.com/office/drawing/2014/main" val="20007"/>
                    </a:ext>
                  </a:extLst>
                </a:gridCol>
                <a:gridCol w="965842">
                  <a:extLst>
                    <a:ext uri="{9D8B030D-6E8A-4147-A177-3AD203B41FA5}">
                      <a16:colId xmlns:a16="http://schemas.microsoft.com/office/drawing/2014/main" val="20008"/>
                    </a:ext>
                  </a:extLst>
                </a:gridCol>
                <a:gridCol w="965842">
                  <a:extLst>
                    <a:ext uri="{9D8B030D-6E8A-4147-A177-3AD203B41FA5}">
                      <a16:colId xmlns:a16="http://schemas.microsoft.com/office/drawing/2014/main" val="20009"/>
                    </a:ext>
                  </a:extLst>
                </a:gridCol>
              </a:tblGrid>
              <a:tr h="325733">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25733">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542888">
                <a:tc>
                  <a:txBody>
                    <a:bodyPr/>
                    <a:lstStyle/>
                    <a:p>
                      <a:pPr algn="l"/>
                      <a:r>
                        <a:rPr sz="1200" b="0" i="0" u="none">
                          <a:solidFill>
                            <a:srgbClr val="333333"/>
                          </a:solidFill>
                          <a:latin typeface="Arial"/>
                        </a:rPr>
                        <a:t>Harkitsemme lomautuksia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18,3%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45</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542888">
                <a:tc>
                  <a:txBody>
                    <a:bodyPr/>
                    <a:lstStyle/>
                    <a:p>
                      <a:pPr algn="l"/>
                      <a:r>
                        <a:rPr sz="1200" b="0" i="0" u="none">
                          <a:solidFill>
                            <a:srgbClr val="333333"/>
                          </a:solidFill>
                          <a:latin typeface="Arial"/>
                        </a:rPr>
                        <a:t>Harkitsemme irtisanomisia</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5,4%</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3,4%</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9</a:t>
                      </a:r>
                    </a:p>
                  </a:txBody>
                  <a:tcPr>
                    <a:solidFill>
                      <a:srgbClr val="EFEFEF"/>
                    </a:solidFill>
                  </a:tcPr>
                </a:tc>
                <a:extLst>
                  <a:ext uri="{0D108BD9-81ED-4DB2-BD59-A6C34878D82A}">
                    <a16:rowId xmlns:a16="http://schemas.microsoft.com/office/drawing/2014/main" val="10003"/>
                  </a:ext>
                </a:extLst>
              </a:tr>
              <a:tr h="325733">
                <a:tc>
                  <a:txBody>
                    <a:bodyPr/>
                    <a:lstStyle/>
                    <a:p>
                      <a:pPr algn="l"/>
                      <a:r>
                        <a:rPr sz="1200" b="0" i="0" u="none">
                          <a:solidFill>
                            <a:srgbClr val="333333"/>
                          </a:solidFill>
                          <a:latin typeface="Arial"/>
                        </a:rPr>
                        <a:t>Ei vaikutuksia</a:t>
                      </a:r>
                    </a:p>
                  </a:txBody>
                  <a:tcPr/>
                </a:tc>
                <a:tc>
                  <a:txBody>
                    <a:bodyPr/>
                    <a:lstStyle/>
                    <a:p>
                      <a:pPr algn="r"/>
                      <a:r>
                        <a:rPr sz="1200" b="0" i="0" u="none">
                          <a:solidFill>
                            <a:srgbClr val="333333"/>
                          </a:solidFill>
                          <a:latin typeface="Arial"/>
                        </a:rPr>
                        <a:t>28</a:t>
                      </a:r>
                    </a:p>
                  </a:txBody>
                  <a:tcPr/>
                </a:tc>
                <a:tc>
                  <a:txBody>
                    <a:bodyPr/>
                    <a:lstStyle/>
                    <a:p>
                      <a:pPr algn="r"/>
                      <a:r>
                        <a:rPr sz="1200" b="0" i="0" u="none">
                          <a:solidFill>
                            <a:srgbClr val="333333"/>
                          </a:solidFill>
                          <a:latin typeface="Arial"/>
                        </a:rPr>
                        <a:t>50,0%</a:t>
                      </a:r>
                    </a:p>
                  </a:txBody>
                  <a:tcPr/>
                </a:tc>
                <a:tc>
                  <a:txBody>
                    <a:bodyPr/>
                    <a:lstStyle/>
                    <a:p>
                      <a:pPr algn="r"/>
                      <a:r>
                        <a:rPr sz="1200" b="0" i="0" u="none">
                          <a:solidFill>
                            <a:srgbClr val="333333"/>
                          </a:solidFill>
                          <a:latin typeface="Arial"/>
                        </a:rPr>
                        <a:t>40</a:t>
                      </a:r>
                    </a:p>
                  </a:txBody>
                  <a:tcPr/>
                </a:tc>
                <a:tc>
                  <a:txBody>
                    <a:bodyPr/>
                    <a:lstStyle/>
                    <a:p>
                      <a:pPr algn="r"/>
                      <a:r>
                        <a:rPr sz="1200" b="0" i="0" u="none">
                          <a:solidFill>
                            <a:srgbClr val="333333"/>
                          </a:solidFill>
                          <a:latin typeface="Arial"/>
                        </a:rPr>
                        <a:t>66,6%</a:t>
                      </a:r>
                    </a:p>
                  </a:txBody>
                  <a:tcPr/>
                </a:tc>
                <a:tc>
                  <a:txBody>
                    <a:bodyPr/>
                    <a:lstStyle/>
                    <a:p>
                      <a:pPr algn="r"/>
                      <a:r>
                        <a:rPr sz="1200" b="0" i="0" u="none">
                          <a:solidFill>
                            <a:srgbClr val="333333"/>
                          </a:solidFill>
                          <a:latin typeface="Arial"/>
                        </a:rPr>
                        <a:t>33</a:t>
                      </a:r>
                    </a:p>
                  </a:txBody>
                  <a:tcPr/>
                </a:tc>
                <a:tc>
                  <a:txBody>
                    <a:bodyPr/>
                    <a:lstStyle/>
                    <a:p>
                      <a:pPr algn="r"/>
                      <a:r>
                        <a:rPr sz="1200" b="0" i="0" u="none">
                          <a:solidFill>
                            <a:srgbClr val="333333"/>
                          </a:solidFill>
                          <a:latin typeface="Arial"/>
                        </a:rPr>
                        <a:t>55,0%</a:t>
                      </a:r>
                    </a:p>
                  </a:txBody>
                  <a:tcPr/>
                </a:tc>
                <a:tc>
                  <a:txBody>
                    <a:bodyPr/>
                    <a:lstStyle/>
                    <a:p>
                      <a:pPr algn="r"/>
                      <a:r>
                        <a:rPr sz="1200" b="0" i="0" u="none">
                          <a:solidFill>
                            <a:srgbClr val="333333"/>
                          </a:solidFill>
                          <a:latin typeface="Arial"/>
                        </a:rPr>
                        <a:t>164</a:t>
                      </a:r>
                    </a:p>
                  </a:txBody>
                  <a:tcPr/>
                </a:tc>
                <a:tc>
                  <a:txBody>
                    <a:bodyPr/>
                    <a:lstStyle/>
                    <a:p>
                      <a:pPr algn="r"/>
                      <a:r>
                        <a:rPr sz="1200" b="0" i="0" u="none">
                          <a:solidFill>
                            <a:srgbClr val="333333"/>
                          </a:solidFill>
                          <a:latin typeface="Arial"/>
                        </a:rPr>
                        <a:t>71,9%</a:t>
                      </a:r>
                    </a:p>
                  </a:txBody>
                  <a:tcPr/>
                </a:tc>
                <a:tc>
                  <a:txBody>
                    <a:bodyPr/>
                    <a:lstStyle/>
                    <a:p>
                      <a:pPr algn="r"/>
                      <a:r>
                        <a:rPr sz="1200" b="0" i="0" u="none">
                          <a:solidFill>
                            <a:srgbClr val="333333"/>
                          </a:solidFill>
                          <a:latin typeface="Arial"/>
                        </a:rPr>
                        <a:t>265</a:t>
                      </a:r>
                    </a:p>
                  </a:txBody>
                  <a:tcPr/>
                </a:tc>
                <a:extLst>
                  <a:ext uri="{0D108BD9-81ED-4DB2-BD59-A6C34878D82A}">
                    <a16:rowId xmlns:a16="http://schemas.microsoft.com/office/drawing/2014/main" val="10004"/>
                  </a:ext>
                </a:extLst>
              </a:tr>
              <a:tr h="760044">
                <a:tc>
                  <a:txBody>
                    <a:bodyPr/>
                    <a:lstStyle/>
                    <a:p>
                      <a:pPr algn="l"/>
                      <a:r>
                        <a:rPr sz="1200" b="0" i="0" u="none">
                          <a:solidFill>
                            <a:srgbClr val="333333"/>
                          </a:solidFill>
                          <a:latin typeface="Arial"/>
                        </a:rPr>
                        <a:t>Meillä on tarve lisätä henkilöstöä</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23,2%</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11,7%</a:t>
                      </a:r>
                    </a:p>
                  </a:txBody>
                  <a:tcPr>
                    <a:solidFill>
                      <a:srgbClr val="EFEFEF"/>
                    </a:solidFill>
                  </a:tcPr>
                </a:tc>
                <a:tc>
                  <a:txBody>
                    <a:bodyPr/>
                    <a:lstStyle/>
                    <a:p>
                      <a:pPr algn="r"/>
                      <a:r>
                        <a:rPr sz="1200" b="0" i="0" u="none">
                          <a:solidFill>
                            <a:srgbClr val="333333"/>
                          </a:solidFill>
                          <a:latin typeface="Arial"/>
                        </a:rPr>
                        <a:t>9</a:t>
                      </a:r>
                    </a:p>
                  </a:txBody>
                  <a:tcPr>
                    <a:solidFill>
                      <a:srgbClr val="EFEFEF"/>
                    </a:solidFill>
                  </a:tcPr>
                </a:tc>
                <a:tc>
                  <a:txBody>
                    <a:bodyPr/>
                    <a:lstStyle/>
                    <a:p>
                      <a:pPr algn="r"/>
                      <a:r>
                        <a:rPr sz="1200" b="0" i="0" u="none">
                          <a:solidFill>
                            <a:srgbClr val="333333"/>
                          </a:solidFill>
                          <a:latin typeface="Arial"/>
                        </a:rPr>
                        <a:t>15,0%</a:t>
                      </a:r>
                    </a:p>
                  </a:txBody>
                  <a:tcPr>
                    <a:solidFill>
                      <a:srgbClr val="EFEFEF"/>
                    </a:solidFill>
                  </a:tcPr>
                </a:tc>
                <a:tc>
                  <a:txBody>
                    <a:bodyPr/>
                    <a:lstStyle/>
                    <a:p>
                      <a:pPr algn="r"/>
                      <a:r>
                        <a:rPr sz="1200" b="0" i="0" u="none">
                          <a:solidFill>
                            <a:srgbClr val="333333"/>
                          </a:solidFill>
                          <a:latin typeface="Arial"/>
                        </a:rPr>
                        <a:t>35</a:t>
                      </a:r>
                    </a:p>
                  </a:txBody>
                  <a:tcPr>
                    <a:solidFill>
                      <a:srgbClr val="EFEFEF"/>
                    </a:solidFill>
                  </a:tcPr>
                </a:tc>
                <a:tc>
                  <a:txBody>
                    <a:bodyPr/>
                    <a:lstStyle/>
                    <a:p>
                      <a:pPr algn="r"/>
                      <a:r>
                        <a:rPr sz="1200" b="0" i="0" u="none">
                          <a:solidFill>
                            <a:srgbClr val="333333"/>
                          </a:solidFill>
                          <a:latin typeface="Arial"/>
                        </a:rPr>
                        <a:t>15,4%</a:t>
                      </a:r>
                    </a:p>
                  </a:txBody>
                  <a:tcPr>
                    <a:solidFill>
                      <a:srgbClr val="EFEFEF"/>
                    </a:solidFill>
                  </a:tcPr>
                </a:tc>
                <a:tc>
                  <a:txBody>
                    <a:bodyPr/>
                    <a:lstStyle/>
                    <a:p>
                      <a:pPr algn="r"/>
                      <a:r>
                        <a:rPr sz="1200" b="0" i="0" u="none">
                          <a:solidFill>
                            <a:srgbClr val="333333"/>
                          </a:solidFill>
                          <a:latin typeface="Arial"/>
                        </a:rPr>
                        <a:t>64</a:t>
                      </a:r>
                    </a:p>
                  </a:txBody>
                  <a:tcPr>
                    <a:solidFill>
                      <a:srgbClr val="EFEFEF"/>
                    </a:solidFill>
                  </a:tcPr>
                </a:tc>
                <a:extLst>
                  <a:ext uri="{0D108BD9-81ED-4DB2-BD59-A6C34878D82A}">
                    <a16:rowId xmlns:a16="http://schemas.microsoft.com/office/drawing/2014/main" val="10005"/>
                  </a:ext>
                </a:extLst>
              </a:tr>
              <a:tr h="977199">
                <a:tc>
                  <a:txBody>
                    <a:bodyPr/>
                    <a:lstStyle/>
                    <a:p>
                      <a:pPr algn="l"/>
                      <a:r>
                        <a:rPr sz="1200" b="0" i="0" u="none">
                          <a:solidFill>
                            <a:srgbClr val="333333"/>
                          </a:solidFill>
                          <a:latin typeface="Arial"/>
                        </a:rPr>
                        <a:t>Olen itse yrittäjänä siirtymässä palkkatöihin</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5,0%</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8,3%</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5,3%</a:t>
                      </a:r>
                    </a:p>
                  </a:txBody>
                  <a:tcPr/>
                </a:tc>
                <a:tc>
                  <a:txBody>
                    <a:bodyPr/>
                    <a:lstStyle/>
                    <a:p>
                      <a:pPr algn="r"/>
                      <a:r>
                        <a:rPr sz="1200" b="0" i="0" u="none">
                          <a:solidFill>
                            <a:srgbClr val="333333"/>
                          </a:solidFill>
                          <a:latin typeface="Arial"/>
                        </a:rPr>
                        <a:t>21</a:t>
                      </a:r>
                    </a:p>
                  </a:txBody>
                  <a:tcPr/>
                </a:tc>
                <a:extLst>
                  <a:ext uri="{0D108BD9-81ED-4DB2-BD59-A6C34878D82A}">
                    <a16:rowId xmlns:a16="http://schemas.microsoft.com/office/drawing/2014/main" val="10006"/>
                  </a:ext>
                </a:extLst>
              </a:tr>
              <a:tr h="325733">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404</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 </a:t>
            </a:r>
            <a:r>
              <a:rPr sz="1400" b="1" i="0" u="none">
                <a:solidFill>
                  <a:srgbClr val="000000"/>
                </a:solidFill>
                <a:latin typeface="Arial"/>
              </a:rPr>
              <a:t>Minkä verran Ukrainan sota ja sen kerrannaisvaikutukset ovat vaikuttaneet yrityksesi toimintaan?</a:t>
            </a:r>
          </a:p>
        </p:txBody>
      </p:sp>
      <p:sp>
        <p:nvSpPr>
          <p:cNvPr id="3" name="New shape"/>
          <p:cNvSpPr/>
          <p:nvPr/>
        </p:nvSpPr>
        <p:spPr>
          <a:xfrm>
            <a:off x="254000" y="594360"/>
            <a:ext cx="11684000" cy="548640"/>
          </a:xfrm>
          <a:prstGeom prst="rect">
            <a:avLst/>
          </a:prstGeom>
          <a:noFill/>
          <a:ln>
            <a:noFill/>
          </a:ln>
        </p:spPr>
        <p:style>
          <a:lnRef idx="2">
            <a:schemeClr val="accent1">
              <a:shade val="50000"/>
            </a:schemeClr>
          </a:lnRef>
          <a:fillRef idx="1">
            <a:schemeClr val="accent1"/>
          </a:fillRef>
          <a:effectRef idx="0">
            <a:schemeClr val="accent1"/>
          </a:effectRef>
          <a:fontRef idx="minor">
            <a:srgbClr val="999999"/>
          </a:fontRef>
        </p:style>
        <p:txBody>
          <a:bodyPr lIns="0" tIns="0" rIns="0" bIns="0" rtlCol="0" anchor="t">
            <a:spAutoFit/>
          </a:bodyPr>
          <a:lstStyle/>
          <a:p>
            <a:r>
              <a:rPr sz="1200" b="0" i="1" u="none">
                <a:latin typeface="Arial" pitchFamily="34" charset="0"/>
              </a:rPr>
              <a:t>Haluamme Savon Yrittäjissä tuottaa yrityksellesi parasta mahdollista palvelua.Kerro, miten energiakriisi ja Ukrainan sota sekä muut alkaneen syksyn ilmiöt vaikuttavat yritykseesi ja millaisena näet yrityksesi lähitulevaisuuden. Entä millaista tukea kaipaat juuri nyt?Meillä on Sinulle muutamia kysymyksiä, joihin vastaaminen vie 5-10 min.Aluksi pari kysymystä yrityksesi tämänhetkiseen tilanteeseen ja Euroopan turvallisuuteen liittyen</a:t>
            </a:r>
          </a:p>
        </p:txBody>
      </p:sp>
      <p:sp>
        <p:nvSpPr>
          <p:cNvPr id="4" name="New shape"/>
          <p:cNvSpPr/>
          <p:nvPr/>
        </p:nvSpPr>
        <p:spPr>
          <a:xfrm>
            <a:off x="254000" y="127000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409</a:t>
            </a:r>
          </a:p>
        </p:txBody>
      </p:sp>
      <p:graphicFrame>
        <p:nvGraphicFramePr>
          <p:cNvPr id="5" name="ChartObject"/>
          <p:cNvGraphicFramePr/>
          <p:nvPr/>
        </p:nvGraphicFramePr>
        <p:xfrm>
          <a:off x="254000" y="1643380"/>
          <a:ext cx="8255000" cy="49606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10. Millaisia ovat yrityksenne </a:t>
            </a:r>
            <a:r>
              <a:rPr sz="1400" b="1" i="0" u="none">
                <a:solidFill>
                  <a:srgbClr val="8E44AD"/>
                </a:solidFill>
                <a:latin typeface="Arial"/>
              </a:rPr>
              <a:t>investointinäkymät</a:t>
            </a:r>
            <a:r>
              <a:rPr sz="1400" b="1" i="0" u="none">
                <a:latin typeface="Arial" pitchFamily="34" charset="0"/>
              </a:rPr>
              <a:t> ensi vuodelle?</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405</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10. Millaisia ovat yrityksenne </a:t>
            </a:r>
            <a:r>
              <a:rPr sz="1400" b="1" i="0" u="none">
                <a:solidFill>
                  <a:srgbClr val="8E44AD"/>
                </a:solidFill>
                <a:latin typeface="Arial"/>
              </a:rPr>
              <a:t>investointinäkymät</a:t>
            </a:r>
            <a:r>
              <a:rPr sz="1400" b="1" i="0" u="none">
                <a:latin typeface="Arial" pitchFamily="34" charset="0"/>
              </a:rPr>
              <a:t> ensi vuodelle?</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405</a:t>
            </a:r>
          </a:p>
        </p:txBody>
      </p:sp>
      <p:graphicFrame>
        <p:nvGraphicFramePr>
          <p:cNvPr id="4" name="New Table"/>
          <p:cNvGraphicFramePr>
            <a:graphicFrameLocks noGrp="1"/>
          </p:cNvGraphicFramePr>
          <p:nvPr>
            <p:extLst>
              <p:ext uri="{D42A27DB-BD31-4B8C-83A1-F6EECF244321}">
                <p14:modId xmlns:p14="http://schemas.microsoft.com/office/powerpoint/2010/main" val="1632170460"/>
              </p:ext>
            </p:extLst>
          </p:nvPr>
        </p:nvGraphicFramePr>
        <p:xfrm>
          <a:off x="254000" y="1031240"/>
          <a:ext cx="9226380" cy="4990048"/>
        </p:xfrm>
        <a:graphic>
          <a:graphicData uri="http://schemas.openxmlformats.org/drawingml/2006/table">
            <a:tbl>
              <a:tblPr firstRow="1" bandRow="1"/>
              <a:tblGrid>
                <a:gridCol w="922638">
                  <a:extLst>
                    <a:ext uri="{9D8B030D-6E8A-4147-A177-3AD203B41FA5}">
                      <a16:colId xmlns:a16="http://schemas.microsoft.com/office/drawing/2014/main" val="20000"/>
                    </a:ext>
                  </a:extLst>
                </a:gridCol>
                <a:gridCol w="922638">
                  <a:extLst>
                    <a:ext uri="{9D8B030D-6E8A-4147-A177-3AD203B41FA5}">
                      <a16:colId xmlns:a16="http://schemas.microsoft.com/office/drawing/2014/main" val="20001"/>
                    </a:ext>
                  </a:extLst>
                </a:gridCol>
                <a:gridCol w="922638">
                  <a:extLst>
                    <a:ext uri="{9D8B030D-6E8A-4147-A177-3AD203B41FA5}">
                      <a16:colId xmlns:a16="http://schemas.microsoft.com/office/drawing/2014/main" val="20002"/>
                    </a:ext>
                  </a:extLst>
                </a:gridCol>
                <a:gridCol w="922638">
                  <a:extLst>
                    <a:ext uri="{9D8B030D-6E8A-4147-A177-3AD203B41FA5}">
                      <a16:colId xmlns:a16="http://schemas.microsoft.com/office/drawing/2014/main" val="20003"/>
                    </a:ext>
                  </a:extLst>
                </a:gridCol>
                <a:gridCol w="922638">
                  <a:extLst>
                    <a:ext uri="{9D8B030D-6E8A-4147-A177-3AD203B41FA5}">
                      <a16:colId xmlns:a16="http://schemas.microsoft.com/office/drawing/2014/main" val="20004"/>
                    </a:ext>
                  </a:extLst>
                </a:gridCol>
                <a:gridCol w="922638">
                  <a:extLst>
                    <a:ext uri="{9D8B030D-6E8A-4147-A177-3AD203B41FA5}">
                      <a16:colId xmlns:a16="http://schemas.microsoft.com/office/drawing/2014/main" val="20005"/>
                    </a:ext>
                  </a:extLst>
                </a:gridCol>
                <a:gridCol w="922638">
                  <a:extLst>
                    <a:ext uri="{9D8B030D-6E8A-4147-A177-3AD203B41FA5}">
                      <a16:colId xmlns:a16="http://schemas.microsoft.com/office/drawing/2014/main" val="20006"/>
                    </a:ext>
                  </a:extLst>
                </a:gridCol>
                <a:gridCol w="922638">
                  <a:extLst>
                    <a:ext uri="{9D8B030D-6E8A-4147-A177-3AD203B41FA5}">
                      <a16:colId xmlns:a16="http://schemas.microsoft.com/office/drawing/2014/main" val="20007"/>
                    </a:ext>
                  </a:extLst>
                </a:gridCol>
                <a:gridCol w="922638">
                  <a:extLst>
                    <a:ext uri="{9D8B030D-6E8A-4147-A177-3AD203B41FA5}">
                      <a16:colId xmlns:a16="http://schemas.microsoft.com/office/drawing/2014/main" val="20008"/>
                    </a:ext>
                  </a:extLst>
                </a:gridCol>
                <a:gridCol w="922638">
                  <a:extLst>
                    <a:ext uri="{9D8B030D-6E8A-4147-A177-3AD203B41FA5}">
                      <a16:colId xmlns:a16="http://schemas.microsoft.com/office/drawing/2014/main" val="20009"/>
                    </a:ext>
                  </a:extLst>
                </a:gridCol>
              </a:tblGrid>
              <a:tr h="356432">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56432">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831675">
                <a:tc>
                  <a:txBody>
                    <a:bodyPr/>
                    <a:lstStyle/>
                    <a:p>
                      <a:pPr algn="l"/>
                      <a:r>
                        <a:rPr sz="1200" b="0" i="0" u="none">
                          <a:solidFill>
                            <a:srgbClr val="333333"/>
                          </a:solidFill>
                          <a:latin typeface="Arial"/>
                        </a:rPr>
                        <a:t>Olemme investoimassa ensi vuonna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33,9%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12,7%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65</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1069296">
                <a:tc>
                  <a:txBody>
                    <a:bodyPr/>
                    <a:lstStyle/>
                    <a:p>
                      <a:pPr algn="l"/>
                      <a:r>
                        <a:rPr sz="1200" b="0" i="0" u="none">
                          <a:solidFill>
                            <a:srgbClr val="333333"/>
                          </a:solidFill>
                          <a:latin typeface="Arial"/>
                        </a:rPr>
                        <a:t>Emme ole suunnittelemassa investointeja</a:t>
                      </a:r>
                    </a:p>
                  </a:txBody>
                  <a:tcPr>
                    <a:solidFill>
                      <a:srgbClr val="EFEFEF"/>
                    </a:solidFill>
                  </a:tcPr>
                </a:tc>
                <a:tc>
                  <a:txBody>
                    <a:bodyPr/>
                    <a:lstStyle/>
                    <a:p>
                      <a:pPr algn="r"/>
                      <a:r>
                        <a:rPr sz="1200" b="0" i="0" u="none">
                          <a:solidFill>
                            <a:srgbClr val="333333"/>
                          </a:solidFill>
                          <a:latin typeface="Arial"/>
                        </a:rPr>
                        <a:t>23</a:t>
                      </a:r>
                    </a:p>
                  </a:txBody>
                  <a:tcPr>
                    <a:solidFill>
                      <a:srgbClr val="EFEFEF"/>
                    </a:solidFill>
                  </a:tcPr>
                </a:tc>
                <a:tc>
                  <a:txBody>
                    <a:bodyPr/>
                    <a:lstStyle/>
                    <a:p>
                      <a:pPr algn="r"/>
                      <a:r>
                        <a:rPr sz="1200" b="0" i="0" u="none">
                          <a:solidFill>
                            <a:srgbClr val="333333"/>
                          </a:solidFill>
                          <a:latin typeface="Arial"/>
                        </a:rPr>
                        <a:t>41,1%</a:t>
                      </a:r>
                    </a:p>
                  </a:txBody>
                  <a:tcPr>
                    <a:solidFill>
                      <a:srgbClr val="EFEFEF"/>
                    </a:solidFill>
                  </a:tcPr>
                </a:tc>
                <a:tc>
                  <a:txBody>
                    <a:bodyPr/>
                    <a:lstStyle/>
                    <a:p>
                      <a:pPr algn="r"/>
                      <a:r>
                        <a:rPr sz="1200" b="0" i="0" u="none">
                          <a:solidFill>
                            <a:srgbClr val="333333"/>
                          </a:solidFill>
                          <a:latin typeface="Arial"/>
                        </a:rPr>
                        <a:t>44</a:t>
                      </a:r>
                    </a:p>
                  </a:txBody>
                  <a:tcPr>
                    <a:solidFill>
                      <a:srgbClr val="EFEFEF"/>
                    </a:solidFill>
                  </a:tcPr>
                </a:tc>
                <a:tc>
                  <a:txBody>
                    <a:bodyPr/>
                    <a:lstStyle/>
                    <a:p>
                      <a:pPr algn="r"/>
                      <a:r>
                        <a:rPr sz="1200" b="0" i="0" u="none">
                          <a:solidFill>
                            <a:srgbClr val="333333"/>
                          </a:solidFill>
                          <a:latin typeface="Arial"/>
                        </a:rPr>
                        <a:t>72,1%</a:t>
                      </a:r>
                    </a:p>
                  </a:txBody>
                  <a:tcPr>
                    <a:solidFill>
                      <a:srgbClr val="EFEFEF"/>
                    </a:solidFill>
                  </a:tcPr>
                </a:tc>
                <a:tc>
                  <a:txBody>
                    <a:bodyPr/>
                    <a:lstStyle/>
                    <a:p>
                      <a:pPr algn="r"/>
                      <a:r>
                        <a:rPr sz="1200" b="0" i="0" u="none">
                          <a:solidFill>
                            <a:srgbClr val="333333"/>
                          </a:solidFill>
                          <a:latin typeface="Arial"/>
                        </a:rPr>
                        <a:t>41</a:t>
                      </a:r>
                    </a:p>
                  </a:txBody>
                  <a:tcPr>
                    <a:solidFill>
                      <a:srgbClr val="EFEFEF"/>
                    </a:solidFill>
                  </a:tcPr>
                </a:tc>
                <a:tc>
                  <a:txBody>
                    <a:bodyPr/>
                    <a:lstStyle/>
                    <a:p>
                      <a:pPr algn="r"/>
                      <a:r>
                        <a:rPr sz="1200" b="0" i="0" u="none">
                          <a:solidFill>
                            <a:srgbClr val="333333"/>
                          </a:solidFill>
                          <a:latin typeface="Arial"/>
                        </a:rPr>
                        <a:t>71,9%</a:t>
                      </a:r>
                    </a:p>
                  </a:txBody>
                  <a:tcPr>
                    <a:solidFill>
                      <a:srgbClr val="EFEFEF"/>
                    </a:solidFill>
                  </a:tcPr>
                </a:tc>
                <a:tc>
                  <a:txBody>
                    <a:bodyPr/>
                    <a:lstStyle/>
                    <a:p>
                      <a:pPr algn="r"/>
                      <a:r>
                        <a:rPr sz="1200" b="0" i="0" u="none">
                          <a:solidFill>
                            <a:srgbClr val="333333"/>
                          </a:solidFill>
                          <a:latin typeface="Arial"/>
                        </a:rPr>
                        <a:t>159</a:t>
                      </a:r>
                    </a:p>
                  </a:txBody>
                  <a:tcPr>
                    <a:solidFill>
                      <a:srgbClr val="EFEFEF"/>
                    </a:solidFill>
                  </a:tcPr>
                </a:tc>
                <a:tc>
                  <a:txBody>
                    <a:bodyPr/>
                    <a:lstStyle/>
                    <a:p>
                      <a:pPr algn="r"/>
                      <a:r>
                        <a:rPr sz="1200" b="0" i="0" u="none">
                          <a:solidFill>
                            <a:srgbClr val="333333"/>
                          </a:solidFill>
                          <a:latin typeface="Arial"/>
                        </a:rPr>
                        <a:t>69,7%</a:t>
                      </a:r>
                    </a:p>
                  </a:txBody>
                  <a:tcPr>
                    <a:solidFill>
                      <a:srgbClr val="EFEFEF"/>
                    </a:solidFill>
                  </a:tcPr>
                </a:tc>
                <a:tc>
                  <a:txBody>
                    <a:bodyPr/>
                    <a:lstStyle/>
                    <a:p>
                      <a:pPr algn="r"/>
                      <a:r>
                        <a:rPr sz="1200" b="0" i="0" u="none">
                          <a:solidFill>
                            <a:srgbClr val="333333"/>
                          </a:solidFill>
                          <a:latin typeface="Arial"/>
                        </a:rPr>
                        <a:t>267</a:t>
                      </a:r>
                    </a:p>
                  </a:txBody>
                  <a:tcPr>
                    <a:solidFill>
                      <a:srgbClr val="EFEFEF"/>
                    </a:solidFill>
                  </a:tcPr>
                </a:tc>
                <a:extLst>
                  <a:ext uri="{0D108BD9-81ED-4DB2-BD59-A6C34878D82A}">
                    <a16:rowId xmlns:a16="http://schemas.microsoft.com/office/drawing/2014/main" val="10003"/>
                  </a:ext>
                </a:extLst>
              </a:tr>
              <a:tr h="2019781">
                <a:tc>
                  <a:txBody>
                    <a:bodyPr/>
                    <a:lstStyle/>
                    <a:p>
                      <a:pPr algn="l"/>
                      <a:r>
                        <a:rPr sz="1200" b="0" i="0" u="none">
                          <a:solidFill>
                            <a:srgbClr val="333333"/>
                          </a:solidFill>
                          <a:latin typeface="Arial"/>
                        </a:rPr>
                        <a:t>Olemme siirtäneet tehtyjä investointisuunnitelmia myöhäisempään ajankohtaan</a:t>
                      </a:r>
                    </a:p>
                  </a:txBody>
                  <a:tcPr/>
                </a:tc>
                <a:tc>
                  <a:txBody>
                    <a:bodyPr/>
                    <a:lstStyle/>
                    <a:p>
                      <a:pPr algn="r"/>
                      <a:r>
                        <a:rPr sz="1200" b="0" i="0" u="none">
                          <a:solidFill>
                            <a:srgbClr val="333333"/>
                          </a:solidFill>
                          <a:latin typeface="Arial"/>
                        </a:rPr>
                        <a:t>14</a:t>
                      </a:r>
                    </a:p>
                  </a:txBody>
                  <a:tcPr/>
                </a:tc>
                <a:tc>
                  <a:txBody>
                    <a:bodyPr/>
                    <a:lstStyle/>
                    <a:p>
                      <a:pPr algn="r"/>
                      <a:r>
                        <a:rPr sz="1200" b="0" i="0" u="none">
                          <a:solidFill>
                            <a:srgbClr val="333333"/>
                          </a:solidFill>
                          <a:latin typeface="Arial"/>
                        </a:rPr>
                        <a:t>25,0%</a:t>
                      </a:r>
                    </a:p>
                  </a:txBody>
                  <a:tcPr/>
                </a:tc>
                <a:tc>
                  <a:txBody>
                    <a:bodyPr/>
                    <a:lstStyle/>
                    <a:p>
                      <a:pPr algn="r"/>
                      <a:r>
                        <a:rPr sz="1200" b="0" i="0" u="none">
                          <a:solidFill>
                            <a:srgbClr val="333333"/>
                          </a:solidFill>
                          <a:latin typeface="Arial"/>
                        </a:rPr>
                        <a:t>10</a:t>
                      </a:r>
                    </a:p>
                  </a:txBody>
                  <a:tcPr/>
                </a:tc>
                <a:tc>
                  <a:txBody>
                    <a:bodyPr/>
                    <a:lstStyle/>
                    <a:p>
                      <a:pPr algn="r"/>
                      <a:r>
                        <a:rPr sz="1200" b="0" i="0" u="none">
                          <a:solidFill>
                            <a:srgbClr val="333333"/>
                          </a:solidFill>
                          <a:latin typeface="Arial"/>
                        </a:rPr>
                        <a:t>16,4%</a:t>
                      </a:r>
                    </a:p>
                  </a:txBody>
                  <a:tcPr/>
                </a:tc>
                <a:tc>
                  <a:txBody>
                    <a:bodyPr/>
                    <a:lstStyle/>
                    <a:p>
                      <a:pPr algn="r"/>
                      <a:r>
                        <a:rPr sz="1200" b="0" i="0" u="none" dirty="0">
                          <a:solidFill>
                            <a:srgbClr val="333333"/>
                          </a:solidFill>
                          <a:latin typeface="Arial"/>
                        </a:rPr>
                        <a:t>6</a:t>
                      </a:r>
                    </a:p>
                  </a:txBody>
                  <a:tcPr/>
                </a:tc>
                <a:tc>
                  <a:txBody>
                    <a:bodyPr/>
                    <a:lstStyle/>
                    <a:p>
                      <a:pPr algn="r"/>
                      <a:r>
                        <a:rPr sz="1200" b="0" i="0" u="none">
                          <a:solidFill>
                            <a:srgbClr val="333333"/>
                          </a:solidFill>
                          <a:latin typeface="Arial"/>
                        </a:rPr>
                        <a:t>10,5%</a:t>
                      </a:r>
                    </a:p>
                  </a:txBody>
                  <a:tcPr/>
                </a:tc>
                <a:tc>
                  <a:txBody>
                    <a:bodyPr/>
                    <a:lstStyle/>
                    <a:p>
                      <a:pPr algn="r"/>
                      <a:r>
                        <a:rPr sz="1200" b="0" i="0" u="none">
                          <a:solidFill>
                            <a:srgbClr val="333333"/>
                          </a:solidFill>
                          <a:latin typeface="Arial"/>
                        </a:rPr>
                        <a:t>40</a:t>
                      </a:r>
                    </a:p>
                  </a:txBody>
                  <a:tcPr/>
                </a:tc>
                <a:tc>
                  <a:txBody>
                    <a:bodyPr/>
                    <a:lstStyle/>
                    <a:p>
                      <a:pPr algn="r"/>
                      <a:r>
                        <a:rPr sz="1200" b="0" i="0" u="none">
                          <a:solidFill>
                            <a:srgbClr val="333333"/>
                          </a:solidFill>
                          <a:latin typeface="Arial"/>
                        </a:rPr>
                        <a:t>17,6%</a:t>
                      </a:r>
                    </a:p>
                  </a:txBody>
                  <a:tcPr/>
                </a:tc>
                <a:tc>
                  <a:txBody>
                    <a:bodyPr/>
                    <a:lstStyle/>
                    <a:p>
                      <a:pPr algn="r"/>
                      <a:r>
                        <a:rPr sz="1200" b="0" i="0" u="none">
                          <a:solidFill>
                            <a:srgbClr val="333333"/>
                          </a:solidFill>
                          <a:latin typeface="Arial"/>
                        </a:rPr>
                        <a:t>70</a:t>
                      </a:r>
                    </a:p>
                  </a:txBody>
                  <a:tcPr/>
                </a:tc>
                <a:extLst>
                  <a:ext uri="{0D108BD9-81ED-4DB2-BD59-A6C34878D82A}">
                    <a16:rowId xmlns:a16="http://schemas.microsoft.com/office/drawing/2014/main" val="10004"/>
                  </a:ext>
                </a:extLst>
              </a:tr>
              <a:tr h="356432">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402</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11. Investointimme kohdistuvat?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67, valittujen vastausten lukumäärä: 109</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11. Investointimme kohdistuvat?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67, valittujen vastausten lukumäärä: 109</a:t>
            </a:r>
          </a:p>
        </p:txBody>
      </p:sp>
      <p:graphicFrame>
        <p:nvGraphicFramePr>
          <p:cNvPr id="4" name="New Table"/>
          <p:cNvGraphicFramePr>
            <a:graphicFrameLocks noGrp="1"/>
          </p:cNvGraphicFramePr>
          <p:nvPr>
            <p:extLst>
              <p:ext uri="{D42A27DB-BD31-4B8C-83A1-F6EECF244321}">
                <p14:modId xmlns:p14="http://schemas.microsoft.com/office/powerpoint/2010/main" val="3288457716"/>
              </p:ext>
            </p:extLst>
          </p:nvPr>
        </p:nvGraphicFramePr>
        <p:xfrm>
          <a:off x="254000" y="1031240"/>
          <a:ext cx="9298380" cy="5268810"/>
        </p:xfrm>
        <a:graphic>
          <a:graphicData uri="http://schemas.openxmlformats.org/drawingml/2006/table">
            <a:tbl>
              <a:tblPr firstRow="1" bandRow="1"/>
              <a:tblGrid>
                <a:gridCol w="929838">
                  <a:extLst>
                    <a:ext uri="{9D8B030D-6E8A-4147-A177-3AD203B41FA5}">
                      <a16:colId xmlns:a16="http://schemas.microsoft.com/office/drawing/2014/main" val="20000"/>
                    </a:ext>
                  </a:extLst>
                </a:gridCol>
                <a:gridCol w="929838">
                  <a:extLst>
                    <a:ext uri="{9D8B030D-6E8A-4147-A177-3AD203B41FA5}">
                      <a16:colId xmlns:a16="http://schemas.microsoft.com/office/drawing/2014/main" val="20001"/>
                    </a:ext>
                  </a:extLst>
                </a:gridCol>
                <a:gridCol w="929838">
                  <a:extLst>
                    <a:ext uri="{9D8B030D-6E8A-4147-A177-3AD203B41FA5}">
                      <a16:colId xmlns:a16="http://schemas.microsoft.com/office/drawing/2014/main" val="20002"/>
                    </a:ext>
                  </a:extLst>
                </a:gridCol>
                <a:gridCol w="929838">
                  <a:extLst>
                    <a:ext uri="{9D8B030D-6E8A-4147-A177-3AD203B41FA5}">
                      <a16:colId xmlns:a16="http://schemas.microsoft.com/office/drawing/2014/main" val="20003"/>
                    </a:ext>
                  </a:extLst>
                </a:gridCol>
                <a:gridCol w="929838">
                  <a:extLst>
                    <a:ext uri="{9D8B030D-6E8A-4147-A177-3AD203B41FA5}">
                      <a16:colId xmlns:a16="http://schemas.microsoft.com/office/drawing/2014/main" val="20004"/>
                    </a:ext>
                  </a:extLst>
                </a:gridCol>
                <a:gridCol w="929838">
                  <a:extLst>
                    <a:ext uri="{9D8B030D-6E8A-4147-A177-3AD203B41FA5}">
                      <a16:colId xmlns:a16="http://schemas.microsoft.com/office/drawing/2014/main" val="20005"/>
                    </a:ext>
                  </a:extLst>
                </a:gridCol>
                <a:gridCol w="929838">
                  <a:extLst>
                    <a:ext uri="{9D8B030D-6E8A-4147-A177-3AD203B41FA5}">
                      <a16:colId xmlns:a16="http://schemas.microsoft.com/office/drawing/2014/main" val="20006"/>
                    </a:ext>
                  </a:extLst>
                </a:gridCol>
                <a:gridCol w="929838">
                  <a:extLst>
                    <a:ext uri="{9D8B030D-6E8A-4147-A177-3AD203B41FA5}">
                      <a16:colId xmlns:a16="http://schemas.microsoft.com/office/drawing/2014/main" val="20007"/>
                    </a:ext>
                  </a:extLst>
                </a:gridCol>
                <a:gridCol w="929838">
                  <a:extLst>
                    <a:ext uri="{9D8B030D-6E8A-4147-A177-3AD203B41FA5}">
                      <a16:colId xmlns:a16="http://schemas.microsoft.com/office/drawing/2014/main" val="20008"/>
                    </a:ext>
                  </a:extLst>
                </a:gridCol>
                <a:gridCol w="929838">
                  <a:extLst>
                    <a:ext uri="{9D8B030D-6E8A-4147-A177-3AD203B41FA5}">
                      <a16:colId xmlns:a16="http://schemas.microsoft.com/office/drawing/2014/main" val="20009"/>
                    </a:ext>
                  </a:extLst>
                </a:gridCol>
              </a:tblGrid>
              <a:tr h="323069">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23069">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753827">
                <a:tc>
                  <a:txBody>
                    <a:bodyPr/>
                    <a:lstStyle/>
                    <a:p>
                      <a:pPr algn="l"/>
                      <a:r>
                        <a:rPr sz="1200" b="0" i="0" u="none">
                          <a:solidFill>
                            <a:srgbClr val="333333"/>
                          </a:solidFill>
                          <a:latin typeface="Arial"/>
                        </a:rPr>
                        <a:t>Laite-ja koneinvestointeihin</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84,2%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42,9%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65,5%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46</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538448">
                <a:tc>
                  <a:txBody>
                    <a:bodyPr/>
                    <a:lstStyle/>
                    <a:p>
                      <a:pPr algn="l"/>
                      <a:r>
                        <a:rPr sz="1200" b="0" i="0" u="none">
                          <a:solidFill>
                            <a:srgbClr val="333333"/>
                          </a:solidFill>
                          <a:latin typeface="Arial"/>
                        </a:rPr>
                        <a:t>Rakennusinvestointeihin</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10,5%</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42,9%</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20,7%</a:t>
                      </a:r>
                    </a:p>
                  </a:txBody>
                  <a:tcPr>
                    <a:solidFill>
                      <a:srgbClr val="EFEFEF"/>
                    </a:solidFill>
                  </a:tcPr>
                </a:tc>
                <a:tc>
                  <a:txBody>
                    <a:bodyPr/>
                    <a:lstStyle/>
                    <a:p>
                      <a:pPr algn="r"/>
                      <a:r>
                        <a:rPr sz="1200" b="0" i="0" u="none">
                          <a:solidFill>
                            <a:srgbClr val="333333"/>
                          </a:solidFill>
                          <a:latin typeface="Arial"/>
                        </a:rPr>
                        <a:t>11</a:t>
                      </a:r>
                    </a:p>
                  </a:txBody>
                  <a:tcPr>
                    <a:solidFill>
                      <a:srgbClr val="EFEFEF"/>
                    </a:solidFill>
                  </a:tcPr>
                </a:tc>
                <a:extLst>
                  <a:ext uri="{0D108BD9-81ED-4DB2-BD59-A6C34878D82A}">
                    <a16:rowId xmlns:a16="http://schemas.microsoft.com/office/drawing/2014/main" val="10003"/>
                  </a:ext>
                </a:extLst>
              </a:tr>
              <a:tr h="753827">
                <a:tc>
                  <a:txBody>
                    <a:bodyPr/>
                    <a:lstStyle/>
                    <a:p>
                      <a:pPr algn="l"/>
                      <a:r>
                        <a:rPr sz="1200" b="0" i="0" u="none">
                          <a:solidFill>
                            <a:srgbClr val="333333"/>
                          </a:solidFill>
                          <a:latin typeface="Arial"/>
                        </a:rPr>
                        <a:t>Henkiöstön osaamisen kehittämiseen</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26,3%</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14,3%</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30,0%</a:t>
                      </a:r>
                    </a:p>
                  </a:txBody>
                  <a:tcPr/>
                </a:tc>
                <a:tc>
                  <a:txBody>
                    <a:bodyPr/>
                    <a:lstStyle/>
                    <a:p>
                      <a:pPr algn="r"/>
                      <a:r>
                        <a:rPr sz="1200" b="0" i="0" u="none">
                          <a:solidFill>
                            <a:srgbClr val="333333"/>
                          </a:solidFill>
                          <a:latin typeface="Arial"/>
                        </a:rPr>
                        <a:t>8</a:t>
                      </a:r>
                    </a:p>
                  </a:txBody>
                  <a:tcPr/>
                </a:tc>
                <a:tc>
                  <a:txBody>
                    <a:bodyPr/>
                    <a:lstStyle/>
                    <a:p>
                      <a:pPr algn="r"/>
                      <a:r>
                        <a:rPr sz="1200" b="0" i="0" u="none">
                          <a:solidFill>
                            <a:srgbClr val="333333"/>
                          </a:solidFill>
                          <a:latin typeface="Arial"/>
                        </a:rPr>
                        <a:t>27,6%</a:t>
                      </a:r>
                    </a:p>
                  </a:txBody>
                  <a:tcPr/>
                </a:tc>
                <a:tc>
                  <a:txBody>
                    <a:bodyPr/>
                    <a:lstStyle/>
                    <a:p>
                      <a:pPr algn="r"/>
                      <a:r>
                        <a:rPr sz="1200" b="0" i="0" u="none">
                          <a:solidFill>
                            <a:srgbClr val="333333"/>
                          </a:solidFill>
                          <a:latin typeface="Arial"/>
                        </a:rPr>
                        <a:t>17</a:t>
                      </a:r>
                    </a:p>
                  </a:txBody>
                  <a:tcPr/>
                </a:tc>
                <a:extLst>
                  <a:ext uri="{0D108BD9-81ED-4DB2-BD59-A6C34878D82A}">
                    <a16:rowId xmlns:a16="http://schemas.microsoft.com/office/drawing/2014/main" val="10004"/>
                  </a:ext>
                </a:extLst>
              </a:tr>
              <a:tr h="753827">
                <a:tc>
                  <a:txBody>
                    <a:bodyPr/>
                    <a:lstStyle/>
                    <a:p>
                      <a:pPr algn="l"/>
                      <a:r>
                        <a:rPr sz="1200" b="0" i="0" u="none">
                          <a:solidFill>
                            <a:srgbClr val="333333"/>
                          </a:solidFill>
                          <a:latin typeface="Arial"/>
                        </a:rPr>
                        <a:t>Kasvuun ja kansainvälistymiseen</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36,8%</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dirty="0">
                          <a:solidFill>
                            <a:srgbClr val="333333"/>
                          </a:solidFill>
                          <a:latin typeface="Arial"/>
                        </a:rPr>
                        <a:t>14,3%</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13,8%</a:t>
                      </a:r>
                    </a:p>
                  </a:txBody>
                  <a:tcPr>
                    <a:solidFill>
                      <a:srgbClr val="EFEFEF"/>
                    </a:solidFill>
                  </a:tcPr>
                </a:tc>
                <a:tc>
                  <a:txBody>
                    <a:bodyPr/>
                    <a:lstStyle/>
                    <a:p>
                      <a:pPr algn="r"/>
                      <a:r>
                        <a:rPr sz="1200" b="0" i="0" u="none">
                          <a:solidFill>
                            <a:srgbClr val="333333"/>
                          </a:solidFill>
                          <a:latin typeface="Arial"/>
                        </a:rPr>
                        <a:t>12</a:t>
                      </a:r>
                    </a:p>
                  </a:txBody>
                  <a:tcPr>
                    <a:solidFill>
                      <a:srgbClr val="EFEFEF"/>
                    </a:solidFill>
                  </a:tcPr>
                </a:tc>
                <a:extLst>
                  <a:ext uri="{0D108BD9-81ED-4DB2-BD59-A6C34878D82A}">
                    <a16:rowId xmlns:a16="http://schemas.microsoft.com/office/drawing/2014/main" val="10005"/>
                  </a:ext>
                </a:extLst>
              </a:tr>
              <a:tr h="538448">
                <a:tc>
                  <a:txBody>
                    <a:bodyPr/>
                    <a:lstStyle/>
                    <a:p>
                      <a:pPr algn="l"/>
                      <a:r>
                        <a:rPr sz="1200" b="0" i="0" u="none">
                          <a:solidFill>
                            <a:srgbClr val="333333"/>
                          </a:solidFill>
                          <a:latin typeface="Arial"/>
                        </a:rPr>
                        <a:t>Tuotekehitykseen</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31,6%</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14,3%</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20,0%</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17,2%</a:t>
                      </a:r>
                    </a:p>
                  </a:txBody>
                  <a:tcPr/>
                </a:tc>
                <a:tc>
                  <a:txBody>
                    <a:bodyPr/>
                    <a:lstStyle/>
                    <a:p>
                      <a:pPr algn="r"/>
                      <a:r>
                        <a:rPr sz="1200" b="0" i="0" u="none">
                          <a:solidFill>
                            <a:srgbClr val="333333"/>
                          </a:solidFill>
                          <a:latin typeface="Arial"/>
                        </a:rPr>
                        <a:t>14</a:t>
                      </a:r>
                    </a:p>
                  </a:txBody>
                  <a:tcPr/>
                </a:tc>
                <a:extLst>
                  <a:ext uri="{0D108BD9-81ED-4DB2-BD59-A6C34878D82A}">
                    <a16:rowId xmlns:a16="http://schemas.microsoft.com/office/drawing/2014/main" val="10006"/>
                  </a:ext>
                </a:extLst>
              </a:tr>
              <a:tr h="538448">
                <a:tc>
                  <a:txBody>
                    <a:bodyPr/>
                    <a:lstStyle/>
                    <a:p>
                      <a:pPr algn="l"/>
                      <a:r>
                        <a:rPr sz="1200" b="0" i="0" u="none">
                          <a:solidFill>
                            <a:srgbClr val="333333"/>
                          </a:solidFill>
                          <a:latin typeface="Arial"/>
                        </a:rPr>
                        <a:t>Johonkin muuhun</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15,8%</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20,0%</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6,9%</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extLst>
                  <a:ext uri="{0D108BD9-81ED-4DB2-BD59-A6C34878D82A}">
                    <a16:rowId xmlns:a16="http://schemas.microsoft.com/office/drawing/2014/main" val="10007"/>
                  </a:ext>
                </a:extLst>
              </a:tr>
              <a:tr h="323069">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39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15</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44</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107</a:t>
                      </a: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12. Euroopan </a:t>
            </a:r>
            <a:r>
              <a:rPr sz="1400" b="1" i="0" u="none">
                <a:solidFill>
                  <a:srgbClr val="8E44AD"/>
                </a:solidFill>
                <a:latin typeface="Arial"/>
              </a:rPr>
              <a:t>turvallisuus -ja taloustilanteessa</a:t>
            </a:r>
            <a:r>
              <a:rPr sz="1400" b="1" i="0" u="none">
                <a:latin typeface="Arial" pitchFamily="34" charset="0"/>
              </a:rPr>
              <a:t> minua huolestuttaa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410, valittujen vastausten lukumäärä: 1377</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 name="Rectangle 19">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New Table">
            <a:extLst>
              <a:ext uri="{FF2B5EF4-FFF2-40B4-BE49-F238E27FC236}">
                <a16:creationId xmlns:a16="http://schemas.microsoft.com/office/drawing/2014/main" id="{683BB9F1-313A-F700-A0B3-35FE73725415}"/>
              </a:ext>
            </a:extLst>
          </p:cNvPr>
          <p:cNvGraphicFramePr>
            <a:graphicFrameLocks noGrp="1"/>
          </p:cNvGraphicFramePr>
          <p:nvPr>
            <p:extLst>
              <p:ext uri="{D42A27DB-BD31-4B8C-83A1-F6EECF244321}">
                <p14:modId xmlns:p14="http://schemas.microsoft.com/office/powerpoint/2010/main" val="538869164"/>
              </p:ext>
            </p:extLst>
          </p:nvPr>
        </p:nvGraphicFramePr>
        <p:xfrm>
          <a:off x="479376" y="529168"/>
          <a:ext cx="11220330" cy="5852160"/>
        </p:xfrm>
        <a:graphic>
          <a:graphicData uri="http://schemas.openxmlformats.org/drawingml/2006/table">
            <a:tbl>
              <a:tblPr firstRow="1" bandRow="1"/>
              <a:tblGrid>
                <a:gridCol w="1122033">
                  <a:extLst>
                    <a:ext uri="{9D8B030D-6E8A-4147-A177-3AD203B41FA5}">
                      <a16:colId xmlns:a16="http://schemas.microsoft.com/office/drawing/2014/main" val="20000"/>
                    </a:ext>
                  </a:extLst>
                </a:gridCol>
                <a:gridCol w="1122033">
                  <a:extLst>
                    <a:ext uri="{9D8B030D-6E8A-4147-A177-3AD203B41FA5}">
                      <a16:colId xmlns:a16="http://schemas.microsoft.com/office/drawing/2014/main" val="20001"/>
                    </a:ext>
                  </a:extLst>
                </a:gridCol>
                <a:gridCol w="1122033">
                  <a:extLst>
                    <a:ext uri="{9D8B030D-6E8A-4147-A177-3AD203B41FA5}">
                      <a16:colId xmlns:a16="http://schemas.microsoft.com/office/drawing/2014/main" val="20002"/>
                    </a:ext>
                  </a:extLst>
                </a:gridCol>
                <a:gridCol w="1122033">
                  <a:extLst>
                    <a:ext uri="{9D8B030D-6E8A-4147-A177-3AD203B41FA5}">
                      <a16:colId xmlns:a16="http://schemas.microsoft.com/office/drawing/2014/main" val="20003"/>
                    </a:ext>
                  </a:extLst>
                </a:gridCol>
                <a:gridCol w="1122033">
                  <a:extLst>
                    <a:ext uri="{9D8B030D-6E8A-4147-A177-3AD203B41FA5}">
                      <a16:colId xmlns:a16="http://schemas.microsoft.com/office/drawing/2014/main" val="20004"/>
                    </a:ext>
                  </a:extLst>
                </a:gridCol>
                <a:gridCol w="1122033">
                  <a:extLst>
                    <a:ext uri="{9D8B030D-6E8A-4147-A177-3AD203B41FA5}">
                      <a16:colId xmlns:a16="http://schemas.microsoft.com/office/drawing/2014/main" val="20005"/>
                    </a:ext>
                  </a:extLst>
                </a:gridCol>
                <a:gridCol w="1122033">
                  <a:extLst>
                    <a:ext uri="{9D8B030D-6E8A-4147-A177-3AD203B41FA5}">
                      <a16:colId xmlns:a16="http://schemas.microsoft.com/office/drawing/2014/main" val="20006"/>
                    </a:ext>
                  </a:extLst>
                </a:gridCol>
                <a:gridCol w="1122033">
                  <a:extLst>
                    <a:ext uri="{9D8B030D-6E8A-4147-A177-3AD203B41FA5}">
                      <a16:colId xmlns:a16="http://schemas.microsoft.com/office/drawing/2014/main" val="20007"/>
                    </a:ext>
                  </a:extLst>
                </a:gridCol>
                <a:gridCol w="1122033">
                  <a:extLst>
                    <a:ext uri="{9D8B030D-6E8A-4147-A177-3AD203B41FA5}">
                      <a16:colId xmlns:a16="http://schemas.microsoft.com/office/drawing/2014/main" val="20008"/>
                    </a:ext>
                  </a:extLst>
                </a:gridCol>
                <a:gridCol w="1122033">
                  <a:extLst>
                    <a:ext uri="{9D8B030D-6E8A-4147-A177-3AD203B41FA5}">
                      <a16:colId xmlns:a16="http://schemas.microsoft.com/office/drawing/2014/main" val="20009"/>
                    </a:ext>
                  </a:extLst>
                </a:gridCol>
              </a:tblGrid>
              <a:tr h="235101">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235101">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705302">
                <a:tc>
                  <a:txBody>
                    <a:bodyPr/>
                    <a:lstStyle/>
                    <a:p>
                      <a:pPr algn="l"/>
                      <a:r>
                        <a:rPr sz="1200" b="0" i="0" u="none">
                          <a:solidFill>
                            <a:srgbClr val="333333"/>
                          </a:solidFill>
                          <a:latin typeface="Arial"/>
                        </a:rPr>
                        <a:t>Toimivatko yrityksemme tuontikuljetukset normaalisti</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latin typeface="Arial"/>
                        </a:rPr>
                        <a:t>13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22,8%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34,4%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7,0%</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latin typeface="Arial"/>
                        </a:rPr>
                        <a:t>59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705302">
                <a:tc>
                  <a:txBody>
                    <a:bodyPr/>
                    <a:lstStyle/>
                    <a:p>
                      <a:pPr algn="l"/>
                      <a:r>
                        <a:rPr sz="1200" b="0" i="0" u="none">
                          <a:solidFill>
                            <a:srgbClr val="333333"/>
                          </a:solidFill>
                          <a:latin typeface="Arial"/>
                        </a:rPr>
                        <a:t>Toimivatko yrityksemme vientikuljetukset normaalisti</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8,8%</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1,6%</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dirty="0">
                          <a:solidFill>
                            <a:srgbClr val="333333"/>
                          </a:solidFill>
                          <a:latin typeface="Arial"/>
                        </a:rPr>
                        <a:t>9</a:t>
                      </a:r>
                    </a:p>
                  </a:txBody>
                  <a:tcPr>
                    <a:solidFill>
                      <a:srgbClr val="EFEFEF"/>
                    </a:solidFill>
                  </a:tcPr>
                </a:tc>
                <a:extLst>
                  <a:ext uri="{0D108BD9-81ED-4DB2-BD59-A6C34878D82A}">
                    <a16:rowId xmlns:a16="http://schemas.microsoft.com/office/drawing/2014/main" val="10003"/>
                  </a:ext>
                </a:extLst>
              </a:tr>
              <a:tr h="1802439">
                <a:tc>
                  <a:txBody>
                    <a:bodyPr/>
                    <a:lstStyle/>
                    <a:p>
                      <a:pPr algn="l"/>
                      <a:r>
                        <a:rPr sz="1200" b="0" i="0" u="none">
                          <a:solidFill>
                            <a:srgbClr val="333333"/>
                          </a:solidFill>
                          <a:latin typeface="Arial"/>
                        </a:rPr>
                        <a:t>Saatavien kotiuttaminen yhteistyökumppaneilta, jotka ovat mahdollisesti sidoksissa venäläisiin tai ukrainalaisiin yrityksiin tai omistuksiin</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7,0%</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3,3%</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1,7%</a:t>
                      </a:r>
                    </a:p>
                  </a:txBody>
                  <a:tcPr/>
                </a:tc>
                <a:tc>
                  <a:txBody>
                    <a:bodyPr/>
                    <a:lstStyle/>
                    <a:p>
                      <a:pPr algn="r"/>
                      <a:r>
                        <a:rPr sz="1200" b="0" i="0" u="none" dirty="0">
                          <a:solidFill>
                            <a:srgbClr val="333333"/>
                          </a:solidFill>
                          <a:latin typeface="Arial"/>
                        </a:rPr>
                        <a:t>11</a:t>
                      </a:r>
                    </a:p>
                  </a:txBody>
                  <a:tcPr/>
                </a:tc>
                <a:extLst>
                  <a:ext uri="{0D108BD9-81ED-4DB2-BD59-A6C34878D82A}">
                    <a16:rowId xmlns:a16="http://schemas.microsoft.com/office/drawing/2014/main" val="10004"/>
                  </a:ext>
                </a:extLst>
              </a:tr>
              <a:tr h="1018770">
                <a:tc>
                  <a:txBody>
                    <a:bodyPr/>
                    <a:lstStyle/>
                    <a:p>
                      <a:pPr algn="l"/>
                      <a:r>
                        <a:rPr sz="1200" b="0" i="0" u="none">
                          <a:solidFill>
                            <a:srgbClr val="333333"/>
                          </a:solidFill>
                          <a:latin typeface="Arial"/>
                        </a:rPr>
                        <a:t>Vaikutukset alihankkijoidemme ja yhteistyökumppaneidemme toimintaan</a:t>
                      </a:r>
                    </a:p>
                  </a:txBody>
                  <a:tcPr>
                    <a:solidFill>
                      <a:srgbClr val="EFEFEF"/>
                    </a:solidFill>
                  </a:tcPr>
                </a:tc>
                <a:tc>
                  <a:txBody>
                    <a:bodyPr/>
                    <a:lstStyle/>
                    <a:p>
                      <a:pPr algn="r"/>
                      <a:r>
                        <a:rPr sz="1200" b="0" i="0" u="none">
                          <a:solidFill>
                            <a:srgbClr val="333333"/>
                          </a:solidFill>
                          <a:latin typeface="Arial"/>
                        </a:rPr>
                        <a:t>21</a:t>
                      </a:r>
                    </a:p>
                  </a:txBody>
                  <a:tcPr>
                    <a:solidFill>
                      <a:srgbClr val="EFEFEF"/>
                    </a:solidFill>
                  </a:tcPr>
                </a:tc>
                <a:tc>
                  <a:txBody>
                    <a:bodyPr/>
                    <a:lstStyle/>
                    <a:p>
                      <a:pPr algn="r"/>
                      <a:r>
                        <a:rPr sz="1200" b="0" i="0" u="none">
                          <a:solidFill>
                            <a:srgbClr val="333333"/>
                          </a:solidFill>
                          <a:latin typeface="Arial"/>
                        </a:rPr>
                        <a:t>36,8%</a:t>
                      </a:r>
                    </a:p>
                  </a:txBody>
                  <a:tcPr>
                    <a:solidFill>
                      <a:srgbClr val="EFEFEF"/>
                    </a:solidFill>
                  </a:tcPr>
                </a:tc>
                <a:tc>
                  <a:txBody>
                    <a:bodyPr/>
                    <a:lstStyle/>
                    <a:p>
                      <a:pPr algn="r"/>
                      <a:r>
                        <a:rPr sz="1200" b="0" i="0" u="none">
                          <a:solidFill>
                            <a:srgbClr val="333333"/>
                          </a:solidFill>
                          <a:latin typeface="Arial"/>
                        </a:rPr>
                        <a:t>20</a:t>
                      </a:r>
                    </a:p>
                  </a:txBody>
                  <a:tcPr>
                    <a:solidFill>
                      <a:srgbClr val="EFEFEF"/>
                    </a:solidFill>
                  </a:tcPr>
                </a:tc>
                <a:tc>
                  <a:txBody>
                    <a:bodyPr/>
                    <a:lstStyle/>
                    <a:p>
                      <a:pPr algn="r"/>
                      <a:r>
                        <a:rPr sz="1200" b="0" i="0" u="none">
                          <a:solidFill>
                            <a:srgbClr val="333333"/>
                          </a:solidFill>
                          <a:latin typeface="Arial"/>
                        </a:rPr>
                        <a:t>32,8%</a:t>
                      </a:r>
                    </a:p>
                  </a:txBody>
                  <a:tcPr>
                    <a:solidFill>
                      <a:srgbClr val="EFEFEF"/>
                    </a:solidFill>
                  </a:tcPr>
                </a:tc>
                <a:tc>
                  <a:txBody>
                    <a:bodyPr/>
                    <a:lstStyle/>
                    <a:p>
                      <a:pPr algn="r"/>
                      <a:r>
                        <a:rPr sz="1200" b="0" i="0" u="none">
                          <a:solidFill>
                            <a:srgbClr val="333333"/>
                          </a:solidFill>
                          <a:latin typeface="Arial"/>
                        </a:rPr>
                        <a:t>15</a:t>
                      </a:r>
                    </a:p>
                  </a:txBody>
                  <a:tcPr>
                    <a:solidFill>
                      <a:srgbClr val="EFEFEF"/>
                    </a:solidFill>
                  </a:tcPr>
                </a:tc>
                <a:tc>
                  <a:txBody>
                    <a:bodyPr/>
                    <a:lstStyle/>
                    <a:p>
                      <a:pPr algn="r"/>
                      <a:r>
                        <a:rPr sz="1200" b="0" i="0" u="none">
                          <a:solidFill>
                            <a:srgbClr val="333333"/>
                          </a:solidFill>
                          <a:latin typeface="Arial"/>
                        </a:rPr>
                        <a:t>25,0%</a:t>
                      </a:r>
                    </a:p>
                  </a:txBody>
                  <a:tcPr>
                    <a:solidFill>
                      <a:srgbClr val="EFEFEF"/>
                    </a:solidFill>
                  </a:tcPr>
                </a:tc>
                <a:tc>
                  <a:txBody>
                    <a:bodyPr/>
                    <a:lstStyle/>
                    <a:p>
                      <a:pPr algn="r"/>
                      <a:r>
                        <a:rPr sz="1200" b="0" i="0" u="none">
                          <a:solidFill>
                            <a:srgbClr val="333333"/>
                          </a:solidFill>
                          <a:latin typeface="Arial"/>
                        </a:rPr>
                        <a:t>43</a:t>
                      </a:r>
                    </a:p>
                  </a:txBody>
                  <a:tcPr>
                    <a:solidFill>
                      <a:srgbClr val="EFEFEF"/>
                    </a:solidFill>
                  </a:tcPr>
                </a:tc>
                <a:tc>
                  <a:txBody>
                    <a:bodyPr/>
                    <a:lstStyle/>
                    <a:p>
                      <a:pPr algn="r"/>
                      <a:r>
                        <a:rPr sz="1200" b="0" i="0" u="none">
                          <a:solidFill>
                            <a:srgbClr val="333333"/>
                          </a:solidFill>
                          <a:latin typeface="Arial"/>
                        </a:rPr>
                        <a:t>18,8%</a:t>
                      </a:r>
                    </a:p>
                  </a:txBody>
                  <a:tcPr>
                    <a:solidFill>
                      <a:srgbClr val="EFEFEF"/>
                    </a:solidFill>
                  </a:tcPr>
                </a:tc>
                <a:tc>
                  <a:txBody>
                    <a:bodyPr/>
                    <a:lstStyle/>
                    <a:p>
                      <a:pPr algn="r"/>
                      <a:r>
                        <a:rPr sz="1200" b="0" i="0" u="none" dirty="0">
                          <a:solidFill>
                            <a:srgbClr val="333333"/>
                          </a:solidFill>
                          <a:latin typeface="Arial"/>
                        </a:rPr>
                        <a:t>99</a:t>
                      </a:r>
                    </a:p>
                  </a:txBody>
                  <a:tcPr>
                    <a:solidFill>
                      <a:srgbClr val="EFEFEF"/>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 name="Rectangle 19">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New Table"/>
          <p:cNvGraphicFramePr>
            <a:graphicFrameLocks noGrp="1"/>
          </p:cNvGraphicFramePr>
          <p:nvPr/>
        </p:nvGraphicFramePr>
        <p:xfrm>
          <a:off x="1126309" y="1590169"/>
          <a:ext cx="9941266" cy="3674038"/>
        </p:xfrm>
        <a:graphic>
          <a:graphicData uri="http://schemas.openxmlformats.org/drawingml/2006/table">
            <a:tbl>
              <a:tblPr firstRow="1" bandRow="1"/>
              <a:tblGrid>
                <a:gridCol w="2942059">
                  <a:extLst>
                    <a:ext uri="{9D8B030D-6E8A-4147-A177-3AD203B41FA5}">
                      <a16:colId xmlns:a16="http://schemas.microsoft.com/office/drawing/2014/main" val="20000"/>
                    </a:ext>
                  </a:extLst>
                </a:gridCol>
                <a:gridCol w="481530">
                  <a:extLst>
                    <a:ext uri="{9D8B030D-6E8A-4147-A177-3AD203B41FA5}">
                      <a16:colId xmlns:a16="http://schemas.microsoft.com/office/drawing/2014/main" val="20001"/>
                    </a:ext>
                  </a:extLst>
                </a:gridCol>
                <a:gridCol w="993796">
                  <a:extLst>
                    <a:ext uri="{9D8B030D-6E8A-4147-A177-3AD203B41FA5}">
                      <a16:colId xmlns:a16="http://schemas.microsoft.com/office/drawing/2014/main" val="20002"/>
                    </a:ext>
                  </a:extLst>
                </a:gridCol>
                <a:gridCol w="481530">
                  <a:extLst>
                    <a:ext uri="{9D8B030D-6E8A-4147-A177-3AD203B41FA5}">
                      <a16:colId xmlns:a16="http://schemas.microsoft.com/office/drawing/2014/main" val="20003"/>
                    </a:ext>
                  </a:extLst>
                </a:gridCol>
                <a:gridCol w="993796">
                  <a:extLst>
                    <a:ext uri="{9D8B030D-6E8A-4147-A177-3AD203B41FA5}">
                      <a16:colId xmlns:a16="http://schemas.microsoft.com/office/drawing/2014/main" val="20004"/>
                    </a:ext>
                  </a:extLst>
                </a:gridCol>
                <a:gridCol w="481531">
                  <a:extLst>
                    <a:ext uri="{9D8B030D-6E8A-4147-A177-3AD203B41FA5}">
                      <a16:colId xmlns:a16="http://schemas.microsoft.com/office/drawing/2014/main" val="20005"/>
                    </a:ext>
                  </a:extLst>
                </a:gridCol>
                <a:gridCol w="993796">
                  <a:extLst>
                    <a:ext uri="{9D8B030D-6E8A-4147-A177-3AD203B41FA5}">
                      <a16:colId xmlns:a16="http://schemas.microsoft.com/office/drawing/2014/main" val="20006"/>
                    </a:ext>
                  </a:extLst>
                </a:gridCol>
                <a:gridCol w="569111">
                  <a:extLst>
                    <a:ext uri="{9D8B030D-6E8A-4147-A177-3AD203B41FA5}">
                      <a16:colId xmlns:a16="http://schemas.microsoft.com/office/drawing/2014/main" val="20007"/>
                    </a:ext>
                  </a:extLst>
                </a:gridCol>
                <a:gridCol w="993796">
                  <a:extLst>
                    <a:ext uri="{9D8B030D-6E8A-4147-A177-3AD203B41FA5}">
                      <a16:colId xmlns:a16="http://schemas.microsoft.com/office/drawing/2014/main" val="20008"/>
                    </a:ext>
                  </a:extLst>
                </a:gridCol>
                <a:gridCol w="1010321">
                  <a:extLst>
                    <a:ext uri="{9D8B030D-6E8A-4147-A177-3AD203B41FA5}">
                      <a16:colId xmlns:a16="http://schemas.microsoft.com/office/drawing/2014/main" val="20009"/>
                    </a:ext>
                  </a:extLst>
                </a:gridCol>
              </a:tblGrid>
              <a:tr h="323620">
                <a:tc>
                  <a:txBody>
                    <a:bodyPr/>
                    <a:lstStyle/>
                    <a:p>
                      <a:pPr algn="ctr"/>
                      <a:endParaRPr sz="1200" b="1" i="0" u="none">
                        <a:solidFill>
                          <a:srgbClr val="333333"/>
                        </a:solidFill>
                        <a:latin typeface="Arial" pitchFamily="34" charset="0"/>
                      </a:endParaRPr>
                    </a:p>
                  </a:txBody>
                  <a:tcPr marL="95182" marR="95182" marT="47591" marB="47591"/>
                </a:tc>
                <a:tc gridSpan="2">
                  <a:txBody>
                    <a:bodyPr/>
                    <a:lstStyle/>
                    <a:p>
                      <a:pPr algn="l"/>
                      <a:r>
                        <a:rPr sz="1200" b="1" i="0" u="none">
                          <a:solidFill>
                            <a:srgbClr val="333333"/>
                          </a:solidFill>
                          <a:latin typeface="Arial"/>
                        </a:rPr>
                        <a:t>Teollisuus</a:t>
                      </a:r>
                    </a:p>
                  </a:txBody>
                  <a:tcPr marL="95182" marR="95182" marT="47591" marB="47591"/>
                </a:tc>
                <a:tc hMerge="1">
                  <a:txBody>
                    <a:bodyPr/>
                    <a:lstStyle/>
                    <a:p>
                      <a:endParaRPr/>
                    </a:p>
                  </a:txBody>
                  <a:tcPr/>
                </a:tc>
                <a:tc gridSpan="2">
                  <a:txBody>
                    <a:bodyPr/>
                    <a:lstStyle/>
                    <a:p>
                      <a:pPr algn="l"/>
                      <a:r>
                        <a:rPr sz="1200" b="1" i="0" u="none">
                          <a:solidFill>
                            <a:srgbClr val="333333"/>
                          </a:solidFill>
                          <a:latin typeface="Arial"/>
                        </a:rPr>
                        <a:t>Kauppa</a:t>
                      </a:r>
                    </a:p>
                  </a:txBody>
                  <a:tcPr marL="95182" marR="95182" marT="47591" marB="47591"/>
                </a:tc>
                <a:tc hMerge="1">
                  <a:txBody>
                    <a:bodyPr/>
                    <a:lstStyle/>
                    <a:p>
                      <a:endParaRPr/>
                    </a:p>
                  </a:txBody>
                  <a:tcPr/>
                </a:tc>
                <a:tc gridSpan="2">
                  <a:txBody>
                    <a:bodyPr/>
                    <a:lstStyle/>
                    <a:p>
                      <a:pPr algn="l"/>
                      <a:r>
                        <a:rPr sz="1200" b="1" i="0" u="none">
                          <a:solidFill>
                            <a:srgbClr val="333333"/>
                          </a:solidFill>
                          <a:latin typeface="Arial"/>
                        </a:rPr>
                        <a:t>Rakentaminen</a:t>
                      </a:r>
                    </a:p>
                  </a:txBody>
                  <a:tcPr marL="95182" marR="95182" marT="47591" marB="47591"/>
                </a:tc>
                <a:tc hMerge="1">
                  <a:txBody>
                    <a:bodyPr/>
                    <a:lstStyle/>
                    <a:p>
                      <a:endParaRPr/>
                    </a:p>
                  </a:txBody>
                  <a:tcPr/>
                </a:tc>
                <a:tc gridSpan="2">
                  <a:txBody>
                    <a:bodyPr/>
                    <a:lstStyle/>
                    <a:p>
                      <a:pPr algn="l"/>
                      <a:r>
                        <a:rPr sz="1200" b="1" i="0" u="none">
                          <a:solidFill>
                            <a:srgbClr val="333333"/>
                          </a:solidFill>
                          <a:latin typeface="Arial"/>
                        </a:rPr>
                        <a:t>Palvelut</a:t>
                      </a:r>
                    </a:p>
                  </a:txBody>
                  <a:tcPr marL="95182" marR="95182" marT="47591" marB="47591"/>
                </a:tc>
                <a:tc hMerge="1">
                  <a:txBody>
                    <a:bodyPr/>
                    <a:lstStyle/>
                    <a:p>
                      <a:endParaRPr/>
                    </a:p>
                  </a:txBody>
                  <a:tcPr/>
                </a:tc>
                <a:tc>
                  <a:txBody>
                    <a:bodyPr/>
                    <a:lstStyle/>
                    <a:p>
                      <a:pPr algn="ctr"/>
                      <a:endParaRPr sz="1200" b="1" i="0" u="none">
                        <a:solidFill>
                          <a:srgbClr val="333333"/>
                        </a:solidFill>
                        <a:latin typeface="Arial"/>
                      </a:endParaRPr>
                    </a:p>
                  </a:txBody>
                  <a:tcPr marL="95182" marR="95182" marT="47591" marB="47591"/>
                </a:tc>
                <a:extLst>
                  <a:ext uri="{0D108BD9-81ED-4DB2-BD59-A6C34878D82A}">
                    <a16:rowId xmlns:a16="http://schemas.microsoft.com/office/drawing/2014/main" val="10000"/>
                  </a:ext>
                </a:extLst>
              </a:tr>
              <a:tr h="323620">
                <a:tc>
                  <a:txBody>
                    <a:bodyPr/>
                    <a:lstStyle/>
                    <a:p>
                      <a:pPr algn="ctr"/>
                      <a:endParaRPr sz="1200" b="1" i="0" u="none">
                        <a:solidFill>
                          <a:srgbClr val="333333"/>
                        </a:solidFill>
                        <a:latin typeface="Arial" pitchFamily="34" charset="0"/>
                      </a:endParaRPr>
                    </a:p>
                  </a:txBody>
                  <a:tcPr marL="95182" marR="95182" marT="47591" marB="47591">
                    <a:lnB w="25400">
                      <a:solidFill>
                        <a:srgbClr val="124456"/>
                      </a:solidFill>
                    </a:lnB>
                  </a:tcPr>
                </a:tc>
                <a:tc>
                  <a:txBody>
                    <a:bodyPr/>
                    <a:lstStyle/>
                    <a:p>
                      <a:pPr algn="ctr"/>
                      <a:r>
                        <a:rPr sz="1200" b="1" i="0" u="none">
                          <a:solidFill>
                            <a:srgbClr val="333333"/>
                          </a:solidFill>
                          <a:latin typeface="Arial"/>
                        </a:rPr>
                        <a:t>n</a:t>
                      </a:r>
                    </a:p>
                  </a:txBody>
                  <a:tcPr marL="95182" marR="95182" marT="47591" marB="47591">
                    <a:lnB w="25400">
                      <a:solidFill>
                        <a:srgbClr val="124456"/>
                      </a:solidFill>
                    </a:lnB>
                  </a:tcPr>
                </a:tc>
                <a:tc>
                  <a:txBody>
                    <a:bodyPr/>
                    <a:lstStyle/>
                    <a:p>
                      <a:pPr algn="ctr"/>
                      <a:r>
                        <a:rPr sz="1200" b="1" i="0" u="none">
                          <a:solidFill>
                            <a:srgbClr val="333333"/>
                          </a:solidFill>
                          <a:latin typeface="Arial"/>
                        </a:rPr>
                        <a:t>Prosentti</a:t>
                      </a:r>
                    </a:p>
                  </a:txBody>
                  <a:tcPr marL="95182" marR="95182" marT="47591" marB="47591">
                    <a:lnB w="25400">
                      <a:solidFill>
                        <a:srgbClr val="124456"/>
                      </a:solidFill>
                    </a:lnB>
                  </a:tcPr>
                </a:tc>
                <a:tc>
                  <a:txBody>
                    <a:bodyPr/>
                    <a:lstStyle/>
                    <a:p>
                      <a:pPr algn="ctr"/>
                      <a:r>
                        <a:rPr sz="1200" b="1" i="0" u="none">
                          <a:solidFill>
                            <a:srgbClr val="333333"/>
                          </a:solidFill>
                          <a:latin typeface="Arial"/>
                        </a:rPr>
                        <a:t>n</a:t>
                      </a:r>
                    </a:p>
                  </a:txBody>
                  <a:tcPr marL="95182" marR="95182" marT="47591" marB="47591">
                    <a:lnB w="25400">
                      <a:solidFill>
                        <a:srgbClr val="124456"/>
                      </a:solidFill>
                    </a:lnB>
                  </a:tcPr>
                </a:tc>
                <a:tc>
                  <a:txBody>
                    <a:bodyPr/>
                    <a:lstStyle/>
                    <a:p>
                      <a:pPr algn="ctr"/>
                      <a:r>
                        <a:rPr sz="1200" b="1" i="0" u="none">
                          <a:solidFill>
                            <a:srgbClr val="333333"/>
                          </a:solidFill>
                          <a:latin typeface="Arial"/>
                        </a:rPr>
                        <a:t>Prosentti</a:t>
                      </a:r>
                    </a:p>
                  </a:txBody>
                  <a:tcPr marL="95182" marR="95182" marT="47591" marB="47591">
                    <a:lnB w="25400">
                      <a:solidFill>
                        <a:srgbClr val="124456"/>
                      </a:solidFill>
                    </a:lnB>
                  </a:tcPr>
                </a:tc>
                <a:tc>
                  <a:txBody>
                    <a:bodyPr/>
                    <a:lstStyle/>
                    <a:p>
                      <a:pPr algn="ctr"/>
                      <a:r>
                        <a:rPr sz="1200" b="1" i="0" u="none">
                          <a:solidFill>
                            <a:srgbClr val="333333"/>
                          </a:solidFill>
                          <a:latin typeface="Arial"/>
                        </a:rPr>
                        <a:t>n</a:t>
                      </a:r>
                    </a:p>
                  </a:txBody>
                  <a:tcPr marL="95182" marR="95182" marT="47591" marB="47591">
                    <a:lnB w="25400">
                      <a:solidFill>
                        <a:srgbClr val="124456"/>
                      </a:solidFill>
                    </a:lnB>
                  </a:tcPr>
                </a:tc>
                <a:tc>
                  <a:txBody>
                    <a:bodyPr/>
                    <a:lstStyle/>
                    <a:p>
                      <a:pPr algn="ctr"/>
                      <a:r>
                        <a:rPr sz="1200" b="1" i="0" u="none">
                          <a:solidFill>
                            <a:srgbClr val="333333"/>
                          </a:solidFill>
                          <a:latin typeface="Arial"/>
                        </a:rPr>
                        <a:t>Prosentti</a:t>
                      </a:r>
                    </a:p>
                  </a:txBody>
                  <a:tcPr marL="95182" marR="95182" marT="47591" marB="47591">
                    <a:lnB w="25400">
                      <a:solidFill>
                        <a:srgbClr val="124456"/>
                      </a:solidFill>
                    </a:lnB>
                  </a:tcPr>
                </a:tc>
                <a:tc>
                  <a:txBody>
                    <a:bodyPr/>
                    <a:lstStyle/>
                    <a:p>
                      <a:pPr algn="ctr"/>
                      <a:r>
                        <a:rPr sz="1200" b="1" i="0" u="none">
                          <a:solidFill>
                            <a:srgbClr val="333333"/>
                          </a:solidFill>
                          <a:latin typeface="Arial"/>
                        </a:rPr>
                        <a:t>n</a:t>
                      </a:r>
                    </a:p>
                  </a:txBody>
                  <a:tcPr marL="95182" marR="95182" marT="47591" marB="47591">
                    <a:lnB w="25400">
                      <a:solidFill>
                        <a:srgbClr val="124456"/>
                      </a:solidFill>
                    </a:lnB>
                  </a:tcPr>
                </a:tc>
                <a:tc>
                  <a:txBody>
                    <a:bodyPr/>
                    <a:lstStyle/>
                    <a:p>
                      <a:pPr algn="ctr"/>
                      <a:r>
                        <a:rPr sz="1200" b="1" i="0" u="none">
                          <a:solidFill>
                            <a:srgbClr val="333333"/>
                          </a:solidFill>
                          <a:latin typeface="Arial"/>
                        </a:rPr>
                        <a:t>Prosentti</a:t>
                      </a:r>
                    </a:p>
                  </a:txBody>
                  <a:tcPr marL="95182" marR="95182" marT="47591" marB="47591">
                    <a:lnB w="25400">
                      <a:solidFill>
                        <a:srgbClr val="124456"/>
                      </a:solidFill>
                    </a:lnB>
                  </a:tcPr>
                </a:tc>
                <a:tc>
                  <a:txBody>
                    <a:bodyPr/>
                    <a:lstStyle/>
                    <a:p>
                      <a:pPr algn="l"/>
                      <a:r>
                        <a:rPr sz="1200" b="1" i="0" u="none">
                          <a:solidFill>
                            <a:srgbClr val="333333"/>
                          </a:solidFill>
                          <a:latin typeface="Arial"/>
                        </a:rPr>
                        <a:t>Yhteensä</a:t>
                      </a:r>
                    </a:p>
                  </a:txBody>
                  <a:tcPr marL="95182" marR="95182" marT="47591" marB="47591">
                    <a:lnB w="25400">
                      <a:solidFill>
                        <a:srgbClr val="124456"/>
                      </a:solidFill>
                    </a:lnB>
                  </a:tcPr>
                </a:tc>
                <a:extLst>
                  <a:ext uri="{0D108BD9-81ED-4DB2-BD59-A6C34878D82A}">
                    <a16:rowId xmlns:a16="http://schemas.microsoft.com/office/drawing/2014/main" val="10001"/>
                  </a:ext>
                </a:extLst>
              </a:tr>
              <a:tr h="323620">
                <a:tc>
                  <a:txBody>
                    <a:bodyPr/>
                    <a:lstStyle/>
                    <a:p>
                      <a:pPr algn="l"/>
                      <a:r>
                        <a:rPr sz="1200" b="0" i="0" u="none">
                          <a:solidFill>
                            <a:srgbClr val="333333"/>
                          </a:solidFill>
                          <a:latin typeface="Arial"/>
                        </a:rPr>
                        <a:t>Kohonneet kuljetuskustannukset</a:t>
                      </a:r>
                    </a:p>
                  </a:txBody>
                  <a:tcPr marL="95182" marR="95182" marT="47591" marB="47591">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46</a:t>
                      </a:r>
                    </a:p>
                  </a:txBody>
                  <a:tcPr marL="95182" marR="95182" marT="47591" marB="47591">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80,7%</a:t>
                      </a:r>
                    </a:p>
                  </a:txBody>
                  <a:tcPr marL="95182" marR="95182" marT="47591" marB="47591">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46</a:t>
                      </a:r>
                    </a:p>
                  </a:txBody>
                  <a:tcPr marL="95182" marR="95182" marT="47591" marB="47591">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75,4%</a:t>
                      </a:r>
                    </a:p>
                  </a:txBody>
                  <a:tcPr marL="95182" marR="95182" marT="47591" marB="47591">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29</a:t>
                      </a:r>
                    </a:p>
                  </a:txBody>
                  <a:tcPr marL="95182" marR="95182" marT="47591" marB="47591">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48,3%</a:t>
                      </a:r>
                    </a:p>
                  </a:txBody>
                  <a:tcPr marL="95182" marR="95182" marT="47591" marB="47591">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91</a:t>
                      </a:r>
                    </a:p>
                  </a:txBody>
                  <a:tcPr marL="95182" marR="95182" marT="47591" marB="47591">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39,7%</a:t>
                      </a:r>
                    </a:p>
                  </a:txBody>
                  <a:tcPr marL="95182" marR="95182" marT="47591" marB="47591">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212</a:t>
                      </a:r>
                    </a:p>
                  </a:txBody>
                  <a:tcPr marL="95182" marR="95182" marT="47591" marB="47591">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704349">
                <a:tc>
                  <a:txBody>
                    <a:bodyPr/>
                    <a:lstStyle/>
                    <a:p>
                      <a:pPr algn="l"/>
                      <a:r>
                        <a:rPr sz="1200" b="0" i="0" u="none">
                          <a:solidFill>
                            <a:srgbClr val="333333"/>
                          </a:solidFill>
                          <a:latin typeface="Arial"/>
                        </a:rPr>
                        <a:t>Kohonneet materiaali-ja komponenttikustannukset sekä niiden saatavuus</a:t>
                      </a:r>
                    </a:p>
                  </a:txBody>
                  <a:tcPr marL="95182" marR="95182" marT="47591" marB="47591">
                    <a:solidFill>
                      <a:srgbClr val="EFEFEF"/>
                    </a:solidFill>
                  </a:tcPr>
                </a:tc>
                <a:tc>
                  <a:txBody>
                    <a:bodyPr/>
                    <a:lstStyle/>
                    <a:p>
                      <a:pPr algn="r"/>
                      <a:r>
                        <a:rPr sz="1200" b="0" i="0" u="none">
                          <a:solidFill>
                            <a:srgbClr val="333333"/>
                          </a:solidFill>
                          <a:latin typeface="Arial"/>
                        </a:rPr>
                        <a:t>48</a:t>
                      </a:r>
                    </a:p>
                  </a:txBody>
                  <a:tcPr marL="95182" marR="95182" marT="47591" marB="47591">
                    <a:solidFill>
                      <a:srgbClr val="EFEFEF"/>
                    </a:solidFill>
                  </a:tcPr>
                </a:tc>
                <a:tc>
                  <a:txBody>
                    <a:bodyPr/>
                    <a:lstStyle/>
                    <a:p>
                      <a:pPr algn="r"/>
                      <a:r>
                        <a:rPr sz="1200" b="0" i="0" u="none">
                          <a:solidFill>
                            <a:srgbClr val="333333"/>
                          </a:solidFill>
                          <a:latin typeface="Arial"/>
                        </a:rPr>
                        <a:t>84,2%</a:t>
                      </a:r>
                    </a:p>
                  </a:txBody>
                  <a:tcPr marL="95182" marR="95182" marT="47591" marB="47591">
                    <a:solidFill>
                      <a:srgbClr val="EFEFEF"/>
                    </a:solidFill>
                  </a:tcPr>
                </a:tc>
                <a:tc>
                  <a:txBody>
                    <a:bodyPr/>
                    <a:lstStyle/>
                    <a:p>
                      <a:pPr algn="r"/>
                      <a:r>
                        <a:rPr sz="1200" b="0" i="0" u="none">
                          <a:solidFill>
                            <a:srgbClr val="333333"/>
                          </a:solidFill>
                          <a:latin typeface="Arial"/>
                        </a:rPr>
                        <a:t>30</a:t>
                      </a:r>
                    </a:p>
                  </a:txBody>
                  <a:tcPr marL="95182" marR="95182" marT="47591" marB="47591">
                    <a:solidFill>
                      <a:srgbClr val="EFEFEF"/>
                    </a:solidFill>
                  </a:tcPr>
                </a:tc>
                <a:tc>
                  <a:txBody>
                    <a:bodyPr/>
                    <a:lstStyle/>
                    <a:p>
                      <a:pPr algn="r"/>
                      <a:r>
                        <a:rPr sz="1200" b="0" i="0" u="none">
                          <a:solidFill>
                            <a:srgbClr val="333333"/>
                          </a:solidFill>
                          <a:latin typeface="Arial"/>
                        </a:rPr>
                        <a:t>49,2%</a:t>
                      </a:r>
                    </a:p>
                  </a:txBody>
                  <a:tcPr marL="95182" marR="95182" marT="47591" marB="47591">
                    <a:solidFill>
                      <a:srgbClr val="EFEFEF"/>
                    </a:solidFill>
                  </a:tcPr>
                </a:tc>
                <a:tc>
                  <a:txBody>
                    <a:bodyPr/>
                    <a:lstStyle/>
                    <a:p>
                      <a:pPr algn="r"/>
                      <a:r>
                        <a:rPr sz="1200" b="0" i="0" u="none">
                          <a:solidFill>
                            <a:srgbClr val="333333"/>
                          </a:solidFill>
                          <a:latin typeface="Arial"/>
                        </a:rPr>
                        <a:t>36</a:t>
                      </a:r>
                    </a:p>
                  </a:txBody>
                  <a:tcPr marL="95182" marR="95182" marT="47591" marB="47591">
                    <a:solidFill>
                      <a:srgbClr val="EFEFEF"/>
                    </a:solidFill>
                  </a:tcPr>
                </a:tc>
                <a:tc>
                  <a:txBody>
                    <a:bodyPr/>
                    <a:lstStyle/>
                    <a:p>
                      <a:pPr algn="r"/>
                      <a:r>
                        <a:rPr sz="1200" b="0" i="0" u="none">
                          <a:solidFill>
                            <a:srgbClr val="333333"/>
                          </a:solidFill>
                          <a:latin typeface="Arial"/>
                        </a:rPr>
                        <a:t>60,0%</a:t>
                      </a:r>
                    </a:p>
                  </a:txBody>
                  <a:tcPr marL="95182" marR="95182" marT="47591" marB="47591">
                    <a:solidFill>
                      <a:srgbClr val="EFEFEF"/>
                    </a:solidFill>
                  </a:tcPr>
                </a:tc>
                <a:tc>
                  <a:txBody>
                    <a:bodyPr/>
                    <a:lstStyle/>
                    <a:p>
                      <a:pPr algn="r"/>
                      <a:r>
                        <a:rPr sz="1200" b="0" i="0" u="none">
                          <a:solidFill>
                            <a:srgbClr val="333333"/>
                          </a:solidFill>
                          <a:latin typeface="Arial"/>
                        </a:rPr>
                        <a:t>88</a:t>
                      </a:r>
                    </a:p>
                  </a:txBody>
                  <a:tcPr marL="95182" marR="95182" marT="47591" marB="47591">
                    <a:solidFill>
                      <a:srgbClr val="EFEFEF"/>
                    </a:solidFill>
                  </a:tcPr>
                </a:tc>
                <a:tc>
                  <a:txBody>
                    <a:bodyPr/>
                    <a:lstStyle/>
                    <a:p>
                      <a:pPr algn="r"/>
                      <a:r>
                        <a:rPr sz="1200" b="0" i="0" u="none">
                          <a:solidFill>
                            <a:srgbClr val="333333"/>
                          </a:solidFill>
                          <a:latin typeface="Arial"/>
                        </a:rPr>
                        <a:t>38,4%</a:t>
                      </a:r>
                    </a:p>
                  </a:txBody>
                  <a:tcPr marL="95182" marR="95182" marT="47591" marB="47591">
                    <a:solidFill>
                      <a:srgbClr val="EFEFEF"/>
                    </a:solidFill>
                  </a:tcPr>
                </a:tc>
                <a:tc>
                  <a:txBody>
                    <a:bodyPr/>
                    <a:lstStyle/>
                    <a:p>
                      <a:pPr algn="r"/>
                      <a:r>
                        <a:rPr sz="1200" b="0" i="0" u="none">
                          <a:solidFill>
                            <a:srgbClr val="333333"/>
                          </a:solidFill>
                          <a:latin typeface="Arial"/>
                        </a:rPr>
                        <a:t>202</a:t>
                      </a:r>
                    </a:p>
                  </a:txBody>
                  <a:tcPr marL="95182" marR="95182" marT="47591" marB="47591">
                    <a:solidFill>
                      <a:srgbClr val="EFEFEF"/>
                    </a:solidFill>
                  </a:tcPr>
                </a:tc>
                <a:extLst>
                  <a:ext uri="{0D108BD9-81ED-4DB2-BD59-A6C34878D82A}">
                    <a16:rowId xmlns:a16="http://schemas.microsoft.com/office/drawing/2014/main" val="10003"/>
                  </a:ext>
                </a:extLst>
              </a:tr>
              <a:tr h="704349">
                <a:tc>
                  <a:txBody>
                    <a:bodyPr/>
                    <a:lstStyle/>
                    <a:p>
                      <a:pPr algn="l"/>
                      <a:r>
                        <a:rPr sz="1200" b="0" i="0" u="none">
                          <a:solidFill>
                            <a:srgbClr val="333333"/>
                          </a:solidFill>
                          <a:latin typeface="Arial"/>
                        </a:rPr>
                        <a:t>Mahdollisista sopimusjuridiikan tulkintatilanteista johtuvat vaikeudet yrityksellemme</a:t>
                      </a:r>
                    </a:p>
                  </a:txBody>
                  <a:tcPr marL="95182" marR="95182" marT="47591" marB="47591"/>
                </a:tc>
                <a:tc>
                  <a:txBody>
                    <a:bodyPr/>
                    <a:lstStyle/>
                    <a:p>
                      <a:pPr algn="r"/>
                      <a:r>
                        <a:rPr sz="1200" b="0" i="0" u="none">
                          <a:solidFill>
                            <a:srgbClr val="333333"/>
                          </a:solidFill>
                          <a:latin typeface="Arial"/>
                        </a:rPr>
                        <a:t>1</a:t>
                      </a:r>
                    </a:p>
                  </a:txBody>
                  <a:tcPr marL="95182" marR="95182" marT="47591" marB="47591"/>
                </a:tc>
                <a:tc>
                  <a:txBody>
                    <a:bodyPr/>
                    <a:lstStyle/>
                    <a:p>
                      <a:pPr algn="r"/>
                      <a:r>
                        <a:rPr sz="1200" b="0" i="0" u="none">
                          <a:solidFill>
                            <a:srgbClr val="333333"/>
                          </a:solidFill>
                          <a:latin typeface="Arial"/>
                        </a:rPr>
                        <a:t>1,8%</a:t>
                      </a:r>
                    </a:p>
                  </a:txBody>
                  <a:tcPr marL="95182" marR="95182" marT="47591" marB="47591"/>
                </a:tc>
                <a:tc>
                  <a:txBody>
                    <a:bodyPr/>
                    <a:lstStyle/>
                    <a:p>
                      <a:pPr algn="r"/>
                      <a:r>
                        <a:rPr sz="1200" b="0" i="0" u="none">
                          <a:solidFill>
                            <a:srgbClr val="333333"/>
                          </a:solidFill>
                          <a:latin typeface="Arial"/>
                        </a:rPr>
                        <a:t>0</a:t>
                      </a:r>
                    </a:p>
                  </a:txBody>
                  <a:tcPr marL="95182" marR="95182" marT="47591" marB="47591"/>
                </a:tc>
                <a:tc>
                  <a:txBody>
                    <a:bodyPr/>
                    <a:lstStyle/>
                    <a:p>
                      <a:pPr algn="r"/>
                      <a:r>
                        <a:rPr sz="1200" b="0" i="0" u="none">
                          <a:solidFill>
                            <a:srgbClr val="333333"/>
                          </a:solidFill>
                          <a:latin typeface="Arial"/>
                        </a:rPr>
                        <a:t>0,0%</a:t>
                      </a:r>
                    </a:p>
                  </a:txBody>
                  <a:tcPr marL="95182" marR="95182" marT="47591" marB="47591"/>
                </a:tc>
                <a:tc>
                  <a:txBody>
                    <a:bodyPr/>
                    <a:lstStyle/>
                    <a:p>
                      <a:pPr algn="r"/>
                      <a:r>
                        <a:rPr sz="1200" b="0" i="0" u="none">
                          <a:solidFill>
                            <a:srgbClr val="333333"/>
                          </a:solidFill>
                          <a:latin typeface="Arial"/>
                        </a:rPr>
                        <a:t>2</a:t>
                      </a:r>
                    </a:p>
                  </a:txBody>
                  <a:tcPr marL="95182" marR="95182" marT="47591" marB="47591"/>
                </a:tc>
                <a:tc>
                  <a:txBody>
                    <a:bodyPr/>
                    <a:lstStyle/>
                    <a:p>
                      <a:pPr algn="r"/>
                      <a:r>
                        <a:rPr sz="1200" b="0" i="0" u="none">
                          <a:solidFill>
                            <a:srgbClr val="333333"/>
                          </a:solidFill>
                          <a:latin typeface="Arial"/>
                        </a:rPr>
                        <a:t>3,3%</a:t>
                      </a:r>
                    </a:p>
                  </a:txBody>
                  <a:tcPr marL="95182" marR="95182" marT="47591" marB="47591"/>
                </a:tc>
                <a:tc>
                  <a:txBody>
                    <a:bodyPr/>
                    <a:lstStyle/>
                    <a:p>
                      <a:pPr algn="r"/>
                      <a:r>
                        <a:rPr sz="1200" b="0" i="0" u="none">
                          <a:solidFill>
                            <a:srgbClr val="333333"/>
                          </a:solidFill>
                          <a:latin typeface="Arial"/>
                        </a:rPr>
                        <a:t>4</a:t>
                      </a:r>
                    </a:p>
                  </a:txBody>
                  <a:tcPr marL="95182" marR="95182" marT="47591" marB="47591"/>
                </a:tc>
                <a:tc>
                  <a:txBody>
                    <a:bodyPr/>
                    <a:lstStyle/>
                    <a:p>
                      <a:pPr algn="r"/>
                      <a:r>
                        <a:rPr sz="1200" b="0" i="0" u="none">
                          <a:solidFill>
                            <a:srgbClr val="333333"/>
                          </a:solidFill>
                          <a:latin typeface="Arial"/>
                        </a:rPr>
                        <a:t>1,7%</a:t>
                      </a:r>
                    </a:p>
                  </a:txBody>
                  <a:tcPr marL="95182" marR="95182" marT="47591" marB="47591"/>
                </a:tc>
                <a:tc>
                  <a:txBody>
                    <a:bodyPr/>
                    <a:lstStyle/>
                    <a:p>
                      <a:pPr algn="r"/>
                      <a:r>
                        <a:rPr sz="1200" b="0" i="0" u="none">
                          <a:solidFill>
                            <a:srgbClr val="333333"/>
                          </a:solidFill>
                          <a:latin typeface="Arial"/>
                        </a:rPr>
                        <a:t>7</a:t>
                      </a:r>
                    </a:p>
                  </a:txBody>
                  <a:tcPr marL="95182" marR="95182" marT="47591" marB="47591"/>
                </a:tc>
                <a:extLst>
                  <a:ext uri="{0D108BD9-81ED-4DB2-BD59-A6C34878D82A}">
                    <a16:rowId xmlns:a16="http://schemas.microsoft.com/office/drawing/2014/main" val="10004"/>
                  </a:ext>
                </a:extLst>
              </a:tr>
              <a:tr h="323620">
                <a:tc>
                  <a:txBody>
                    <a:bodyPr/>
                    <a:lstStyle/>
                    <a:p>
                      <a:pPr algn="l"/>
                      <a:r>
                        <a:rPr sz="1200" b="0" i="0" u="none">
                          <a:solidFill>
                            <a:srgbClr val="333333"/>
                          </a:solidFill>
                          <a:latin typeface="Arial"/>
                        </a:rPr>
                        <a:t>Sähkön hinta ja saatavuus</a:t>
                      </a:r>
                    </a:p>
                  </a:txBody>
                  <a:tcPr marL="95182" marR="95182" marT="47591" marB="47591">
                    <a:solidFill>
                      <a:srgbClr val="EFEFEF"/>
                    </a:solidFill>
                  </a:tcPr>
                </a:tc>
                <a:tc>
                  <a:txBody>
                    <a:bodyPr/>
                    <a:lstStyle/>
                    <a:p>
                      <a:pPr algn="r"/>
                      <a:r>
                        <a:rPr sz="1200" b="0" i="0" u="none">
                          <a:solidFill>
                            <a:srgbClr val="333333"/>
                          </a:solidFill>
                          <a:latin typeface="Arial"/>
                        </a:rPr>
                        <a:t>45</a:t>
                      </a:r>
                    </a:p>
                  </a:txBody>
                  <a:tcPr marL="95182" marR="95182" marT="47591" marB="47591">
                    <a:solidFill>
                      <a:srgbClr val="EFEFEF"/>
                    </a:solidFill>
                  </a:tcPr>
                </a:tc>
                <a:tc>
                  <a:txBody>
                    <a:bodyPr/>
                    <a:lstStyle/>
                    <a:p>
                      <a:pPr algn="r"/>
                      <a:r>
                        <a:rPr sz="1200" b="0" i="0" u="none">
                          <a:solidFill>
                            <a:srgbClr val="333333"/>
                          </a:solidFill>
                          <a:latin typeface="Arial"/>
                        </a:rPr>
                        <a:t>78,9%</a:t>
                      </a:r>
                    </a:p>
                  </a:txBody>
                  <a:tcPr marL="95182" marR="95182" marT="47591" marB="47591">
                    <a:solidFill>
                      <a:srgbClr val="EFEFEF"/>
                    </a:solidFill>
                  </a:tcPr>
                </a:tc>
                <a:tc>
                  <a:txBody>
                    <a:bodyPr/>
                    <a:lstStyle/>
                    <a:p>
                      <a:pPr algn="r"/>
                      <a:r>
                        <a:rPr sz="1200" b="0" i="0" u="none">
                          <a:solidFill>
                            <a:srgbClr val="333333"/>
                          </a:solidFill>
                          <a:latin typeface="Arial"/>
                        </a:rPr>
                        <a:t>42</a:t>
                      </a:r>
                    </a:p>
                  </a:txBody>
                  <a:tcPr marL="95182" marR="95182" marT="47591" marB="47591">
                    <a:solidFill>
                      <a:srgbClr val="EFEFEF"/>
                    </a:solidFill>
                  </a:tcPr>
                </a:tc>
                <a:tc>
                  <a:txBody>
                    <a:bodyPr/>
                    <a:lstStyle/>
                    <a:p>
                      <a:pPr algn="r"/>
                      <a:r>
                        <a:rPr sz="1200" b="0" i="0" u="none">
                          <a:solidFill>
                            <a:srgbClr val="333333"/>
                          </a:solidFill>
                          <a:latin typeface="Arial"/>
                        </a:rPr>
                        <a:t>68,9%</a:t>
                      </a:r>
                    </a:p>
                  </a:txBody>
                  <a:tcPr marL="95182" marR="95182" marT="47591" marB="47591">
                    <a:solidFill>
                      <a:srgbClr val="EFEFEF"/>
                    </a:solidFill>
                  </a:tcPr>
                </a:tc>
                <a:tc>
                  <a:txBody>
                    <a:bodyPr/>
                    <a:lstStyle/>
                    <a:p>
                      <a:pPr algn="r"/>
                      <a:r>
                        <a:rPr sz="1200" b="0" i="0" u="none">
                          <a:solidFill>
                            <a:srgbClr val="333333"/>
                          </a:solidFill>
                          <a:latin typeface="Arial"/>
                        </a:rPr>
                        <a:t>23</a:t>
                      </a:r>
                    </a:p>
                  </a:txBody>
                  <a:tcPr marL="95182" marR="95182" marT="47591" marB="47591">
                    <a:solidFill>
                      <a:srgbClr val="EFEFEF"/>
                    </a:solidFill>
                  </a:tcPr>
                </a:tc>
                <a:tc>
                  <a:txBody>
                    <a:bodyPr/>
                    <a:lstStyle/>
                    <a:p>
                      <a:pPr algn="r"/>
                      <a:r>
                        <a:rPr sz="1200" b="0" i="0" u="none">
                          <a:solidFill>
                            <a:srgbClr val="333333"/>
                          </a:solidFill>
                          <a:latin typeface="Arial"/>
                        </a:rPr>
                        <a:t>38,3%</a:t>
                      </a:r>
                    </a:p>
                  </a:txBody>
                  <a:tcPr marL="95182" marR="95182" marT="47591" marB="47591">
                    <a:solidFill>
                      <a:srgbClr val="EFEFEF"/>
                    </a:solidFill>
                  </a:tcPr>
                </a:tc>
                <a:tc>
                  <a:txBody>
                    <a:bodyPr/>
                    <a:lstStyle/>
                    <a:p>
                      <a:pPr algn="r"/>
                      <a:r>
                        <a:rPr sz="1200" b="0" i="0" u="none">
                          <a:solidFill>
                            <a:srgbClr val="333333"/>
                          </a:solidFill>
                          <a:latin typeface="Arial"/>
                        </a:rPr>
                        <a:t>133</a:t>
                      </a:r>
                    </a:p>
                  </a:txBody>
                  <a:tcPr marL="95182" marR="95182" marT="47591" marB="47591">
                    <a:solidFill>
                      <a:srgbClr val="EFEFEF"/>
                    </a:solidFill>
                  </a:tcPr>
                </a:tc>
                <a:tc>
                  <a:txBody>
                    <a:bodyPr/>
                    <a:lstStyle/>
                    <a:p>
                      <a:pPr algn="r"/>
                      <a:r>
                        <a:rPr sz="1200" b="0" i="0" u="none">
                          <a:solidFill>
                            <a:srgbClr val="333333"/>
                          </a:solidFill>
                          <a:latin typeface="Arial"/>
                        </a:rPr>
                        <a:t>58,1%</a:t>
                      </a:r>
                    </a:p>
                  </a:txBody>
                  <a:tcPr marL="95182" marR="95182" marT="47591" marB="47591">
                    <a:solidFill>
                      <a:srgbClr val="EFEFEF"/>
                    </a:solidFill>
                  </a:tcPr>
                </a:tc>
                <a:tc>
                  <a:txBody>
                    <a:bodyPr/>
                    <a:lstStyle/>
                    <a:p>
                      <a:pPr algn="r"/>
                      <a:r>
                        <a:rPr sz="1200" b="0" i="0" u="none">
                          <a:solidFill>
                            <a:srgbClr val="333333"/>
                          </a:solidFill>
                          <a:latin typeface="Arial"/>
                        </a:rPr>
                        <a:t>243</a:t>
                      </a:r>
                    </a:p>
                  </a:txBody>
                  <a:tcPr marL="95182" marR="95182" marT="47591" marB="47591">
                    <a:solidFill>
                      <a:srgbClr val="EFEFEF"/>
                    </a:solidFill>
                  </a:tcPr>
                </a:tc>
                <a:extLst>
                  <a:ext uri="{0D108BD9-81ED-4DB2-BD59-A6C34878D82A}">
                    <a16:rowId xmlns:a16="http://schemas.microsoft.com/office/drawing/2014/main" val="10005"/>
                  </a:ext>
                </a:extLst>
              </a:tr>
              <a:tr h="323620">
                <a:tc>
                  <a:txBody>
                    <a:bodyPr/>
                    <a:lstStyle/>
                    <a:p>
                      <a:pPr algn="l"/>
                      <a:r>
                        <a:rPr sz="1200" b="0" i="0" u="none">
                          <a:solidFill>
                            <a:srgbClr val="333333"/>
                          </a:solidFill>
                          <a:latin typeface="Arial"/>
                        </a:rPr>
                        <a:t>Energian hinta ja saatavuus</a:t>
                      </a:r>
                    </a:p>
                  </a:txBody>
                  <a:tcPr marL="95182" marR="95182" marT="47591" marB="47591"/>
                </a:tc>
                <a:tc>
                  <a:txBody>
                    <a:bodyPr/>
                    <a:lstStyle/>
                    <a:p>
                      <a:pPr algn="r"/>
                      <a:r>
                        <a:rPr sz="1200" b="0" i="0" u="none">
                          <a:solidFill>
                            <a:srgbClr val="333333"/>
                          </a:solidFill>
                          <a:latin typeface="Arial"/>
                        </a:rPr>
                        <a:t>29</a:t>
                      </a:r>
                    </a:p>
                  </a:txBody>
                  <a:tcPr marL="95182" marR="95182" marT="47591" marB="47591"/>
                </a:tc>
                <a:tc>
                  <a:txBody>
                    <a:bodyPr/>
                    <a:lstStyle/>
                    <a:p>
                      <a:pPr algn="r"/>
                      <a:r>
                        <a:rPr sz="1200" b="0" i="0" u="none">
                          <a:solidFill>
                            <a:srgbClr val="333333"/>
                          </a:solidFill>
                          <a:latin typeface="Arial"/>
                        </a:rPr>
                        <a:t>50,9%</a:t>
                      </a:r>
                    </a:p>
                  </a:txBody>
                  <a:tcPr marL="95182" marR="95182" marT="47591" marB="47591"/>
                </a:tc>
                <a:tc>
                  <a:txBody>
                    <a:bodyPr/>
                    <a:lstStyle/>
                    <a:p>
                      <a:pPr algn="r"/>
                      <a:r>
                        <a:rPr sz="1200" b="0" i="0" u="none">
                          <a:solidFill>
                            <a:srgbClr val="333333"/>
                          </a:solidFill>
                          <a:latin typeface="Arial"/>
                        </a:rPr>
                        <a:t>29</a:t>
                      </a:r>
                    </a:p>
                  </a:txBody>
                  <a:tcPr marL="95182" marR="95182" marT="47591" marB="47591"/>
                </a:tc>
                <a:tc>
                  <a:txBody>
                    <a:bodyPr/>
                    <a:lstStyle/>
                    <a:p>
                      <a:pPr algn="r"/>
                      <a:r>
                        <a:rPr sz="1200" b="0" i="0" u="none">
                          <a:solidFill>
                            <a:srgbClr val="333333"/>
                          </a:solidFill>
                          <a:latin typeface="Arial"/>
                        </a:rPr>
                        <a:t>47,5%</a:t>
                      </a:r>
                    </a:p>
                  </a:txBody>
                  <a:tcPr marL="95182" marR="95182" marT="47591" marB="47591"/>
                </a:tc>
                <a:tc>
                  <a:txBody>
                    <a:bodyPr/>
                    <a:lstStyle/>
                    <a:p>
                      <a:pPr algn="r"/>
                      <a:r>
                        <a:rPr sz="1200" b="0" i="0" u="none">
                          <a:solidFill>
                            <a:srgbClr val="333333"/>
                          </a:solidFill>
                          <a:latin typeface="Arial"/>
                        </a:rPr>
                        <a:t>25</a:t>
                      </a:r>
                    </a:p>
                  </a:txBody>
                  <a:tcPr marL="95182" marR="95182" marT="47591" marB="47591"/>
                </a:tc>
                <a:tc>
                  <a:txBody>
                    <a:bodyPr/>
                    <a:lstStyle/>
                    <a:p>
                      <a:pPr algn="r"/>
                      <a:r>
                        <a:rPr sz="1200" b="0" i="0" u="none">
                          <a:solidFill>
                            <a:srgbClr val="333333"/>
                          </a:solidFill>
                          <a:latin typeface="Arial"/>
                        </a:rPr>
                        <a:t>41,7%</a:t>
                      </a:r>
                    </a:p>
                  </a:txBody>
                  <a:tcPr marL="95182" marR="95182" marT="47591" marB="47591"/>
                </a:tc>
                <a:tc>
                  <a:txBody>
                    <a:bodyPr/>
                    <a:lstStyle/>
                    <a:p>
                      <a:pPr algn="r"/>
                      <a:r>
                        <a:rPr sz="1200" b="0" i="0" u="none">
                          <a:solidFill>
                            <a:srgbClr val="333333"/>
                          </a:solidFill>
                          <a:latin typeface="Arial"/>
                        </a:rPr>
                        <a:t>103</a:t>
                      </a:r>
                    </a:p>
                  </a:txBody>
                  <a:tcPr marL="95182" marR="95182" marT="47591" marB="47591"/>
                </a:tc>
                <a:tc>
                  <a:txBody>
                    <a:bodyPr/>
                    <a:lstStyle/>
                    <a:p>
                      <a:pPr algn="r"/>
                      <a:r>
                        <a:rPr sz="1200" b="0" i="0" u="none">
                          <a:solidFill>
                            <a:srgbClr val="333333"/>
                          </a:solidFill>
                          <a:latin typeface="Arial"/>
                        </a:rPr>
                        <a:t>45,0%</a:t>
                      </a:r>
                    </a:p>
                  </a:txBody>
                  <a:tcPr marL="95182" marR="95182" marT="47591" marB="47591"/>
                </a:tc>
                <a:tc>
                  <a:txBody>
                    <a:bodyPr/>
                    <a:lstStyle/>
                    <a:p>
                      <a:pPr algn="r"/>
                      <a:r>
                        <a:rPr sz="1200" b="0" i="0" u="none">
                          <a:solidFill>
                            <a:srgbClr val="333333"/>
                          </a:solidFill>
                          <a:latin typeface="Arial"/>
                        </a:rPr>
                        <a:t>186</a:t>
                      </a:r>
                    </a:p>
                  </a:txBody>
                  <a:tcPr marL="95182" marR="95182" marT="47591" marB="47591"/>
                </a:tc>
                <a:extLst>
                  <a:ext uri="{0D108BD9-81ED-4DB2-BD59-A6C34878D82A}">
                    <a16:rowId xmlns:a16="http://schemas.microsoft.com/office/drawing/2014/main" val="10006"/>
                  </a:ext>
                </a:extLst>
              </a:tr>
              <a:tr h="323620">
                <a:tc>
                  <a:txBody>
                    <a:bodyPr/>
                    <a:lstStyle/>
                    <a:p>
                      <a:pPr algn="l"/>
                      <a:r>
                        <a:rPr sz="1200" b="0" i="0" u="none">
                          <a:solidFill>
                            <a:srgbClr val="333333"/>
                          </a:solidFill>
                          <a:latin typeface="Arial"/>
                        </a:rPr>
                        <a:t>Korkotason nousu ja inflaatio</a:t>
                      </a:r>
                    </a:p>
                  </a:txBody>
                  <a:tcPr marL="95182" marR="95182" marT="47591" marB="47591">
                    <a:solidFill>
                      <a:srgbClr val="EFEFEF"/>
                    </a:solidFill>
                  </a:tcPr>
                </a:tc>
                <a:tc>
                  <a:txBody>
                    <a:bodyPr/>
                    <a:lstStyle/>
                    <a:p>
                      <a:pPr algn="r"/>
                      <a:r>
                        <a:rPr sz="1200" b="0" i="0" u="none">
                          <a:solidFill>
                            <a:srgbClr val="333333"/>
                          </a:solidFill>
                          <a:latin typeface="Arial"/>
                        </a:rPr>
                        <a:t>28</a:t>
                      </a:r>
                    </a:p>
                  </a:txBody>
                  <a:tcPr marL="95182" marR="95182" marT="47591" marB="47591">
                    <a:solidFill>
                      <a:srgbClr val="EFEFEF"/>
                    </a:solidFill>
                  </a:tcPr>
                </a:tc>
                <a:tc>
                  <a:txBody>
                    <a:bodyPr/>
                    <a:lstStyle/>
                    <a:p>
                      <a:pPr algn="r"/>
                      <a:r>
                        <a:rPr sz="1200" b="0" i="0" u="none">
                          <a:solidFill>
                            <a:srgbClr val="333333"/>
                          </a:solidFill>
                          <a:latin typeface="Arial"/>
                        </a:rPr>
                        <a:t>49,1%</a:t>
                      </a:r>
                    </a:p>
                  </a:txBody>
                  <a:tcPr marL="95182" marR="95182" marT="47591" marB="47591">
                    <a:solidFill>
                      <a:srgbClr val="EFEFEF"/>
                    </a:solidFill>
                  </a:tcPr>
                </a:tc>
                <a:tc>
                  <a:txBody>
                    <a:bodyPr/>
                    <a:lstStyle/>
                    <a:p>
                      <a:pPr algn="r"/>
                      <a:r>
                        <a:rPr sz="1200" b="0" i="0" u="none">
                          <a:solidFill>
                            <a:srgbClr val="333333"/>
                          </a:solidFill>
                          <a:latin typeface="Arial"/>
                        </a:rPr>
                        <a:t>33</a:t>
                      </a:r>
                    </a:p>
                  </a:txBody>
                  <a:tcPr marL="95182" marR="95182" marT="47591" marB="47591">
                    <a:solidFill>
                      <a:srgbClr val="EFEFEF"/>
                    </a:solidFill>
                  </a:tcPr>
                </a:tc>
                <a:tc>
                  <a:txBody>
                    <a:bodyPr/>
                    <a:lstStyle/>
                    <a:p>
                      <a:pPr algn="r"/>
                      <a:r>
                        <a:rPr sz="1200" b="0" i="0" u="none">
                          <a:solidFill>
                            <a:srgbClr val="333333"/>
                          </a:solidFill>
                          <a:latin typeface="Arial"/>
                        </a:rPr>
                        <a:t>54,1%</a:t>
                      </a:r>
                    </a:p>
                  </a:txBody>
                  <a:tcPr marL="95182" marR="95182" marT="47591" marB="47591">
                    <a:solidFill>
                      <a:srgbClr val="EFEFEF"/>
                    </a:solidFill>
                  </a:tcPr>
                </a:tc>
                <a:tc>
                  <a:txBody>
                    <a:bodyPr/>
                    <a:lstStyle/>
                    <a:p>
                      <a:pPr algn="r"/>
                      <a:r>
                        <a:rPr sz="1200" b="0" i="0" u="none">
                          <a:solidFill>
                            <a:srgbClr val="333333"/>
                          </a:solidFill>
                          <a:latin typeface="Arial"/>
                        </a:rPr>
                        <a:t>26</a:t>
                      </a:r>
                    </a:p>
                  </a:txBody>
                  <a:tcPr marL="95182" marR="95182" marT="47591" marB="47591">
                    <a:solidFill>
                      <a:srgbClr val="EFEFEF"/>
                    </a:solidFill>
                  </a:tcPr>
                </a:tc>
                <a:tc>
                  <a:txBody>
                    <a:bodyPr/>
                    <a:lstStyle/>
                    <a:p>
                      <a:pPr algn="r"/>
                      <a:r>
                        <a:rPr sz="1200" b="0" i="0" u="none">
                          <a:solidFill>
                            <a:srgbClr val="333333"/>
                          </a:solidFill>
                          <a:latin typeface="Arial"/>
                        </a:rPr>
                        <a:t>43,3%</a:t>
                      </a:r>
                    </a:p>
                  </a:txBody>
                  <a:tcPr marL="95182" marR="95182" marT="47591" marB="47591">
                    <a:solidFill>
                      <a:srgbClr val="EFEFEF"/>
                    </a:solidFill>
                  </a:tcPr>
                </a:tc>
                <a:tc>
                  <a:txBody>
                    <a:bodyPr/>
                    <a:lstStyle/>
                    <a:p>
                      <a:pPr algn="r"/>
                      <a:r>
                        <a:rPr sz="1200" b="0" i="0" u="none">
                          <a:solidFill>
                            <a:srgbClr val="333333"/>
                          </a:solidFill>
                          <a:latin typeface="Arial"/>
                        </a:rPr>
                        <a:t>102</a:t>
                      </a:r>
                    </a:p>
                  </a:txBody>
                  <a:tcPr marL="95182" marR="95182" marT="47591" marB="47591">
                    <a:solidFill>
                      <a:srgbClr val="EFEFEF"/>
                    </a:solidFill>
                  </a:tcPr>
                </a:tc>
                <a:tc>
                  <a:txBody>
                    <a:bodyPr/>
                    <a:lstStyle/>
                    <a:p>
                      <a:pPr algn="r"/>
                      <a:r>
                        <a:rPr sz="1200" b="0" i="0" u="none">
                          <a:solidFill>
                            <a:srgbClr val="333333"/>
                          </a:solidFill>
                          <a:latin typeface="Arial"/>
                        </a:rPr>
                        <a:t>44,5%</a:t>
                      </a:r>
                    </a:p>
                  </a:txBody>
                  <a:tcPr marL="95182" marR="95182" marT="47591" marB="47591">
                    <a:solidFill>
                      <a:srgbClr val="EFEFEF"/>
                    </a:solidFill>
                  </a:tcPr>
                </a:tc>
                <a:tc>
                  <a:txBody>
                    <a:bodyPr/>
                    <a:lstStyle/>
                    <a:p>
                      <a:pPr algn="r"/>
                      <a:r>
                        <a:rPr sz="1200" b="0" i="0" u="none">
                          <a:solidFill>
                            <a:srgbClr val="333333"/>
                          </a:solidFill>
                          <a:latin typeface="Arial"/>
                        </a:rPr>
                        <a:t>189</a:t>
                      </a:r>
                    </a:p>
                  </a:txBody>
                  <a:tcPr marL="95182" marR="95182" marT="47591" marB="47591">
                    <a:solidFill>
                      <a:srgbClr val="EFEFEF"/>
                    </a:solidFill>
                  </a:tcPr>
                </a:tc>
                <a:extLst>
                  <a:ext uri="{0D108BD9-81ED-4DB2-BD59-A6C34878D82A}">
                    <a16:rowId xmlns:a16="http://schemas.microsoft.com/office/drawing/2014/main" val="10007"/>
                  </a:ext>
                </a:extLst>
              </a:tr>
              <a:tr h="323620">
                <a:tc>
                  <a:txBody>
                    <a:bodyPr/>
                    <a:lstStyle/>
                    <a:p>
                      <a:pPr algn="l"/>
                      <a:r>
                        <a:rPr sz="1200" b="0" i="0" u="none">
                          <a:solidFill>
                            <a:srgbClr val="333333"/>
                          </a:solidFill>
                          <a:latin typeface="Arial"/>
                        </a:rPr>
                        <a:t>Rahoitusmarkkinoiden epävakaisuus</a:t>
                      </a:r>
                    </a:p>
                  </a:txBody>
                  <a:tcPr marL="95182" marR="95182" marT="47591" marB="47591"/>
                </a:tc>
                <a:tc>
                  <a:txBody>
                    <a:bodyPr/>
                    <a:lstStyle/>
                    <a:p>
                      <a:pPr algn="r"/>
                      <a:r>
                        <a:rPr sz="1200" b="0" i="0" u="none">
                          <a:solidFill>
                            <a:srgbClr val="333333"/>
                          </a:solidFill>
                          <a:latin typeface="Arial"/>
                        </a:rPr>
                        <a:t>5</a:t>
                      </a:r>
                    </a:p>
                  </a:txBody>
                  <a:tcPr marL="95182" marR="95182" marT="47591" marB="47591"/>
                </a:tc>
                <a:tc>
                  <a:txBody>
                    <a:bodyPr/>
                    <a:lstStyle/>
                    <a:p>
                      <a:pPr algn="r"/>
                      <a:r>
                        <a:rPr sz="1200" b="0" i="0" u="none">
                          <a:solidFill>
                            <a:srgbClr val="333333"/>
                          </a:solidFill>
                          <a:latin typeface="Arial"/>
                        </a:rPr>
                        <a:t>8,8%</a:t>
                      </a:r>
                    </a:p>
                  </a:txBody>
                  <a:tcPr marL="95182" marR="95182" marT="47591" marB="47591"/>
                </a:tc>
                <a:tc>
                  <a:txBody>
                    <a:bodyPr/>
                    <a:lstStyle/>
                    <a:p>
                      <a:pPr algn="r"/>
                      <a:r>
                        <a:rPr sz="1200" b="0" i="0" u="none">
                          <a:solidFill>
                            <a:srgbClr val="333333"/>
                          </a:solidFill>
                          <a:latin typeface="Arial"/>
                        </a:rPr>
                        <a:t>11</a:t>
                      </a:r>
                    </a:p>
                  </a:txBody>
                  <a:tcPr marL="95182" marR="95182" marT="47591" marB="47591"/>
                </a:tc>
                <a:tc>
                  <a:txBody>
                    <a:bodyPr/>
                    <a:lstStyle/>
                    <a:p>
                      <a:pPr algn="r"/>
                      <a:r>
                        <a:rPr sz="1200" b="0" i="0" u="none">
                          <a:solidFill>
                            <a:srgbClr val="333333"/>
                          </a:solidFill>
                          <a:latin typeface="Arial"/>
                        </a:rPr>
                        <a:t>18,0%</a:t>
                      </a:r>
                    </a:p>
                  </a:txBody>
                  <a:tcPr marL="95182" marR="95182" marT="47591" marB="47591"/>
                </a:tc>
                <a:tc>
                  <a:txBody>
                    <a:bodyPr/>
                    <a:lstStyle/>
                    <a:p>
                      <a:pPr algn="r"/>
                      <a:r>
                        <a:rPr sz="1200" b="0" i="0" u="none">
                          <a:solidFill>
                            <a:srgbClr val="333333"/>
                          </a:solidFill>
                          <a:latin typeface="Arial"/>
                        </a:rPr>
                        <a:t>12</a:t>
                      </a:r>
                    </a:p>
                  </a:txBody>
                  <a:tcPr marL="95182" marR="95182" marT="47591" marB="47591"/>
                </a:tc>
                <a:tc>
                  <a:txBody>
                    <a:bodyPr/>
                    <a:lstStyle/>
                    <a:p>
                      <a:pPr algn="r"/>
                      <a:r>
                        <a:rPr sz="1200" b="0" i="0" u="none">
                          <a:solidFill>
                            <a:srgbClr val="333333"/>
                          </a:solidFill>
                          <a:latin typeface="Arial"/>
                        </a:rPr>
                        <a:t>20,0%</a:t>
                      </a:r>
                    </a:p>
                  </a:txBody>
                  <a:tcPr marL="95182" marR="95182" marT="47591" marB="47591"/>
                </a:tc>
                <a:tc>
                  <a:txBody>
                    <a:bodyPr/>
                    <a:lstStyle/>
                    <a:p>
                      <a:pPr algn="r"/>
                      <a:r>
                        <a:rPr sz="1200" b="0" i="0" u="none">
                          <a:solidFill>
                            <a:srgbClr val="333333"/>
                          </a:solidFill>
                          <a:latin typeface="Arial"/>
                        </a:rPr>
                        <a:t>43</a:t>
                      </a:r>
                    </a:p>
                  </a:txBody>
                  <a:tcPr marL="95182" marR="95182" marT="47591" marB="47591"/>
                </a:tc>
                <a:tc>
                  <a:txBody>
                    <a:bodyPr/>
                    <a:lstStyle/>
                    <a:p>
                      <a:pPr algn="r"/>
                      <a:r>
                        <a:rPr sz="1200" b="0" i="0" u="none">
                          <a:solidFill>
                            <a:srgbClr val="333333"/>
                          </a:solidFill>
                          <a:latin typeface="Arial"/>
                        </a:rPr>
                        <a:t>18,8%</a:t>
                      </a:r>
                    </a:p>
                  </a:txBody>
                  <a:tcPr marL="95182" marR="95182" marT="47591" marB="47591"/>
                </a:tc>
                <a:tc>
                  <a:txBody>
                    <a:bodyPr/>
                    <a:lstStyle/>
                    <a:p>
                      <a:pPr algn="r"/>
                      <a:r>
                        <a:rPr sz="1200" b="0" i="0" u="none">
                          <a:solidFill>
                            <a:srgbClr val="333333"/>
                          </a:solidFill>
                          <a:latin typeface="Arial"/>
                        </a:rPr>
                        <a:t>71</a:t>
                      </a:r>
                    </a:p>
                  </a:txBody>
                  <a:tcPr marL="95182" marR="95182" marT="47591" marB="47591"/>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6483677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 name="Rectangle 19">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New Table"/>
          <p:cNvGraphicFramePr>
            <a:graphicFrameLocks noGrp="1"/>
          </p:cNvGraphicFramePr>
          <p:nvPr>
            <p:extLst>
              <p:ext uri="{D42A27DB-BD31-4B8C-83A1-F6EECF244321}">
                <p14:modId xmlns:p14="http://schemas.microsoft.com/office/powerpoint/2010/main" val="3399407601"/>
              </p:ext>
            </p:extLst>
          </p:nvPr>
        </p:nvGraphicFramePr>
        <p:xfrm>
          <a:off x="1126309" y="2262673"/>
          <a:ext cx="9941264" cy="2329030"/>
        </p:xfrm>
        <a:graphic>
          <a:graphicData uri="http://schemas.openxmlformats.org/drawingml/2006/table">
            <a:tbl>
              <a:tblPr firstRow="1" bandRow="1"/>
              <a:tblGrid>
                <a:gridCol w="2658736">
                  <a:extLst>
                    <a:ext uri="{9D8B030D-6E8A-4147-A177-3AD203B41FA5}">
                      <a16:colId xmlns:a16="http://schemas.microsoft.com/office/drawing/2014/main" val="20000"/>
                    </a:ext>
                  </a:extLst>
                </a:gridCol>
                <a:gridCol w="570724">
                  <a:extLst>
                    <a:ext uri="{9D8B030D-6E8A-4147-A177-3AD203B41FA5}">
                      <a16:colId xmlns:a16="http://schemas.microsoft.com/office/drawing/2014/main" val="20001"/>
                    </a:ext>
                  </a:extLst>
                </a:gridCol>
                <a:gridCol w="996612">
                  <a:extLst>
                    <a:ext uri="{9D8B030D-6E8A-4147-A177-3AD203B41FA5}">
                      <a16:colId xmlns:a16="http://schemas.microsoft.com/office/drawing/2014/main" val="20002"/>
                    </a:ext>
                  </a:extLst>
                </a:gridCol>
                <a:gridCol w="570724">
                  <a:extLst>
                    <a:ext uri="{9D8B030D-6E8A-4147-A177-3AD203B41FA5}">
                      <a16:colId xmlns:a16="http://schemas.microsoft.com/office/drawing/2014/main" val="20003"/>
                    </a:ext>
                  </a:extLst>
                </a:gridCol>
                <a:gridCol w="996612">
                  <a:extLst>
                    <a:ext uri="{9D8B030D-6E8A-4147-A177-3AD203B41FA5}">
                      <a16:colId xmlns:a16="http://schemas.microsoft.com/office/drawing/2014/main" val="20004"/>
                    </a:ext>
                  </a:extLst>
                </a:gridCol>
                <a:gridCol w="570724">
                  <a:extLst>
                    <a:ext uri="{9D8B030D-6E8A-4147-A177-3AD203B41FA5}">
                      <a16:colId xmlns:a16="http://schemas.microsoft.com/office/drawing/2014/main" val="20005"/>
                    </a:ext>
                  </a:extLst>
                </a:gridCol>
                <a:gridCol w="996612">
                  <a:extLst>
                    <a:ext uri="{9D8B030D-6E8A-4147-A177-3AD203B41FA5}">
                      <a16:colId xmlns:a16="http://schemas.microsoft.com/office/drawing/2014/main" val="20006"/>
                    </a:ext>
                  </a:extLst>
                </a:gridCol>
                <a:gridCol w="570724">
                  <a:extLst>
                    <a:ext uri="{9D8B030D-6E8A-4147-A177-3AD203B41FA5}">
                      <a16:colId xmlns:a16="http://schemas.microsoft.com/office/drawing/2014/main" val="20007"/>
                    </a:ext>
                  </a:extLst>
                </a:gridCol>
                <a:gridCol w="996612">
                  <a:extLst>
                    <a:ext uri="{9D8B030D-6E8A-4147-A177-3AD203B41FA5}">
                      <a16:colId xmlns:a16="http://schemas.microsoft.com/office/drawing/2014/main" val="20008"/>
                    </a:ext>
                  </a:extLst>
                </a:gridCol>
                <a:gridCol w="1013184">
                  <a:extLst>
                    <a:ext uri="{9D8B030D-6E8A-4147-A177-3AD203B41FA5}">
                      <a16:colId xmlns:a16="http://schemas.microsoft.com/office/drawing/2014/main" val="20009"/>
                    </a:ext>
                  </a:extLst>
                </a:gridCol>
              </a:tblGrid>
              <a:tr h="324537">
                <a:tc>
                  <a:txBody>
                    <a:bodyPr/>
                    <a:lstStyle/>
                    <a:p>
                      <a:pPr algn="ctr"/>
                      <a:endParaRPr sz="1300" b="1" i="0" u="none">
                        <a:solidFill>
                          <a:srgbClr val="333333"/>
                        </a:solidFill>
                        <a:latin typeface="Arial" pitchFamily="34" charset="0"/>
                      </a:endParaRPr>
                    </a:p>
                  </a:txBody>
                  <a:tcPr marL="95452" marR="95452" marT="47726" marB="47726"/>
                </a:tc>
                <a:tc gridSpan="2">
                  <a:txBody>
                    <a:bodyPr/>
                    <a:lstStyle/>
                    <a:p>
                      <a:pPr algn="l"/>
                      <a:r>
                        <a:rPr sz="1300" b="1" i="0" u="none">
                          <a:solidFill>
                            <a:srgbClr val="333333"/>
                          </a:solidFill>
                          <a:latin typeface="Arial"/>
                        </a:rPr>
                        <a:t>Teollisuus</a:t>
                      </a:r>
                    </a:p>
                  </a:txBody>
                  <a:tcPr marL="95452" marR="95452" marT="47726" marB="47726"/>
                </a:tc>
                <a:tc hMerge="1">
                  <a:txBody>
                    <a:bodyPr/>
                    <a:lstStyle/>
                    <a:p>
                      <a:endParaRPr/>
                    </a:p>
                  </a:txBody>
                  <a:tcPr/>
                </a:tc>
                <a:tc gridSpan="2">
                  <a:txBody>
                    <a:bodyPr/>
                    <a:lstStyle/>
                    <a:p>
                      <a:pPr algn="l"/>
                      <a:r>
                        <a:rPr sz="1300" b="1" i="0" u="none">
                          <a:solidFill>
                            <a:srgbClr val="333333"/>
                          </a:solidFill>
                          <a:latin typeface="Arial"/>
                        </a:rPr>
                        <a:t>Kauppa</a:t>
                      </a:r>
                    </a:p>
                  </a:txBody>
                  <a:tcPr marL="95452" marR="95452" marT="47726" marB="47726"/>
                </a:tc>
                <a:tc hMerge="1">
                  <a:txBody>
                    <a:bodyPr/>
                    <a:lstStyle/>
                    <a:p>
                      <a:endParaRPr/>
                    </a:p>
                  </a:txBody>
                  <a:tcPr/>
                </a:tc>
                <a:tc gridSpan="2">
                  <a:txBody>
                    <a:bodyPr/>
                    <a:lstStyle/>
                    <a:p>
                      <a:pPr algn="l"/>
                      <a:r>
                        <a:rPr sz="1300" b="1" i="0" u="none">
                          <a:solidFill>
                            <a:srgbClr val="333333"/>
                          </a:solidFill>
                          <a:latin typeface="Arial"/>
                        </a:rPr>
                        <a:t>Rakentaminen</a:t>
                      </a:r>
                    </a:p>
                  </a:txBody>
                  <a:tcPr marL="95452" marR="95452" marT="47726" marB="47726"/>
                </a:tc>
                <a:tc hMerge="1">
                  <a:txBody>
                    <a:bodyPr/>
                    <a:lstStyle/>
                    <a:p>
                      <a:endParaRPr/>
                    </a:p>
                  </a:txBody>
                  <a:tcPr/>
                </a:tc>
                <a:tc gridSpan="2">
                  <a:txBody>
                    <a:bodyPr/>
                    <a:lstStyle/>
                    <a:p>
                      <a:pPr algn="l"/>
                      <a:r>
                        <a:rPr sz="1300" b="1" i="0" u="none">
                          <a:solidFill>
                            <a:srgbClr val="333333"/>
                          </a:solidFill>
                          <a:latin typeface="Arial"/>
                        </a:rPr>
                        <a:t>Palvelut</a:t>
                      </a:r>
                    </a:p>
                  </a:txBody>
                  <a:tcPr marL="95452" marR="95452" marT="47726" marB="47726"/>
                </a:tc>
                <a:tc hMerge="1">
                  <a:txBody>
                    <a:bodyPr/>
                    <a:lstStyle/>
                    <a:p>
                      <a:endParaRPr/>
                    </a:p>
                  </a:txBody>
                  <a:tcPr/>
                </a:tc>
                <a:tc>
                  <a:txBody>
                    <a:bodyPr/>
                    <a:lstStyle/>
                    <a:p>
                      <a:pPr algn="ctr"/>
                      <a:endParaRPr sz="1300" b="1" i="0" u="none">
                        <a:solidFill>
                          <a:srgbClr val="333333"/>
                        </a:solidFill>
                        <a:latin typeface="Arial"/>
                      </a:endParaRPr>
                    </a:p>
                  </a:txBody>
                  <a:tcPr marL="95452" marR="95452" marT="47726" marB="47726"/>
                </a:tc>
                <a:extLst>
                  <a:ext uri="{0D108BD9-81ED-4DB2-BD59-A6C34878D82A}">
                    <a16:rowId xmlns:a16="http://schemas.microsoft.com/office/drawing/2014/main" val="10000"/>
                  </a:ext>
                </a:extLst>
              </a:tr>
              <a:tr h="324537">
                <a:tc>
                  <a:txBody>
                    <a:bodyPr/>
                    <a:lstStyle/>
                    <a:p>
                      <a:pPr algn="ctr"/>
                      <a:endParaRPr sz="1300" b="1" i="0" u="none">
                        <a:solidFill>
                          <a:srgbClr val="333333"/>
                        </a:solidFill>
                        <a:latin typeface="Arial" pitchFamily="34" charset="0"/>
                      </a:endParaRPr>
                    </a:p>
                  </a:txBody>
                  <a:tcPr marL="95452" marR="95452" marT="47726" marB="47726">
                    <a:lnB w="25400">
                      <a:solidFill>
                        <a:srgbClr val="124456"/>
                      </a:solidFill>
                    </a:lnB>
                  </a:tcPr>
                </a:tc>
                <a:tc>
                  <a:txBody>
                    <a:bodyPr/>
                    <a:lstStyle/>
                    <a:p>
                      <a:pPr algn="ctr"/>
                      <a:r>
                        <a:rPr sz="1300" b="1" i="0" u="none">
                          <a:solidFill>
                            <a:srgbClr val="333333"/>
                          </a:solidFill>
                          <a:latin typeface="Arial"/>
                        </a:rPr>
                        <a:t>n</a:t>
                      </a:r>
                    </a:p>
                  </a:txBody>
                  <a:tcPr marL="95452" marR="95452" marT="47726" marB="47726">
                    <a:lnB w="25400">
                      <a:solidFill>
                        <a:srgbClr val="124456"/>
                      </a:solidFill>
                    </a:lnB>
                  </a:tcPr>
                </a:tc>
                <a:tc>
                  <a:txBody>
                    <a:bodyPr/>
                    <a:lstStyle/>
                    <a:p>
                      <a:pPr algn="ctr"/>
                      <a:r>
                        <a:rPr sz="1300" b="1" i="0" u="none">
                          <a:solidFill>
                            <a:srgbClr val="333333"/>
                          </a:solidFill>
                          <a:latin typeface="Arial"/>
                        </a:rPr>
                        <a:t>Prosentti</a:t>
                      </a:r>
                    </a:p>
                  </a:txBody>
                  <a:tcPr marL="95452" marR="95452" marT="47726" marB="47726">
                    <a:lnB w="25400">
                      <a:solidFill>
                        <a:srgbClr val="124456"/>
                      </a:solidFill>
                    </a:lnB>
                  </a:tcPr>
                </a:tc>
                <a:tc>
                  <a:txBody>
                    <a:bodyPr/>
                    <a:lstStyle/>
                    <a:p>
                      <a:pPr algn="ctr"/>
                      <a:r>
                        <a:rPr sz="1300" b="1" i="0" u="none">
                          <a:solidFill>
                            <a:srgbClr val="333333"/>
                          </a:solidFill>
                          <a:latin typeface="Arial"/>
                        </a:rPr>
                        <a:t>n</a:t>
                      </a:r>
                    </a:p>
                  </a:txBody>
                  <a:tcPr marL="95452" marR="95452" marT="47726" marB="47726">
                    <a:lnB w="25400">
                      <a:solidFill>
                        <a:srgbClr val="124456"/>
                      </a:solidFill>
                    </a:lnB>
                  </a:tcPr>
                </a:tc>
                <a:tc>
                  <a:txBody>
                    <a:bodyPr/>
                    <a:lstStyle/>
                    <a:p>
                      <a:pPr algn="ctr"/>
                      <a:r>
                        <a:rPr sz="1300" b="1" i="0" u="none">
                          <a:solidFill>
                            <a:srgbClr val="333333"/>
                          </a:solidFill>
                          <a:latin typeface="Arial"/>
                        </a:rPr>
                        <a:t>Prosentti</a:t>
                      </a:r>
                    </a:p>
                  </a:txBody>
                  <a:tcPr marL="95452" marR="95452" marT="47726" marB="47726">
                    <a:lnB w="25400">
                      <a:solidFill>
                        <a:srgbClr val="124456"/>
                      </a:solidFill>
                    </a:lnB>
                  </a:tcPr>
                </a:tc>
                <a:tc>
                  <a:txBody>
                    <a:bodyPr/>
                    <a:lstStyle/>
                    <a:p>
                      <a:pPr algn="ctr"/>
                      <a:r>
                        <a:rPr sz="1300" b="1" i="0" u="none">
                          <a:solidFill>
                            <a:srgbClr val="333333"/>
                          </a:solidFill>
                          <a:latin typeface="Arial"/>
                        </a:rPr>
                        <a:t>n</a:t>
                      </a:r>
                    </a:p>
                  </a:txBody>
                  <a:tcPr marL="95452" marR="95452" marT="47726" marB="47726">
                    <a:lnB w="25400">
                      <a:solidFill>
                        <a:srgbClr val="124456"/>
                      </a:solidFill>
                    </a:lnB>
                  </a:tcPr>
                </a:tc>
                <a:tc>
                  <a:txBody>
                    <a:bodyPr/>
                    <a:lstStyle/>
                    <a:p>
                      <a:pPr algn="ctr"/>
                      <a:r>
                        <a:rPr sz="1300" b="1" i="0" u="none">
                          <a:solidFill>
                            <a:srgbClr val="333333"/>
                          </a:solidFill>
                          <a:latin typeface="Arial"/>
                        </a:rPr>
                        <a:t>Prosentti</a:t>
                      </a:r>
                    </a:p>
                  </a:txBody>
                  <a:tcPr marL="95452" marR="95452" marT="47726" marB="47726">
                    <a:lnB w="25400">
                      <a:solidFill>
                        <a:srgbClr val="124456"/>
                      </a:solidFill>
                    </a:lnB>
                  </a:tcPr>
                </a:tc>
                <a:tc>
                  <a:txBody>
                    <a:bodyPr/>
                    <a:lstStyle/>
                    <a:p>
                      <a:pPr algn="ctr"/>
                      <a:r>
                        <a:rPr sz="1300" b="1" i="0" u="none">
                          <a:solidFill>
                            <a:srgbClr val="333333"/>
                          </a:solidFill>
                          <a:latin typeface="Arial"/>
                        </a:rPr>
                        <a:t>n</a:t>
                      </a:r>
                    </a:p>
                  </a:txBody>
                  <a:tcPr marL="95452" marR="95452" marT="47726" marB="47726">
                    <a:lnB w="25400">
                      <a:solidFill>
                        <a:srgbClr val="124456"/>
                      </a:solidFill>
                    </a:lnB>
                  </a:tcPr>
                </a:tc>
                <a:tc>
                  <a:txBody>
                    <a:bodyPr/>
                    <a:lstStyle/>
                    <a:p>
                      <a:pPr algn="ctr"/>
                      <a:r>
                        <a:rPr sz="1300" b="1" i="0" u="none">
                          <a:solidFill>
                            <a:srgbClr val="333333"/>
                          </a:solidFill>
                          <a:latin typeface="Arial"/>
                        </a:rPr>
                        <a:t>Prosentti</a:t>
                      </a:r>
                    </a:p>
                  </a:txBody>
                  <a:tcPr marL="95452" marR="95452" marT="47726" marB="47726">
                    <a:lnB w="25400">
                      <a:solidFill>
                        <a:srgbClr val="124456"/>
                      </a:solidFill>
                    </a:lnB>
                  </a:tcPr>
                </a:tc>
                <a:tc>
                  <a:txBody>
                    <a:bodyPr/>
                    <a:lstStyle/>
                    <a:p>
                      <a:pPr algn="l"/>
                      <a:r>
                        <a:rPr sz="1300" b="1" i="0" u="none">
                          <a:solidFill>
                            <a:srgbClr val="333333"/>
                          </a:solidFill>
                          <a:latin typeface="Arial"/>
                        </a:rPr>
                        <a:t>Yhteensä</a:t>
                      </a:r>
                    </a:p>
                  </a:txBody>
                  <a:tcPr marL="95452" marR="95452" marT="47726" marB="47726">
                    <a:lnB w="25400">
                      <a:solidFill>
                        <a:srgbClr val="124456"/>
                      </a:solidFill>
                    </a:lnB>
                  </a:tcPr>
                </a:tc>
                <a:extLst>
                  <a:ext uri="{0D108BD9-81ED-4DB2-BD59-A6C34878D82A}">
                    <a16:rowId xmlns:a16="http://schemas.microsoft.com/office/drawing/2014/main" val="10001"/>
                  </a:ext>
                </a:extLst>
              </a:tr>
              <a:tr h="324537">
                <a:tc>
                  <a:txBody>
                    <a:bodyPr/>
                    <a:lstStyle/>
                    <a:p>
                      <a:pPr algn="l"/>
                      <a:r>
                        <a:rPr sz="1300" b="0" i="0" u="none">
                          <a:solidFill>
                            <a:srgbClr val="333333"/>
                          </a:solidFill>
                          <a:latin typeface="Arial"/>
                        </a:rPr>
                        <a:t>ESG-velvoitteet yrityksellemme</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tc>
                  <a:txBody>
                    <a:bodyPr/>
                    <a:lstStyle/>
                    <a:p>
                      <a:pPr algn="r"/>
                      <a:r>
                        <a:rPr sz="1300" b="0" i="0" u="none">
                          <a:solidFill>
                            <a:srgbClr val="333333"/>
                          </a:solidFill>
                          <a:latin typeface="Arial"/>
                        </a:rPr>
                        <a:t>0</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tc>
                  <a:txBody>
                    <a:bodyPr/>
                    <a:lstStyle/>
                    <a:p>
                      <a:pPr algn="r"/>
                      <a:r>
                        <a:rPr sz="1300" b="0" i="0" u="none">
                          <a:solidFill>
                            <a:srgbClr val="333333"/>
                          </a:solidFill>
                          <a:latin typeface="Arial"/>
                        </a:rPr>
                        <a:t>0,0%</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tc>
                  <a:txBody>
                    <a:bodyPr/>
                    <a:lstStyle/>
                    <a:p>
                      <a:pPr algn="r"/>
                      <a:r>
                        <a:rPr sz="1300" b="0" i="0" u="none">
                          <a:solidFill>
                            <a:srgbClr val="333333"/>
                          </a:solidFill>
                          <a:latin typeface="Arial"/>
                        </a:rPr>
                        <a:t>0</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tc>
                  <a:txBody>
                    <a:bodyPr/>
                    <a:lstStyle/>
                    <a:p>
                      <a:pPr algn="r"/>
                      <a:r>
                        <a:rPr sz="1300" b="0" i="0" u="none">
                          <a:solidFill>
                            <a:srgbClr val="333333"/>
                          </a:solidFill>
                          <a:latin typeface="Arial"/>
                        </a:rPr>
                        <a:t>0,0%</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tc>
                  <a:txBody>
                    <a:bodyPr/>
                    <a:lstStyle/>
                    <a:p>
                      <a:pPr algn="r"/>
                      <a:r>
                        <a:rPr sz="1300" b="0" i="0" u="none">
                          <a:solidFill>
                            <a:srgbClr val="333333"/>
                          </a:solidFill>
                          <a:latin typeface="Arial"/>
                        </a:rPr>
                        <a:t>1</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tc>
                  <a:txBody>
                    <a:bodyPr/>
                    <a:lstStyle/>
                    <a:p>
                      <a:pPr algn="r"/>
                      <a:r>
                        <a:rPr sz="1300" b="0" i="0" u="none">
                          <a:solidFill>
                            <a:srgbClr val="333333"/>
                          </a:solidFill>
                          <a:latin typeface="Arial"/>
                        </a:rPr>
                        <a:t>1,7%</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tc>
                  <a:txBody>
                    <a:bodyPr/>
                    <a:lstStyle/>
                    <a:p>
                      <a:pPr algn="r"/>
                      <a:r>
                        <a:rPr sz="1300" b="0" i="0" u="none">
                          <a:solidFill>
                            <a:srgbClr val="333333"/>
                          </a:solidFill>
                          <a:latin typeface="Arial"/>
                        </a:rPr>
                        <a:t>2</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tc>
                  <a:txBody>
                    <a:bodyPr/>
                    <a:lstStyle/>
                    <a:p>
                      <a:pPr algn="r"/>
                      <a:r>
                        <a:rPr sz="1300" b="0" i="0" u="none">
                          <a:solidFill>
                            <a:srgbClr val="333333"/>
                          </a:solidFill>
                          <a:latin typeface="Arial"/>
                        </a:rPr>
                        <a:t>0,9%</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tc>
                  <a:txBody>
                    <a:bodyPr/>
                    <a:lstStyle/>
                    <a:p>
                      <a:pPr algn="r"/>
                      <a:r>
                        <a:rPr sz="1300" b="0" i="0" u="none">
                          <a:solidFill>
                            <a:srgbClr val="333333"/>
                          </a:solidFill>
                          <a:latin typeface="Arial"/>
                        </a:rPr>
                        <a:t>3</a:t>
                      </a:r>
                    </a:p>
                  </a:txBody>
                  <a:tcPr marL="95452" marR="95452" marT="47726" marB="47726">
                    <a:lnT w="25400" cap="flat" cmpd="sng" algn="ctr">
                      <a:solidFill>
                        <a:srgbClr val="124456"/>
                      </a:solidFill>
                      <a:prstDash val="solid"/>
                      <a:round/>
                      <a:headEnd type="none" w="med" len="med"/>
                      <a:tailEnd type="none" w="med" len="med"/>
                    </a:lnT>
                    <a:solidFill>
                      <a:srgbClr val="EFEFEF"/>
                    </a:solidFill>
                  </a:tcPr>
                </a:tc>
                <a:extLst>
                  <a:ext uri="{0D108BD9-81ED-4DB2-BD59-A6C34878D82A}">
                    <a16:rowId xmlns:a16="http://schemas.microsoft.com/office/drawing/2014/main" val="10002"/>
                  </a:ext>
                </a:extLst>
              </a:tr>
              <a:tr h="706345">
                <a:tc>
                  <a:txBody>
                    <a:bodyPr/>
                    <a:lstStyle/>
                    <a:p>
                      <a:pPr algn="l"/>
                      <a:r>
                        <a:rPr sz="1300" b="0" i="0" u="none">
                          <a:solidFill>
                            <a:srgbClr val="333333"/>
                          </a:solidFill>
                          <a:latin typeface="Arial"/>
                        </a:rPr>
                        <a:t>Tällä hetkellä en näe erityisiä huolenaiheita yritystoimintaamme liittyen</a:t>
                      </a:r>
                    </a:p>
                  </a:txBody>
                  <a:tcPr marL="95452" marR="95452" marT="47726" marB="47726"/>
                </a:tc>
                <a:tc>
                  <a:txBody>
                    <a:bodyPr/>
                    <a:lstStyle/>
                    <a:p>
                      <a:pPr algn="r"/>
                      <a:r>
                        <a:rPr sz="1300" b="0" i="0" u="none">
                          <a:solidFill>
                            <a:srgbClr val="333333"/>
                          </a:solidFill>
                          <a:latin typeface="Arial"/>
                        </a:rPr>
                        <a:t>3</a:t>
                      </a:r>
                    </a:p>
                  </a:txBody>
                  <a:tcPr marL="95452" marR="95452" marT="47726" marB="47726"/>
                </a:tc>
                <a:tc>
                  <a:txBody>
                    <a:bodyPr/>
                    <a:lstStyle/>
                    <a:p>
                      <a:pPr algn="r"/>
                      <a:r>
                        <a:rPr sz="1300" b="0" i="0" u="none">
                          <a:solidFill>
                            <a:srgbClr val="333333"/>
                          </a:solidFill>
                          <a:latin typeface="Arial"/>
                        </a:rPr>
                        <a:t>5,3%</a:t>
                      </a:r>
                    </a:p>
                  </a:txBody>
                  <a:tcPr marL="95452" marR="95452" marT="47726" marB="47726"/>
                </a:tc>
                <a:tc>
                  <a:txBody>
                    <a:bodyPr/>
                    <a:lstStyle/>
                    <a:p>
                      <a:pPr algn="r"/>
                      <a:r>
                        <a:rPr sz="1300" b="0" i="0" u="none">
                          <a:solidFill>
                            <a:srgbClr val="333333"/>
                          </a:solidFill>
                          <a:latin typeface="Arial"/>
                        </a:rPr>
                        <a:t>2</a:t>
                      </a:r>
                    </a:p>
                  </a:txBody>
                  <a:tcPr marL="95452" marR="95452" marT="47726" marB="47726"/>
                </a:tc>
                <a:tc>
                  <a:txBody>
                    <a:bodyPr/>
                    <a:lstStyle/>
                    <a:p>
                      <a:pPr algn="r"/>
                      <a:r>
                        <a:rPr sz="1300" b="0" i="0" u="none">
                          <a:solidFill>
                            <a:srgbClr val="333333"/>
                          </a:solidFill>
                          <a:latin typeface="Arial"/>
                        </a:rPr>
                        <a:t>3,3%</a:t>
                      </a:r>
                    </a:p>
                  </a:txBody>
                  <a:tcPr marL="95452" marR="95452" marT="47726" marB="47726"/>
                </a:tc>
                <a:tc>
                  <a:txBody>
                    <a:bodyPr/>
                    <a:lstStyle/>
                    <a:p>
                      <a:pPr algn="r"/>
                      <a:r>
                        <a:rPr sz="1300" b="0" i="0" u="none">
                          <a:solidFill>
                            <a:srgbClr val="333333"/>
                          </a:solidFill>
                          <a:latin typeface="Arial"/>
                        </a:rPr>
                        <a:t>7</a:t>
                      </a:r>
                    </a:p>
                  </a:txBody>
                  <a:tcPr marL="95452" marR="95452" marT="47726" marB="47726"/>
                </a:tc>
                <a:tc>
                  <a:txBody>
                    <a:bodyPr/>
                    <a:lstStyle/>
                    <a:p>
                      <a:pPr algn="r"/>
                      <a:r>
                        <a:rPr sz="1300" b="0" i="0" u="none">
                          <a:solidFill>
                            <a:srgbClr val="333333"/>
                          </a:solidFill>
                          <a:latin typeface="Arial"/>
                        </a:rPr>
                        <a:t>11,7%</a:t>
                      </a:r>
                    </a:p>
                  </a:txBody>
                  <a:tcPr marL="95452" marR="95452" marT="47726" marB="47726"/>
                </a:tc>
                <a:tc>
                  <a:txBody>
                    <a:bodyPr/>
                    <a:lstStyle/>
                    <a:p>
                      <a:pPr algn="r"/>
                      <a:r>
                        <a:rPr sz="1300" b="0" i="0" u="none">
                          <a:solidFill>
                            <a:srgbClr val="333333"/>
                          </a:solidFill>
                          <a:latin typeface="Arial"/>
                        </a:rPr>
                        <a:t>40</a:t>
                      </a:r>
                    </a:p>
                  </a:txBody>
                  <a:tcPr marL="95452" marR="95452" marT="47726" marB="47726"/>
                </a:tc>
                <a:tc>
                  <a:txBody>
                    <a:bodyPr/>
                    <a:lstStyle/>
                    <a:p>
                      <a:pPr algn="r"/>
                      <a:r>
                        <a:rPr sz="1300" b="0" i="0" u="none">
                          <a:solidFill>
                            <a:srgbClr val="333333"/>
                          </a:solidFill>
                          <a:latin typeface="Arial"/>
                        </a:rPr>
                        <a:t>17,5%</a:t>
                      </a:r>
                    </a:p>
                  </a:txBody>
                  <a:tcPr marL="95452" marR="95452" marT="47726" marB="47726"/>
                </a:tc>
                <a:tc>
                  <a:txBody>
                    <a:bodyPr/>
                    <a:lstStyle/>
                    <a:p>
                      <a:pPr algn="r"/>
                      <a:r>
                        <a:rPr sz="1300" b="0" i="0" u="none">
                          <a:solidFill>
                            <a:srgbClr val="333333"/>
                          </a:solidFill>
                          <a:latin typeface="Arial"/>
                        </a:rPr>
                        <a:t>52</a:t>
                      </a:r>
                    </a:p>
                  </a:txBody>
                  <a:tcPr marL="95452" marR="95452" marT="47726" marB="47726"/>
                </a:tc>
                <a:extLst>
                  <a:ext uri="{0D108BD9-81ED-4DB2-BD59-A6C34878D82A}">
                    <a16:rowId xmlns:a16="http://schemas.microsoft.com/office/drawing/2014/main" val="10003"/>
                  </a:ext>
                </a:extLst>
              </a:tr>
              <a:tr h="324537">
                <a:tc>
                  <a:txBody>
                    <a:bodyPr/>
                    <a:lstStyle/>
                    <a:p>
                      <a:pPr algn="l"/>
                      <a:r>
                        <a:rPr sz="1300" b="0" i="0" u="none">
                          <a:solidFill>
                            <a:srgbClr val="333333"/>
                          </a:solidFill>
                          <a:latin typeface="Arial"/>
                        </a:rPr>
                        <a:t>Jokin muu asia, mikä?</a:t>
                      </a:r>
                    </a:p>
                  </a:txBody>
                  <a:tcPr marL="95452" marR="95452" marT="47726" marB="47726">
                    <a:solidFill>
                      <a:srgbClr val="EFEFEF"/>
                    </a:solidFill>
                  </a:tcPr>
                </a:tc>
                <a:tc>
                  <a:txBody>
                    <a:bodyPr/>
                    <a:lstStyle/>
                    <a:p>
                      <a:pPr algn="r"/>
                      <a:r>
                        <a:rPr sz="1300" b="0" i="0" u="none">
                          <a:solidFill>
                            <a:srgbClr val="333333"/>
                          </a:solidFill>
                          <a:latin typeface="Arial"/>
                        </a:rPr>
                        <a:t>3</a:t>
                      </a:r>
                    </a:p>
                  </a:txBody>
                  <a:tcPr marL="95452" marR="95452" marT="47726" marB="47726">
                    <a:solidFill>
                      <a:srgbClr val="EFEFEF"/>
                    </a:solidFill>
                  </a:tcPr>
                </a:tc>
                <a:tc>
                  <a:txBody>
                    <a:bodyPr/>
                    <a:lstStyle/>
                    <a:p>
                      <a:pPr algn="r"/>
                      <a:r>
                        <a:rPr sz="1300" b="0" i="0" u="none">
                          <a:solidFill>
                            <a:srgbClr val="333333"/>
                          </a:solidFill>
                          <a:latin typeface="Arial"/>
                        </a:rPr>
                        <a:t>5,3%</a:t>
                      </a:r>
                    </a:p>
                  </a:txBody>
                  <a:tcPr marL="95452" marR="95452" marT="47726" marB="47726">
                    <a:solidFill>
                      <a:srgbClr val="EFEFEF"/>
                    </a:solidFill>
                  </a:tcPr>
                </a:tc>
                <a:tc>
                  <a:txBody>
                    <a:bodyPr/>
                    <a:lstStyle/>
                    <a:p>
                      <a:pPr algn="r"/>
                      <a:r>
                        <a:rPr sz="1300" b="0" i="0" u="none">
                          <a:solidFill>
                            <a:srgbClr val="333333"/>
                          </a:solidFill>
                          <a:latin typeface="Arial"/>
                        </a:rPr>
                        <a:t>5</a:t>
                      </a:r>
                    </a:p>
                  </a:txBody>
                  <a:tcPr marL="95452" marR="95452" marT="47726" marB="47726">
                    <a:solidFill>
                      <a:srgbClr val="EFEFEF"/>
                    </a:solidFill>
                  </a:tcPr>
                </a:tc>
                <a:tc>
                  <a:txBody>
                    <a:bodyPr/>
                    <a:lstStyle/>
                    <a:p>
                      <a:pPr algn="r"/>
                      <a:r>
                        <a:rPr sz="1300" b="0" i="0" u="none">
                          <a:solidFill>
                            <a:srgbClr val="333333"/>
                          </a:solidFill>
                          <a:latin typeface="Arial"/>
                        </a:rPr>
                        <a:t>8,2%</a:t>
                      </a:r>
                    </a:p>
                  </a:txBody>
                  <a:tcPr marL="95452" marR="95452" marT="47726" marB="47726">
                    <a:solidFill>
                      <a:srgbClr val="EFEFEF"/>
                    </a:solidFill>
                  </a:tcPr>
                </a:tc>
                <a:tc>
                  <a:txBody>
                    <a:bodyPr/>
                    <a:lstStyle/>
                    <a:p>
                      <a:pPr algn="r"/>
                      <a:r>
                        <a:rPr sz="1300" b="0" i="0" u="none">
                          <a:solidFill>
                            <a:srgbClr val="333333"/>
                          </a:solidFill>
                          <a:latin typeface="Arial"/>
                        </a:rPr>
                        <a:t>1</a:t>
                      </a:r>
                    </a:p>
                  </a:txBody>
                  <a:tcPr marL="95452" marR="95452" marT="47726" marB="47726">
                    <a:solidFill>
                      <a:srgbClr val="EFEFEF"/>
                    </a:solidFill>
                  </a:tcPr>
                </a:tc>
                <a:tc>
                  <a:txBody>
                    <a:bodyPr/>
                    <a:lstStyle/>
                    <a:p>
                      <a:pPr algn="r"/>
                      <a:r>
                        <a:rPr sz="1300" b="0" i="0" u="none">
                          <a:solidFill>
                            <a:srgbClr val="333333"/>
                          </a:solidFill>
                          <a:latin typeface="Arial"/>
                        </a:rPr>
                        <a:t>1,7%</a:t>
                      </a:r>
                    </a:p>
                  </a:txBody>
                  <a:tcPr marL="95452" marR="95452" marT="47726" marB="47726">
                    <a:solidFill>
                      <a:srgbClr val="EFEFEF"/>
                    </a:solidFill>
                  </a:tcPr>
                </a:tc>
                <a:tc>
                  <a:txBody>
                    <a:bodyPr/>
                    <a:lstStyle/>
                    <a:p>
                      <a:pPr algn="r"/>
                      <a:r>
                        <a:rPr sz="1300" b="0" i="0" u="none">
                          <a:solidFill>
                            <a:srgbClr val="333333"/>
                          </a:solidFill>
                          <a:latin typeface="Arial"/>
                        </a:rPr>
                        <a:t>13</a:t>
                      </a:r>
                    </a:p>
                  </a:txBody>
                  <a:tcPr marL="95452" marR="95452" marT="47726" marB="47726">
                    <a:solidFill>
                      <a:srgbClr val="EFEFEF"/>
                    </a:solidFill>
                  </a:tcPr>
                </a:tc>
                <a:tc>
                  <a:txBody>
                    <a:bodyPr/>
                    <a:lstStyle/>
                    <a:p>
                      <a:pPr algn="r"/>
                      <a:r>
                        <a:rPr sz="1300" b="0" i="0" u="none">
                          <a:solidFill>
                            <a:srgbClr val="333333"/>
                          </a:solidFill>
                          <a:latin typeface="Arial"/>
                        </a:rPr>
                        <a:t>5,7%</a:t>
                      </a:r>
                    </a:p>
                  </a:txBody>
                  <a:tcPr marL="95452" marR="95452" marT="47726" marB="47726">
                    <a:solidFill>
                      <a:srgbClr val="EFEFEF"/>
                    </a:solidFill>
                  </a:tcPr>
                </a:tc>
                <a:tc>
                  <a:txBody>
                    <a:bodyPr/>
                    <a:lstStyle/>
                    <a:p>
                      <a:pPr algn="r"/>
                      <a:r>
                        <a:rPr sz="1300" b="0" i="0" u="none">
                          <a:solidFill>
                            <a:srgbClr val="333333"/>
                          </a:solidFill>
                          <a:latin typeface="Arial"/>
                        </a:rPr>
                        <a:t>22</a:t>
                      </a:r>
                    </a:p>
                  </a:txBody>
                  <a:tcPr marL="95452" marR="95452" marT="47726" marB="47726">
                    <a:solidFill>
                      <a:srgbClr val="EFEFEF"/>
                    </a:solidFill>
                  </a:tcPr>
                </a:tc>
                <a:extLst>
                  <a:ext uri="{0D108BD9-81ED-4DB2-BD59-A6C34878D82A}">
                    <a16:rowId xmlns:a16="http://schemas.microsoft.com/office/drawing/2014/main" val="10004"/>
                  </a:ext>
                </a:extLst>
              </a:tr>
              <a:tr h="324537">
                <a:tc>
                  <a:txBody>
                    <a:bodyPr/>
                    <a:lstStyle/>
                    <a:p>
                      <a:pPr algn="l"/>
                      <a:r>
                        <a:rPr sz="1300" b="1" i="0" u="none">
                          <a:solidFill>
                            <a:srgbClr val="333333"/>
                          </a:solidFill>
                          <a:latin typeface="Arial"/>
                        </a:rPr>
                        <a:t>Yhteensä</a:t>
                      </a:r>
                    </a:p>
                  </a:txBody>
                  <a:tcPr marL="95452" marR="95452" marT="47726" marB="47726"/>
                </a:tc>
                <a:tc>
                  <a:txBody>
                    <a:bodyPr/>
                    <a:lstStyle/>
                    <a:p>
                      <a:pPr algn="ctr"/>
                      <a:r>
                        <a:rPr sz="1300" b="1" i="0" u="none">
                          <a:solidFill>
                            <a:srgbClr val="333333"/>
                          </a:solidFill>
                          <a:latin typeface="Arial"/>
                        </a:rPr>
                        <a:t>251</a:t>
                      </a:r>
                    </a:p>
                  </a:txBody>
                  <a:tcPr marL="95452" marR="95452" marT="47726" marB="47726"/>
                </a:tc>
                <a:tc>
                  <a:txBody>
                    <a:bodyPr/>
                    <a:lstStyle/>
                    <a:p>
                      <a:pPr algn="ctr"/>
                      <a:endParaRPr sz="1300" b="1" i="0" u="none">
                        <a:solidFill>
                          <a:srgbClr val="333333"/>
                        </a:solidFill>
                        <a:latin typeface="Arial" pitchFamily="34" charset="0"/>
                      </a:endParaRPr>
                    </a:p>
                  </a:txBody>
                  <a:tcPr marL="95452" marR="95452" marT="47726" marB="47726"/>
                </a:tc>
                <a:tc>
                  <a:txBody>
                    <a:bodyPr/>
                    <a:lstStyle/>
                    <a:p>
                      <a:pPr algn="ctr"/>
                      <a:r>
                        <a:rPr sz="1300" b="1" i="0" u="none">
                          <a:solidFill>
                            <a:srgbClr val="333333"/>
                          </a:solidFill>
                          <a:latin typeface="Arial"/>
                        </a:rPr>
                        <a:t>242</a:t>
                      </a:r>
                    </a:p>
                  </a:txBody>
                  <a:tcPr marL="95452" marR="95452" marT="47726" marB="47726"/>
                </a:tc>
                <a:tc>
                  <a:txBody>
                    <a:bodyPr/>
                    <a:lstStyle/>
                    <a:p>
                      <a:pPr algn="ctr"/>
                      <a:endParaRPr sz="1300" b="1" i="0" u="none">
                        <a:solidFill>
                          <a:srgbClr val="333333"/>
                        </a:solidFill>
                        <a:latin typeface="Arial" pitchFamily="34" charset="0"/>
                      </a:endParaRPr>
                    </a:p>
                  </a:txBody>
                  <a:tcPr marL="95452" marR="95452" marT="47726" marB="47726"/>
                </a:tc>
                <a:tc>
                  <a:txBody>
                    <a:bodyPr/>
                    <a:lstStyle/>
                    <a:p>
                      <a:pPr algn="ctr"/>
                      <a:r>
                        <a:rPr sz="1300" b="1" i="0" u="none">
                          <a:solidFill>
                            <a:srgbClr val="333333"/>
                          </a:solidFill>
                          <a:latin typeface="Arial"/>
                        </a:rPr>
                        <a:t>187</a:t>
                      </a:r>
                    </a:p>
                  </a:txBody>
                  <a:tcPr marL="95452" marR="95452" marT="47726" marB="47726"/>
                </a:tc>
                <a:tc>
                  <a:txBody>
                    <a:bodyPr/>
                    <a:lstStyle/>
                    <a:p>
                      <a:pPr algn="ctr"/>
                      <a:endParaRPr sz="1300" b="1" i="0" u="none">
                        <a:solidFill>
                          <a:srgbClr val="333333"/>
                        </a:solidFill>
                        <a:latin typeface="Arial" pitchFamily="34" charset="0"/>
                      </a:endParaRPr>
                    </a:p>
                  </a:txBody>
                  <a:tcPr marL="95452" marR="95452" marT="47726" marB="47726"/>
                </a:tc>
                <a:tc>
                  <a:txBody>
                    <a:bodyPr/>
                    <a:lstStyle/>
                    <a:p>
                      <a:pPr algn="ctr"/>
                      <a:r>
                        <a:rPr sz="1300" b="1" i="0" u="none">
                          <a:solidFill>
                            <a:srgbClr val="333333"/>
                          </a:solidFill>
                          <a:latin typeface="Arial"/>
                        </a:rPr>
                        <a:t>685</a:t>
                      </a:r>
                    </a:p>
                  </a:txBody>
                  <a:tcPr marL="95452" marR="95452" marT="47726" marB="47726"/>
                </a:tc>
                <a:tc>
                  <a:txBody>
                    <a:bodyPr/>
                    <a:lstStyle/>
                    <a:p>
                      <a:pPr algn="ctr"/>
                      <a:endParaRPr sz="1300" b="1" i="0" u="none">
                        <a:solidFill>
                          <a:srgbClr val="333333"/>
                        </a:solidFill>
                        <a:latin typeface="Arial" pitchFamily="34" charset="0"/>
                      </a:endParaRPr>
                    </a:p>
                  </a:txBody>
                  <a:tcPr marL="95452" marR="95452" marT="47726" marB="47726"/>
                </a:tc>
                <a:tc>
                  <a:txBody>
                    <a:bodyPr/>
                    <a:lstStyle/>
                    <a:p>
                      <a:pPr algn="ctr"/>
                      <a:r>
                        <a:rPr sz="1300" b="1" i="0" u="none">
                          <a:solidFill>
                            <a:srgbClr val="333333"/>
                          </a:solidFill>
                          <a:latin typeface="Arial"/>
                        </a:rPr>
                        <a:t>1365</a:t>
                      </a:r>
                    </a:p>
                  </a:txBody>
                  <a:tcPr marL="95452" marR="95452" marT="47726" marB="47726"/>
                </a:tc>
                <a:extLst>
                  <a:ext uri="{0D108BD9-81ED-4DB2-BD59-A6C34878D82A}">
                    <a16:rowId xmlns:a16="http://schemas.microsoft.com/office/drawing/2014/main" val="10005"/>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13. Arvioin Ukrainan sodalla ja energiakriisillä olevan yrityksellemme seuraavia </a:t>
            </a:r>
            <a:r>
              <a:rPr sz="1400" b="1" i="0" u="none">
                <a:solidFill>
                  <a:srgbClr val="8E44AD"/>
                </a:solidFill>
                <a:latin typeface="Arial"/>
              </a:rPr>
              <a:t>vaikutuksia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404, valittujen vastausten lukumäärä: 519</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13. Arvioin Ukrainan sodalla ja energiakriisillä olevan yrityksellemme seuraavia </a:t>
            </a:r>
            <a:r>
              <a:rPr sz="1400" b="1" i="0" u="none">
                <a:solidFill>
                  <a:srgbClr val="8E44AD"/>
                </a:solidFill>
                <a:latin typeface="Arial"/>
              </a:rPr>
              <a:t>vaikutuksia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404, valittujen vastausten lukumäärä: 519</a:t>
            </a:r>
          </a:p>
        </p:txBody>
      </p:sp>
      <p:graphicFrame>
        <p:nvGraphicFramePr>
          <p:cNvPr id="4" name="New Table"/>
          <p:cNvGraphicFramePr>
            <a:graphicFrameLocks noGrp="1"/>
          </p:cNvGraphicFramePr>
          <p:nvPr>
            <p:extLst>
              <p:ext uri="{D42A27DB-BD31-4B8C-83A1-F6EECF244321}">
                <p14:modId xmlns:p14="http://schemas.microsoft.com/office/powerpoint/2010/main" val="3391006473"/>
              </p:ext>
            </p:extLst>
          </p:nvPr>
        </p:nvGraphicFramePr>
        <p:xfrm>
          <a:off x="119336" y="1031240"/>
          <a:ext cx="11684000" cy="530352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Yrityksemme tuloksentekokyky heikkenee</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69,6%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54,2%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43,8%</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207</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Yrityksemme tuloksentekokyky vahvistuu</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0,4%</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Tulemme laajentamaan liiketoimintaamme uusille markkina-alueille</a:t>
                      </a:r>
                    </a:p>
                  </a:txBody>
                  <a:tcPr/>
                </a:tc>
                <a:tc>
                  <a:txBody>
                    <a:bodyPr/>
                    <a:lstStyle/>
                    <a:p>
                      <a:pPr algn="r"/>
                      <a:r>
                        <a:rPr sz="1200" b="0" i="0" u="none">
                          <a:solidFill>
                            <a:srgbClr val="333333"/>
                          </a:solidFill>
                          <a:latin typeface="Arial"/>
                        </a:rPr>
                        <a:t>6</a:t>
                      </a:r>
                    </a:p>
                  </a:txBody>
                  <a:tcPr/>
                </a:tc>
                <a:tc>
                  <a:txBody>
                    <a:bodyPr/>
                    <a:lstStyle/>
                    <a:p>
                      <a:pPr algn="r"/>
                      <a:r>
                        <a:rPr sz="1200" b="0" i="0" u="none" dirty="0">
                          <a:solidFill>
                            <a:srgbClr val="333333"/>
                          </a:solidFill>
                          <a:latin typeface="Arial"/>
                        </a:rPr>
                        <a:t>10,7%</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3,3%</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1,8%</a:t>
                      </a:r>
                    </a:p>
                  </a:txBody>
                  <a:tcPr/>
                </a:tc>
                <a:tc>
                  <a:txBody>
                    <a:bodyPr/>
                    <a:lstStyle/>
                    <a:p>
                      <a:pPr algn="r"/>
                      <a:r>
                        <a:rPr sz="1200" b="0" i="0" u="none" dirty="0">
                          <a:solidFill>
                            <a:srgbClr val="333333"/>
                          </a:solidFill>
                          <a:highlight>
                            <a:srgbClr val="C0C0C0"/>
                          </a:highlight>
                          <a:latin typeface="Arial"/>
                        </a:rPr>
                        <a:t>13</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Tulemme laajentamaan toimintaamme kotimaassa</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8,9%</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5,1%</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4,4%</a:t>
                      </a:r>
                    </a:p>
                  </a:txBody>
                  <a:tcPr>
                    <a:solidFill>
                      <a:srgbClr val="EFEFEF"/>
                    </a:solidFill>
                  </a:tcPr>
                </a:tc>
                <a:tc>
                  <a:txBody>
                    <a:bodyPr/>
                    <a:lstStyle/>
                    <a:p>
                      <a:pPr algn="r"/>
                      <a:r>
                        <a:rPr sz="1200" b="0" i="0" u="none">
                          <a:solidFill>
                            <a:srgbClr val="333333"/>
                          </a:solidFill>
                          <a:latin typeface="Arial"/>
                        </a:rPr>
                        <a:t>20</a:t>
                      </a:r>
                    </a:p>
                  </a:txBody>
                  <a:tcPr>
                    <a:solidFill>
                      <a:srgbClr val="EFEFEF"/>
                    </a:solidFill>
                  </a:tcPr>
                </a:tc>
                <a:extLst>
                  <a:ext uri="{0D108BD9-81ED-4DB2-BD59-A6C34878D82A}">
                    <a16:rowId xmlns:a16="http://schemas.microsoft.com/office/drawing/2014/main" val="10005"/>
                  </a:ext>
                </a:extLst>
              </a:tr>
              <a:tr h="0">
                <a:tc>
                  <a:txBody>
                    <a:bodyPr/>
                    <a:lstStyle/>
                    <a:p>
                      <a:pPr algn="l"/>
                      <a:r>
                        <a:rPr sz="1200" b="0" i="0" u="none">
                          <a:solidFill>
                            <a:srgbClr val="333333"/>
                          </a:solidFill>
                          <a:latin typeface="Arial"/>
                        </a:rPr>
                        <a:t>Vähennämme kansainvälistä toimintaamme</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3,6%</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0</a:t>
                      </a:r>
                    </a:p>
                  </a:txBody>
                  <a:tcPr/>
                </a:tc>
                <a:tc>
                  <a:txBody>
                    <a:bodyPr/>
                    <a:lstStyle/>
                    <a:p>
                      <a:pPr algn="r"/>
                      <a:r>
                        <a:rPr sz="1200" b="0" i="0" u="none" dirty="0">
                          <a:solidFill>
                            <a:srgbClr val="333333"/>
                          </a:solidFill>
                          <a:latin typeface="Arial"/>
                        </a:rPr>
                        <a:t>0,0%</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0,9%</a:t>
                      </a:r>
                    </a:p>
                  </a:txBody>
                  <a:tcPr/>
                </a:tc>
                <a:tc>
                  <a:txBody>
                    <a:bodyPr/>
                    <a:lstStyle/>
                    <a:p>
                      <a:pPr algn="r"/>
                      <a:r>
                        <a:rPr sz="1200" b="0" i="0" u="none">
                          <a:solidFill>
                            <a:srgbClr val="333333"/>
                          </a:solidFill>
                          <a:latin typeface="Arial"/>
                        </a:rPr>
                        <a:t>5</a:t>
                      </a:r>
                    </a:p>
                  </a:txBody>
                  <a:tcPr/>
                </a:tc>
                <a:extLst>
                  <a:ext uri="{0D108BD9-81ED-4DB2-BD59-A6C34878D82A}">
                    <a16:rowId xmlns:a16="http://schemas.microsoft.com/office/drawing/2014/main" val="10006"/>
                  </a:ext>
                </a:extLst>
              </a:tr>
              <a:tr h="0">
                <a:tc>
                  <a:txBody>
                    <a:bodyPr/>
                    <a:lstStyle/>
                    <a:p>
                      <a:pPr algn="l"/>
                      <a:r>
                        <a:rPr sz="1200" b="0" i="0" u="none">
                          <a:solidFill>
                            <a:srgbClr val="333333"/>
                          </a:solidFill>
                          <a:latin typeface="Arial"/>
                        </a:rPr>
                        <a:t>Yrityksellemme tulee maksuvaikeuksia</a:t>
                      </a:r>
                    </a:p>
                  </a:txBody>
                  <a:tcPr>
                    <a:solidFill>
                      <a:srgbClr val="EFEFEF"/>
                    </a:solidFill>
                  </a:tcPr>
                </a:tc>
                <a:tc>
                  <a:txBody>
                    <a:bodyPr/>
                    <a:lstStyle/>
                    <a:p>
                      <a:pPr algn="r"/>
                      <a:r>
                        <a:rPr sz="1200" b="0" i="0" u="none">
                          <a:solidFill>
                            <a:srgbClr val="333333"/>
                          </a:solidFill>
                          <a:latin typeface="Arial"/>
                        </a:rPr>
                        <a:t>9</a:t>
                      </a:r>
                    </a:p>
                  </a:txBody>
                  <a:tcPr>
                    <a:solidFill>
                      <a:srgbClr val="EFEFEF"/>
                    </a:solidFill>
                  </a:tcPr>
                </a:tc>
                <a:tc>
                  <a:txBody>
                    <a:bodyPr/>
                    <a:lstStyle/>
                    <a:p>
                      <a:pPr algn="r"/>
                      <a:r>
                        <a:rPr sz="1200" b="0" i="0" u="none">
                          <a:solidFill>
                            <a:srgbClr val="333333"/>
                          </a:solidFill>
                          <a:latin typeface="Arial"/>
                        </a:rPr>
                        <a:t>16,1%</a:t>
                      </a:r>
                    </a:p>
                  </a:txBody>
                  <a:tcPr>
                    <a:solidFill>
                      <a:srgbClr val="EFEFEF"/>
                    </a:solidFill>
                  </a:tcPr>
                </a:tc>
                <a:tc>
                  <a:txBody>
                    <a:bodyPr/>
                    <a:lstStyle/>
                    <a:p>
                      <a:pPr algn="r"/>
                      <a:r>
                        <a:rPr sz="1200" b="0" i="0" u="none">
                          <a:solidFill>
                            <a:srgbClr val="333333"/>
                          </a:solidFill>
                          <a:latin typeface="Arial"/>
                        </a:rPr>
                        <a:t>9</a:t>
                      </a:r>
                    </a:p>
                  </a:txBody>
                  <a:tcPr>
                    <a:solidFill>
                      <a:srgbClr val="EFEFEF"/>
                    </a:solidFill>
                  </a:tcPr>
                </a:tc>
                <a:tc>
                  <a:txBody>
                    <a:bodyPr/>
                    <a:lstStyle/>
                    <a:p>
                      <a:pPr algn="r"/>
                      <a:r>
                        <a:rPr sz="1200" b="0" i="0" u="none">
                          <a:solidFill>
                            <a:srgbClr val="333333"/>
                          </a:solidFill>
                          <a:latin typeface="Arial"/>
                        </a:rPr>
                        <a:t>15,0%</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6,8%</a:t>
                      </a:r>
                    </a:p>
                  </a:txBody>
                  <a:tcPr>
                    <a:solidFill>
                      <a:srgbClr val="EFEFEF"/>
                    </a:solidFill>
                  </a:tcPr>
                </a:tc>
                <a:tc>
                  <a:txBody>
                    <a:bodyPr/>
                    <a:lstStyle/>
                    <a:p>
                      <a:pPr algn="r"/>
                      <a:r>
                        <a:rPr sz="1200" b="0" i="0" u="none">
                          <a:solidFill>
                            <a:srgbClr val="333333"/>
                          </a:solidFill>
                          <a:latin typeface="Arial"/>
                        </a:rPr>
                        <a:t>22</a:t>
                      </a:r>
                    </a:p>
                  </a:txBody>
                  <a:tcPr>
                    <a:solidFill>
                      <a:srgbClr val="EFEFEF"/>
                    </a:solidFill>
                  </a:tcPr>
                </a:tc>
                <a:tc>
                  <a:txBody>
                    <a:bodyPr/>
                    <a:lstStyle/>
                    <a:p>
                      <a:pPr algn="r"/>
                      <a:r>
                        <a:rPr sz="1200" b="0" i="0" u="none">
                          <a:solidFill>
                            <a:srgbClr val="333333"/>
                          </a:solidFill>
                          <a:latin typeface="Arial"/>
                        </a:rPr>
                        <a:t>9,7%</a:t>
                      </a:r>
                    </a:p>
                  </a:txBody>
                  <a:tcPr>
                    <a:solidFill>
                      <a:srgbClr val="EFEFEF"/>
                    </a:solidFill>
                  </a:tcPr>
                </a:tc>
                <a:tc>
                  <a:txBody>
                    <a:bodyPr/>
                    <a:lstStyle/>
                    <a:p>
                      <a:pPr algn="r"/>
                      <a:r>
                        <a:rPr sz="1200" b="0" i="0" u="none" dirty="0">
                          <a:solidFill>
                            <a:srgbClr val="333333"/>
                          </a:solidFill>
                          <a:latin typeface="Arial"/>
                        </a:rPr>
                        <a:t>44</a:t>
                      </a:r>
                    </a:p>
                  </a:txBody>
                  <a:tcPr>
                    <a:solidFill>
                      <a:srgbClr val="EFEFEF"/>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 </a:t>
            </a:r>
            <a:r>
              <a:rPr sz="1400" b="1" i="0" u="none">
                <a:solidFill>
                  <a:srgbClr val="000000"/>
                </a:solidFill>
                <a:latin typeface="Arial"/>
              </a:rPr>
              <a:t>Minkä verran Ukrainan sota ja sen kerrannaisvaikutukset ovat vaikuttaneet yrityksesi toimintaan?</a:t>
            </a:r>
          </a:p>
        </p:txBody>
      </p:sp>
      <p:sp>
        <p:nvSpPr>
          <p:cNvPr id="3" name="New shape"/>
          <p:cNvSpPr/>
          <p:nvPr/>
        </p:nvSpPr>
        <p:spPr>
          <a:xfrm>
            <a:off x="254000" y="594360"/>
            <a:ext cx="11684000" cy="548640"/>
          </a:xfrm>
          <a:prstGeom prst="rect">
            <a:avLst/>
          </a:prstGeom>
          <a:noFill/>
          <a:ln>
            <a:noFill/>
          </a:ln>
        </p:spPr>
        <p:style>
          <a:lnRef idx="2">
            <a:schemeClr val="accent1">
              <a:shade val="50000"/>
            </a:schemeClr>
          </a:lnRef>
          <a:fillRef idx="1">
            <a:schemeClr val="accent1"/>
          </a:fillRef>
          <a:effectRef idx="0">
            <a:schemeClr val="accent1"/>
          </a:effectRef>
          <a:fontRef idx="minor">
            <a:srgbClr val="999999"/>
          </a:fontRef>
        </p:style>
        <p:txBody>
          <a:bodyPr lIns="0" tIns="0" rIns="0" bIns="0" rtlCol="0" anchor="t">
            <a:spAutoFit/>
          </a:bodyPr>
          <a:lstStyle/>
          <a:p>
            <a:r>
              <a:rPr sz="1200" b="0" i="1" u="none">
                <a:latin typeface="Arial" pitchFamily="34" charset="0"/>
              </a:rPr>
              <a:t>Haluamme Savon Yrittäjissä tuottaa yrityksellesi parasta mahdollista palvelua.Kerro, miten energiakriisi ja Ukrainan sota sekä muut alkaneen syksyn ilmiöt vaikuttavat yritykseesi ja millaisena näet yrityksesi lähitulevaisuuden. Entä millaista tukea kaipaat juuri nyt?Meillä on Sinulle muutamia kysymyksiä, joihin vastaaminen vie 5-10 min.Aluksi pari kysymystä yrityksesi tämänhetkiseen tilanteeseen ja Euroopan turvallisuuteen liittyen</a:t>
            </a:r>
          </a:p>
        </p:txBody>
      </p:sp>
      <p:sp>
        <p:nvSpPr>
          <p:cNvPr id="4" name="New shape"/>
          <p:cNvSpPr/>
          <p:nvPr/>
        </p:nvSpPr>
        <p:spPr>
          <a:xfrm>
            <a:off x="254000" y="127000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409</a:t>
            </a:r>
          </a:p>
        </p:txBody>
      </p:sp>
      <p:graphicFrame>
        <p:nvGraphicFramePr>
          <p:cNvPr id="5" name="New Table"/>
          <p:cNvGraphicFramePr>
            <a:graphicFrameLocks noGrp="1"/>
          </p:cNvGraphicFramePr>
          <p:nvPr>
            <p:extLst>
              <p:ext uri="{D42A27DB-BD31-4B8C-83A1-F6EECF244321}">
                <p14:modId xmlns:p14="http://schemas.microsoft.com/office/powerpoint/2010/main" val="2965689094"/>
              </p:ext>
            </p:extLst>
          </p:nvPr>
        </p:nvGraphicFramePr>
        <p:xfrm>
          <a:off x="254000" y="1643380"/>
          <a:ext cx="10090470" cy="3967879"/>
        </p:xfrm>
        <a:graphic>
          <a:graphicData uri="http://schemas.openxmlformats.org/drawingml/2006/table">
            <a:tbl>
              <a:tblPr firstRow="1" bandRow="1"/>
              <a:tblGrid>
                <a:gridCol w="1009047">
                  <a:extLst>
                    <a:ext uri="{9D8B030D-6E8A-4147-A177-3AD203B41FA5}">
                      <a16:colId xmlns:a16="http://schemas.microsoft.com/office/drawing/2014/main" val="20000"/>
                    </a:ext>
                  </a:extLst>
                </a:gridCol>
                <a:gridCol w="1009047">
                  <a:extLst>
                    <a:ext uri="{9D8B030D-6E8A-4147-A177-3AD203B41FA5}">
                      <a16:colId xmlns:a16="http://schemas.microsoft.com/office/drawing/2014/main" val="20001"/>
                    </a:ext>
                  </a:extLst>
                </a:gridCol>
                <a:gridCol w="1009047">
                  <a:extLst>
                    <a:ext uri="{9D8B030D-6E8A-4147-A177-3AD203B41FA5}">
                      <a16:colId xmlns:a16="http://schemas.microsoft.com/office/drawing/2014/main" val="20002"/>
                    </a:ext>
                  </a:extLst>
                </a:gridCol>
                <a:gridCol w="1009047">
                  <a:extLst>
                    <a:ext uri="{9D8B030D-6E8A-4147-A177-3AD203B41FA5}">
                      <a16:colId xmlns:a16="http://schemas.microsoft.com/office/drawing/2014/main" val="20003"/>
                    </a:ext>
                  </a:extLst>
                </a:gridCol>
                <a:gridCol w="1009047">
                  <a:extLst>
                    <a:ext uri="{9D8B030D-6E8A-4147-A177-3AD203B41FA5}">
                      <a16:colId xmlns:a16="http://schemas.microsoft.com/office/drawing/2014/main" val="20004"/>
                    </a:ext>
                  </a:extLst>
                </a:gridCol>
                <a:gridCol w="1009047">
                  <a:extLst>
                    <a:ext uri="{9D8B030D-6E8A-4147-A177-3AD203B41FA5}">
                      <a16:colId xmlns:a16="http://schemas.microsoft.com/office/drawing/2014/main" val="20005"/>
                    </a:ext>
                  </a:extLst>
                </a:gridCol>
                <a:gridCol w="1009047">
                  <a:extLst>
                    <a:ext uri="{9D8B030D-6E8A-4147-A177-3AD203B41FA5}">
                      <a16:colId xmlns:a16="http://schemas.microsoft.com/office/drawing/2014/main" val="20006"/>
                    </a:ext>
                  </a:extLst>
                </a:gridCol>
                <a:gridCol w="1009047">
                  <a:extLst>
                    <a:ext uri="{9D8B030D-6E8A-4147-A177-3AD203B41FA5}">
                      <a16:colId xmlns:a16="http://schemas.microsoft.com/office/drawing/2014/main" val="20007"/>
                    </a:ext>
                  </a:extLst>
                </a:gridCol>
                <a:gridCol w="1009047">
                  <a:extLst>
                    <a:ext uri="{9D8B030D-6E8A-4147-A177-3AD203B41FA5}">
                      <a16:colId xmlns:a16="http://schemas.microsoft.com/office/drawing/2014/main" val="20008"/>
                    </a:ext>
                  </a:extLst>
                </a:gridCol>
                <a:gridCol w="1009047">
                  <a:extLst>
                    <a:ext uri="{9D8B030D-6E8A-4147-A177-3AD203B41FA5}">
                      <a16:colId xmlns:a16="http://schemas.microsoft.com/office/drawing/2014/main" val="20009"/>
                    </a:ext>
                  </a:extLst>
                </a:gridCol>
              </a:tblGrid>
              <a:tr h="363174">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dirty="0" err="1">
                          <a:solidFill>
                            <a:srgbClr val="333333"/>
                          </a:solidFill>
                          <a:latin typeface="Arial"/>
                        </a:rPr>
                        <a:t>Kauppa</a:t>
                      </a:r>
                      <a:endParaRPr sz="1200" b="1" i="0" u="none" dirty="0">
                        <a:solidFill>
                          <a:srgbClr val="333333"/>
                        </a:solidFill>
                        <a:latin typeface="Arial"/>
                      </a:endParaRP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63174">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363174">
                <a:tc>
                  <a:txBody>
                    <a:bodyPr/>
                    <a:lstStyle/>
                    <a:p>
                      <a:pPr algn="l"/>
                      <a:r>
                        <a:rPr sz="1200" b="0" i="0" u="none">
                          <a:solidFill>
                            <a:srgbClr val="333333"/>
                          </a:solidFill>
                          <a:latin typeface="Arial"/>
                        </a:rPr>
                        <a:t>Merkittävästi</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27,9%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605289">
                <a:tc>
                  <a:txBody>
                    <a:bodyPr/>
                    <a:lstStyle/>
                    <a:p>
                      <a:pPr algn="l"/>
                      <a:r>
                        <a:rPr sz="1200" b="0" i="0" u="none">
                          <a:solidFill>
                            <a:srgbClr val="333333"/>
                          </a:solidFill>
                          <a:latin typeface="Arial"/>
                        </a:rPr>
                        <a:t>Jossain määrin</a:t>
                      </a:r>
                    </a:p>
                  </a:txBody>
                  <a:tcPr>
                    <a:solidFill>
                      <a:srgbClr val="EFEFEF"/>
                    </a:solidFill>
                  </a:tcPr>
                </a:tc>
                <a:tc>
                  <a:txBody>
                    <a:bodyPr/>
                    <a:lstStyle/>
                    <a:p>
                      <a:pPr algn="r"/>
                      <a:r>
                        <a:rPr sz="1200" b="0" i="0" u="none">
                          <a:solidFill>
                            <a:srgbClr val="333333"/>
                          </a:solidFill>
                          <a:latin typeface="Arial"/>
                        </a:rPr>
                        <a:t>23</a:t>
                      </a:r>
                    </a:p>
                  </a:txBody>
                  <a:tcPr>
                    <a:solidFill>
                      <a:srgbClr val="EFEFEF"/>
                    </a:solidFill>
                  </a:tcPr>
                </a:tc>
                <a:tc>
                  <a:txBody>
                    <a:bodyPr/>
                    <a:lstStyle/>
                    <a:p>
                      <a:pPr algn="r"/>
                      <a:r>
                        <a:rPr sz="1200" b="0" i="0" u="none">
                          <a:solidFill>
                            <a:srgbClr val="333333"/>
                          </a:solidFill>
                          <a:latin typeface="Arial"/>
                        </a:rPr>
                        <a:t>41,1%</a:t>
                      </a:r>
                    </a:p>
                  </a:txBody>
                  <a:tcPr>
                    <a:solidFill>
                      <a:srgbClr val="EFEFEF"/>
                    </a:solidFill>
                  </a:tcPr>
                </a:tc>
                <a:tc>
                  <a:txBody>
                    <a:bodyPr/>
                    <a:lstStyle/>
                    <a:p>
                      <a:pPr algn="r"/>
                      <a:r>
                        <a:rPr sz="1200" b="0" i="0" u="none">
                          <a:solidFill>
                            <a:srgbClr val="333333"/>
                          </a:solidFill>
                          <a:latin typeface="Arial"/>
                        </a:rPr>
                        <a:t>27</a:t>
                      </a:r>
                    </a:p>
                  </a:txBody>
                  <a:tcPr>
                    <a:solidFill>
                      <a:srgbClr val="EFEFEF"/>
                    </a:solidFill>
                  </a:tcPr>
                </a:tc>
                <a:tc>
                  <a:txBody>
                    <a:bodyPr/>
                    <a:lstStyle/>
                    <a:p>
                      <a:pPr algn="r"/>
                      <a:r>
                        <a:rPr sz="1200" b="0" i="0" u="none">
                          <a:solidFill>
                            <a:srgbClr val="333333"/>
                          </a:solidFill>
                          <a:latin typeface="Arial"/>
                        </a:rPr>
                        <a:t>44,3%</a:t>
                      </a:r>
                    </a:p>
                  </a:txBody>
                  <a:tcPr>
                    <a:solidFill>
                      <a:srgbClr val="EFEFEF"/>
                    </a:solidFill>
                  </a:tcPr>
                </a:tc>
                <a:tc>
                  <a:txBody>
                    <a:bodyPr/>
                    <a:lstStyle/>
                    <a:p>
                      <a:pPr algn="r"/>
                      <a:r>
                        <a:rPr sz="1200" b="0" i="0" u="none">
                          <a:solidFill>
                            <a:srgbClr val="333333"/>
                          </a:solidFill>
                          <a:latin typeface="Arial"/>
                        </a:rPr>
                        <a:t>26</a:t>
                      </a:r>
                    </a:p>
                  </a:txBody>
                  <a:tcPr>
                    <a:solidFill>
                      <a:srgbClr val="EFEFEF"/>
                    </a:solidFill>
                  </a:tcPr>
                </a:tc>
                <a:tc>
                  <a:txBody>
                    <a:bodyPr/>
                    <a:lstStyle/>
                    <a:p>
                      <a:pPr algn="r"/>
                      <a:r>
                        <a:rPr sz="1200" b="0" i="0" u="none">
                          <a:solidFill>
                            <a:srgbClr val="333333"/>
                          </a:solidFill>
                          <a:latin typeface="Arial"/>
                        </a:rPr>
                        <a:t>43,3%</a:t>
                      </a:r>
                    </a:p>
                  </a:txBody>
                  <a:tcPr>
                    <a:solidFill>
                      <a:srgbClr val="EFEFEF"/>
                    </a:solidFill>
                  </a:tcPr>
                </a:tc>
                <a:tc>
                  <a:txBody>
                    <a:bodyPr/>
                    <a:lstStyle/>
                    <a:p>
                      <a:pPr algn="r"/>
                      <a:r>
                        <a:rPr sz="1200" b="0" i="0" u="none">
                          <a:solidFill>
                            <a:srgbClr val="333333"/>
                          </a:solidFill>
                          <a:latin typeface="Arial"/>
                        </a:rPr>
                        <a:t>75</a:t>
                      </a:r>
                    </a:p>
                  </a:txBody>
                  <a:tcPr>
                    <a:solidFill>
                      <a:srgbClr val="EFEFEF"/>
                    </a:solidFill>
                  </a:tcPr>
                </a:tc>
                <a:tc>
                  <a:txBody>
                    <a:bodyPr/>
                    <a:lstStyle/>
                    <a:p>
                      <a:pPr algn="r"/>
                      <a:r>
                        <a:rPr sz="1200" b="0" i="0" u="none">
                          <a:solidFill>
                            <a:srgbClr val="333333"/>
                          </a:solidFill>
                          <a:latin typeface="Arial"/>
                        </a:rPr>
                        <a:t>32,8%</a:t>
                      </a:r>
                    </a:p>
                  </a:txBody>
                  <a:tcPr>
                    <a:solidFill>
                      <a:srgbClr val="EFEFEF"/>
                    </a:solidFill>
                  </a:tcPr>
                </a:tc>
                <a:tc>
                  <a:txBody>
                    <a:bodyPr/>
                    <a:lstStyle/>
                    <a:p>
                      <a:pPr algn="r"/>
                      <a:r>
                        <a:rPr sz="1200" b="0" i="0" u="none">
                          <a:solidFill>
                            <a:srgbClr val="333333"/>
                          </a:solidFill>
                          <a:latin typeface="Arial"/>
                        </a:rPr>
                        <a:t>151</a:t>
                      </a:r>
                    </a:p>
                  </a:txBody>
                  <a:tcPr>
                    <a:solidFill>
                      <a:srgbClr val="EFEFEF"/>
                    </a:solidFill>
                  </a:tcPr>
                </a:tc>
                <a:extLst>
                  <a:ext uri="{0D108BD9-81ED-4DB2-BD59-A6C34878D82A}">
                    <a16:rowId xmlns:a16="http://schemas.microsoft.com/office/drawing/2014/main" val="10003"/>
                  </a:ext>
                </a:extLst>
              </a:tr>
              <a:tr h="605289">
                <a:tc>
                  <a:txBody>
                    <a:bodyPr/>
                    <a:lstStyle/>
                    <a:p>
                      <a:pPr algn="l"/>
                      <a:r>
                        <a:rPr sz="1200" b="0" i="0" u="none">
                          <a:solidFill>
                            <a:srgbClr val="333333"/>
                          </a:solidFill>
                          <a:latin typeface="Arial"/>
                        </a:rPr>
                        <a:t>Vähäisessä määrin</a:t>
                      </a:r>
                    </a:p>
                  </a:txBody>
                  <a:tcPr/>
                </a:tc>
                <a:tc>
                  <a:txBody>
                    <a:bodyPr/>
                    <a:lstStyle/>
                    <a:p>
                      <a:pPr algn="r"/>
                      <a:r>
                        <a:rPr sz="1200" b="0" i="0" u="none">
                          <a:solidFill>
                            <a:srgbClr val="333333"/>
                          </a:solidFill>
                          <a:latin typeface="Arial"/>
                        </a:rPr>
                        <a:t>15</a:t>
                      </a:r>
                    </a:p>
                  </a:txBody>
                  <a:tcPr/>
                </a:tc>
                <a:tc>
                  <a:txBody>
                    <a:bodyPr/>
                    <a:lstStyle/>
                    <a:p>
                      <a:pPr algn="r"/>
                      <a:r>
                        <a:rPr sz="1200" b="0" i="0" u="none">
                          <a:solidFill>
                            <a:srgbClr val="333333"/>
                          </a:solidFill>
                          <a:latin typeface="Arial"/>
                        </a:rPr>
                        <a:t>26,8%</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19,7%</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20,0%</a:t>
                      </a:r>
                    </a:p>
                  </a:txBody>
                  <a:tcPr/>
                </a:tc>
                <a:tc>
                  <a:txBody>
                    <a:bodyPr/>
                    <a:lstStyle/>
                    <a:p>
                      <a:pPr algn="r"/>
                      <a:r>
                        <a:rPr sz="1200" b="0" i="0" u="none">
                          <a:solidFill>
                            <a:srgbClr val="333333"/>
                          </a:solidFill>
                          <a:latin typeface="Arial"/>
                        </a:rPr>
                        <a:t>58</a:t>
                      </a:r>
                    </a:p>
                  </a:txBody>
                  <a:tcPr/>
                </a:tc>
                <a:tc>
                  <a:txBody>
                    <a:bodyPr/>
                    <a:lstStyle/>
                    <a:p>
                      <a:pPr algn="r"/>
                      <a:r>
                        <a:rPr sz="1200" b="0" i="0" u="none">
                          <a:solidFill>
                            <a:srgbClr val="333333"/>
                          </a:solidFill>
                          <a:latin typeface="Arial"/>
                        </a:rPr>
                        <a:t>25,3%</a:t>
                      </a:r>
                    </a:p>
                  </a:txBody>
                  <a:tcPr/>
                </a:tc>
                <a:tc>
                  <a:txBody>
                    <a:bodyPr/>
                    <a:lstStyle/>
                    <a:p>
                      <a:pPr algn="r"/>
                      <a:r>
                        <a:rPr sz="1200" b="0" i="0" u="none">
                          <a:solidFill>
                            <a:srgbClr val="333333"/>
                          </a:solidFill>
                          <a:latin typeface="Arial"/>
                        </a:rPr>
                        <a:t>97</a:t>
                      </a:r>
                    </a:p>
                  </a:txBody>
                  <a:tcPr/>
                </a:tc>
                <a:extLst>
                  <a:ext uri="{0D108BD9-81ED-4DB2-BD59-A6C34878D82A}">
                    <a16:rowId xmlns:a16="http://schemas.microsoft.com/office/drawing/2014/main" val="10004"/>
                  </a:ext>
                </a:extLst>
              </a:tr>
              <a:tr h="363174">
                <a:tc>
                  <a:txBody>
                    <a:bodyPr/>
                    <a:lstStyle/>
                    <a:p>
                      <a:pPr algn="l"/>
                      <a:r>
                        <a:rPr sz="1200" b="0" i="0" u="none">
                          <a:solidFill>
                            <a:srgbClr val="333333"/>
                          </a:solidFill>
                          <a:latin typeface="Arial"/>
                        </a:rPr>
                        <a:t>Ei ollenkaan</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5,3%</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6,5%</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10,0%</a:t>
                      </a:r>
                    </a:p>
                  </a:txBody>
                  <a:tcPr>
                    <a:solidFill>
                      <a:srgbClr val="EFEFEF"/>
                    </a:solidFill>
                  </a:tcPr>
                </a:tc>
                <a:tc>
                  <a:txBody>
                    <a:bodyPr/>
                    <a:lstStyle/>
                    <a:p>
                      <a:pPr algn="r"/>
                      <a:r>
                        <a:rPr sz="1200" b="0" i="0" u="none">
                          <a:solidFill>
                            <a:srgbClr val="333333"/>
                          </a:solidFill>
                          <a:latin typeface="Arial"/>
                        </a:rPr>
                        <a:t>52</a:t>
                      </a:r>
                    </a:p>
                  </a:txBody>
                  <a:tcPr>
                    <a:solidFill>
                      <a:srgbClr val="EFEFEF"/>
                    </a:solidFill>
                  </a:tcPr>
                </a:tc>
                <a:tc>
                  <a:txBody>
                    <a:bodyPr/>
                    <a:lstStyle/>
                    <a:p>
                      <a:pPr algn="r"/>
                      <a:r>
                        <a:rPr sz="1200" b="0" i="0" u="none">
                          <a:solidFill>
                            <a:srgbClr val="333333"/>
                          </a:solidFill>
                          <a:latin typeface="Arial"/>
                        </a:rPr>
                        <a:t>22,7%</a:t>
                      </a:r>
                    </a:p>
                  </a:txBody>
                  <a:tcPr>
                    <a:solidFill>
                      <a:srgbClr val="EFEFEF"/>
                    </a:solidFill>
                  </a:tcPr>
                </a:tc>
                <a:tc>
                  <a:txBody>
                    <a:bodyPr/>
                    <a:lstStyle/>
                    <a:p>
                      <a:pPr algn="r"/>
                      <a:r>
                        <a:rPr sz="1200" b="0" i="0" u="none">
                          <a:solidFill>
                            <a:srgbClr val="333333"/>
                          </a:solidFill>
                          <a:latin typeface="Arial"/>
                        </a:rPr>
                        <a:t>65</a:t>
                      </a:r>
                    </a:p>
                  </a:txBody>
                  <a:tcPr>
                    <a:solidFill>
                      <a:srgbClr val="EFEFEF"/>
                    </a:solidFill>
                  </a:tcPr>
                </a:tc>
                <a:extLst>
                  <a:ext uri="{0D108BD9-81ED-4DB2-BD59-A6C34878D82A}">
                    <a16:rowId xmlns:a16="http://schemas.microsoft.com/office/drawing/2014/main" val="10005"/>
                  </a:ext>
                </a:extLst>
              </a:tr>
              <a:tr h="847405">
                <a:tc>
                  <a:txBody>
                    <a:bodyPr/>
                    <a:lstStyle/>
                    <a:p>
                      <a:pPr algn="l"/>
                      <a:r>
                        <a:rPr sz="1200" b="0" i="0" u="none">
                          <a:solidFill>
                            <a:srgbClr val="333333"/>
                          </a:solidFill>
                          <a:latin typeface="Arial"/>
                        </a:rPr>
                        <a:t>En osaa arvioida vaikutuksia</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1,6%</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5,0%</a:t>
                      </a:r>
                    </a:p>
                  </a:txBody>
                  <a:tcPr/>
                </a:tc>
                <a:tc>
                  <a:txBody>
                    <a:bodyPr/>
                    <a:lstStyle/>
                    <a:p>
                      <a:pPr algn="r"/>
                      <a:r>
                        <a:rPr sz="1200" b="0" i="0" u="none">
                          <a:solidFill>
                            <a:srgbClr val="333333"/>
                          </a:solidFill>
                          <a:latin typeface="Arial"/>
                        </a:rPr>
                        <a:t>9</a:t>
                      </a:r>
                    </a:p>
                  </a:txBody>
                  <a:tcPr/>
                </a:tc>
                <a:tc>
                  <a:txBody>
                    <a:bodyPr/>
                    <a:lstStyle/>
                    <a:p>
                      <a:pPr algn="r"/>
                      <a:r>
                        <a:rPr sz="1200" b="0" i="0" u="none">
                          <a:solidFill>
                            <a:srgbClr val="333333"/>
                          </a:solidFill>
                          <a:latin typeface="Arial"/>
                        </a:rPr>
                        <a:t>3,9%</a:t>
                      </a:r>
                    </a:p>
                  </a:txBody>
                  <a:tcPr/>
                </a:tc>
                <a:tc>
                  <a:txBody>
                    <a:bodyPr/>
                    <a:lstStyle/>
                    <a:p>
                      <a:pPr algn="r"/>
                      <a:r>
                        <a:rPr sz="1200" b="0" i="0" u="none">
                          <a:solidFill>
                            <a:srgbClr val="333333"/>
                          </a:solidFill>
                          <a:latin typeface="Arial"/>
                        </a:rPr>
                        <a:t>14</a:t>
                      </a:r>
                    </a:p>
                  </a:txBody>
                  <a:tcPr/>
                </a:tc>
                <a:extLst>
                  <a:ext uri="{0D108BD9-81ED-4DB2-BD59-A6C34878D82A}">
                    <a16:rowId xmlns:a16="http://schemas.microsoft.com/office/drawing/2014/main" val="10006"/>
                  </a:ext>
                </a:extLst>
              </a:tr>
              <a:tr h="363174">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406</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extLst>
              <p:ext uri="{D42A27DB-BD31-4B8C-83A1-F6EECF244321}">
                <p14:modId xmlns:p14="http://schemas.microsoft.com/office/powerpoint/2010/main" val="3411995988"/>
              </p:ext>
            </p:extLst>
          </p:nvPr>
        </p:nvGraphicFramePr>
        <p:xfrm>
          <a:off x="254000" y="254000"/>
          <a:ext cx="11684000" cy="329184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Ei ole näköpiirissä vaikutuksia lyhyellä aikavälillä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33,3%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37,3%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43,4%</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154</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Ei ole näköpiirissä vaikutuksia pidemmällä aikavälillä</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3,6%</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8,3%</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8,5%</a:t>
                      </a:r>
                    </a:p>
                  </a:txBody>
                  <a:tcPr>
                    <a:solidFill>
                      <a:srgbClr val="EFEFEF"/>
                    </a:solidFill>
                  </a:tcPr>
                </a:tc>
                <a:tc>
                  <a:txBody>
                    <a:bodyPr/>
                    <a:lstStyle/>
                    <a:p>
                      <a:pPr algn="r"/>
                      <a:r>
                        <a:rPr sz="1200" b="0" i="0" u="none">
                          <a:solidFill>
                            <a:srgbClr val="333333"/>
                          </a:solidFill>
                          <a:latin typeface="Arial"/>
                        </a:rPr>
                        <a:t>45</a:t>
                      </a:r>
                    </a:p>
                  </a:txBody>
                  <a:tcPr>
                    <a:solidFill>
                      <a:srgbClr val="EFEFEF"/>
                    </a:solidFill>
                  </a:tcPr>
                </a:tc>
                <a:tc>
                  <a:txBody>
                    <a:bodyPr/>
                    <a:lstStyle/>
                    <a:p>
                      <a:pPr algn="r"/>
                      <a:r>
                        <a:rPr sz="1200" b="0" i="0" u="none">
                          <a:solidFill>
                            <a:srgbClr val="333333"/>
                          </a:solidFill>
                          <a:latin typeface="Arial"/>
                        </a:rPr>
                        <a:t>19,9%</a:t>
                      </a:r>
                    </a:p>
                  </a:txBody>
                  <a:tcPr>
                    <a:solidFill>
                      <a:srgbClr val="EFEFEF"/>
                    </a:solidFill>
                  </a:tcPr>
                </a:tc>
                <a:tc>
                  <a:txBody>
                    <a:bodyPr/>
                    <a:lstStyle/>
                    <a:p>
                      <a:pPr algn="r"/>
                      <a:r>
                        <a:rPr sz="1200" b="0" i="0" u="none">
                          <a:solidFill>
                            <a:srgbClr val="333333"/>
                          </a:solidFill>
                          <a:latin typeface="Arial"/>
                        </a:rPr>
                        <a:t>57</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Jokin muu asia mikä?</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7,1%</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7</a:t>
                      </a:r>
                    </a:p>
                  </a:txBody>
                  <a:tcPr/>
                </a:tc>
                <a:tc>
                  <a:txBody>
                    <a:bodyPr/>
                    <a:lstStyle/>
                    <a:p>
                      <a:pPr algn="r"/>
                      <a:r>
                        <a:rPr sz="1200" b="0" i="0" u="none">
                          <a:solidFill>
                            <a:srgbClr val="333333"/>
                          </a:solidFill>
                          <a:latin typeface="Arial"/>
                        </a:rPr>
                        <a:t>3,1%</a:t>
                      </a:r>
                    </a:p>
                  </a:txBody>
                  <a:tcPr/>
                </a:tc>
                <a:tc>
                  <a:txBody>
                    <a:bodyPr/>
                    <a:lstStyle/>
                    <a:p>
                      <a:pPr algn="r"/>
                      <a:r>
                        <a:rPr sz="1200" b="0" i="0" u="none" dirty="0">
                          <a:solidFill>
                            <a:srgbClr val="333333"/>
                          </a:solidFill>
                          <a:highlight>
                            <a:srgbClr val="C0C0C0"/>
                          </a:highlight>
                          <a:latin typeface="Arial"/>
                        </a:rPr>
                        <a:t>12</a:t>
                      </a:r>
                    </a:p>
                  </a:txBody>
                  <a:tcPr/>
                </a:tc>
                <a:extLst>
                  <a:ext uri="{0D108BD9-81ED-4DB2-BD59-A6C34878D82A}">
                    <a16:rowId xmlns:a16="http://schemas.microsoft.com/office/drawing/2014/main" val="10004"/>
                  </a:ext>
                </a:extLst>
              </a:tr>
              <a:tr h="0">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82</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77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288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515</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14. Millaisena näet yrityksesi toiminnan vuosina  </a:t>
            </a:r>
            <a:r>
              <a:rPr sz="1400" b="1" i="0" u="none">
                <a:solidFill>
                  <a:srgbClr val="8E44AD"/>
                </a:solidFill>
                <a:latin typeface="Arial"/>
              </a:rPr>
              <a:t>2023-2024</a:t>
            </a:r>
            <a:r>
              <a:rPr sz="1400" b="1" i="0" u="none">
                <a:latin typeface="Arial" pitchFamily="34" charset="0"/>
              </a:rPr>
              <a: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408, valittujen vastausten lukumäärä: 541</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14. Millaisena näet yrityksesi toiminnan vuosina  </a:t>
            </a:r>
            <a:r>
              <a:rPr sz="1400" b="1" i="0" u="none">
                <a:solidFill>
                  <a:srgbClr val="8E44AD"/>
                </a:solidFill>
                <a:latin typeface="Arial"/>
              </a:rPr>
              <a:t>2023-2024</a:t>
            </a:r>
            <a:r>
              <a:rPr sz="1400" b="1" i="0" u="none">
                <a:latin typeface="Arial" pitchFamily="34" charset="0"/>
              </a:rPr>
              <a: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408, valittujen vastausten lukumäärä: 541</a:t>
            </a:r>
          </a:p>
        </p:txBody>
      </p:sp>
      <p:graphicFrame>
        <p:nvGraphicFramePr>
          <p:cNvPr id="4" name="New Table"/>
          <p:cNvGraphicFramePr>
            <a:graphicFrameLocks noGrp="1"/>
          </p:cNvGraphicFramePr>
          <p:nvPr>
            <p:extLst>
              <p:ext uri="{D42A27DB-BD31-4B8C-83A1-F6EECF244321}">
                <p14:modId xmlns:p14="http://schemas.microsoft.com/office/powerpoint/2010/main" val="266141000"/>
              </p:ext>
            </p:extLst>
          </p:nvPr>
        </p:nvGraphicFramePr>
        <p:xfrm>
          <a:off x="254000" y="1031240"/>
          <a:ext cx="11684000" cy="530352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Yrityksemme selviää tämän hetkisistä haasteista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73,7%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70,5%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76,3%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71,1%</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292</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Näemme yrityksellemme uusia kasvun ja liiketoiminnan kehittymisen                        mahdollisuuksia</a:t>
                      </a:r>
                    </a:p>
                  </a:txBody>
                  <a:tcPr>
                    <a:solidFill>
                      <a:srgbClr val="EFEFEF"/>
                    </a:solidFill>
                  </a:tcPr>
                </a:tc>
                <a:tc>
                  <a:txBody>
                    <a:bodyPr/>
                    <a:lstStyle/>
                    <a:p>
                      <a:pPr algn="r"/>
                      <a:r>
                        <a:rPr sz="1200" b="0" i="0" u="none">
                          <a:solidFill>
                            <a:srgbClr val="333333"/>
                          </a:solidFill>
                          <a:latin typeface="Arial"/>
                        </a:rPr>
                        <a:t>16</a:t>
                      </a:r>
                    </a:p>
                  </a:txBody>
                  <a:tcPr>
                    <a:solidFill>
                      <a:srgbClr val="EFEFEF"/>
                    </a:solidFill>
                  </a:tcPr>
                </a:tc>
                <a:tc>
                  <a:txBody>
                    <a:bodyPr/>
                    <a:lstStyle/>
                    <a:p>
                      <a:pPr algn="r"/>
                      <a:r>
                        <a:rPr sz="1200" b="0" i="0" u="none">
                          <a:solidFill>
                            <a:srgbClr val="333333"/>
                          </a:solidFill>
                          <a:latin typeface="Arial"/>
                        </a:rPr>
                        <a:t>28,1%</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9,8%</a:t>
                      </a:r>
                    </a:p>
                  </a:txBody>
                  <a:tcPr>
                    <a:solidFill>
                      <a:srgbClr val="EFEFEF"/>
                    </a:solidFill>
                  </a:tcPr>
                </a:tc>
                <a:tc>
                  <a:txBody>
                    <a:bodyPr/>
                    <a:lstStyle/>
                    <a:p>
                      <a:pPr algn="r"/>
                      <a:r>
                        <a:rPr sz="1200" b="0" i="0" u="none">
                          <a:solidFill>
                            <a:srgbClr val="333333"/>
                          </a:solidFill>
                          <a:latin typeface="Arial"/>
                        </a:rPr>
                        <a:t>12</a:t>
                      </a:r>
                    </a:p>
                  </a:txBody>
                  <a:tcPr>
                    <a:solidFill>
                      <a:srgbClr val="EFEFEF"/>
                    </a:solidFill>
                  </a:tcPr>
                </a:tc>
                <a:tc>
                  <a:txBody>
                    <a:bodyPr/>
                    <a:lstStyle/>
                    <a:p>
                      <a:pPr algn="r"/>
                      <a:r>
                        <a:rPr sz="1200" b="0" i="0" u="none">
                          <a:solidFill>
                            <a:srgbClr val="333333"/>
                          </a:solidFill>
                          <a:latin typeface="Arial"/>
                        </a:rPr>
                        <a:t>20,3%</a:t>
                      </a:r>
                    </a:p>
                  </a:txBody>
                  <a:tcPr>
                    <a:solidFill>
                      <a:srgbClr val="EFEFEF"/>
                    </a:solidFill>
                  </a:tcPr>
                </a:tc>
                <a:tc>
                  <a:txBody>
                    <a:bodyPr/>
                    <a:lstStyle/>
                    <a:p>
                      <a:pPr algn="r"/>
                      <a:r>
                        <a:rPr sz="1200" b="0" i="0" u="none">
                          <a:solidFill>
                            <a:srgbClr val="333333"/>
                          </a:solidFill>
                          <a:latin typeface="Arial"/>
                        </a:rPr>
                        <a:t>48</a:t>
                      </a:r>
                    </a:p>
                  </a:txBody>
                  <a:tcPr>
                    <a:solidFill>
                      <a:srgbClr val="EFEFEF"/>
                    </a:solidFill>
                  </a:tcPr>
                </a:tc>
                <a:tc>
                  <a:txBody>
                    <a:bodyPr/>
                    <a:lstStyle/>
                    <a:p>
                      <a:pPr algn="r"/>
                      <a:r>
                        <a:rPr sz="1200" b="0" i="0" u="none">
                          <a:solidFill>
                            <a:srgbClr val="333333"/>
                          </a:solidFill>
                          <a:latin typeface="Arial"/>
                        </a:rPr>
                        <a:t>21,1%</a:t>
                      </a:r>
                    </a:p>
                  </a:txBody>
                  <a:tcPr>
                    <a:solidFill>
                      <a:srgbClr val="EFEFEF"/>
                    </a:solidFill>
                  </a:tcPr>
                </a:tc>
                <a:tc>
                  <a:txBody>
                    <a:bodyPr/>
                    <a:lstStyle/>
                    <a:p>
                      <a:pPr algn="r"/>
                      <a:r>
                        <a:rPr sz="1200" b="0" i="0" u="none">
                          <a:solidFill>
                            <a:srgbClr val="333333"/>
                          </a:solidFill>
                          <a:latin typeface="Arial"/>
                        </a:rPr>
                        <a:t>82</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Tulemme investoimaan yrityksen laajenemiseen seuraavan kahden vuoden aikana</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21,1%</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1,6%</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8,5%</a:t>
                      </a:r>
                    </a:p>
                  </a:txBody>
                  <a:tcPr/>
                </a:tc>
                <a:tc>
                  <a:txBody>
                    <a:bodyPr/>
                    <a:lstStyle/>
                    <a:p>
                      <a:pPr algn="r"/>
                      <a:r>
                        <a:rPr sz="1200" b="0" i="0" u="none">
                          <a:solidFill>
                            <a:srgbClr val="333333"/>
                          </a:solidFill>
                          <a:latin typeface="Arial"/>
                        </a:rPr>
                        <a:t>13</a:t>
                      </a:r>
                    </a:p>
                  </a:txBody>
                  <a:tcPr/>
                </a:tc>
                <a:tc>
                  <a:txBody>
                    <a:bodyPr/>
                    <a:lstStyle/>
                    <a:p>
                      <a:pPr algn="r"/>
                      <a:r>
                        <a:rPr sz="1200" b="0" i="0" u="none">
                          <a:solidFill>
                            <a:srgbClr val="333333"/>
                          </a:solidFill>
                          <a:latin typeface="Arial"/>
                        </a:rPr>
                        <a:t>5,7%</a:t>
                      </a:r>
                    </a:p>
                  </a:txBody>
                  <a:tcPr/>
                </a:tc>
                <a:tc>
                  <a:txBody>
                    <a:bodyPr/>
                    <a:lstStyle/>
                    <a:p>
                      <a:pPr algn="r"/>
                      <a:r>
                        <a:rPr sz="1200" b="0" i="0" u="none" dirty="0">
                          <a:solidFill>
                            <a:srgbClr val="333333"/>
                          </a:solidFill>
                          <a:highlight>
                            <a:srgbClr val="C0C0C0"/>
                          </a:highlight>
                          <a:latin typeface="Arial"/>
                        </a:rPr>
                        <a:t>31</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Pohdimme yrityksen toiminnan alasajoa</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8,8%</a:t>
                      </a:r>
                    </a:p>
                  </a:txBody>
                  <a:tcPr>
                    <a:solidFill>
                      <a:srgbClr val="EFEFEF"/>
                    </a:solidFill>
                  </a:tcPr>
                </a:tc>
                <a:tc>
                  <a:txBody>
                    <a:bodyPr/>
                    <a:lstStyle/>
                    <a:p>
                      <a:pPr algn="r"/>
                      <a:r>
                        <a:rPr sz="1200" b="0" i="0" u="none">
                          <a:solidFill>
                            <a:srgbClr val="333333"/>
                          </a:solidFill>
                          <a:latin typeface="Arial"/>
                        </a:rPr>
                        <a:t>11</a:t>
                      </a:r>
                    </a:p>
                  </a:txBody>
                  <a:tcPr>
                    <a:solidFill>
                      <a:srgbClr val="EFEFEF"/>
                    </a:solidFill>
                  </a:tcPr>
                </a:tc>
                <a:tc>
                  <a:txBody>
                    <a:bodyPr/>
                    <a:lstStyle/>
                    <a:p>
                      <a:pPr algn="r"/>
                      <a:r>
                        <a:rPr sz="1200" b="0" i="0" u="none">
                          <a:solidFill>
                            <a:srgbClr val="333333"/>
                          </a:solidFill>
                          <a:latin typeface="Arial"/>
                        </a:rPr>
                        <a:t>18,0%</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10,2%</a:t>
                      </a:r>
                    </a:p>
                  </a:txBody>
                  <a:tcPr>
                    <a:solidFill>
                      <a:srgbClr val="EFEFEF"/>
                    </a:solidFill>
                  </a:tcPr>
                </a:tc>
                <a:tc>
                  <a:txBody>
                    <a:bodyPr/>
                    <a:lstStyle/>
                    <a:p>
                      <a:pPr algn="r"/>
                      <a:r>
                        <a:rPr sz="1200" b="0" i="0" u="none">
                          <a:solidFill>
                            <a:srgbClr val="333333"/>
                          </a:solidFill>
                          <a:latin typeface="Arial"/>
                        </a:rPr>
                        <a:t>26</a:t>
                      </a:r>
                    </a:p>
                  </a:txBody>
                  <a:tcPr>
                    <a:solidFill>
                      <a:srgbClr val="EFEFEF"/>
                    </a:solidFill>
                  </a:tcPr>
                </a:tc>
                <a:tc>
                  <a:txBody>
                    <a:bodyPr/>
                    <a:lstStyle/>
                    <a:p>
                      <a:pPr algn="r"/>
                      <a:r>
                        <a:rPr sz="1200" b="0" i="0" u="none">
                          <a:solidFill>
                            <a:srgbClr val="333333"/>
                          </a:solidFill>
                          <a:latin typeface="Arial"/>
                        </a:rPr>
                        <a:t>11,4%</a:t>
                      </a:r>
                    </a:p>
                  </a:txBody>
                  <a:tcPr>
                    <a:solidFill>
                      <a:srgbClr val="EFEFEF"/>
                    </a:solidFill>
                  </a:tcPr>
                </a:tc>
                <a:tc>
                  <a:txBody>
                    <a:bodyPr/>
                    <a:lstStyle/>
                    <a:p>
                      <a:pPr algn="r"/>
                      <a:r>
                        <a:rPr sz="1200" b="0" i="0" u="none" dirty="0">
                          <a:solidFill>
                            <a:srgbClr val="333333"/>
                          </a:solidFill>
                          <a:latin typeface="Arial"/>
                        </a:rPr>
                        <a:t>48</a:t>
                      </a:r>
                    </a:p>
                  </a:txBody>
                  <a:tcPr>
                    <a:solidFill>
                      <a:srgbClr val="EFEFEF"/>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extLst>
              <p:ext uri="{D42A27DB-BD31-4B8C-83A1-F6EECF244321}">
                <p14:modId xmlns:p14="http://schemas.microsoft.com/office/powerpoint/2010/main" val="1511071613"/>
              </p:ext>
            </p:extLst>
          </p:nvPr>
        </p:nvGraphicFramePr>
        <p:xfrm>
          <a:off x="254000" y="254000"/>
          <a:ext cx="11684000" cy="420624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Pohdimme yrityksen toiminna keskeyttämistä joksikin aikaa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6,6%</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22</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Mietimme yrityksemme myyntiä</a:t>
                      </a:r>
                    </a:p>
                  </a:txBody>
                  <a:tcPr>
                    <a:solidFill>
                      <a:srgbClr val="EFEFEF"/>
                    </a:solidFill>
                  </a:tcPr>
                </a:tc>
                <a:tc>
                  <a:txBody>
                    <a:bodyPr/>
                    <a:lstStyle/>
                    <a:p>
                      <a:pPr algn="r"/>
                      <a:r>
                        <a:rPr sz="1200" b="0" i="0" u="none">
                          <a:solidFill>
                            <a:srgbClr val="333333"/>
                          </a:solidFill>
                          <a:latin typeface="Arial"/>
                        </a:rPr>
                        <a:t>11</a:t>
                      </a:r>
                    </a:p>
                  </a:txBody>
                  <a:tcPr>
                    <a:solidFill>
                      <a:srgbClr val="EFEFEF"/>
                    </a:solidFill>
                  </a:tcPr>
                </a:tc>
                <a:tc>
                  <a:txBody>
                    <a:bodyPr/>
                    <a:lstStyle/>
                    <a:p>
                      <a:pPr algn="r"/>
                      <a:r>
                        <a:rPr sz="1200" b="0" i="0" u="none">
                          <a:solidFill>
                            <a:srgbClr val="333333"/>
                          </a:solidFill>
                          <a:latin typeface="Arial"/>
                        </a:rPr>
                        <a:t>19,3%</a:t>
                      </a:r>
                    </a:p>
                  </a:txBody>
                  <a:tcPr>
                    <a:solidFill>
                      <a:srgbClr val="EFEFEF"/>
                    </a:solidFill>
                  </a:tcPr>
                </a:tc>
                <a:tc>
                  <a:txBody>
                    <a:bodyPr/>
                    <a:lstStyle/>
                    <a:p>
                      <a:pPr algn="r"/>
                      <a:r>
                        <a:rPr sz="1200" b="0" i="0" u="none">
                          <a:solidFill>
                            <a:srgbClr val="333333"/>
                          </a:solidFill>
                          <a:latin typeface="Arial"/>
                        </a:rPr>
                        <a:t>16</a:t>
                      </a:r>
                    </a:p>
                  </a:txBody>
                  <a:tcPr>
                    <a:solidFill>
                      <a:srgbClr val="EFEFEF"/>
                    </a:solidFill>
                  </a:tcPr>
                </a:tc>
                <a:tc>
                  <a:txBody>
                    <a:bodyPr/>
                    <a:lstStyle/>
                    <a:p>
                      <a:pPr algn="r"/>
                      <a:r>
                        <a:rPr sz="1200" b="0" i="0" u="none">
                          <a:solidFill>
                            <a:srgbClr val="333333"/>
                          </a:solidFill>
                          <a:latin typeface="Arial"/>
                        </a:rPr>
                        <a:t>26,2%</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16,9%</a:t>
                      </a:r>
                    </a:p>
                  </a:txBody>
                  <a:tcPr>
                    <a:solidFill>
                      <a:srgbClr val="EFEFEF"/>
                    </a:solidFill>
                  </a:tcPr>
                </a:tc>
                <a:tc>
                  <a:txBody>
                    <a:bodyPr/>
                    <a:lstStyle/>
                    <a:p>
                      <a:pPr algn="r"/>
                      <a:r>
                        <a:rPr sz="1200" b="0" i="0" u="none">
                          <a:solidFill>
                            <a:srgbClr val="333333"/>
                          </a:solidFill>
                          <a:latin typeface="Arial"/>
                        </a:rPr>
                        <a:t>19</a:t>
                      </a:r>
                    </a:p>
                  </a:txBody>
                  <a:tcPr>
                    <a:solidFill>
                      <a:srgbClr val="EFEFEF"/>
                    </a:solidFill>
                  </a:tcPr>
                </a:tc>
                <a:tc>
                  <a:txBody>
                    <a:bodyPr/>
                    <a:lstStyle/>
                    <a:p>
                      <a:pPr algn="r"/>
                      <a:r>
                        <a:rPr sz="1200" b="0" i="0" u="none">
                          <a:solidFill>
                            <a:srgbClr val="333333"/>
                          </a:solidFill>
                          <a:latin typeface="Arial"/>
                        </a:rPr>
                        <a:t>8,3%</a:t>
                      </a:r>
                    </a:p>
                  </a:txBody>
                  <a:tcPr>
                    <a:solidFill>
                      <a:srgbClr val="EFEFEF"/>
                    </a:solidFill>
                  </a:tcPr>
                </a:tc>
                <a:tc>
                  <a:txBody>
                    <a:bodyPr/>
                    <a:lstStyle/>
                    <a:p>
                      <a:pPr algn="r"/>
                      <a:r>
                        <a:rPr sz="1200" b="0" i="0" u="none">
                          <a:solidFill>
                            <a:srgbClr val="333333"/>
                          </a:solidFill>
                          <a:latin typeface="Arial"/>
                        </a:rPr>
                        <a:t>56</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Pohdimme yrityksen ostoa tai muuta merkittävää laajenemista liiketoimintakaupan  avulla</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5,3%</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1,6%</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0,4%</a:t>
                      </a:r>
                    </a:p>
                  </a:txBody>
                  <a:tcPr/>
                </a:tc>
                <a:tc>
                  <a:txBody>
                    <a:bodyPr/>
                    <a:lstStyle/>
                    <a:p>
                      <a:pPr algn="r"/>
                      <a:r>
                        <a:rPr sz="1200" b="0" i="0" u="none" dirty="0">
                          <a:solidFill>
                            <a:srgbClr val="333333"/>
                          </a:solidFill>
                          <a:highlight>
                            <a:srgbClr val="C0C0C0"/>
                          </a:highlight>
                          <a:latin typeface="Arial"/>
                        </a:rPr>
                        <a:t>5</a:t>
                      </a:r>
                    </a:p>
                  </a:txBody>
                  <a:tcPr/>
                </a:tc>
                <a:extLst>
                  <a:ext uri="{0D108BD9-81ED-4DB2-BD59-A6C34878D82A}">
                    <a16:rowId xmlns:a16="http://schemas.microsoft.com/office/drawing/2014/main" val="10004"/>
                  </a:ext>
                </a:extLst>
              </a:tr>
              <a:tr h="0">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91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80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81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284</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536</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15. Kuinka paljon </a:t>
            </a:r>
            <a:r>
              <a:rPr sz="1400" b="1" i="0" u="none">
                <a:solidFill>
                  <a:srgbClr val="8E44AD"/>
                </a:solidFill>
                <a:latin typeface="Arial"/>
              </a:rPr>
              <a:t>sähkön hinnankorotukset</a:t>
            </a:r>
            <a:r>
              <a:rPr sz="1400" b="1" i="0" u="none">
                <a:latin typeface="Arial" pitchFamily="34" charset="0"/>
              </a:rPr>
              <a:t> vaikuttavat yrityksesi toimintaan?</a:t>
            </a:r>
          </a:p>
        </p:txBody>
      </p:sp>
      <p:sp>
        <p:nvSpPr>
          <p:cNvPr id="3" name="New shape"/>
          <p:cNvSpPr/>
          <p:nvPr/>
        </p:nvSpPr>
        <p:spPr>
          <a:xfrm>
            <a:off x="254000" y="5943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999999"/>
          </a:fontRef>
        </p:style>
        <p:txBody>
          <a:bodyPr lIns="0" tIns="0" rIns="0" bIns="0" rtlCol="0" anchor="t">
            <a:spAutoFit/>
          </a:bodyPr>
          <a:lstStyle/>
          <a:p>
            <a:r>
              <a:rPr sz="1200" b="0" i="1" u="none">
                <a:latin typeface="Arial" pitchFamily="34" charset="0"/>
              </a:rPr>
              <a:t>Muutama sana sähkön ja energiahintojen noususta ja niiden vaikutuksesta yrityksesi toimintaan</a:t>
            </a:r>
          </a:p>
        </p:txBody>
      </p:sp>
      <p:sp>
        <p:nvSpPr>
          <p:cNvPr id="4" name="New shape"/>
          <p:cNvSpPr/>
          <p:nvPr/>
        </p:nvSpPr>
        <p:spPr>
          <a:xfrm>
            <a:off x="254000" y="90424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410</a:t>
            </a:r>
          </a:p>
        </p:txBody>
      </p:sp>
      <p:graphicFrame>
        <p:nvGraphicFramePr>
          <p:cNvPr id="5" name="ChartObject"/>
          <p:cNvGraphicFramePr/>
          <p:nvPr/>
        </p:nvGraphicFramePr>
        <p:xfrm>
          <a:off x="254000" y="127762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15. Kuinka paljon </a:t>
            </a:r>
            <a:r>
              <a:rPr sz="1400" b="1" i="0" u="none">
                <a:solidFill>
                  <a:srgbClr val="8E44AD"/>
                </a:solidFill>
                <a:latin typeface="Arial"/>
              </a:rPr>
              <a:t>sähkön hinnankorotukset</a:t>
            </a:r>
            <a:r>
              <a:rPr sz="1400" b="1" i="0" u="none">
                <a:latin typeface="Arial" pitchFamily="34" charset="0"/>
              </a:rPr>
              <a:t> vaikuttavat yrityksesi toimintaan?</a:t>
            </a:r>
          </a:p>
        </p:txBody>
      </p:sp>
      <p:sp>
        <p:nvSpPr>
          <p:cNvPr id="3" name="New shape"/>
          <p:cNvSpPr/>
          <p:nvPr/>
        </p:nvSpPr>
        <p:spPr>
          <a:xfrm>
            <a:off x="254000" y="5943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999999"/>
          </a:fontRef>
        </p:style>
        <p:txBody>
          <a:bodyPr lIns="0" tIns="0" rIns="0" bIns="0" rtlCol="0" anchor="t">
            <a:spAutoFit/>
          </a:bodyPr>
          <a:lstStyle/>
          <a:p>
            <a:r>
              <a:rPr sz="1200" b="0" i="1" u="none">
                <a:latin typeface="Arial" pitchFamily="34" charset="0"/>
              </a:rPr>
              <a:t>Muutama sana sähkön ja energiahintojen noususta ja niiden vaikutuksesta yrityksesi toimintaan</a:t>
            </a:r>
          </a:p>
        </p:txBody>
      </p:sp>
      <p:sp>
        <p:nvSpPr>
          <p:cNvPr id="4" name="New shape"/>
          <p:cNvSpPr/>
          <p:nvPr/>
        </p:nvSpPr>
        <p:spPr>
          <a:xfrm>
            <a:off x="254000" y="90424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410</a:t>
            </a:r>
          </a:p>
        </p:txBody>
      </p:sp>
      <p:graphicFrame>
        <p:nvGraphicFramePr>
          <p:cNvPr id="5" name="New Table"/>
          <p:cNvGraphicFramePr>
            <a:graphicFrameLocks noGrp="1"/>
          </p:cNvGraphicFramePr>
          <p:nvPr>
            <p:extLst>
              <p:ext uri="{D42A27DB-BD31-4B8C-83A1-F6EECF244321}">
                <p14:modId xmlns:p14="http://schemas.microsoft.com/office/powerpoint/2010/main" val="840702469"/>
              </p:ext>
            </p:extLst>
          </p:nvPr>
        </p:nvGraphicFramePr>
        <p:xfrm>
          <a:off x="254000" y="1277620"/>
          <a:ext cx="9226380" cy="3931846"/>
        </p:xfrm>
        <a:graphic>
          <a:graphicData uri="http://schemas.openxmlformats.org/drawingml/2006/table">
            <a:tbl>
              <a:tblPr firstRow="1" bandRow="1"/>
              <a:tblGrid>
                <a:gridCol w="922638">
                  <a:extLst>
                    <a:ext uri="{9D8B030D-6E8A-4147-A177-3AD203B41FA5}">
                      <a16:colId xmlns:a16="http://schemas.microsoft.com/office/drawing/2014/main" val="20000"/>
                    </a:ext>
                  </a:extLst>
                </a:gridCol>
                <a:gridCol w="922638">
                  <a:extLst>
                    <a:ext uri="{9D8B030D-6E8A-4147-A177-3AD203B41FA5}">
                      <a16:colId xmlns:a16="http://schemas.microsoft.com/office/drawing/2014/main" val="20001"/>
                    </a:ext>
                  </a:extLst>
                </a:gridCol>
                <a:gridCol w="922638">
                  <a:extLst>
                    <a:ext uri="{9D8B030D-6E8A-4147-A177-3AD203B41FA5}">
                      <a16:colId xmlns:a16="http://schemas.microsoft.com/office/drawing/2014/main" val="20002"/>
                    </a:ext>
                  </a:extLst>
                </a:gridCol>
                <a:gridCol w="922638">
                  <a:extLst>
                    <a:ext uri="{9D8B030D-6E8A-4147-A177-3AD203B41FA5}">
                      <a16:colId xmlns:a16="http://schemas.microsoft.com/office/drawing/2014/main" val="20003"/>
                    </a:ext>
                  </a:extLst>
                </a:gridCol>
                <a:gridCol w="922638">
                  <a:extLst>
                    <a:ext uri="{9D8B030D-6E8A-4147-A177-3AD203B41FA5}">
                      <a16:colId xmlns:a16="http://schemas.microsoft.com/office/drawing/2014/main" val="20004"/>
                    </a:ext>
                  </a:extLst>
                </a:gridCol>
                <a:gridCol w="922638">
                  <a:extLst>
                    <a:ext uri="{9D8B030D-6E8A-4147-A177-3AD203B41FA5}">
                      <a16:colId xmlns:a16="http://schemas.microsoft.com/office/drawing/2014/main" val="20005"/>
                    </a:ext>
                  </a:extLst>
                </a:gridCol>
                <a:gridCol w="922638">
                  <a:extLst>
                    <a:ext uri="{9D8B030D-6E8A-4147-A177-3AD203B41FA5}">
                      <a16:colId xmlns:a16="http://schemas.microsoft.com/office/drawing/2014/main" val="20006"/>
                    </a:ext>
                  </a:extLst>
                </a:gridCol>
                <a:gridCol w="922638">
                  <a:extLst>
                    <a:ext uri="{9D8B030D-6E8A-4147-A177-3AD203B41FA5}">
                      <a16:colId xmlns:a16="http://schemas.microsoft.com/office/drawing/2014/main" val="20007"/>
                    </a:ext>
                  </a:extLst>
                </a:gridCol>
                <a:gridCol w="922638">
                  <a:extLst>
                    <a:ext uri="{9D8B030D-6E8A-4147-A177-3AD203B41FA5}">
                      <a16:colId xmlns:a16="http://schemas.microsoft.com/office/drawing/2014/main" val="20008"/>
                    </a:ext>
                  </a:extLst>
                </a:gridCol>
                <a:gridCol w="922638">
                  <a:extLst>
                    <a:ext uri="{9D8B030D-6E8A-4147-A177-3AD203B41FA5}">
                      <a16:colId xmlns:a16="http://schemas.microsoft.com/office/drawing/2014/main" val="20009"/>
                    </a:ext>
                  </a:extLst>
                </a:gridCol>
              </a:tblGrid>
              <a:tr h="431064">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431064">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431064">
                <a:tc>
                  <a:txBody>
                    <a:bodyPr/>
                    <a:lstStyle/>
                    <a:p>
                      <a:pPr algn="l"/>
                      <a:r>
                        <a:rPr sz="1200" b="0" i="0" u="none">
                          <a:solidFill>
                            <a:srgbClr val="333333"/>
                          </a:solidFill>
                          <a:latin typeface="Arial"/>
                        </a:rPr>
                        <a:t>Merkittävästi</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24,5%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26,2%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76</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431064">
                <a:tc>
                  <a:txBody>
                    <a:bodyPr/>
                    <a:lstStyle/>
                    <a:p>
                      <a:pPr algn="l"/>
                      <a:r>
                        <a:rPr sz="1200" b="0" i="0" u="none">
                          <a:solidFill>
                            <a:srgbClr val="333333"/>
                          </a:solidFill>
                          <a:latin typeface="Arial"/>
                        </a:rPr>
                        <a:t>Jonkin verran</a:t>
                      </a:r>
                    </a:p>
                  </a:txBody>
                  <a:tcPr>
                    <a:solidFill>
                      <a:srgbClr val="EFEFEF"/>
                    </a:solidFill>
                  </a:tcPr>
                </a:tc>
                <a:tc>
                  <a:txBody>
                    <a:bodyPr/>
                    <a:lstStyle/>
                    <a:p>
                      <a:pPr algn="r"/>
                      <a:r>
                        <a:rPr sz="1200" b="0" i="0" u="none">
                          <a:solidFill>
                            <a:srgbClr val="333333"/>
                          </a:solidFill>
                          <a:latin typeface="Arial"/>
                        </a:rPr>
                        <a:t>31</a:t>
                      </a:r>
                    </a:p>
                  </a:txBody>
                  <a:tcPr>
                    <a:solidFill>
                      <a:srgbClr val="EFEFEF"/>
                    </a:solidFill>
                  </a:tcPr>
                </a:tc>
                <a:tc>
                  <a:txBody>
                    <a:bodyPr/>
                    <a:lstStyle/>
                    <a:p>
                      <a:pPr algn="r"/>
                      <a:r>
                        <a:rPr sz="1200" b="0" i="0" u="none">
                          <a:solidFill>
                            <a:srgbClr val="333333"/>
                          </a:solidFill>
                          <a:latin typeface="Arial"/>
                        </a:rPr>
                        <a:t>54,4%</a:t>
                      </a:r>
                    </a:p>
                  </a:txBody>
                  <a:tcPr>
                    <a:solidFill>
                      <a:srgbClr val="EFEFEF"/>
                    </a:solidFill>
                  </a:tcPr>
                </a:tc>
                <a:tc>
                  <a:txBody>
                    <a:bodyPr/>
                    <a:lstStyle/>
                    <a:p>
                      <a:pPr algn="r"/>
                      <a:r>
                        <a:rPr sz="1200" b="0" i="0" u="none">
                          <a:solidFill>
                            <a:srgbClr val="333333"/>
                          </a:solidFill>
                          <a:latin typeface="Arial"/>
                        </a:rPr>
                        <a:t>31</a:t>
                      </a:r>
                    </a:p>
                  </a:txBody>
                  <a:tcPr>
                    <a:solidFill>
                      <a:srgbClr val="EFEFEF"/>
                    </a:solidFill>
                  </a:tcPr>
                </a:tc>
                <a:tc>
                  <a:txBody>
                    <a:bodyPr/>
                    <a:lstStyle/>
                    <a:p>
                      <a:pPr algn="r"/>
                      <a:r>
                        <a:rPr sz="1200" b="0" i="0" u="none">
                          <a:solidFill>
                            <a:srgbClr val="333333"/>
                          </a:solidFill>
                          <a:latin typeface="Arial"/>
                        </a:rPr>
                        <a:t>50,8%</a:t>
                      </a:r>
                    </a:p>
                  </a:txBody>
                  <a:tcPr>
                    <a:solidFill>
                      <a:srgbClr val="EFEFEF"/>
                    </a:solidFill>
                  </a:tcPr>
                </a:tc>
                <a:tc>
                  <a:txBody>
                    <a:bodyPr/>
                    <a:lstStyle/>
                    <a:p>
                      <a:pPr algn="r"/>
                      <a:r>
                        <a:rPr sz="1200" b="0" i="0" u="none">
                          <a:solidFill>
                            <a:srgbClr val="333333"/>
                          </a:solidFill>
                          <a:latin typeface="Arial"/>
                        </a:rPr>
                        <a:t>24</a:t>
                      </a:r>
                    </a:p>
                  </a:txBody>
                  <a:tcPr>
                    <a:solidFill>
                      <a:srgbClr val="EFEFEF"/>
                    </a:solidFill>
                  </a:tcPr>
                </a:tc>
                <a:tc>
                  <a:txBody>
                    <a:bodyPr/>
                    <a:lstStyle/>
                    <a:p>
                      <a:pPr algn="r"/>
                      <a:r>
                        <a:rPr sz="1200" b="0" i="0" u="none">
                          <a:solidFill>
                            <a:srgbClr val="333333"/>
                          </a:solidFill>
                          <a:latin typeface="Arial"/>
                        </a:rPr>
                        <a:t>40,0%</a:t>
                      </a:r>
                    </a:p>
                  </a:txBody>
                  <a:tcPr>
                    <a:solidFill>
                      <a:srgbClr val="EFEFEF"/>
                    </a:solidFill>
                  </a:tcPr>
                </a:tc>
                <a:tc>
                  <a:txBody>
                    <a:bodyPr/>
                    <a:lstStyle/>
                    <a:p>
                      <a:pPr algn="r"/>
                      <a:r>
                        <a:rPr sz="1200" b="0" i="0" u="none">
                          <a:solidFill>
                            <a:srgbClr val="333333"/>
                          </a:solidFill>
                          <a:latin typeface="Arial"/>
                        </a:rPr>
                        <a:t>95</a:t>
                      </a:r>
                    </a:p>
                  </a:txBody>
                  <a:tcPr>
                    <a:solidFill>
                      <a:srgbClr val="EFEFEF"/>
                    </a:solidFill>
                  </a:tcPr>
                </a:tc>
                <a:tc>
                  <a:txBody>
                    <a:bodyPr/>
                    <a:lstStyle/>
                    <a:p>
                      <a:pPr algn="r"/>
                      <a:r>
                        <a:rPr sz="1200" b="0" i="0" u="none">
                          <a:solidFill>
                            <a:srgbClr val="333333"/>
                          </a:solidFill>
                          <a:latin typeface="Arial"/>
                        </a:rPr>
                        <a:t>41,5%</a:t>
                      </a:r>
                    </a:p>
                  </a:txBody>
                  <a:tcPr>
                    <a:solidFill>
                      <a:srgbClr val="EFEFEF"/>
                    </a:solidFill>
                  </a:tcPr>
                </a:tc>
                <a:tc>
                  <a:txBody>
                    <a:bodyPr/>
                    <a:lstStyle/>
                    <a:p>
                      <a:pPr algn="r"/>
                      <a:r>
                        <a:rPr sz="1200" b="0" i="0" u="none">
                          <a:solidFill>
                            <a:srgbClr val="333333"/>
                          </a:solidFill>
                          <a:latin typeface="Arial"/>
                        </a:rPr>
                        <a:t>181</a:t>
                      </a:r>
                    </a:p>
                  </a:txBody>
                  <a:tcPr>
                    <a:solidFill>
                      <a:srgbClr val="EFEFEF"/>
                    </a:solidFill>
                  </a:tcPr>
                </a:tc>
                <a:extLst>
                  <a:ext uri="{0D108BD9-81ED-4DB2-BD59-A6C34878D82A}">
                    <a16:rowId xmlns:a16="http://schemas.microsoft.com/office/drawing/2014/main" val="10003"/>
                  </a:ext>
                </a:extLst>
              </a:tr>
              <a:tr h="718439">
                <a:tc>
                  <a:txBody>
                    <a:bodyPr/>
                    <a:lstStyle/>
                    <a:p>
                      <a:pPr algn="l"/>
                      <a:r>
                        <a:rPr sz="1200" b="0" i="0" u="none">
                          <a:solidFill>
                            <a:srgbClr val="333333"/>
                          </a:solidFill>
                          <a:latin typeface="Arial"/>
                        </a:rPr>
                        <a:t>Ei juuri ollenkaan</a:t>
                      </a:r>
                    </a:p>
                  </a:txBody>
                  <a:tcPr/>
                </a:tc>
                <a:tc>
                  <a:txBody>
                    <a:bodyPr/>
                    <a:lstStyle/>
                    <a:p>
                      <a:pPr algn="r"/>
                      <a:r>
                        <a:rPr sz="1200" b="0" i="0" u="none">
                          <a:solidFill>
                            <a:srgbClr val="333333"/>
                          </a:solidFill>
                          <a:latin typeface="Arial"/>
                        </a:rPr>
                        <a:t>9</a:t>
                      </a:r>
                    </a:p>
                  </a:txBody>
                  <a:tcPr/>
                </a:tc>
                <a:tc>
                  <a:txBody>
                    <a:bodyPr/>
                    <a:lstStyle/>
                    <a:p>
                      <a:pPr algn="r"/>
                      <a:r>
                        <a:rPr sz="1200" b="0" i="0" u="none">
                          <a:solidFill>
                            <a:srgbClr val="333333"/>
                          </a:solidFill>
                          <a:latin typeface="Arial"/>
                        </a:rPr>
                        <a:t>15,8%</a:t>
                      </a:r>
                    </a:p>
                  </a:txBody>
                  <a:tcPr/>
                </a:tc>
                <a:tc>
                  <a:txBody>
                    <a:bodyPr/>
                    <a:lstStyle/>
                    <a:p>
                      <a:pPr algn="r"/>
                      <a:r>
                        <a:rPr sz="1200" b="0" i="0" u="none">
                          <a:solidFill>
                            <a:srgbClr val="333333"/>
                          </a:solidFill>
                          <a:latin typeface="Arial"/>
                        </a:rPr>
                        <a:t>10</a:t>
                      </a:r>
                    </a:p>
                  </a:txBody>
                  <a:tcPr/>
                </a:tc>
                <a:tc>
                  <a:txBody>
                    <a:bodyPr/>
                    <a:lstStyle/>
                    <a:p>
                      <a:pPr algn="r"/>
                      <a:r>
                        <a:rPr sz="1200" b="0" i="0" u="none">
                          <a:solidFill>
                            <a:srgbClr val="333333"/>
                          </a:solidFill>
                          <a:latin typeface="Arial"/>
                        </a:rPr>
                        <a:t>16,4%</a:t>
                      </a:r>
                    </a:p>
                  </a:txBody>
                  <a:tcPr/>
                </a:tc>
                <a:tc>
                  <a:txBody>
                    <a:bodyPr/>
                    <a:lstStyle/>
                    <a:p>
                      <a:pPr algn="r"/>
                      <a:r>
                        <a:rPr sz="1200" b="0" i="0" u="none">
                          <a:solidFill>
                            <a:srgbClr val="333333"/>
                          </a:solidFill>
                          <a:latin typeface="Arial"/>
                        </a:rPr>
                        <a:t>27</a:t>
                      </a:r>
                    </a:p>
                  </a:txBody>
                  <a:tcPr/>
                </a:tc>
                <a:tc>
                  <a:txBody>
                    <a:bodyPr/>
                    <a:lstStyle/>
                    <a:p>
                      <a:pPr algn="r"/>
                      <a:r>
                        <a:rPr sz="1200" b="0" i="0" u="none">
                          <a:solidFill>
                            <a:srgbClr val="333333"/>
                          </a:solidFill>
                          <a:latin typeface="Arial"/>
                        </a:rPr>
                        <a:t>45,0%</a:t>
                      </a:r>
                    </a:p>
                  </a:txBody>
                  <a:tcPr/>
                </a:tc>
                <a:tc>
                  <a:txBody>
                    <a:bodyPr/>
                    <a:lstStyle/>
                    <a:p>
                      <a:pPr algn="r"/>
                      <a:r>
                        <a:rPr sz="1200" b="0" i="0" u="none">
                          <a:solidFill>
                            <a:srgbClr val="333333"/>
                          </a:solidFill>
                          <a:latin typeface="Arial"/>
                        </a:rPr>
                        <a:t>80</a:t>
                      </a:r>
                    </a:p>
                  </a:txBody>
                  <a:tcPr/>
                </a:tc>
                <a:tc>
                  <a:txBody>
                    <a:bodyPr/>
                    <a:lstStyle/>
                    <a:p>
                      <a:pPr algn="r"/>
                      <a:r>
                        <a:rPr sz="1200" b="0" i="0" u="none">
                          <a:solidFill>
                            <a:srgbClr val="333333"/>
                          </a:solidFill>
                          <a:latin typeface="Arial"/>
                        </a:rPr>
                        <a:t>34,9%</a:t>
                      </a:r>
                    </a:p>
                  </a:txBody>
                  <a:tcPr/>
                </a:tc>
                <a:tc>
                  <a:txBody>
                    <a:bodyPr/>
                    <a:lstStyle/>
                    <a:p>
                      <a:pPr algn="r"/>
                      <a:r>
                        <a:rPr sz="1200" b="0" i="0" u="none">
                          <a:solidFill>
                            <a:srgbClr val="333333"/>
                          </a:solidFill>
                          <a:latin typeface="Arial"/>
                        </a:rPr>
                        <a:t>126</a:t>
                      </a:r>
                    </a:p>
                  </a:txBody>
                  <a:tcPr/>
                </a:tc>
                <a:extLst>
                  <a:ext uri="{0D108BD9-81ED-4DB2-BD59-A6C34878D82A}">
                    <a16:rowId xmlns:a16="http://schemas.microsoft.com/office/drawing/2014/main" val="10004"/>
                  </a:ext>
                </a:extLst>
              </a:tr>
              <a:tr h="1005815">
                <a:tc>
                  <a:txBody>
                    <a:bodyPr/>
                    <a:lstStyle/>
                    <a:p>
                      <a:pPr algn="l"/>
                      <a:r>
                        <a:rPr sz="1200" b="0" i="0" u="none">
                          <a:solidFill>
                            <a:srgbClr val="333333"/>
                          </a:solidFill>
                          <a:latin typeface="Arial"/>
                        </a:rPr>
                        <a:t>En osaa sanoa tällä hetkellä</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5,3%</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6,6%</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15</a:t>
                      </a:r>
                    </a:p>
                  </a:txBody>
                  <a:tcPr>
                    <a:solidFill>
                      <a:srgbClr val="EFEFEF"/>
                    </a:solidFill>
                  </a:tcPr>
                </a:tc>
                <a:tc>
                  <a:txBody>
                    <a:bodyPr/>
                    <a:lstStyle/>
                    <a:p>
                      <a:pPr algn="r"/>
                      <a:r>
                        <a:rPr sz="1200" b="0" i="0" u="none" dirty="0">
                          <a:solidFill>
                            <a:srgbClr val="333333"/>
                          </a:solidFill>
                          <a:latin typeface="Arial"/>
                        </a:rPr>
                        <a:t>6,6%</a:t>
                      </a:r>
                    </a:p>
                  </a:txBody>
                  <a:tcPr>
                    <a:solidFill>
                      <a:srgbClr val="EFEFEF"/>
                    </a:solidFill>
                  </a:tcPr>
                </a:tc>
                <a:tc>
                  <a:txBody>
                    <a:bodyPr/>
                    <a:lstStyle/>
                    <a:p>
                      <a:pPr algn="r"/>
                      <a:r>
                        <a:rPr sz="1200" b="0" i="0" u="none">
                          <a:solidFill>
                            <a:srgbClr val="333333"/>
                          </a:solidFill>
                          <a:latin typeface="Arial"/>
                        </a:rPr>
                        <a:t>24</a:t>
                      </a:r>
                    </a:p>
                  </a:txBody>
                  <a:tcPr>
                    <a:solidFill>
                      <a:srgbClr val="EFEFEF"/>
                    </a:solidFill>
                  </a:tcPr>
                </a:tc>
                <a:extLst>
                  <a:ext uri="{0D108BD9-81ED-4DB2-BD59-A6C34878D82A}">
                    <a16:rowId xmlns:a16="http://schemas.microsoft.com/office/drawing/2014/main" val="10005"/>
                  </a:ext>
                </a:extLst>
              </a:tr>
              <a:tr h="431064">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407</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16. </a:t>
            </a:r>
            <a:r>
              <a:rPr sz="1400" b="1" i="0" u="none">
                <a:solidFill>
                  <a:srgbClr val="8E44AD"/>
                </a:solidFill>
                <a:latin typeface="Arial"/>
              </a:rPr>
              <a:t>Mitä vaikutuksia</a:t>
            </a:r>
            <a:r>
              <a:rPr sz="1400" b="1" i="0" u="none">
                <a:latin typeface="Arial" pitchFamily="34" charset="0"/>
              </a:rPr>
              <a:t> sähkön ja energian hinnankorotuksilla on yrityksenne toimintaan?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248, valittujen vastausten lukumäärä: 291</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16. </a:t>
            </a:r>
            <a:r>
              <a:rPr sz="1400" b="1" i="0" u="none">
                <a:solidFill>
                  <a:srgbClr val="8E44AD"/>
                </a:solidFill>
                <a:latin typeface="Arial"/>
              </a:rPr>
              <a:t>Mitä vaikutuksia</a:t>
            </a:r>
            <a:r>
              <a:rPr sz="1400" b="1" i="0" u="none">
                <a:latin typeface="Arial" pitchFamily="34" charset="0"/>
              </a:rPr>
              <a:t> sähkön ja energian hinnankorotuksilla on yrityksenne toimintaan?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248, valittujen vastausten lukumäärä: 291</a:t>
            </a:r>
          </a:p>
        </p:txBody>
      </p:sp>
      <p:graphicFrame>
        <p:nvGraphicFramePr>
          <p:cNvPr id="4" name="New Table"/>
          <p:cNvGraphicFramePr>
            <a:graphicFrameLocks noGrp="1"/>
          </p:cNvGraphicFramePr>
          <p:nvPr>
            <p:extLst>
              <p:ext uri="{D42A27DB-BD31-4B8C-83A1-F6EECF244321}">
                <p14:modId xmlns:p14="http://schemas.microsoft.com/office/powerpoint/2010/main" val="3993070049"/>
              </p:ext>
            </p:extLst>
          </p:nvPr>
        </p:nvGraphicFramePr>
        <p:xfrm>
          <a:off x="254000" y="1031240"/>
          <a:ext cx="11684000" cy="512064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Harkitsemme tuotannon sopeuttamista/supistamista talvikuukausien aikana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30,8%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13,6%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43,2%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29,4%</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71</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Harkitsemme lomautuksia</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15,4%</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11,4%</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18,9%</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7,9%</a:t>
                      </a:r>
                    </a:p>
                  </a:txBody>
                  <a:tcPr>
                    <a:solidFill>
                      <a:srgbClr val="EFEFEF"/>
                    </a:solidFill>
                  </a:tcPr>
                </a:tc>
                <a:tc>
                  <a:txBody>
                    <a:bodyPr/>
                    <a:lstStyle/>
                    <a:p>
                      <a:pPr algn="r"/>
                      <a:r>
                        <a:rPr sz="1200" b="0" i="0" u="none">
                          <a:solidFill>
                            <a:srgbClr val="333333"/>
                          </a:solidFill>
                          <a:latin typeface="Arial"/>
                        </a:rPr>
                        <a:t>28</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Olemme tehneet erilaisia sähkön-ja energian säästöön liittyviä toimenpiteitä. Mitä?</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43,6%</a:t>
                      </a:r>
                    </a:p>
                  </a:txBody>
                  <a:tcPr/>
                </a:tc>
                <a:tc>
                  <a:txBody>
                    <a:bodyPr/>
                    <a:lstStyle/>
                    <a:p>
                      <a:pPr algn="r"/>
                      <a:r>
                        <a:rPr sz="1200" b="0" i="0" u="none">
                          <a:solidFill>
                            <a:srgbClr val="333333"/>
                          </a:solidFill>
                          <a:latin typeface="Arial"/>
                        </a:rPr>
                        <a:t>26</a:t>
                      </a:r>
                    </a:p>
                  </a:txBody>
                  <a:tcPr/>
                </a:tc>
                <a:tc>
                  <a:txBody>
                    <a:bodyPr/>
                    <a:lstStyle/>
                    <a:p>
                      <a:pPr algn="r"/>
                      <a:r>
                        <a:rPr sz="1200" b="0" i="0" u="none">
                          <a:solidFill>
                            <a:srgbClr val="333333"/>
                          </a:solidFill>
                          <a:latin typeface="Arial"/>
                        </a:rPr>
                        <a:t>59,1%</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10,8%</a:t>
                      </a:r>
                    </a:p>
                  </a:txBody>
                  <a:tcPr/>
                </a:tc>
                <a:tc>
                  <a:txBody>
                    <a:bodyPr/>
                    <a:lstStyle/>
                    <a:p>
                      <a:pPr algn="r"/>
                      <a:r>
                        <a:rPr sz="1200" b="0" i="0" u="none">
                          <a:solidFill>
                            <a:srgbClr val="333333"/>
                          </a:solidFill>
                          <a:latin typeface="Arial"/>
                        </a:rPr>
                        <a:t>51</a:t>
                      </a:r>
                    </a:p>
                  </a:txBody>
                  <a:tcPr/>
                </a:tc>
                <a:tc>
                  <a:txBody>
                    <a:bodyPr/>
                    <a:lstStyle/>
                    <a:p>
                      <a:pPr algn="r"/>
                      <a:r>
                        <a:rPr sz="1200" b="0" i="0" u="none">
                          <a:solidFill>
                            <a:srgbClr val="333333"/>
                          </a:solidFill>
                          <a:latin typeface="Arial"/>
                        </a:rPr>
                        <a:t>40,5%</a:t>
                      </a:r>
                    </a:p>
                  </a:txBody>
                  <a:tcPr/>
                </a:tc>
                <a:tc>
                  <a:txBody>
                    <a:bodyPr/>
                    <a:lstStyle/>
                    <a:p>
                      <a:pPr algn="r"/>
                      <a:r>
                        <a:rPr sz="1200" b="0" i="0" u="none" dirty="0">
                          <a:solidFill>
                            <a:srgbClr val="333333"/>
                          </a:solidFill>
                          <a:highlight>
                            <a:srgbClr val="C0C0C0"/>
                          </a:highlight>
                          <a:latin typeface="Arial"/>
                        </a:rPr>
                        <a:t>98</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Suunnittelemme erilaisia energiatehokkuuteen liittyviä investointeja. Mitä?</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33,3%</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15,9%</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13,5%</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10,3%</a:t>
                      </a:r>
                    </a:p>
                  </a:txBody>
                  <a:tcPr>
                    <a:solidFill>
                      <a:srgbClr val="EFEFEF"/>
                    </a:solidFill>
                  </a:tcPr>
                </a:tc>
                <a:tc>
                  <a:txBody>
                    <a:bodyPr/>
                    <a:lstStyle/>
                    <a:p>
                      <a:pPr algn="r"/>
                      <a:r>
                        <a:rPr sz="1200" b="0" i="0" u="none" dirty="0">
                          <a:solidFill>
                            <a:srgbClr val="333333"/>
                          </a:solidFill>
                          <a:latin typeface="Arial"/>
                        </a:rPr>
                        <a:t>38</a:t>
                      </a:r>
                    </a:p>
                  </a:txBody>
                  <a:tcPr>
                    <a:solidFill>
                      <a:srgbClr val="EFEFEF"/>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extLst>
              <p:ext uri="{D42A27DB-BD31-4B8C-83A1-F6EECF244321}">
                <p14:modId xmlns:p14="http://schemas.microsoft.com/office/powerpoint/2010/main" val="982968243"/>
              </p:ext>
            </p:extLst>
          </p:nvPr>
        </p:nvGraphicFramePr>
        <p:xfrm>
          <a:off x="254000" y="254000"/>
          <a:ext cx="9370390" cy="2670944"/>
        </p:xfrm>
        <a:graphic>
          <a:graphicData uri="http://schemas.openxmlformats.org/drawingml/2006/table">
            <a:tbl>
              <a:tblPr firstRow="1" bandRow="1"/>
              <a:tblGrid>
                <a:gridCol w="937039">
                  <a:extLst>
                    <a:ext uri="{9D8B030D-6E8A-4147-A177-3AD203B41FA5}">
                      <a16:colId xmlns:a16="http://schemas.microsoft.com/office/drawing/2014/main" val="20000"/>
                    </a:ext>
                  </a:extLst>
                </a:gridCol>
                <a:gridCol w="937039">
                  <a:extLst>
                    <a:ext uri="{9D8B030D-6E8A-4147-A177-3AD203B41FA5}">
                      <a16:colId xmlns:a16="http://schemas.microsoft.com/office/drawing/2014/main" val="20001"/>
                    </a:ext>
                  </a:extLst>
                </a:gridCol>
                <a:gridCol w="937039">
                  <a:extLst>
                    <a:ext uri="{9D8B030D-6E8A-4147-A177-3AD203B41FA5}">
                      <a16:colId xmlns:a16="http://schemas.microsoft.com/office/drawing/2014/main" val="20002"/>
                    </a:ext>
                  </a:extLst>
                </a:gridCol>
                <a:gridCol w="937039">
                  <a:extLst>
                    <a:ext uri="{9D8B030D-6E8A-4147-A177-3AD203B41FA5}">
                      <a16:colId xmlns:a16="http://schemas.microsoft.com/office/drawing/2014/main" val="20003"/>
                    </a:ext>
                  </a:extLst>
                </a:gridCol>
                <a:gridCol w="937039">
                  <a:extLst>
                    <a:ext uri="{9D8B030D-6E8A-4147-A177-3AD203B41FA5}">
                      <a16:colId xmlns:a16="http://schemas.microsoft.com/office/drawing/2014/main" val="20004"/>
                    </a:ext>
                  </a:extLst>
                </a:gridCol>
                <a:gridCol w="937039">
                  <a:extLst>
                    <a:ext uri="{9D8B030D-6E8A-4147-A177-3AD203B41FA5}">
                      <a16:colId xmlns:a16="http://schemas.microsoft.com/office/drawing/2014/main" val="20005"/>
                    </a:ext>
                  </a:extLst>
                </a:gridCol>
                <a:gridCol w="937039">
                  <a:extLst>
                    <a:ext uri="{9D8B030D-6E8A-4147-A177-3AD203B41FA5}">
                      <a16:colId xmlns:a16="http://schemas.microsoft.com/office/drawing/2014/main" val="20006"/>
                    </a:ext>
                  </a:extLst>
                </a:gridCol>
                <a:gridCol w="937039">
                  <a:extLst>
                    <a:ext uri="{9D8B030D-6E8A-4147-A177-3AD203B41FA5}">
                      <a16:colId xmlns:a16="http://schemas.microsoft.com/office/drawing/2014/main" val="20007"/>
                    </a:ext>
                  </a:extLst>
                </a:gridCol>
                <a:gridCol w="937039">
                  <a:extLst>
                    <a:ext uri="{9D8B030D-6E8A-4147-A177-3AD203B41FA5}">
                      <a16:colId xmlns:a16="http://schemas.microsoft.com/office/drawing/2014/main" val="20008"/>
                    </a:ext>
                  </a:extLst>
                </a:gridCol>
                <a:gridCol w="937039">
                  <a:extLst>
                    <a:ext uri="{9D8B030D-6E8A-4147-A177-3AD203B41FA5}">
                      <a16:colId xmlns:a16="http://schemas.microsoft.com/office/drawing/2014/main" val="20009"/>
                    </a:ext>
                  </a:extLst>
                </a:gridCol>
              </a:tblGrid>
              <a:tr h="572345">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572345">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dirty="0">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953909">
                <a:tc>
                  <a:txBody>
                    <a:bodyPr/>
                    <a:lstStyle/>
                    <a:p>
                      <a:pPr algn="l"/>
                      <a:r>
                        <a:rPr sz="1200" b="0" i="0" u="none">
                          <a:solidFill>
                            <a:srgbClr val="333333"/>
                          </a:solidFill>
                          <a:latin typeface="Arial"/>
                        </a:rPr>
                        <a:t>Jotain muuta, mitä?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24,3%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28,6%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54</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572345">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52</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49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41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147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289</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17. Oletteko </a:t>
            </a:r>
            <a:r>
              <a:rPr sz="1400" b="1" i="0" u="none">
                <a:solidFill>
                  <a:srgbClr val="8E44AD"/>
                </a:solidFill>
                <a:latin typeface="Arial"/>
              </a:rPr>
              <a:t>nostaneet</a:t>
            </a:r>
            <a:r>
              <a:rPr sz="1400" b="1" i="0" u="none">
                <a:latin typeface="Arial" pitchFamily="34" charset="0"/>
              </a:rPr>
              <a:t> palveluiden/tuotteidenne </a:t>
            </a:r>
            <a:r>
              <a:rPr sz="1400" b="1" i="0" u="none">
                <a:solidFill>
                  <a:srgbClr val="8E44AD"/>
                </a:solidFill>
                <a:latin typeface="Arial"/>
              </a:rPr>
              <a:t>hintoja</a:t>
            </a:r>
            <a:r>
              <a:rPr sz="1400" b="1" i="0" u="none">
                <a:latin typeface="Arial" pitchFamily="34" charset="0"/>
              </a:rPr>
              <a:t> sähkönhinnan kohoamisen vuoksi?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406</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 </a:t>
            </a:r>
            <a:r>
              <a:rPr sz="1400" b="1" i="0" u="none">
                <a:solidFill>
                  <a:srgbClr val="000000"/>
                </a:solidFill>
                <a:latin typeface="Arial"/>
              </a:rPr>
              <a:t>Minkä verran Ukrainan sota ja sen kerrannaisvaikutukset ovat vaikuttaneet yrityksesi toimintaan?</a:t>
            </a:r>
          </a:p>
        </p:txBody>
      </p:sp>
      <p:sp>
        <p:nvSpPr>
          <p:cNvPr id="3" name="New shape"/>
          <p:cNvSpPr/>
          <p:nvPr/>
        </p:nvSpPr>
        <p:spPr>
          <a:xfrm>
            <a:off x="254000" y="594360"/>
            <a:ext cx="11684000" cy="548640"/>
          </a:xfrm>
          <a:prstGeom prst="rect">
            <a:avLst/>
          </a:prstGeom>
          <a:noFill/>
          <a:ln>
            <a:noFill/>
          </a:ln>
        </p:spPr>
        <p:style>
          <a:lnRef idx="2">
            <a:schemeClr val="accent1">
              <a:shade val="50000"/>
            </a:schemeClr>
          </a:lnRef>
          <a:fillRef idx="1">
            <a:schemeClr val="accent1"/>
          </a:fillRef>
          <a:effectRef idx="0">
            <a:schemeClr val="accent1"/>
          </a:effectRef>
          <a:fontRef idx="minor">
            <a:srgbClr val="999999"/>
          </a:fontRef>
        </p:style>
        <p:txBody>
          <a:bodyPr lIns="0" tIns="0" rIns="0" bIns="0" rtlCol="0" anchor="t">
            <a:spAutoFit/>
          </a:bodyPr>
          <a:lstStyle/>
          <a:p>
            <a:r>
              <a:rPr sz="1200" b="0" i="1" u="none">
                <a:latin typeface="Arial" pitchFamily="34" charset="0"/>
              </a:rPr>
              <a:t>Haluamme Savon Yrittäjissä tuottaa yrityksellesi parasta mahdollista palvelua.Kerro, miten energiakriisi ja Ukrainan sota sekä muut alkaneen syksyn ilmiöt vaikuttavat yritykseesi ja millaisena näet yrityksesi lähitulevaisuuden. Entä millaista tukea kaipaat juuri nyt?Meillä on Sinulle muutamia kysymyksiä, joihin vastaaminen vie 5-10 min.Aluksi pari kysymystä yrityksesi tämänhetkiseen tilanteeseen ja Euroopan turvallisuuteen liittyen</a:t>
            </a:r>
          </a:p>
        </p:txBody>
      </p:sp>
      <p:sp>
        <p:nvSpPr>
          <p:cNvPr id="4" name="New shape"/>
          <p:cNvSpPr/>
          <p:nvPr/>
        </p:nvSpPr>
        <p:spPr>
          <a:xfrm>
            <a:off x="254000" y="127000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409</a:t>
            </a:r>
          </a:p>
        </p:txBody>
      </p:sp>
      <p:graphicFrame>
        <p:nvGraphicFramePr>
          <p:cNvPr id="5" name="ChartObject"/>
          <p:cNvGraphicFramePr/>
          <p:nvPr/>
        </p:nvGraphicFramePr>
        <p:xfrm>
          <a:off x="254000" y="1643380"/>
          <a:ext cx="8255000" cy="49606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17. Oletteko </a:t>
            </a:r>
            <a:r>
              <a:rPr sz="1400" b="1" i="0" u="none">
                <a:solidFill>
                  <a:srgbClr val="8E44AD"/>
                </a:solidFill>
                <a:latin typeface="Arial"/>
              </a:rPr>
              <a:t>nostaneet</a:t>
            </a:r>
            <a:r>
              <a:rPr sz="1400" b="1" i="0" u="none">
                <a:latin typeface="Arial" pitchFamily="34" charset="0"/>
              </a:rPr>
              <a:t> palveluiden/tuotteidenne </a:t>
            </a:r>
            <a:r>
              <a:rPr sz="1400" b="1" i="0" u="none">
                <a:solidFill>
                  <a:srgbClr val="8E44AD"/>
                </a:solidFill>
                <a:latin typeface="Arial"/>
              </a:rPr>
              <a:t>hintoja</a:t>
            </a:r>
            <a:r>
              <a:rPr sz="1400" b="1" i="0" u="none">
                <a:latin typeface="Arial" pitchFamily="34" charset="0"/>
              </a:rPr>
              <a:t> sähkönhinnan kohoamisen vuoksi?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406</a:t>
            </a:r>
          </a:p>
        </p:txBody>
      </p:sp>
      <p:graphicFrame>
        <p:nvGraphicFramePr>
          <p:cNvPr id="4" name="New Table"/>
          <p:cNvGraphicFramePr>
            <a:graphicFrameLocks noGrp="1"/>
          </p:cNvGraphicFramePr>
          <p:nvPr>
            <p:extLst>
              <p:ext uri="{D42A27DB-BD31-4B8C-83A1-F6EECF244321}">
                <p14:modId xmlns:p14="http://schemas.microsoft.com/office/powerpoint/2010/main" val="2863904724"/>
              </p:ext>
            </p:extLst>
          </p:nvPr>
        </p:nvGraphicFramePr>
        <p:xfrm>
          <a:off x="254000" y="1031240"/>
          <a:ext cx="11684000" cy="521208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Kyllä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28,1%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18,0%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15,5%</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70</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Ei</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29,8%</a:t>
                      </a:r>
                    </a:p>
                  </a:txBody>
                  <a:tcPr>
                    <a:solidFill>
                      <a:srgbClr val="EFEFEF"/>
                    </a:solidFill>
                  </a:tcPr>
                </a:tc>
                <a:tc>
                  <a:txBody>
                    <a:bodyPr/>
                    <a:lstStyle/>
                    <a:p>
                      <a:pPr algn="r"/>
                      <a:r>
                        <a:rPr sz="1200" b="0" i="0" u="none">
                          <a:solidFill>
                            <a:srgbClr val="333333"/>
                          </a:solidFill>
                          <a:latin typeface="Arial"/>
                        </a:rPr>
                        <a:t>21</a:t>
                      </a:r>
                    </a:p>
                  </a:txBody>
                  <a:tcPr>
                    <a:solidFill>
                      <a:srgbClr val="EFEFEF"/>
                    </a:solidFill>
                  </a:tcPr>
                </a:tc>
                <a:tc>
                  <a:txBody>
                    <a:bodyPr/>
                    <a:lstStyle/>
                    <a:p>
                      <a:pPr algn="r"/>
                      <a:r>
                        <a:rPr sz="1200" b="0" i="0" u="none">
                          <a:solidFill>
                            <a:srgbClr val="333333"/>
                          </a:solidFill>
                          <a:latin typeface="Arial"/>
                        </a:rPr>
                        <a:t>34,4%</a:t>
                      </a:r>
                    </a:p>
                  </a:txBody>
                  <a:tcPr>
                    <a:solidFill>
                      <a:srgbClr val="EFEFEF"/>
                    </a:solidFill>
                  </a:tcPr>
                </a:tc>
                <a:tc>
                  <a:txBody>
                    <a:bodyPr/>
                    <a:lstStyle/>
                    <a:p>
                      <a:pPr algn="r"/>
                      <a:r>
                        <a:rPr sz="1200" b="0" i="0" u="none">
                          <a:solidFill>
                            <a:srgbClr val="333333"/>
                          </a:solidFill>
                          <a:latin typeface="Arial"/>
                        </a:rPr>
                        <a:t>26</a:t>
                      </a:r>
                    </a:p>
                  </a:txBody>
                  <a:tcPr>
                    <a:solidFill>
                      <a:srgbClr val="EFEFEF"/>
                    </a:solidFill>
                  </a:tcPr>
                </a:tc>
                <a:tc>
                  <a:txBody>
                    <a:bodyPr/>
                    <a:lstStyle/>
                    <a:p>
                      <a:pPr algn="r"/>
                      <a:r>
                        <a:rPr sz="1200" b="0" i="0" u="none">
                          <a:solidFill>
                            <a:srgbClr val="333333"/>
                          </a:solidFill>
                          <a:latin typeface="Arial"/>
                        </a:rPr>
                        <a:t>44,1%</a:t>
                      </a:r>
                    </a:p>
                  </a:txBody>
                  <a:tcPr>
                    <a:solidFill>
                      <a:srgbClr val="EFEFEF"/>
                    </a:solidFill>
                  </a:tcPr>
                </a:tc>
                <a:tc>
                  <a:txBody>
                    <a:bodyPr/>
                    <a:lstStyle/>
                    <a:p>
                      <a:pPr algn="r"/>
                      <a:r>
                        <a:rPr sz="1200" b="0" i="0" u="none">
                          <a:solidFill>
                            <a:srgbClr val="333333"/>
                          </a:solidFill>
                          <a:latin typeface="Arial"/>
                        </a:rPr>
                        <a:t>93</a:t>
                      </a:r>
                    </a:p>
                  </a:txBody>
                  <a:tcPr>
                    <a:solidFill>
                      <a:srgbClr val="EFEFEF"/>
                    </a:solidFill>
                  </a:tcPr>
                </a:tc>
                <a:tc>
                  <a:txBody>
                    <a:bodyPr/>
                    <a:lstStyle/>
                    <a:p>
                      <a:pPr algn="r"/>
                      <a:r>
                        <a:rPr sz="1200" b="0" i="0" u="none">
                          <a:solidFill>
                            <a:srgbClr val="333333"/>
                          </a:solidFill>
                          <a:latin typeface="Arial"/>
                        </a:rPr>
                        <a:t>41,2%</a:t>
                      </a:r>
                    </a:p>
                  </a:txBody>
                  <a:tcPr>
                    <a:solidFill>
                      <a:srgbClr val="EFEFEF"/>
                    </a:solidFill>
                  </a:tcPr>
                </a:tc>
                <a:tc>
                  <a:txBody>
                    <a:bodyPr/>
                    <a:lstStyle/>
                    <a:p>
                      <a:pPr algn="r"/>
                      <a:r>
                        <a:rPr sz="1200" b="0" i="0" u="none">
                          <a:solidFill>
                            <a:srgbClr val="333333"/>
                          </a:solidFill>
                          <a:latin typeface="Arial"/>
                        </a:rPr>
                        <a:t>157</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Harkitsemme hintojen nostoa</a:t>
                      </a:r>
                    </a:p>
                  </a:txBody>
                  <a:tcPr/>
                </a:tc>
                <a:tc>
                  <a:txBody>
                    <a:bodyPr/>
                    <a:lstStyle/>
                    <a:p>
                      <a:pPr algn="r"/>
                      <a:r>
                        <a:rPr sz="1200" b="0" i="0" u="none">
                          <a:solidFill>
                            <a:srgbClr val="333333"/>
                          </a:solidFill>
                          <a:latin typeface="Arial"/>
                        </a:rPr>
                        <a:t>15</a:t>
                      </a:r>
                    </a:p>
                  </a:txBody>
                  <a:tcPr/>
                </a:tc>
                <a:tc>
                  <a:txBody>
                    <a:bodyPr/>
                    <a:lstStyle/>
                    <a:p>
                      <a:pPr algn="r"/>
                      <a:r>
                        <a:rPr sz="1200" b="0" i="0" u="none">
                          <a:solidFill>
                            <a:srgbClr val="333333"/>
                          </a:solidFill>
                          <a:latin typeface="Arial"/>
                        </a:rPr>
                        <a:t>26,3%</a:t>
                      </a:r>
                    </a:p>
                  </a:txBody>
                  <a:tcPr/>
                </a:tc>
                <a:tc>
                  <a:txBody>
                    <a:bodyPr/>
                    <a:lstStyle/>
                    <a:p>
                      <a:pPr algn="r"/>
                      <a:r>
                        <a:rPr sz="1200" b="0" i="0" u="none">
                          <a:solidFill>
                            <a:srgbClr val="333333"/>
                          </a:solidFill>
                          <a:latin typeface="Arial"/>
                        </a:rPr>
                        <a:t>10</a:t>
                      </a:r>
                    </a:p>
                  </a:txBody>
                  <a:tcPr/>
                </a:tc>
                <a:tc>
                  <a:txBody>
                    <a:bodyPr/>
                    <a:lstStyle/>
                    <a:p>
                      <a:pPr algn="r"/>
                      <a:r>
                        <a:rPr sz="1200" b="0" i="0" u="none">
                          <a:solidFill>
                            <a:srgbClr val="333333"/>
                          </a:solidFill>
                          <a:latin typeface="Arial"/>
                        </a:rPr>
                        <a:t>16,4%</a:t>
                      </a:r>
                    </a:p>
                  </a:txBody>
                  <a:tcPr/>
                </a:tc>
                <a:tc>
                  <a:txBody>
                    <a:bodyPr/>
                    <a:lstStyle/>
                    <a:p>
                      <a:pPr algn="r"/>
                      <a:r>
                        <a:rPr sz="1200" b="0" i="0" u="none">
                          <a:solidFill>
                            <a:srgbClr val="333333"/>
                          </a:solidFill>
                          <a:latin typeface="Arial"/>
                        </a:rPr>
                        <a:t>9</a:t>
                      </a:r>
                    </a:p>
                  </a:txBody>
                  <a:tcPr/>
                </a:tc>
                <a:tc>
                  <a:txBody>
                    <a:bodyPr/>
                    <a:lstStyle/>
                    <a:p>
                      <a:pPr algn="r"/>
                      <a:r>
                        <a:rPr sz="1200" b="0" i="0" u="none">
                          <a:solidFill>
                            <a:srgbClr val="333333"/>
                          </a:solidFill>
                          <a:latin typeface="Arial"/>
                        </a:rPr>
                        <a:t>15,2%</a:t>
                      </a:r>
                    </a:p>
                  </a:txBody>
                  <a:tcPr/>
                </a:tc>
                <a:tc>
                  <a:txBody>
                    <a:bodyPr/>
                    <a:lstStyle/>
                    <a:p>
                      <a:pPr algn="r"/>
                      <a:r>
                        <a:rPr sz="1200" b="0" i="0" u="none">
                          <a:solidFill>
                            <a:srgbClr val="333333"/>
                          </a:solidFill>
                          <a:latin typeface="Arial"/>
                        </a:rPr>
                        <a:t>48</a:t>
                      </a:r>
                    </a:p>
                  </a:txBody>
                  <a:tcPr/>
                </a:tc>
                <a:tc>
                  <a:txBody>
                    <a:bodyPr/>
                    <a:lstStyle/>
                    <a:p>
                      <a:pPr algn="r"/>
                      <a:r>
                        <a:rPr sz="1200" b="0" i="0" u="none">
                          <a:solidFill>
                            <a:srgbClr val="333333"/>
                          </a:solidFill>
                          <a:latin typeface="Arial"/>
                        </a:rPr>
                        <a:t>21,2%</a:t>
                      </a:r>
                    </a:p>
                  </a:txBody>
                  <a:tcPr/>
                </a:tc>
                <a:tc>
                  <a:txBody>
                    <a:bodyPr/>
                    <a:lstStyle/>
                    <a:p>
                      <a:pPr algn="r"/>
                      <a:r>
                        <a:rPr sz="1200" b="0" i="0" u="none" dirty="0">
                          <a:solidFill>
                            <a:srgbClr val="333333"/>
                          </a:solidFill>
                          <a:highlight>
                            <a:srgbClr val="C0C0C0"/>
                          </a:highlight>
                          <a:latin typeface="Arial"/>
                        </a:rPr>
                        <a:t>82</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Nostamme hintoja, mutta muista syistä</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10,5%</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16,4%</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8,5%</a:t>
                      </a:r>
                    </a:p>
                  </a:txBody>
                  <a:tcPr>
                    <a:solidFill>
                      <a:srgbClr val="EFEFEF"/>
                    </a:solidFill>
                  </a:tcPr>
                </a:tc>
                <a:tc>
                  <a:txBody>
                    <a:bodyPr/>
                    <a:lstStyle/>
                    <a:p>
                      <a:pPr algn="r"/>
                      <a:r>
                        <a:rPr sz="1200" b="0" i="0" u="none">
                          <a:solidFill>
                            <a:srgbClr val="333333"/>
                          </a:solidFill>
                          <a:latin typeface="Arial"/>
                        </a:rPr>
                        <a:t>26</a:t>
                      </a:r>
                    </a:p>
                  </a:txBody>
                  <a:tcPr>
                    <a:solidFill>
                      <a:srgbClr val="EFEFEF"/>
                    </a:solidFill>
                  </a:tcPr>
                </a:tc>
                <a:tc>
                  <a:txBody>
                    <a:bodyPr/>
                    <a:lstStyle/>
                    <a:p>
                      <a:pPr algn="r"/>
                      <a:r>
                        <a:rPr sz="1200" b="0" i="0" u="none">
                          <a:solidFill>
                            <a:srgbClr val="333333"/>
                          </a:solidFill>
                          <a:latin typeface="Arial"/>
                        </a:rPr>
                        <a:t>11,5%</a:t>
                      </a:r>
                    </a:p>
                  </a:txBody>
                  <a:tcPr>
                    <a:solidFill>
                      <a:srgbClr val="EFEFEF"/>
                    </a:solidFill>
                  </a:tcPr>
                </a:tc>
                <a:tc>
                  <a:txBody>
                    <a:bodyPr/>
                    <a:lstStyle/>
                    <a:p>
                      <a:pPr algn="r"/>
                      <a:r>
                        <a:rPr sz="1200" b="0" i="0" u="none">
                          <a:solidFill>
                            <a:srgbClr val="333333"/>
                          </a:solidFill>
                          <a:latin typeface="Arial"/>
                        </a:rPr>
                        <a:t>47</a:t>
                      </a:r>
                    </a:p>
                  </a:txBody>
                  <a:tcPr>
                    <a:solidFill>
                      <a:srgbClr val="EFEFEF"/>
                    </a:solidFill>
                  </a:tcPr>
                </a:tc>
                <a:extLst>
                  <a:ext uri="{0D108BD9-81ED-4DB2-BD59-A6C34878D82A}">
                    <a16:rowId xmlns:a16="http://schemas.microsoft.com/office/drawing/2014/main" val="10005"/>
                  </a:ext>
                </a:extLst>
              </a:tr>
              <a:tr h="0">
                <a:tc>
                  <a:txBody>
                    <a:bodyPr/>
                    <a:lstStyle/>
                    <a:p>
                      <a:pPr algn="l"/>
                      <a:r>
                        <a:rPr sz="1200" b="0" i="0" u="none">
                          <a:solidFill>
                            <a:srgbClr val="333333"/>
                          </a:solidFill>
                          <a:latin typeface="Arial"/>
                        </a:rPr>
                        <a:t>Emme voi nostaa hintoja kireän kilpailutilanteen vuoksi</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9,9%</a:t>
                      </a:r>
                    </a:p>
                  </a:txBody>
                  <a:tcPr/>
                </a:tc>
                <a:tc>
                  <a:txBody>
                    <a:bodyPr/>
                    <a:lstStyle/>
                    <a:p>
                      <a:pPr algn="r"/>
                      <a:r>
                        <a:rPr sz="1200" b="0" i="0" u="none">
                          <a:solidFill>
                            <a:srgbClr val="333333"/>
                          </a:solidFill>
                          <a:latin typeface="Arial"/>
                        </a:rPr>
                        <a:t>8</a:t>
                      </a:r>
                    </a:p>
                  </a:txBody>
                  <a:tcPr/>
                </a:tc>
                <a:tc>
                  <a:txBody>
                    <a:bodyPr/>
                    <a:lstStyle/>
                    <a:p>
                      <a:pPr algn="r"/>
                      <a:r>
                        <a:rPr sz="1200" b="0" i="0" u="none">
                          <a:solidFill>
                            <a:srgbClr val="333333"/>
                          </a:solidFill>
                          <a:latin typeface="Arial"/>
                        </a:rPr>
                        <a:t>13,6%</a:t>
                      </a:r>
                    </a:p>
                  </a:txBody>
                  <a:tcPr/>
                </a:tc>
                <a:tc>
                  <a:txBody>
                    <a:bodyPr/>
                    <a:lstStyle/>
                    <a:p>
                      <a:pPr algn="r"/>
                      <a:r>
                        <a:rPr sz="1200" b="0" i="0" u="none">
                          <a:solidFill>
                            <a:srgbClr val="333333"/>
                          </a:solidFill>
                          <a:latin typeface="Arial"/>
                        </a:rPr>
                        <a:t>14</a:t>
                      </a:r>
                    </a:p>
                  </a:txBody>
                  <a:tcPr/>
                </a:tc>
                <a:tc>
                  <a:txBody>
                    <a:bodyPr/>
                    <a:lstStyle/>
                    <a:p>
                      <a:pPr algn="r"/>
                      <a:r>
                        <a:rPr sz="1200" b="0" i="0" u="none">
                          <a:solidFill>
                            <a:srgbClr val="333333"/>
                          </a:solidFill>
                          <a:latin typeface="Arial"/>
                        </a:rPr>
                        <a:t>6,2%</a:t>
                      </a:r>
                    </a:p>
                  </a:txBody>
                  <a:tcPr/>
                </a:tc>
                <a:tc>
                  <a:txBody>
                    <a:bodyPr/>
                    <a:lstStyle/>
                    <a:p>
                      <a:pPr algn="r"/>
                      <a:r>
                        <a:rPr sz="1200" b="0" i="0" u="none" dirty="0">
                          <a:solidFill>
                            <a:srgbClr val="333333"/>
                          </a:solidFill>
                          <a:highlight>
                            <a:srgbClr val="C0C0C0"/>
                          </a:highlight>
                          <a:latin typeface="Arial"/>
                        </a:rPr>
                        <a:t>29</a:t>
                      </a:r>
                    </a:p>
                  </a:txBody>
                  <a:tcPr/>
                </a:tc>
                <a:extLst>
                  <a:ext uri="{0D108BD9-81ED-4DB2-BD59-A6C34878D82A}">
                    <a16:rowId xmlns:a16="http://schemas.microsoft.com/office/drawing/2014/main" val="10006"/>
                  </a:ext>
                </a:extLst>
              </a:tr>
              <a:tr h="0">
                <a:tc>
                  <a:txBody>
                    <a:bodyPr/>
                    <a:lstStyle/>
                    <a:p>
                      <a:pPr algn="l"/>
                      <a:r>
                        <a:rPr sz="1200" b="0" i="0" u="none">
                          <a:solidFill>
                            <a:srgbClr val="333333"/>
                          </a:solidFill>
                          <a:latin typeface="Arial"/>
                        </a:rPr>
                        <a:t>Voimassa olevat sopimuksemme eivät salli hinnankorotuksia sopimuskauden keskellä</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3,5%</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4,9%</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5,1%</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4,4%</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extLst>
                  <a:ext uri="{0D108BD9-81ED-4DB2-BD59-A6C34878D82A}">
                    <a16:rowId xmlns:a16="http://schemas.microsoft.com/office/drawing/2014/main" val="10007"/>
                  </a:ext>
                </a:extLst>
              </a:tr>
              <a:tr h="0">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403</a:t>
                      </a: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18. Olemme nostaneet / nostamassa hintoja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71</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18. Olemme nostaneet / nostamassa hintoja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71</a:t>
            </a:r>
          </a:p>
        </p:txBody>
      </p:sp>
      <p:graphicFrame>
        <p:nvGraphicFramePr>
          <p:cNvPr id="4" name="New Table"/>
          <p:cNvGraphicFramePr>
            <a:graphicFrameLocks noGrp="1"/>
          </p:cNvGraphicFramePr>
          <p:nvPr>
            <p:extLst>
              <p:ext uri="{D42A27DB-BD31-4B8C-83A1-F6EECF244321}">
                <p14:modId xmlns:p14="http://schemas.microsoft.com/office/powerpoint/2010/main" val="2281079874"/>
              </p:ext>
            </p:extLst>
          </p:nvPr>
        </p:nvGraphicFramePr>
        <p:xfrm>
          <a:off x="254000" y="1031240"/>
          <a:ext cx="8866340" cy="4630008"/>
        </p:xfrm>
        <a:graphic>
          <a:graphicData uri="http://schemas.openxmlformats.org/drawingml/2006/table">
            <a:tbl>
              <a:tblPr firstRow="1" bandRow="1"/>
              <a:tblGrid>
                <a:gridCol w="886634">
                  <a:extLst>
                    <a:ext uri="{9D8B030D-6E8A-4147-A177-3AD203B41FA5}">
                      <a16:colId xmlns:a16="http://schemas.microsoft.com/office/drawing/2014/main" val="20000"/>
                    </a:ext>
                  </a:extLst>
                </a:gridCol>
                <a:gridCol w="886634">
                  <a:extLst>
                    <a:ext uri="{9D8B030D-6E8A-4147-A177-3AD203B41FA5}">
                      <a16:colId xmlns:a16="http://schemas.microsoft.com/office/drawing/2014/main" val="20001"/>
                    </a:ext>
                  </a:extLst>
                </a:gridCol>
                <a:gridCol w="886634">
                  <a:extLst>
                    <a:ext uri="{9D8B030D-6E8A-4147-A177-3AD203B41FA5}">
                      <a16:colId xmlns:a16="http://schemas.microsoft.com/office/drawing/2014/main" val="20002"/>
                    </a:ext>
                  </a:extLst>
                </a:gridCol>
                <a:gridCol w="886634">
                  <a:extLst>
                    <a:ext uri="{9D8B030D-6E8A-4147-A177-3AD203B41FA5}">
                      <a16:colId xmlns:a16="http://schemas.microsoft.com/office/drawing/2014/main" val="20003"/>
                    </a:ext>
                  </a:extLst>
                </a:gridCol>
                <a:gridCol w="886634">
                  <a:extLst>
                    <a:ext uri="{9D8B030D-6E8A-4147-A177-3AD203B41FA5}">
                      <a16:colId xmlns:a16="http://schemas.microsoft.com/office/drawing/2014/main" val="20004"/>
                    </a:ext>
                  </a:extLst>
                </a:gridCol>
                <a:gridCol w="886634">
                  <a:extLst>
                    <a:ext uri="{9D8B030D-6E8A-4147-A177-3AD203B41FA5}">
                      <a16:colId xmlns:a16="http://schemas.microsoft.com/office/drawing/2014/main" val="20005"/>
                    </a:ext>
                  </a:extLst>
                </a:gridCol>
                <a:gridCol w="886634">
                  <a:extLst>
                    <a:ext uri="{9D8B030D-6E8A-4147-A177-3AD203B41FA5}">
                      <a16:colId xmlns:a16="http://schemas.microsoft.com/office/drawing/2014/main" val="20006"/>
                    </a:ext>
                  </a:extLst>
                </a:gridCol>
                <a:gridCol w="886634">
                  <a:extLst>
                    <a:ext uri="{9D8B030D-6E8A-4147-A177-3AD203B41FA5}">
                      <a16:colId xmlns:a16="http://schemas.microsoft.com/office/drawing/2014/main" val="20007"/>
                    </a:ext>
                  </a:extLst>
                </a:gridCol>
                <a:gridCol w="886634">
                  <a:extLst>
                    <a:ext uri="{9D8B030D-6E8A-4147-A177-3AD203B41FA5}">
                      <a16:colId xmlns:a16="http://schemas.microsoft.com/office/drawing/2014/main" val="20008"/>
                    </a:ext>
                  </a:extLst>
                </a:gridCol>
                <a:gridCol w="886634">
                  <a:extLst>
                    <a:ext uri="{9D8B030D-6E8A-4147-A177-3AD203B41FA5}">
                      <a16:colId xmlns:a16="http://schemas.microsoft.com/office/drawing/2014/main" val="20009"/>
                    </a:ext>
                  </a:extLst>
                </a:gridCol>
              </a:tblGrid>
              <a:tr h="578751">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578751">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578751">
                <a:tc>
                  <a:txBody>
                    <a:bodyPr/>
                    <a:lstStyle/>
                    <a:p>
                      <a:pPr algn="l"/>
                      <a:r>
                        <a:rPr sz="1200" b="0" i="0" u="none">
                          <a:solidFill>
                            <a:srgbClr val="333333"/>
                          </a:solidFill>
                          <a:latin typeface="Arial"/>
                        </a:rPr>
                        <a:t>alle 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37,5%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45,5%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37,5%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57,1%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34</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578751">
                <a:tc>
                  <a:txBody>
                    <a:bodyPr/>
                    <a:lstStyle/>
                    <a:p>
                      <a:pPr algn="l"/>
                      <a:r>
                        <a:rPr sz="1200" b="0" i="0" u="none">
                          <a:solidFill>
                            <a:srgbClr val="333333"/>
                          </a:solidFill>
                          <a:latin typeface="Arial"/>
                        </a:rPr>
                        <a:t>10-15 %</a:t>
                      </a:r>
                    </a:p>
                  </a:txBody>
                  <a:tcPr>
                    <a:solidFill>
                      <a:srgbClr val="EFEFEF"/>
                    </a:solidFill>
                  </a:tcPr>
                </a:tc>
                <a:tc>
                  <a:txBody>
                    <a:bodyPr/>
                    <a:lstStyle/>
                    <a:p>
                      <a:pPr algn="r"/>
                      <a:r>
                        <a:rPr sz="1200" b="0" i="0" u="none">
                          <a:solidFill>
                            <a:srgbClr val="333333"/>
                          </a:solidFill>
                          <a:latin typeface="Arial"/>
                        </a:rPr>
                        <a:t>9</a:t>
                      </a:r>
                    </a:p>
                  </a:txBody>
                  <a:tcPr>
                    <a:solidFill>
                      <a:srgbClr val="EFEFEF"/>
                    </a:solidFill>
                  </a:tcPr>
                </a:tc>
                <a:tc>
                  <a:txBody>
                    <a:bodyPr/>
                    <a:lstStyle/>
                    <a:p>
                      <a:pPr algn="r"/>
                      <a:r>
                        <a:rPr sz="1200" b="0" i="0" u="none">
                          <a:solidFill>
                            <a:srgbClr val="333333"/>
                          </a:solidFill>
                          <a:latin typeface="Arial"/>
                        </a:rPr>
                        <a:t>56,3%</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54,5%</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dirty="0">
                          <a:solidFill>
                            <a:srgbClr val="333333"/>
                          </a:solidFill>
                          <a:latin typeface="Arial"/>
                        </a:rPr>
                        <a:t>62,5%</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28,6%</a:t>
                      </a:r>
                    </a:p>
                  </a:txBody>
                  <a:tcPr>
                    <a:solidFill>
                      <a:srgbClr val="EFEFEF"/>
                    </a:solidFill>
                  </a:tcPr>
                </a:tc>
                <a:tc>
                  <a:txBody>
                    <a:bodyPr/>
                    <a:lstStyle/>
                    <a:p>
                      <a:pPr algn="r"/>
                      <a:r>
                        <a:rPr sz="1200" b="0" i="0" u="none">
                          <a:solidFill>
                            <a:srgbClr val="333333"/>
                          </a:solidFill>
                          <a:latin typeface="Arial"/>
                        </a:rPr>
                        <a:t>30</a:t>
                      </a:r>
                    </a:p>
                  </a:txBody>
                  <a:tcPr>
                    <a:solidFill>
                      <a:srgbClr val="EFEFEF"/>
                    </a:solidFill>
                  </a:tcPr>
                </a:tc>
                <a:extLst>
                  <a:ext uri="{0D108BD9-81ED-4DB2-BD59-A6C34878D82A}">
                    <a16:rowId xmlns:a16="http://schemas.microsoft.com/office/drawing/2014/main" val="10003"/>
                  </a:ext>
                </a:extLst>
              </a:tr>
              <a:tr h="578751">
                <a:tc>
                  <a:txBody>
                    <a:bodyPr/>
                    <a:lstStyle/>
                    <a:p>
                      <a:pPr algn="l"/>
                      <a:r>
                        <a:rPr sz="1200" b="0" i="0" u="none">
                          <a:solidFill>
                            <a:srgbClr val="333333"/>
                          </a:solidFill>
                          <a:latin typeface="Arial"/>
                        </a:rPr>
                        <a:t>15-25 %</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6,2%</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11,4%</a:t>
                      </a:r>
                    </a:p>
                  </a:txBody>
                  <a:tcPr/>
                </a:tc>
                <a:tc>
                  <a:txBody>
                    <a:bodyPr/>
                    <a:lstStyle/>
                    <a:p>
                      <a:pPr algn="r"/>
                      <a:r>
                        <a:rPr sz="1200" b="0" i="0" u="none">
                          <a:solidFill>
                            <a:srgbClr val="333333"/>
                          </a:solidFill>
                          <a:latin typeface="Arial"/>
                        </a:rPr>
                        <a:t>5</a:t>
                      </a:r>
                    </a:p>
                  </a:txBody>
                  <a:tcPr/>
                </a:tc>
                <a:extLst>
                  <a:ext uri="{0D108BD9-81ED-4DB2-BD59-A6C34878D82A}">
                    <a16:rowId xmlns:a16="http://schemas.microsoft.com/office/drawing/2014/main" val="10004"/>
                  </a:ext>
                </a:extLst>
              </a:tr>
              <a:tr h="578751">
                <a:tc>
                  <a:txBody>
                    <a:bodyPr/>
                    <a:lstStyle/>
                    <a:p>
                      <a:pPr algn="l"/>
                      <a:r>
                        <a:rPr sz="1200" b="0" i="0" u="none">
                          <a:solidFill>
                            <a:srgbClr val="333333"/>
                          </a:solidFill>
                          <a:latin typeface="Arial"/>
                        </a:rPr>
                        <a:t>25-35%</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2,9%</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extLst>
                  <a:ext uri="{0D108BD9-81ED-4DB2-BD59-A6C34878D82A}">
                    <a16:rowId xmlns:a16="http://schemas.microsoft.com/office/drawing/2014/main" val="10005"/>
                  </a:ext>
                </a:extLst>
              </a:tr>
              <a:tr h="578751">
                <a:tc>
                  <a:txBody>
                    <a:bodyPr/>
                    <a:lstStyle/>
                    <a:p>
                      <a:pPr algn="l"/>
                      <a:r>
                        <a:rPr sz="1200" b="0" i="0" u="none">
                          <a:solidFill>
                            <a:srgbClr val="333333"/>
                          </a:solidFill>
                          <a:latin typeface="Arial"/>
                        </a:rPr>
                        <a:t>yli 35%</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extLst>
                  <a:ext uri="{0D108BD9-81ED-4DB2-BD59-A6C34878D82A}">
                    <a16:rowId xmlns:a16="http://schemas.microsoft.com/office/drawing/2014/main" val="10006"/>
                  </a:ext>
                </a:extLst>
              </a:tr>
              <a:tr h="578751">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16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11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35</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70</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19. </a:t>
            </a:r>
            <a:r>
              <a:rPr sz="1400" b="1" i="0" u="none">
                <a:solidFill>
                  <a:srgbClr val="8E44AD"/>
                </a:solidFill>
                <a:latin typeface="Arial"/>
              </a:rPr>
              <a:t>Mitä Suomessa pitäisi tehdä</a:t>
            </a:r>
            <a:r>
              <a:rPr sz="1400" b="1" i="0" u="none">
                <a:latin typeface="Arial" pitchFamily="34" charset="0"/>
              </a:rPr>
              <a:t> sähkön ja energian saatavuuden turvaamiseksi?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398, valittujen vastausten lukumäärä: 1390</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19. </a:t>
            </a:r>
            <a:r>
              <a:rPr sz="1400" b="1" i="0" u="none">
                <a:solidFill>
                  <a:srgbClr val="8E44AD"/>
                </a:solidFill>
                <a:latin typeface="Arial"/>
              </a:rPr>
              <a:t>Mitä Suomessa pitäisi tehdä</a:t>
            </a:r>
            <a:r>
              <a:rPr sz="1400" b="1" i="0" u="none">
                <a:latin typeface="Arial" pitchFamily="34" charset="0"/>
              </a:rPr>
              <a:t> sähkön ja energian saatavuuden turvaamiseksi?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398, valittujen vastausten lukumäärä: 1390</a:t>
            </a:r>
          </a:p>
        </p:txBody>
      </p:sp>
      <p:graphicFrame>
        <p:nvGraphicFramePr>
          <p:cNvPr id="4" name="New Table"/>
          <p:cNvGraphicFramePr>
            <a:graphicFrameLocks noGrp="1"/>
          </p:cNvGraphicFramePr>
          <p:nvPr>
            <p:extLst>
              <p:ext uri="{D42A27DB-BD31-4B8C-83A1-F6EECF244321}">
                <p14:modId xmlns:p14="http://schemas.microsoft.com/office/powerpoint/2010/main" val="2128809332"/>
              </p:ext>
            </p:extLst>
          </p:nvPr>
        </p:nvGraphicFramePr>
        <p:xfrm>
          <a:off x="254000" y="1031240"/>
          <a:ext cx="11684000" cy="475488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Ydinvoimaa pitää rakentaa lisää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63,6%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54,1%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60,3%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52,5%</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219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Lupamenettelyjen ja rahoituksen myöntäminen erilaisille pienvoimaloille</a:t>
                      </a:r>
                    </a:p>
                  </a:txBody>
                  <a:tcPr>
                    <a:solidFill>
                      <a:srgbClr val="EFEFEF"/>
                    </a:solidFill>
                  </a:tcPr>
                </a:tc>
                <a:tc>
                  <a:txBody>
                    <a:bodyPr/>
                    <a:lstStyle/>
                    <a:p>
                      <a:pPr algn="r"/>
                      <a:r>
                        <a:rPr sz="1200" b="0" i="0" u="none">
                          <a:solidFill>
                            <a:srgbClr val="333333"/>
                          </a:solidFill>
                          <a:latin typeface="Arial"/>
                        </a:rPr>
                        <a:t>26</a:t>
                      </a:r>
                    </a:p>
                  </a:txBody>
                  <a:tcPr>
                    <a:solidFill>
                      <a:srgbClr val="EFEFEF"/>
                    </a:solidFill>
                  </a:tcPr>
                </a:tc>
                <a:tc>
                  <a:txBody>
                    <a:bodyPr/>
                    <a:lstStyle/>
                    <a:p>
                      <a:pPr algn="r"/>
                      <a:r>
                        <a:rPr sz="1200" b="0" i="0" u="none">
                          <a:solidFill>
                            <a:srgbClr val="333333"/>
                          </a:solidFill>
                          <a:latin typeface="Arial"/>
                        </a:rPr>
                        <a:t>47,3%</a:t>
                      </a:r>
                    </a:p>
                  </a:txBody>
                  <a:tcPr>
                    <a:solidFill>
                      <a:srgbClr val="EFEFEF"/>
                    </a:solidFill>
                  </a:tcPr>
                </a:tc>
                <a:tc>
                  <a:txBody>
                    <a:bodyPr/>
                    <a:lstStyle/>
                    <a:p>
                      <a:pPr algn="r"/>
                      <a:r>
                        <a:rPr sz="1200" b="0" i="0" u="none">
                          <a:solidFill>
                            <a:srgbClr val="333333"/>
                          </a:solidFill>
                          <a:latin typeface="Arial"/>
                        </a:rPr>
                        <a:t>26</a:t>
                      </a:r>
                    </a:p>
                  </a:txBody>
                  <a:tcPr>
                    <a:solidFill>
                      <a:srgbClr val="EFEFEF"/>
                    </a:solidFill>
                  </a:tcPr>
                </a:tc>
                <a:tc>
                  <a:txBody>
                    <a:bodyPr/>
                    <a:lstStyle/>
                    <a:p>
                      <a:pPr algn="r"/>
                      <a:r>
                        <a:rPr sz="1200" b="0" i="0" u="none">
                          <a:solidFill>
                            <a:srgbClr val="333333"/>
                          </a:solidFill>
                          <a:latin typeface="Arial"/>
                        </a:rPr>
                        <a:t>42,6%</a:t>
                      </a:r>
                    </a:p>
                  </a:txBody>
                  <a:tcPr>
                    <a:solidFill>
                      <a:srgbClr val="EFEFEF"/>
                    </a:solidFill>
                  </a:tcPr>
                </a:tc>
                <a:tc>
                  <a:txBody>
                    <a:bodyPr/>
                    <a:lstStyle/>
                    <a:p>
                      <a:pPr algn="r"/>
                      <a:r>
                        <a:rPr sz="1200" b="0" i="0" u="none">
                          <a:solidFill>
                            <a:srgbClr val="333333"/>
                          </a:solidFill>
                          <a:latin typeface="Arial"/>
                        </a:rPr>
                        <a:t>29</a:t>
                      </a:r>
                    </a:p>
                  </a:txBody>
                  <a:tcPr>
                    <a:solidFill>
                      <a:srgbClr val="EFEFEF"/>
                    </a:solidFill>
                  </a:tcPr>
                </a:tc>
                <a:tc>
                  <a:txBody>
                    <a:bodyPr/>
                    <a:lstStyle/>
                    <a:p>
                      <a:pPr algn="r"/>
                      <a:r>
                        <a:rPr sz="1200" b="0" i="0" u="none">
                          <a:solidFill>
                            <a:srgbClr val="333333"/>
                          </a:solidFill>
                          <a:latin typeface="Arial"/>
                        </a:rPr>
                        <a:t>50,0%</a:t>
                      </a:r>
                    </a:p>
                  </a:txBody>
                  <a:tcPr>
                    <a:solidFill>
                      <a:srgbClr val="EFEFEF"/>
                    </a:solidFill>
                  </a:tcPr>
                </a:tc>
                <a:tc>
                  <a:txBody>
                    <a:bodyPr/>
                    <a:lstStyle/>
                    <a:p>
                      <a:pPr algn="r"/>
                      <a:r>
                        <a:rPr sz="1200" b="0" i="0" u="none">
                          <a:solidFill>
                            <a:srgbClr val="333333"/>
                          </a:solidFill>
                          <a:latin typeface="Arial"/>
                        </a:rPr>
                        <a:t>96</a:t>
                      </a:r>
                    </a:p>
                  </a:txBody>
                  <a:tcPr>
                    <a:solidFill>
                      <a:srgbClr val="EFEFEF"/>
                    </a:solidFill>
                  </a:tcPr>
                </a:tc>
                <a:tc>
                  <a:txBody>
                    <a:bodyPr/>
                    <a:lstStyle/>
                    <a:p>
                      <a:pPr algn="r"/>
                      <a:r>
                        <a:rPr sz="1200" b="0" i="0" u="none">
                          <a:solidFill>
                            <a:srgbClr val="333333"/>
                          </a:solidFill>
                          <a:latin typeface="Arial"/>
                        </a:rPr>
                        <a:t>43,4%</a:t>
                      </a:r>
                    </a:p>
                  </a:txBody>
                  <a:tcPr>
                    <a:solidFill>
                      <a:srgbClr val="EFEFEF"/>
                    </a:solidFill>
                  </a:tcPr>
                </a:tc>
                <a:tc>
                  <a:txBody>
                    <a:bodyPr/>
                    <a:lstStyle/>
                    <a:p>
                      <a:pPr algn="r"/>
                      <a:r>
                        <a:rPr sz="1200" b="0" i="0" u="none">
                          <a:solidFill>
                            <a:srgbClr val="333333"/>
                          </a:solidFill>
                          <a:latin typeface="Arial"/>
                        </a:rPr>
                        <a:t>177</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Turpeen alasajosta on luovuttava</a:t>
                      </a:r>
                    </a:p>
                  </a:txBody>
                  <a:tcPr/>
                </a:tc>
                <a:tc>
                  <a:txBody>
                    <a:bodyPr/>
                    <a:lstStyle/>
                    <a:p>
                      <a:pPr algn="r"/>
                      <a:r>
                        <a:rPr sz="1200" b="0" i="0" u="none">
                          <a:solidFill>
                            <a:srgbClr val="333333"/>
                          </a:solidFill>
                          <a:latin typeface="Arial"/>
                        </a:rPr>
                        <a:t>41</a:t>
                      </a:r>
                    </a:p>
                  </a:txBody>
                  <a:tcPr/>
                </a:tc>
                <a:tc>
                  <a:txBody>
                    <a:bodyPr/>
                    <a:lstStyle/>
                    <a:p>
                      <a:pPr algn="r"/>
                      <a:r>
                        <a:rPr sz="1200" b="0" i="0" u="none">
                          <a:solidFill>
                            <a:srgbClr val="333333"/>
                          </a:solidFill>
                          <a:latin typeface="Arial"/>
                        </a:rPr>
                        <a:t>74,5%</a:t>
                      </a:r>
                    </a:p>
                  </a:txBody>
                  <a:tcPr/>
                </a:tc>
                <a:tc>
                  <a:txBody>
                    <a:bodyPr/>
                    <a:lstStyle/>
                    <a:p>
                      <a:pPr algn="r"/>
                      <a:r>
                        <a:rPr sz="1200" b="0" i="0" u="none">
                          <a:solidFill>
                            <a:srgbClr val="333333"/>
                          </a:solidFill>
                          <a:latin typeface="Arial"/>
                        </a:rPr>
                        <a:t>31</a:t>
                      </a:r>
                    </a:p>
                  </a:txBody>
                  <a:tcPr/>
                </a:tc>
                <a:tc>
                  <a:txBody>
                    <a:bodyPr/>
                    <a:lstStyle/>
                    <a:p>
                      <a:pPr algn="r"/>
                      <a:r>
                        <a:rPr sz="1200" b="0" i="0" u="none">
                          <a:solidFill>
                            <a:srgbClr val="333333"/>
                          </a:solidFill>
                          <a:latin typeface="Arial"/>
                        </a:rPr>
                        <a:t>50,8%</a:t>
                      </a:r>
                    </a:p>
                  </a:txBody>
                  <a:tcPr/>
                </a:tc>
                <a:tc>
                  <a:txBody>
                    <a:bodyPr/>
                    <a:lstStyle/>
                    <a:p>
                      <a:pPr algn="r"/>
                      <a:r>
                        <a:rPr sz="1200" b="0" i="0" u="none">
                          <a:solidFill>
                            <a:srgbClr val="333333"/>
                          </a:solidFill>
                          <a:latin typeface="Arial"/>
                        </a:rPr>
                        <a:t>39</a:t>
                      </a:r>
                    </a:p>
                  </a:txBody>
                  <a:tcPr/>
                </a:tc>
                <a:tc>
                  <a:txBody>
                    <a:bodyPr/>
                    <a:lstStyle/>
                    <a:p>
                      <a:pPr algn="r"/>
                      <a:r>
                        <a:rPr sz="1200" b="0" i="0" u="none">
                          <a:solidFill>
                            <a:srgbClr val="333333"/>
                          </a:solidFill>
                          <a:latin typeface="Arial"/>
                        </a:rPr>
                        <a:t>67,2%</a:t>
                      </a:r>
                    </a:p>
                  </a:txBody>
                  <a:tcPr/>
                </a:tc>
                <a:tc>
                  <a:txBody>
                    <a:bodyPr/>
                    <a:lstStyle/>
                    <a:p>
                      <a:pPr algn="r"/>
                      <a:r>
                        <a:rPr sz="1200" b="0" i="0" u="none">
                          <a:solidFill>
                            <a:srgbClr val="333333"/>
                          </a:solidFill>
                          <a:latin typeface="Arial"/>
                        </a:rPr>
                        <a:t>129</a:t>
                      </a:r>
                    </a:p>
                  </a:txBody>
                  <a:tcPr/>
                </a:tc>
                <a:tc>
                  <a:txBody>
                    <a:bodyPr/>
                    <a:lstStyle/>
                    <a:p>
                      <a:pPr algn="r"/>
                      <a:r>
                        <a:rPr sz="1200" b="0" i="0" u="none">
                          <a:solidFill>
                            <a:srgbClr val="333333"/>
                          </a:solidFill>
                          <a:latin typeface="Arial"/>
                        </a:rPr>
                        <a:t>58,4%</a:t>
                      </a:r>
                    </a:p>
                  </a:txBody>
                  <a:tcPr/>
                </a:tc>
                <a:tc>
                  <a:txBody>
                    <a:bodyPr/>
                    <a:lstStyle/>
                    <a:p>
                      <a:pPr algn="r"/>
                      <a:r>
                        <a:rPr sz="1200" b="0" i="0" u="none" dirty="0">
                          <a:solidFill>
                            <a:srgbClr val="333333"/>
                          </a:solidFill>
                          <a:highlight>
                            <a:srgbClr val="C0C0C0"/>
                          </a:highlight>
                          <a:latin typeface="Arial"/>
                        </a:rPr>
                        <a:t>240</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Tuulivoimaa on rakennettava merkittävästi lisää nykyisten voimaloiden lisäksi</a:t>
                      </a:r>
                    </a:p>
                  </a:txBody>
                  <a:tcPr>
                    <a:solidFill>
                      <a:srgbClr val="EFEFEF"/>
                    </a:solidFill>
                  </a:tcPr>
                </a:tc>
                <a:tc>
                  <a:txBody>
                    <a:bodyPr/>
                    <a:lstStyle/>
                    <a:p>
                      <a:pPr algn="r"/>
                      <a:r>
                        <a:rPr sz="1200" b="0" i="0" u="none">
                          <a:solidFill>
                            <a:srgbClr val="333333"/>
                          </a:solidFill>
                          <a:latin typeface="Arial"/>
                        </a:rPr>
                        <a:t>21</a:t>
                      </a:r>
                    </a:p>
                  </a:txBody>
                  <a:tcPr>
                    <a:solidFill>
                      <a:srgbClr val="EFEFEF"/>
                    </a:solidFill>
                  </a:tcPr>
                </a:tc>
                <a:tc>
                  <a:txBody>
                    <a:bodyPr/>
                    <a:lstStyle/>
                    <a:p>
                      <a:pPr algn="r"/>
                      <a:r>
                        <a:rPr sz="1200" b="0" i="0" u="none">
                          <a:solidFill>
                            <a:srgbClr val="333333"/>
                          </a:solidFill>
                          <a:latin typeface="Arial"/>
                        </a:rPr>
                        <a:t>38,2%</a:t>
                      </a:r>
                    </a:p>
                  </a:txBody>
                  <a:tcPr>
                    <a:solidFill>
                      <a:srgbClr val="EFEFEF"/>
                    </a:solidFill>
                  </a:tcPr>
                </a:tc>
                <a:tc>
                  <a:txBody>
                    <a:bodyPr/>
                    <a:lstStyle/>
                    <a:p>
                      <a:pPr algn="r"/>
                      <a:r>
                        <a:rPr sz="1200" b="0" i="0" u="none">
                          <a:solidFill>
                            <a:srgbClr val="333333"/>
                          </a:solidFill>
                          <a:latin typeface="Arial"/>
                        </a:rPr>
                        <a:t>34</a:t>
                      </a:r>
                    </a:p>
                  </a:txBody>
                  <a:tcPr>
                    <a:solidFill>
                      <a:srgbClr val="EFEFEF"/>
                    </a:solidFill>
                  </a:tcPr>
                </a:tc>
                <a:tc>
                  <a:txBody>
                    <a:bodyPr/>
                    <a:lstStyle/>
                    <a:p>
                      <a:pPr algn="r"/>
                      <a:r>
                        <a:rPr sz="1200" b="0" i="0" u="none">
                          <a:solidFill>
                            <a:srgbClr val="333333"/>
                          </a:solidFill>
                          <a:latin typeface="Arial"/>
                        </a:rPr>
                        <a:t>55,7%</a:t>
                      </a:r>
                    </a:p>
                  </a:txBody>
                  <a:tcPr>
                    <a:solidFill>
                      <a:srgbClr val="EFEFEF"/>
                    </a:solidFill>
                  </a:tcPr>
                </a:tc>
                <a:tc>
                  <a:txBody>
                    <a:bodyPr/>
                    <a:lstStyle/>
                    <a:p>
                      <a:pPr algn="r"/>
                      <a:r>
                        <a:rPr sz="1200" b="0" i="0" u="none">
                          <a:solidFill>
                            <a:srgbClr val="333333"/>
                          </a:solidFill>
                          <a:latin typeface="Arial"/>
                        </a:rPr>
                        <a:t>24</a:t>
                      </a:r>
                    </a:p>
                  </a:txBody>
                  <a:tcPr>
                    <a:solidFill>
                      <a:srgbClr val="EFEFEF"/>
                    </a:solidFill>
                  </a:tcPr>
                </a:tc>
                <a:tc>
                  <a:txBody>
                    <a:bodyPr/>
                    <a:lstStyle/>
                    <a:p>
                      <a:pPr algn="r"/>
                      <a:r>
                        <a:rPr sz="1200" b="0" i="0" u="none">
                          <a:solidFill>
                            <a:srgbClr val="333333"/>
                          </a:solidFill>
                          <a:latin typeface="Arial"/>
                        </a:rPr>
                        <a:t>41,4%</a:t>
                      </a:r>
                    </a:p>
                  </a:txBody>
                  <a:tcPr>
                    <a:solidFill>
                      <a:srgbClr val="EFEFEF"/>
                    </a:solidFill>
                  </a:tcPr>
                </a:tc>
                <a:tc>
                  <a:txBody>
                    <a:bodyPr/>
                    <a:lstStyle/>
                    <a:p>
                      <a:pPr algn="r"/>
                      <a:r>
                        <a:rPr sz="1200" b="0" i="0" u="none">
                          <a:solidFill>
                            <a:srgbClr val="333333"/>
                          </a:solidFill>
                          <a:latin typeface="Arial"/>
                        </a:rPr>
                        <a:t>104</a:t>
                      </a:r>
                    </a:p>
                  </a:txBody>
                  <a:tcPr>
                    <a:solidFill>
                      <a:srgbClr val="EFEFEF"/>
                    </a:solidFill>
                  </a:tcPr>
                </a:tc>
                <a:tc>
                  <a:txBody>
                    <a:bodyPr/>
                    <a:lstStyle/>
                    <a:p>
                      <a:pPr algn="r"/>
                      <a:r>
                        <a:rPr sz="1200" b="0" i="0" u="none">
                          <a:solidFill>
                            <a:srgbClr val="333333"/>
                          </a:solidFill>
                          <a:latin typeface="Arial"/>
                        </a:rPr>
                        <a:t>47,1%</a:t>
                      </a:r>
                    </a:p>
                  </a:txBody>
                  <a:tcPr>
                    <a:solidFill>
                      <a:srgbClr val="EFEFEF"/>
                    </a:solidFill>
                  </a:tcPr>
                </a:tc>
                <a:tc>
                  <a:txBody>
                    <a:bodyPr/>
                    <a:lstStyle/>
                    <a:p>
                      <a:pPr algn="r"/>
                      <a:r>
                        <a:rPr sz="1200" b="0" i="0" u="none" dirty="0">
                          <a:solidFill>
                            <a:srgbClr val="333333"/>
                          </a:solidFill>
                          <a:latin typeface="Arial"/>
                        </a:rPr>
                        <a:t>183</a:t>
                      </a:r>
                    </a:p>
                  </a:txBody>
                  <a:tcPr>
                    <a:solidFill>
                      <a:srgbClr val="EFEFEF"/>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extLst>
              <p:ext uri="{D42A27DB-BD31-4B8C-83A1-F6EECF244321}">
                <p14:modId xmlns:p14="http://schemas.microsoft.com/office/powerpoint/2010/main" val="2501259493"/>
              </p:ext>
            </p:extLst>
          </p:nvPr>
        </p:nvGraphicFramePr>
        <p:xfrm>
          <a:off x="254000" y="254000"/>
          <a:ext cx="11684000" cy="457200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Vesivoimaa on rakennettava lisää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26,2%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24,0%</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90</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Bioenergian tuotantoa on lisättävä</a:t>
                      </a:r>
                    </a:p>
                  </a:txBody>
                  <a:tcPr>
                    <a:solidFill>
                      <a:srgbClr val="EFEFEF"/>
                    </a:solidFill>
                  </a:tcPr>
                </a:tc>
                <a:tc>
                  <a:txBody>
                    <a:bodyPr/>
                    <a:lstStyle/>
                    <a:p>
                      <a:pPr algn="r"/>
                      <a:r>
                        <a:rPr sz="1200" b="0" i="0" u="none">
                          <a:solidFill>
                            <a:srgbClr val="333333"/>
                          </a:solidFill>
                          <a:latin typeface="Arial"/>
                        </a:rPr>
                        <a:t>23</a:t>
                      </a:r>
                    </a:p>
                  </a:txBody>
                  <a:tcPr>
                    <a:solidFill>
                      <a:srgbClr val="EFEFEF"/>
                    </a:solidFill>
                  </a:tcPr>
                </a:tc>
                <a:tc>
                  <a:txBody>
                    <a:bodyPr/>
                    <a:lstStyle/>
                    <a:p>
                      <a:pPr algn="r"/>
                      <a:r>
                        <a:rPr sz="1200" b="0" i="0" u="none">
                          <a:solidFill>
                            <a:srgbClr val="333333"/>
                          </a:solidFill>
                          <a:latin typeface="Arial"/>
                        </a:rPr>
                        <a:t>41,8%</a:t>
                      </a:r>
                    </a:p>
                  </a:txBody>
                  <a:tcPr>
                    <a:solidFill>
                      <a:srgbClr val="EFEFEF"/>
                    </a:solidFill>
                  </a:tcPr>
                </a:tc>
                <a:tc>
                  <a:txBody>
                    <a:bodyPr/>
                    <a:lstStyle/>
                    <a:p>
                      <a:pPr algn="r"/>
                      <a:r>
                        <a:rPr sz="1200" b="0" i="0" u="none">
                          <a:solidFill>
                            <a:srgbClr val="333333"/>
                          </a:solidFill>
                          <a:latin typeface="Arial"/>
                        </a:rPr>
                        <a:t>29</a:t>
                      </a:r>
                    </a:p>
                  </a:txBody>
                  <a:tcPr>
                    <a:solidFill>
                      <a:srgbClr val="EFEFEF"/>
                    </a:solidFill>
                  </a:tcPr>
                </a:tc>
                <a:tc>
                  <a:txBody>
                    <a:bodyPr/>
                    <a:lstStyle/>
                    <a:p>
                      <a:pPr algn="r"/>
                      <a:r>
                        <a:rPr sz="1200" b="0" i="0" u="none">
                          <a:solidFill>
                            <a:srgbClr val="333333"/>
                          </a:solidFill>
                          <a:latin typeface="Arial"/>
                        </a:rPr>
                        <a:t>47,5%</a:t>
                      </a:r>
                    </a:p>
                  </a:txBody>
                  <a:tcPr>
                    <a:solidFill>
                      <a:srgbClr val="EFEFEF"/>
                    </a:solidFill>
                  </a:tcPr>
                </a:tc>
                <a:tc>
                  <a:txBody>
                    <a:bodyPr/>
                    <a:lstStyle/>
                    <a:p>
                      <a:pPr algn="r"/>
                      <a:r>
                        <a:rPr sz="1200" b="0" i="0" u="none">
                          <a:solidFill>
                            <a:srgbClr val="333333"/>
                          </a:solidFill>
                          <a:latin typeface="Arial"/>
                        </a:rPr>
                        <a:t>22</a:t>
                      </a:r>
                    </a:p>
                  </a:txBody>
                  <a:tcPr>
                    <a:solidFill>
                      <a:srgbClr val="EFEFEF"/>
                    </a:solidFill>
                  </a:tcPr>
                </a:tc>
                <a:tc>
                  <a:txBody>
                    <a:bodyPr/>
                    <a:lstStyle/>
                    <a:p>
                      <a:pPr algn="r"/>
                      <a:r>
                        <a:rPr sz="1200" b="0" i="0" u="none">
                          <a:solidFill>
                            <a:srgbClr val="333333"/>
                          </a:solidFill>
                          <a:latin typeface="Arial"/>
                        </a:rPr>
                        <a:t>37,9%</a:t>
                      </a:r>
                    </a:p>
                  </a:txBody>
                  <a:tcPr>
                    <a:solidFill>
                      <a:srgbClr val="EFEFEF"/>
                    </a:solidFill>
                  </a:tcPr>
                </a:tc>
                <a:tc>
                  <a:txBody>
                    <a:bodyPr/>
                    <a:lstStyle/>
                    <a:p>
                      <a:pPr algn="r"/>
                      <a:r>
                        <a:rPr sz="1200" b="0" i="0" u="none">
                          <a:solidFill>
                            <a:srgbClr val="333333"/>
                          </a:solidFill>
                          <a:latin typeface="Arial"/>
                        </a:rPr>
                        <a:t>108</a:t>
                      </a:r>
                    </a:p>
                  </a:txBody>
                  <a:tcPr>
                    <a:solidFill>
                      <a:srgbClr val="EFEFEF"/>
                    </a:solidFill>
                  </a:tcPr>
                </a:tc>
                <a:tc>
                  <a:txBody>
                    <a:bodyPr/>
                    <a:lstStyle/>
                    <a:p>
                      <a:pPr algn="r"/>
                      <a:r>
                        <a:rPr sz="1200" b="0" i="0" u="none">
                          <a:solidFill>
                            <a:srgbClr val="333333"/>
                          </a:solidFill>
                          <a:latin typeface="Arial"/>
                        </a:rPr>
                        <a:t>48,9%</a:t>
                      </a:r>
                    </a:p>
                  </a:txBody>
                  <a:tcPr>
                    <a:solidFill>
                      <a:srgbClr val="EFEFEF"/>
                    </a:solidFill>
                  </a:tcPr>
                </a:tc>
                <a:tc>
                  <a:txBody>
                    <a:bodyPr/>
                    <a:lstStyle/>
                    <a:p>
                      <a:pPr algn="r"/>
                      <a:r>
                        <a:rPr sz="1200" b="0" i="0" u="none">
                          <a:solidFill>
                            <a:srgbClr val="333333"/>
                          </a:solidFill>
                          <a:latin typeface="Arial"/>
                        </a:rPr>
                        <a:t>182</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Rakennusten energiatehokkuutta on lisättävä</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21,8%</a:t>
                      </a:r>
                    </a:p>
                  </a:txBody>
                  <a:tcPr/>
                </a:tc>
                <a:tc>
                  <a:txBody>
                    <a:bodyPr/>
                    <a:lstStyle/>
                    <a:p>
                      <a:pPr algn="r"/>
                      <a:r>
                        <a:rPr sz="1200" b="0" i="0" u="none">
                          <a:solidFill>
                            <a:srgbClr val="333333"/>
                          </a:solidFill>
                          <a:latin typeface="Arial"/>
                        </a:rPr>
                        <a:t>19</a:t>
                      </a:r>
                    </a:p>
                  </a:txBody>
                  <a:tcPr/>
                </a:tc>
                <a:tc>
                  <a:txBody>
                    <a:bodyPr/>
                    <a:lstStyle/>
                    <a:p>
                      <a:pPr algn="r"/>
                      <a:r>
                        <a:rPr sz="1200" b="0" i="0" u="none">
                          <a:solidFill>
                            <a:srgbClr val="333333"/>
                          </a:solidFill>
                          <a:latin typeface="Arial"/>
                        </a:rPr>
                        <a:t>31,1%</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31,0%</a:t>
                      </a:r>
                    </a:p>
                  </a:txBody>
                  <a:tcPr/>
                </a:tc>
                <a:tc>
                  <a:txBody>
                    <a:bodyPr/>
                    <a:lstStyle/>
                    <a:p>
                      <a:pPr algn="r"/>
                      <a:r>
                        <a:rPr sz="1200" b="0" i="0" u="none">
                          <a:solidFill>
                            <a:srgbClr val="333333"/>
                          </a:solidFill>
                          <a:latin typeface="Arial"/>
                        </a:rPr>
                        <a:t>65</a:t>
                      </a:r>
                    </a:p>
                  </a:txBody>
                  <a:tcPr/>
                </a:tc>
                <a:tc>
                  <a:txBody>
                    <a:bodyPr/>
                    <a:lstStyle/>
                    <a:p>
                      <a:pPr algn="r"/>
                      <a:r>
                        <a:rPr sz="1200" b="0" i="0" u="none">
                          <a:solidFill>
                            <a:srgbClr val="333333"/>
                          </a:solidFill>
                          <a:latin typeface="Arial"/>
                        </a:rPr>
                        <a:t>29,4%</a:t>
                      </a:r>
                    </a:p>
                  </a:txBody>
                  <a:tcPr/>
                </a:tc>
                <a:tc>
                  <a:txBody>
                    <a:bodyPr/>
                    <a:lstStyle/>
                    <a:p>
                      <a:pPr algn="r"/>
                      <a:r>
                        <a:rPr sz="1200" b="0" i="0" u="none" dirty="0">
                          <a:solidFill>
                            <a:srgbClr val="333333"/>
                          </a:solidFill>
                          <a:highlight>
                            <a:srgbClr val="C0C0C0"/>
                          </a:highlight>
                          <a:latin typeface="Arial"/>
                        </a:rPr>
                        <a:t>114</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Kansalaisten ja yritysten energiatietoisuutta on lisättävä</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32,7%</a:t>
                      </a:r>
                    </a:p>
                  </a:txBody>
                  <a:tcPr>
                    <a:solidFill>
                      <a:srgbClr val="EFEFEF"/>
                    </a:solidFill>
                  </a:tcPr>
                </a:tc>
                <a:tc>
                  <a:txBody>
                    <a:bodyPr/>
                    <a:lstStyle/>
                    <a:p>
                      <a:pPr algn="r"/>
                      <a:r>
                        <a:rPr sz="1200" b="0" i="0" u="none">
                          <a:solidFill>
                            <a:srgbClr val="333333"/>
                          </a:solidFill>
                          <a:latin typeface="Arial"/>
                        </a:rPr>
                        <a:t>19</a:t>
                      </a:r>
                    </a:p>
                  </a:txBody>
                  <a:tcPr>
                    <a:solidFill>
                      <a:srgbClr val="EFEFEF"/>
                    </a:solidFill>
                  </a:tcPr>
                </a:tc>
                <a:tc>
                  <a:txBody>
                    <a:bodyPr/>
                    <a:lstStyle/>
                    <a:p>
                      <a:pPr algn="r"/>
                      <a:r>
                        <a:rPr sz="1200" b="0" i="0" u="none">
                          <a:solidFill>
                            <a:srgbClr val="333333"/>
                          </a:solidFill>
                          <a:latin typeface="Arial"/>
                        </a:rPr>
                        <a:t>31,1%</a:t>
                      </a:r>
                    </a:p>
                  </a:txBody>
                  <a:tcPr>
                    <a:solidFill>
                      <a:srgbClr val="EFEFEF"/>
                    </a:solidFill>
                  </a:tcPr>
                </a:tc>
                <a:tc>
                  <a:txBody>
                    <a:bodyPr/>
                    <a:lstStyle/>
                    <a:p>
                      <a:pPr algn="r"/>
                      <a:r>
                        <a:rPr sz="1200" b="0" i="0" u="none">
                          <a:solidFill>
                            <a:srgbClr val="333333"/>
                          </a:solidFill>
                          <a:latin typeface="Arial"/>
                        </a:rPr>
                        <a:t>15</a:t>
                      </a:r>
                    </a:p>
                  </a:txBody>
                  <a:tcPr>
                    <a:solidFill>
                      <a:srgbClr val="EFEFEF"/>
                    </a:solidFill>
                  </a:tcPr>
                </a:tc>
                <a:tc>
                  <a:txBody>
                    <a:bodyPr/>
                    <a:lstStyle/>
                    <a:p>
                      <a:pPr algn="r"/>
                      <a:r>
                        <a:rPr sz="1200" b="0" i="0" u="none">
                          <a:solidFill>
                            <a:srgbClr val="333333"/>
                          </a:solidFill>
                          <a:latin typeface="Arial"/>
                        </a:rPr>
                        <a:t>25,9%</a:t>
                      </a:r>
                    </a:p>
                  </a:txBody>
                  <a:tcPr>
                    <a:solidFill>
                      <a:srgbClr val="EFEFEF"/>
                    </a:solidFill>
                  </a:tcPr>
                </a:tc>
                <a:tc>
                  <a:txBody>
                    <a:bodyPr/>
                    <a:lstStyle/>
                    <a:p>
                      <a:pPr algn="r"/>
                      <a:r>
                        <a:rPr sz="1200" b="0" i="0" u="none">
                          <a:solidFill>
                            <a:srgbClr val="333333"/>
                          </a:solidFill>
                          <a:latin typeface="Arial"/>
                        </a:rPr>
                        <a:t>87</a:t>
                      </a:r>
                    </a:p>
                  </a:txBody>
                  <a:tcPr>
                    <a:solidFill>
                      <a:srgbClr val="EFEFEF"/>
                    </a:solidFill>
                  </a:tcPr>
                </a:tc>
                <a:tc>
                  <a:txBody>
                    <a:bodyPr/>
                    <a:lstStyle/>
                    <a:p>
                      <a:pPr algn="r"/>
                      <a:r>
                        <a:rPr sz="1200" b="0" i="0" u="none">
                          <a:solidFill>
                            <a:srgbClr val="333333"/>
                          </a:solidFill>
                          <a:latin typeface="Arial"/>
                        </a:rPr>
                        <a:t>39,4%</a:t>
                      </a:r>
                    </a:p>
                  </a:txBody>
                  <a:tcPr>
                    <a:solidFill>
                      <a:srgbClr val="EFEFEF"/>
                    </a:solidFill>
                  </a:tcPr>
                </a:tc>
                <a:tc>
                  <a:txBody>
                    <a:bodyPr/>
                    <a:lstStyle/>
                    <a:p>
                      <a:pPr algn="r"/>
                      <a:r>
                        <a:rPr sz="1200" b="0" i="0" u="none">
                          <a:solidFill>
                            <a:srgbClr val="333333"/>
                          </a:solidFill>
                          <a:latin typeface="Arial"/>
                        </a:rPr>
                        <a:t>139</a:t>
                      </a:r>
                    </a:p>
                  </a:txBody>
                  <a:tcPr>
                    <a:solidFill>
                      <a:srgbClr val="EFEFEF"/>
                    </a:solidFill>
                  </a:tcPr>
                </a:tc>
                <a:extLst>
                  <a:ext uri="{0D108BD9-81ED-4DB2-BD59-A6C34878D82A}">
                    <a16:rowId xmlns:a16="http://schemas.microsoft.com/office/drawing/2014/main" val="10005"/>
                  </a:ext>
                </a:extLst>
              </a:tr>
              <a:tr h="0">
                <a:tc>
                  <a:txBody>
                    <a:bodyPr/>
                    <a:lstStyle/>
                    <a:p>
                      <a:pPr algn="l"/>
                      <a:r>
                        <a:rPr sz="1200" b="0" i="0" u="none">
                          <a:solidFill>
                            <a:srgbClr val="333333"/>
                          </a:solidFill>
                          <a:latin typeface="Arial"/>
                        </a:rPr>
                        <a:t>Jotain muuta, mitä</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10,9%</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4,9%</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5,2%</a:t>
                      </a:r>
                    </a:p>
                  </a:txBody>
                  <a:tcPr/>
                </a:tc>
                <a:tc>
                  <a:txBody>
                    <a:bodyPr/>
                    <a:lstStyle/>
                    <a:p>
                      <a:pPr algn="r"/>
                      <a:r>
                        <a:rPr sz="1200" b="0" i="0" u="none">
                          <a:solidFill>
                            <a:srgbClr val="333333"/>
                          </a:solidFill>
                          <a:latin typeface="Arial"/>
                        </a:rPr>
                        <a:t>20</a:t>
                      </a:r>
                    </a:p>
                  </a:txBody>
                  <a:tcPr/>
                </a:tc>
                <a:tc>
                  <a:txBody>
                    <a:bodyPr/>
                    <a:lstStyle/>
                    <a:p>
                      <a:pPr algn="r"/>
                      <a:r>
                        <a:rPr sz="1200" b="0" i="0" u="none">
                          <a:solidFill>
                            <a:srgbClr val="333333"/>
                          </a:solidFill>
                          <a:latin typeface="Arial"/>
                        </a:rPr>
                        <a:t>9,0%</a:t>
                      </a:r>
                    </a:p>
                  </a:txBody>
                  <a:tcPr/>
                </a:tc>
                <a:tc>
                  <a:txBody>
                    <a:bodyPr/>
                    <a:lstStyle/>
                    <a:p>
                      <a:pPr algn="r"/>
                      <a:r>
                        <a:rPr sz="1200" b="0" i="0" u="none">
                          <a:solidFill>
                            <a:srgbClr val="333333"/>
                          </a:solidFill>
                          <a:latin typeface="Arial"/>
                        </a:rPr>
                        <a:t>32</a:t>
                      </a:r>
                    </a:p>
                  </a:txBody>
                  <a:tcPr/>
                </a:tc>
                <a:extLst>
                  <a:ext uri="{0D108BD9-81ED-4DB2-BD59-A6C34878D82A}">
                    <a16:rowId xmlns:a16="http://schemas.microsoft.com/office/drawing/2014/main" val="10006"/>
                  </a:ext>
                </a:extLst>
              </a:tr>
              <a:tr h="0">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193</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210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195</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778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1376</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20. Onko yrityksesi jo tehnyt </a:t>
            </a:r>
            <a:r>
              <a:rPr sz="1400" b="1" i="0" u="none">
                <a:solidFill>
                  <a:srgbClr val="8E44AD"/>
                </a:solidFill>
                <a:latin typeface="Arial"/>
              </a:rPr>
              <a:t>toimenpiteitä vihreän siirtymän</a:t>
            </a:r>
            <a:r>
              <a:rPr sz="1400" b="1" i="0" u="none">
                <a:latin typeface="Arial" pitchFamily="34" charset="0"/>
              </a:rPr>
              <a:t> tavoitteiden mukaisesti?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399, valittujen vastausten lukumäärä: 453</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20. Onko yrityksesi jo tehnyt </a:t>
            </a:r>
            <a:r>
              <a:rPr sz="1400" b="1" i="0" u="none">
                <a:solidFill>
                  <a:srgbClr val="8E44AD"/>
                </a:solidFill>
                <a:latin typeface="Arial"/>
              </a:rPr>
              <a:t>toimenpiteitä vihreän siirtymän</a:t>
            </a:r>
            <a:r>
              <a:rPr sz="1400" b="1" i="0" u="none">
                <a:latin typeface="Arial" pitchFamily="34" charset="0"/>
              </a:rPr>
              <a:t> tavoitteiden mukaisesti?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399, valittujen vastausten lukumäärä: 453</a:t>
            </a:r>
          </a:p>
        </p:txBody>
      </p:sp>
      <p:graphicFrame>
        <p:nvGraphicFramePr>
          <p:cNvPr id="4" name="New Table"/>
          <p:cNvGraphicFramePr>
            <a:graphicFrameLocks noGrp="1"/>
          </p:cNvGraphicFramePr>
          <p:nvPr>
            <p:extLst>
              <p:ext uri="{D42A27DB-BD31-4B8C-83A1-F6EECF244321}">
                <p14:modId xmlns:p14="http://schemas.microsoft.com/office/powerpoint/2010/main" val="171092490"/>
              </p:ext>
            </p:extLst>
          </p:nvPr>
        </p:nvGraphicFramePr>
        <p:xfrm>
          <a:off x="254000" y="1031240"/>
          <a:ext cx="11684000" cy="512064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Olemme parantaneet yrityksemme energiaratkaisuja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33,9%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24,9%</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97</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Suunnittelemme tekevämme energiatehokkuuteen liittyviä parannuksia</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23,2%</a:t>
                      </a:r>
                    </a:p>
                  </a:txBody>
                  <a:tcPr>
                    <a:solidFill>
                      <a:srgbClr val="EFEFEF"/>
                    </a:solidFill>
                  </a:tcPr>
                </a:tc>
                <a:tc>
                  <a:txBody>
                    <a:bodyPr/>
                    <a:lstStyle/>
                    <a:p>
                      <a:pPr algn="r"/>
                      <a:r>
                        <a:rPr sz="1200" b="0" i="0" u="none">
                          <a:solidFill>
                            <a:srgbClr val="333333"/>
                          </a:solidFill>
                          <a:latin typeface="Arial"/>
                        </a:rPr>
                        <a:t>8</a:t>
                      </a:r>
                    </a:p>
                  </a:txBody>
                  <a:tcPr>
                    <a:solidFill>
                      <a:srgbClr val="EFEFEF"/>
                    </a:solidFill>
                  </a:tcPr>
                </a:tc>
                <a:tc>
                  <a:txBody>
                    <a:bodyPr/>
                    <a:lstStyle/>
                    <a:p>
                      <a:pPr algn="r"/>
                      <a:r>
                        <a:rPr sz="1200" b="0" i="0" u="none">
                          <a:solidFill>
                            <a:srgbClr val="333333"/>
                          </a:solidFill>
                          <a:latin typeface="Arial"/>
                        </a:rPr>
                        <a:t>13,3%</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10,2%</a:t>
                      </a:r>
                    </a:p>
                  </a:txBody>
                  <a:tcPr>
                    <a:solidFill>
                      <a:srgbClr val="EFEFEF"/>
                    </a:solidFill>
                  </a:tcPr>
                </a:tc>
                <a:tc>
                  <a:txBody>
                    <a:bodyPr/>
                    <a:lstStyle/>
                    <a:p>
                      <a:pPr algn="r"/>
                      <a:r>
                        <a:rPr sz="1200" b="0" i="0" u="none">
                          <a:solidFill>
                            <a:srgbClr val="333333"/>
                          </a:solidFill>
                          <a:latin typeface="Arial"/>
                        </a:rPr>
                        <a:t>30</a:t>
                      </a:r>
                    </a:p>
                  </a:txBody>
                  <a:tcPr>
                    <a:solidFill>
                      <a:srgbClr val="EFEFEF"/>
                    </a:solidFill>
                  </a:tcPr>
                </a:tc>
                <a:tc>
                  <a:txBody>
                    <a:bodyPr/>
                    <a:lstStyle/>
                    <a:p>
                      <a:pPr algn="r"/>
                      <a:r>
                        <a:rPr sz="1200" b="0" i="0" u="none">
                          <a:solidFill>
                            <a:srgbClr val="333333"/>
                          </a:solidFill>
                          <a:latin typeface="Arial"/>
                        </a:rPr>
                        <a:t>13,6%</a:t>
                      </a:r>
                    </a:p>
                  </a:txBody>
                  <a:tcPr>
                    <a:solidFill>
                      <a:srgbClr val="EFEFEF"/>
                    </a:solidFill>
                  </a:tcPr>
                </a:tc>
                <a:tc>
                  <a:txBody>
                    <a:bodyPr/>
                    <a:lstStyle/>
                    <a:p>
                      <a:pPr algn="r"/>
                      <a:r>
                        <a:rPr sz="1200" b="0" i="0" u="none">
                          <a:solidFill>
                            <a:srgbClr val="333333"/>
                          </a:solidFill>
                          <a:latin typeface="Arial"/>
                        </a:rPr>
                        <a:t>57</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Vihreä siirtymä on osa yrityksemme strategiaa</a:t>
                      </a:r>
                    </a:p>
                  </a:txBody>
                  <a:tcPr/>
                </a:tc>
                <a:tc>
                  <a:txBody>
                    <a:bodyPr/>
                    <a:lstStyle/>
                    <a:p>
                      <a:pPr algn="r"/>
                      <a:r>
                        <a:rPr sz="1200" b="0" i="0" u="none">
                          <a:solidFill>
                            <a:srgbClr val="333333"/>
                          </a:solidFill>
                          <a:latin typeface="Arial"/>
                        </a:rPr>
                        <a:t>8</a:t>
                      </a:r>
                    </a:p>
                  </a:txBody>
                  <a:tcPr/>
                </a:tc>
                <a:tc>
                  <a:txBody>
                    <a:bodyPr/>
                    <a:lstStyle/>
                    <a:p>
                      <a:pPr algn="r"/>
                      <a:r>
                        <a:rPr sz="1200" b="0" i="0" u="none">
                          <a:solidFill>
                            <a:srgbClr val="333333"/>
                          </a:solidFill>
                          <a:latin typeface="Arial"/>
                        </a:rPr>
                        <a:t>14,3%</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6,7%</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8,5%</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7,7%</a:t>
                      </a:r>
                    </a:p>
                  </a:txBody>
                  <a:tcPr/>
                </a:tc>
                <a:tc>
                  <a:txBody>
                    <a:bodyPr/>
                    <a:lstStyle/>
                    <a:p>
                      <a:pPr algn="r"/>
                      <a:r>
                        <a:rPr sz="1200" b="0" i="0" u="none" dirty="0">
                          <a:solidFill>
                            <a:srgbClr val="333333"/>
                          </a:solidFill>
                          <a:highlight>
                            <a:srgbClr val="C0C0C0"/>
                          </a:highlight>
                          <a:latin typeface="Arial"/>
                        </a:rPr>
                        <a:t>34</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Vihreä siirtymä tuo yrityksellemme liiketoiminnan kasvumahdollisuuksia</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10,7%</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6,8%</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3,2%</a:t>
                      </a:r>
                    </a:p>
                  </a:txBody>
                  <a:tcPr>
                    <a:solidFill>
                      <a:srgbClr val="EFEFEF"/>
                    </a:solidFill>
                  </a:tcPr>
                </a:tc>
                <a:tc>
                  <a:txBody>
                    <a:bodyPr/>
                    <a:lstStyle/>
                    <a:p>
                      <a:pPr algn="r"/>
                      <a:r>
                        <a:rPr sz="1200" b="0" i="0" u="none" dirty="0">
                          <a:solidFill>
                            <a:srgbClr val="333333"/>
                          </a:solidFill>
                          <a:latin typeface="Arial"/>
                        </a:rPr>
                        <a:t>19</a:t>
                      </a:r>
                    </a:p>
                  </a:txBody>
                  <a:tcPr>
                    <a:solidFill>
                      <a:srgbClr val="EFEFEF"/>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extLst>
              <p:ext uri="{D42A27DB-BD31-4B8C-83A1-F6EECF244321}">
                <p14:modId xmlns:p14="http://schemas.microsoft.com/office/powerpoint/2010/main" val="3741296018"/>
              </p:ext>
            </p:extLst>
          </p:nvPr>
        </p:nvGraphicFramePr>
        <p:xfrm>
          <a:off x="254000" y="254000"/>
          <a:ext cx="9514410" cy="3823072"/>
        </p:xfrm>
        <a:graphic>
          <a:graphicData uri="http://schemas.openxmlformats.org/drawingml/2006/table">
            <a:tbl>
              <a:tblPr firstRow="1" bandRow="1"/>
              <a:tblGrid>
                <a:gridCol w="951441">
                  <a:extLst>
                    <a:ext uri="{9D8B030D-6E8A-4147-A177-3AD203B41FA5}">
                      <a16:colId xmlns:a16="http://schemas.microsoft.com/office/drawing/2014/main" val="20000"/>
                    </a:ext>
                  </a:extLst>
                </a:gridCol>
                <a:gridCol w="951441">
                  <a:extLst>
                    <a:ext uri="{9D8B030D-6E8A-4147-A177-3AD203B41FA5}">
                      <a16:colId xmlns:a16="http://schemas.microsoft.com/office/drawing/2014/main" val="20001"/>
                    </a:ext>
                  </a:extLst>
                </a:gridCol>
                <a:gridCol w="951441">
                  <a:extLst>
                    <a:ext uri="{9D8B030D-6E8A-4147-A177-3AD203B41FA5}">
                      <a16:colId xmlns:a16="http://schemas.microsoft.com/office/drawing/2014/main" val="20002"/>
                    </a:ext>
                  </a:extLst>
                </a:gridCol>
                <a:gridCol w="951441">
                  <a:extLst>
                    <a:ext uri="{9D8B030D-6E8A-4147-A177-3AD203B41FA5}">
                      <a16:colId xmlns:a16="http://schemas.microsoft.com/office/drawing/2014/main" val="20003"/>
                    </a:ext>
                  </a:extLst>
                </a:gridCol>
                <a:gridCol w="951441">
                  <a:extLst>
                    <a:ext uri="{9D8B030D-6E8A-4147-A177-3AD203B41FA5}">
                      <a16:colId xmlns:a16="http://schemas.microsoft.com/office/drawing/2014/main" val="20004"/>
                    </a:ext>
                  </a:extLst>
                </a:gridCol>
                <a:gridCol w="951441">
                  <a:extLst>
                    <a:ext uri="{9D8B030D-6E8A-4147-A177-3AD203B41FA5}">
                      <a16:colId xmlns:a16="http://schemas.microsoft.com/office/drawing/2014/main" val="20005"/>
                    </a:ext>
                  </a:extLst>
                </a:gridCol>
                <a:gridCol w="951441">
                  <a:extLst>
                    <a:ext uri="{9D8B030D-6E8A-4147-A177-3AD203B41FA5}">
                      <a16:colId xmlns:a16="http://schemas.microsoft.com/office/drawing/2014/main" val="20006"/>
                    </a:ext>
                  </a:extLst>
                </a:gridCol>
                <a:gridCol w="951441">
                  <a:extLst>
                    <a:ext uri="{9D8B030D-6E8A-4147-A177-3AD203B41FA5}">
                      <a16:colId xmlns:a16="http://schemas.microsoft.com/office/drawing/2014/main" val="20007"/>
                    </a:ext>
                  </a:extLst>
                </a:gridCol>
                <a:gridCol w="951441">
                  <a:extLst>
                    <a:ext uri="{9D8B030D-6E8A-4147-A177-3AD203B41FA5}">
                      <a16:colId xmlns:a16="http://schemas.microsoft.com/office/drawing/2014/main" val="20008"/>
                    </a:ext>
                  </a:extLst>
                </a:gridCol>
                <a:gridCol w="951441">
                  <a:extLst>
                    <a:ext uri="{9D8B030D-6E8A-4147-A177-3AD203B41FA5}">
                      <a16:colId xmlns:a16="http://schemas.microsoft.com/office/drawing/2014/main" val="20009"/>
                    </a:ext>
                  </a:extLst>
                </a:gridCol>
              </a:tblGrid>
              <a:tr h="603643">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603643">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1408500">
                <a:tc>
                  <a:txBody>
                    <a:bodyPr/>
                    <a:lstStyle/>
                    <a:p>
                      <a:pPr algn="l"/>
                      <a:r>
                        <a:rPr sz="1200" b="0" i="0" u="none">
                          <a:solidFill>
                            <a:srgbClr val="333333"/>
                          </a:solidFill>
                          <a:latin typeface="Arial"/>
                        </a:rPr>
                        <a:t>Emme ole tehneet erityisiä toimia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44,6%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58,3%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67,8%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124</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latin typeface="Arial"/>
                        </a:rPr>
                        <a:t>56,1%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224</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603643">
                <a:tc>
                  <a:txBody>
                    <a:bodyPr/>
                    <a:lstStyle/>
                    <a:p>
                      <a:pPr algn="l"/>
                      <a:r>
                        <a:rPr sz="1200" b="0" i="0" u="none">
                          <a:solidFill>
                            <a:srgbClr val="333333"/>
                          </a:solidFill>
                          <a:latin typeface="Arial"/>
                        </a:rPr>
                        <a:t>Vapaa sana</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3,6%</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6,7%</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12</a:t>
                      </a:r>
                    </a:p>
                  </a:txBody>
                  <a:tcPr>
                    <a:solidFill>
                      <a:srgbClr val="EFEFEF"/>
                    </a:solidFill>
                  </a:tcPr>
                </a:tc>
                <a:tc>
                  <a:txBody>
                    <a:bodyPr/>
                    <a:lstStyle/>
                    <a:p>
                      <a:pPr algn="r"/>
                      <a:r>
                        <a:rPr sz="1200" b="0" i="0" u="none">
                          <a:solidFill>
                            <a:srgbClr val="333333"/>
                          </a:solidFill>
                          <a:latin typeface="Arial"/>
                        </a:rPr>
                        <a:t>5,4%</a:t>
                      </a:r>
                    </a:p>
                  </a:txBody>
                  <a:tcPr>
                    <a:solidFill>
                      <a:srgbClr val="EFEFEF"/>
                    </a:solidFill>
                  </a:tcPr>
                </a:tc>
                <a:tc>
                  <a:txBody>
                    <a:bodyPr/>
                    <a:lstStyle/>
                    <a:p>
                      <a:pPr algn="r"/>
                      <a:r>
                        <a:rPr sz="1200" b="0" i="0" u="none">
                          <a:solidFill>
                            <a:srgbClr val="333333"/>
                          </a:solidFill>
                          <a:latin typeface="Arial"/>
                        </a:rPr>
                        <a:t>19</a:t>
                      </a:r>
                    </a:p>
                  </a:txBody>
                  <a:tcPr>
                    <a:solidFill>
                      <a:srgbClr val="EFEFEF"/>
                    </a:solidFill>
                  </a:tcPr>
                </a:tc>
                <a:extLst>
                  <a:ext uri="{0D108BD9-81ED-4DB2-BD59-A6C34878D82A}">
                    <a16:rowId xmlns:a16="http://schemas.microsoft.com/office/drawing/2014/main" val="10003"/>
                  </a:ext>
                </a:extLst>
              </a:tr>
              <a:tr h="603643">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73</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245</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450</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21. </a:t>
            </a:r>
            <a:r>
              <a:rPr sz="1400" b="1" i="0" u="none">
                <a:solidFill>
                  <a:srgbClr val="8E44AD"/>
                </a:solidFill>
                <a:latin typeface="Arial"/>
              </a:rPr>
              <a:t>Onko ESG yrityksellenne tuttu juttu?</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381</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 </a:t>
            </a:r>
            <a:r>
              <a:rPr sz="1400" b="1" i="0" u="none">
                <a:solidFill>
                  <a:srgbClr val="000000"/>
                </a:solidFill>
                <a:latin typeface="Arial"/>
              </a:rPr>
              <a:t>Minkä verran Ukrainan sota ja sen kerrannaisvaikutukset ovat vaikuttaneet yrityksesi toimintaan?</a:t>
            </a:r>
          </a:p>
        </p:txBody>
      </p:sp>
      <p:sp>
        <p:nvSpPr>
          <p:cNvPr id="3" name="New shape"/>
          <p:cNvSpPr/>
          <p:nvPr/>
        </p:nvSpPr>
        <p:spPr>
          <a:xfrm>
            <a:off x="254000" y="594360"/>
            <a:ext cx="11684000" cy="548640"/>
          </a:xfrm>
          <a:prstGeom prst="rect">
            <a:avLst/>
          </a:prstGeom>
          <a:noFill/>
          <a:ln>
            <a:noFill/>
          </a:ln>
        </p:spPr>
        <p:style>
          <a:lnRef idx="2">
            <a:schemeClr val="accent1">
              <a:shade val="50000"/>
            </a:schemeClr>
          </a:lnRef>
          <a:fillRef idx="1">
            <a:schemeClr val="accent1"/>
          </a:fillRef>
          <a:effectRef idx="0">
            <a:schemeClr val="accent1"/>
          </a:effectRef>
          <a:fontRef idx="minor">
            <a:srgbClr val="999999"/>
          </a:fontRef>
        </p:style>
        <p:txBody>
          <a:bodyPr lIns="0" tIns="0" rIns="0" bIns="0" rtlCol="0" anchor="t">
            <a:spAutoFit/>
          </a:bodyPr>
          <a:lstStyle/>
          <a:p>
            <a:r>
              <a:rPr sz="1200" b="0" i="1" u="none">
                <a:latin typeface="Arial" pitchFamily="34" charset="0"/>
              </a:rPr>
              <a:t>Haluamme Savon Yrittäjissä tuottaa yrityksellesi parasta mahdollista palvelua.Kerro, miten energiakriisi ja Ukrainan sota sekä muut alkaneen syksyn ilmiöt vaikuttavat yritykseesi ja millaisena näet yrityksesi lähitulevaisuuden. Entä millaista tukea kaipaat juuri nyt?Meillä on Sinulle muutamia kysymyksiä, joihin vastaaminen vie 5-10 min.Aluksi pari kysymystä yrityksesi tämänhetkiseen tilanteeseen ja Euroopan turvallisuuteen liittyen</a:t>
            </a:r>
          </a:p>
        </p:txBody>
      </p:sp>
      <p:sp>
        <p:nvSpPr>
          <p:cNvPr id="4" name="New shape"/>
          <p:cNvSpPr/>
          <p:nvPr/>
        </p:nvSpPr>
        <p:spPr>
          <a:xfrm>
            <a:off x="254000" y="127000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409</a:t>
            </a:r>
          </a:p>
        </p:txBody>
      </p:sp>
      <p:graphicFrame>
        <p:nvGraphicFramePr>
          <p:cNvPr id="5" name="New Table"/>
          <p:cNvGraphicFramePr>
            <a:graphicFrameLocks noGrp="1"/>
          </p:cNvGraphicFramePr>
          <p:nvPr>
            <p:extLst>
              <p:ext uri="{D42A27DB-BD31-4B8C-83A1-F6EECF244321}">
                <p14:modId xmlns:p14="http://schemas.microsoft.com/office/powerpoint/2010/main" val="163816756"/>
              </p:ext>
            </p:extLst>
          </p:nvPr>
        </p:nvGraphicFramePr>
        <p:xfrm>
          <a:off x="254000" y="1643380"/>
          <a:ext cx="9658420" cy="4119404"/>
        </p:xfrm>
        <a:graphic>
          <a:graphicData uri="http://schemas.openxmlformats.org/drawingml/2006/table">
            <a:tbl>
              <a:tblPr firstRow="1" bandRow="1"/>
              <a:tblGrid>
                <a:gridCol w="965842">
                  <a:extLst>
                    <a:ext uri="{9D8B030D-6E8A-4147-A177-3AD203B41FA5}">
                      <a16:colId xmlns:a16="http://schemas.microsoft.com/office/drawing/2014/main" val="20000"/>
                    </a:ext>
                  </a:extLst>
                </a:gridCol>
                <a:gridCol w="965842">
                  <a:extLst>
                    <a:ext uri="{9D8B030D-6E8A-4147-A177-3AD203B41FA5}">
                      <a16:colId xmlns:a16="http://schemas.microsoft.com/office/drawing/2014/main" val="20001"/>
                    </a:ext>
                  </a:extLst>
                </a:gridCol>
                <a:gridCol w="965842">
                  <a:extLst>
                    <a:ext uri="{9D8B030D-6E8A-4147-A177-3AD203B41FA5}">
                      <a16:colId xmlns:a16="http://schemas.microsoft.com/office/drawing/2014/main" val="20002"/>
                    </a:ext>
                  </a:extLst>
                </a:gridCol>
                <a:gridCol w="965842">
                  <a:extLst>
                    <a:ext uri="{9D8B030D-6E8A-4147-A177-3AD203B41FA5}">
                      <a16:colId xmlns:a16="http://schemas.microsoft.com/office/drawing/2014/main" val="20003"/>
                    </a:ext>
                  </a:extLst>
                </a:gridCol>
                <a:gridCol w="965842">
                  <a:extLst>
                    <a:ext uri="{9D8B030D-6E8A-4147-A177-3AD203B41FA5}">
                      <a16:colId xmlns:a16="http://schemas.microsoft.com/office/drawing/2014/main" val="20004"/>
                    </a:ext>
                  </a:extLst>
                </a:gridCol>
                <a:gridCol w="965842">
                  <a:extLst>
                    <a:ext uri="{9D8B030D-6E8A-4147-A177-3AD203B41FA5}">
                      <a16:colId xmlns:a16="http://schemas.microsoft.com/office/drawing/2014/main" val="20005"/>
                    </a:ext>
                  </a:extLst>
                </a:gridCol>
                <a:gridCol w="965842">
                  <a:extLst>
                    <a:ext uri="{9D8B030D-6E8A-4147-A177-3AD203B41FA5}">
                      <a16:colId xmlns:a16="http://schemas.microsoft.com/office/drawing/2014/main" val="20006"/>
                    </a:ext>
                  </a:extLst>
                </a:gridCol>
                <a:gridCol w="965842">
                  <a:extLst>
                    <a:ext uri="{9D8B030D-6E8A-4147-A177-3AD203B41FA5}">
                      <a16:colId xmlns:a16="http://schemas.microsoft.com/office/drawing/2014/main" val="20007"/>
                    </a:ext>
                  </a:extLst>
                </a:gridCol>
                <a:gridCol w="965842">
                  <a:extLst>
                    <a:ext uri="{9D8B030D-6E8A-4147-A177-3AD203B41FA5}">
                      <a16:colId xmlns:a16="http://schemas.microsoft.com/office/drawing/2014/main" val="20008"/>
                    </a:ext>
                  </a:extLst>
                </a:gridCol>
                <a:gridCol w="965842">
                  <a:extLst>
                    <a:ext uri="{9D8B030D-6E8A-4147-A177-3AD203B41FA5}">
                      <a16:colId xmlns:a16="http://schemas.microsoft.com/office/drawing/2014/main" val="20009"/>
                    </a:ext>
                  </a:extLst>
                </a:gridCol>
              </a:tblGrid>
              <a:tr h="369808">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69808">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369808">
                <a:tc>
                  <a:txBody>
                    <a:bodyPr/>
                    <a:lstStyle/>
                    <a:p>
                      <a:pPr algn="l"/>
                      <a:r>
                        <a:rPr sz="1200" b="0" i="0" u="none">
                          <a:solidFill>
                            <a:srgbClr val="333333"/>
                          </a:solidFill>
                          <a:latin typeface="Arial"/>
                        </a:rPr>
                        <a:t>Merkittävästi</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27,9%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616347">
                <a:tc>
                  <a:txBody>
                    <a:bodyPr/>
                    <a:lstStyle/>
                    <a:p>
                      <a:pPr algn="l"/>
                      <a:r>
                        <a:rPr sz="1200" b="0" i="0" u="none">
                          <a:solidFill>
                            <a:srgbClr val="333333"/>
                          </a:solidFill>
                          <a:latin typeface="Arial"/>
                        </a:rPr>
                        <a:t>Jossain määrin</a:t>
                      </a:r>
                    </a:p>
                  </a:txBody>
                  <a:tcPr>
                    <a:solidFill>
                      <a:srgbClr val="EFEFEF"/>
                    </a:solidFill>
                  </a:tcPr>
                </a:tc>
                <a:tc>
                  <a:txBody>
                    <a:bodyPr/>
                    <a:lstStyle/>
                    <a:p>
                      <a:pPr algn="r"/>
                      <a:r>
                        <a:rPr sz="1200" b="0" i="0" u="none">
                          <a:solidFill>
                            <a:srgbClr val="333333"/>
                          </a:solidFill>
                          <a:latin typeface="Arial"/>
                        </a:rPr>
                        <a:t>23</a:t>
                      </a:r>
                    </a:p>
                  </a:txBody>
                  <a:tcPr>
                    <a:solidFill>
                      <a:srgbClr val="EFEFEF"/>
                    </a:solidFill>
                  </a:tcPr>
                </a:tc>
                <a:tc>
                  <a:txBody>
                    <a:bodyPr/>
                    <a:lstStyle/>
                    <a:p>
                      <a:pPr algn="r"/>
                      <a:r>
                        <a:rPr sz="1200" b="0" i="0" u="none">
                          <a:solidFill>
                            <a:srgbClr val="333333"/>
                          </a:solidFill>
                          <a:latin typeface="Arial"/>
                        </a:rPr>
                        <a:t>41,1%</a:t>
                      </a:r>
                    </a:p>
                  </a:txBody>
                  <a:tcPr>
                    <a:solidFill>
                      <a:srgbClr val="EFEFEF"/>
                    </a:solidFill>
                  </a:tcPr>
                </a:tc>
                <a:tc>
                  <a:txBody>
                    <a:bodyPr/>
                    <a:lstStyle/>
                    <a:p>
                      <a:pPr algn="r"/>
                      <a:r>
                        <a:rPr sz="1200" b="0" i="0" u="none">
                          <a:solidFill>
                            <a:srgbClr val="333333"/>
                          </a:solidFill>
                          <a:latin typeface="Arial"/>
                        </a:rPr>
                        <a:t>27</a:t>
                      </a:r>
                    </a:p>
                  </a:txBody>
                  <a:tcPr>
                    <a:solidFill>
                      <a:srgbClr val="EFEFEF"/>
                    </a:solidFill>
                  </a:tcPr>
                </a:tc>
                <a:tc>
                  <a:txBody>
                    <a:bodyPr/>
                    <a:lstStyle/>
                    <a:p>
                      <a:pPr algn="r"/>
                      <a:r>
                        <a:rPr sz="1200" b="0" i="0" u="none">
                          <a:solidFill>
                            <a:srgbClr val="333333"/>
                          </a:solidFill>
                          <a:latin typeface="Arial"/>
                        </a:rPr>
                        <a:t>44,3%</a:t>
                      </a:r>
                    </a:p>
                  </a:txBody>
                  <a:tcPr>
                    <a:solidFill>
                      <a:srgbClr val="EFEFEF"/>
                    </a:solidFill>
                  </a:tcPr>
                </a:tc>
                <a:tc>
                  <a:txBody>
                    <a:bodyPr/>
                    <a:lstStyle/>
                    <a:p>
                      <a:pPr algn="r"/>
                      <a:r>
                        <a:rPr sz="1200" b="0" i="0" u="none">
                          <a:solidFill>
                            <a:srgbClr val="333333"/>
                          </a:solidFill>
                          <a:latin typeface="Arial"/>
                        </a:rPr>
                        <a:t>26</a:t>
                      </a:r>
                    </a:p>
                  </a:txBody>
                  <a:tcPr>
                    <a:solidFill>
                      <a:srgbClr val="EFEFEF"/>
                    </a:solidFill>
                  </a:tcPr>
                </a:tc>
                <a:tc>
                  <a:txBody>
                    <a:bodyPr/>
                    <a:lstStyle/>
                    <a:p>
                      <a:pPr algn="r"/>
                      <a:r>
                        <a:rPr sz="1200" b="0" i="0" u="none">
                          <a:solidFill>
                            <a:srgbClr val="333333"/>
                          </a:solidFill>
                          <a:latin typeface="Arial"/>
                        </a:rPr>
                        <a:t>43,3%</a:t>
                      </a:r>
                    </a:p>
                  </a:txBody>
                  <a:tcPr>
                    <a:solidFill>
                      <a:srgbClr val="EFEFEF"/>
                    </a:solidFill>
                  </a:tcPr>
                </a:tc>
                <a:tc>
                  <a:txBody>
                    <a:bodyPr/>
                    <a:lstStyle/>
                    <a:p>
                      <a:pPr algn="r"/>
                      <a:r>
                        <a:rPr sz="1200" b="0" i="0" u="none">
                          <a:solidFill>
                            <a:srgbClr val="333333"/>
                          </a:solidFill>
                          <a:latin typeface="Arial"/>
                        </a:rPr>
                        <a:t>75</a:t>
                      </a:r>
                    </a:p>
                  </a:txBody>
                  <a:tcPr>
                    <a:solidFill>
                      <a:srgbClr val="EFEFEF"/>
                    </a:solidFill>
                  </a:tcPr>
                </a:tc>
                <a:tc>
                  <a:txBody>
                    <a:bodyPr/>
                    <a:lstStyle/>
                    <a:p>
                      <a:pPr algn="r"/>
                      <a:r>
                        <a:rPr sz="1200" b="0" i="0" u="none">
                          <a:solidFill>
                            <a:srgbClr val="333333"/>
                          </a:solidFill>
                          <a:latin typeface="Arial"/>
                        </a:rPr>
                        <a:t>32,8%</a:t>
                      </a:r>
                    </a:p>
                  </a:txBody>
                  <a:tcPr>
                    <a:solidFill>
                      <a:srgbClr val="EFEFEF"/>
                    </a:solidFill>
                  </a:tcPr>
                </a:tc>
                <a:tc>
                  <a:txBody>
                    <a:bodyPr/>
                    <a:lstStyle/>
                    <a:p>
                      <a:pPr algn="r"/>
                      <a:r>
                        <a:rPr sz="1200" b="0" i="0" u="none">
                          <a:solidFill>
                            <a:srgbClr val="333333"/>
                          </a:solidFill>
                          <a:latin typeface="Arial"/>
                        </a:rPr>
                        <a:t>151</a:t>
                      </a:r>
                    </a:p>
                  </a:txBody>
                  <a:tcPr>
                    <a:solidFill>
                      <a:srgbClr val="EFEFEF"/>
                    </a:solidFill>
                  </a:tcPr>
                </a:tc>
                <a:extLst>
                  <a:ext uri="{0D108BD9-81ED-4DB2-BD59-A6C34878D82A}">
                    <a16:rowId xmlns:a16="http://schemas.microsoft.com/office/drawing/2014/main" val="10003"/>
                  </a:ext>
                </a:extLst>
              </a:tr>
              <a:tr h="616347">
                <a:tc>
                  <a:txBody>
                    <a:bodyPr/>
                    <a:lstStyle/>
                    <a:p>
                      <a:pPr algn="l"/>
                      <a:r>
                        <a:rPr sz="1200" b="0" i="0" u="none">
                          <a:solidFill>
                            <a:srgbClr val="333333"/>
                          </a:solidFill>
                          <a:latin typeface="Arial"/>
                        </a:rPr>
                        <a:t>Vähäisessä määrin</a:t>
                      </a:r>
                    </a:p>
                  </a:txBody>
                  <a:tcPr/>
                </a:tc>
                <a:tc>
                  <a:txBody>
                    <a:bodyPr/>
                    <a:lstStyle/>
                    <a:p>
                      <a:pPr algn="r"/>
                      <a:r>
                        <a:rPr sz="1200" b="0" i="0" u="none">
                          <a:solidFill>
                            <a:srgbClr val="333333"/>
                          </a:solidFill>
                          <a:latin typeface="Arial"/>
                        </a:rPr>
                        <a:t>15</a:t>
                      </a:r>
                    </a:p>
                  </a:txBody>
                  <a:tcPr/>
                </a:tc>
                <a:tc>
                  <a:txBody>
                    <a:bodyPr/>
                    <a:lstStyle/>
                    <a:p>
                      <a:pPr algn="r"/>
                      <a:r>
                        <a:rPr sz="1200" b="0" i="0" u="none">
                          <a:solidFill>
                            <a:srgbClr val="333333"/>
                          </a:solidFill>
                          <a:latin typeface="Arial"/>
                        </a:rPr>
                        <a:t>26,8%</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19,7%</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20,0%</a:t>
                      </a:r>
                    </a:p>
                  </a:txBody>
                  <a:tcPr/>
                </a:tc>
                <a:tc>
                  <a:txBody>
                    <a:bodyPr/>
                    <a:lstStyle/>
                    <a:p>
                      <a:pPr algn="r"/>
                      <a:r>
                        <a:rPr sz="1200" b="0" i="0" u="none">
                          <a:solidFill>
                            <a:srgbClr val="333333"/>
                          </a:solidFill>
                          <a:latin typeface="Arial"/>
                        </a:rPr>
                        <a:t>58</a:t>
                      </a:r>
                    </a:p>
                  </a:txBody>
                  <a:tcPr/>
                </a:tc>
                <a:tc>
                  <a:txBody>
                    <a:bodyPr/>
                    <a:lstStyle/>
                    <a:p>
                      <a:pPr algn="r"/>
                      <a:r>
                        <a:rPr sz="1200" b="0" i="0" u="none">
                          <a:solidFill>
                            <a:srgbClr val="333333"/>
                          </a:solidFill>
                          <a:latin typeface="Arial"/>
                        </a:rPr>
                        <a:t>25,3%</a:t>
                      </a:r>
                    </a:p>
                  </a:txBody>
                  <a:tcPr/>
                </a:tc>
                <a:tc>
                  <a:txBody>
                    <a:bodyPr/>
                    <a:lstStyle/>
                    <a:p>
                      <a:pPr algn="r"/>
                      <a:r>
                        <a:rPr sz="1200" b="0" i="0" u="none">
                          <a:solidFill>
                            <a:srgbClr val="333333"/>
                          </a:solidFill>
                          <a:latin typeface="Arial"/>
                        </a:rPr>
                        <a:t>97</a:t>
                      </a:r>
                    </a:p>
                  </a:txBody>
                  <a:tcPr/>
                </a:tc>
                <a:extLst>
                  <a:ext uri="{0D108BD9-81ED-4DB2-BD59-A6C34878D82A}">
                    <a16:rowId xmlns:a16="http://schemas.microsoft.com/office/drawing/2014/main" val="10004"/>
                  </a:ext>
                </a:extLst>
              </a:tr>
              <a:tr h="369808">
                <a:tc>
                  <a:txBody>
                    <a:bodyPr/>
                    <a:lstStyle/>
                    <a:p>
                      <a:pPr algn="l"/>
                      <a:r>
                        <a:rPr sz="1200" b="0" i="0" u="none">
                          <a:solidFill>
                            <a:srgbClr val="333333"/>
                          </a:solidFill>
                          <a:latin typeface="Arial"/>
                        </a:rPr>
                        <a:t>Ei ollenkaan</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5,3%</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6,5%</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10,0%</a:t>
                      </a:r>
                    </a:p>
                  </a:txBody>
                  <a:tcPr>
                    <a:solidFill>
                      <a:srgbClr val="EFEFEF"/>
                    </a:solidFill>
                  </a:tcPr>
                </a:tc>
                <a:tc>
                  <a:txBody>
                    <a:bodyPr/>
                    <a:lstStyle/>
                    <a:p>
                      <a:pPr algn="r"/>
                      <a:r>
                        <a:rPr sz="1200" b="0" i="0" u="none">
                          <a:solidFill>
                            <a:srgbClr val="333333"/>
                          </a:solidFill>
                          <a:latin typeface="Arial"/>
                        </a:rPr>
                        <a:t>52</a:t>
                      </a:r>
                    </a:p>
                  </a:txBody>
                  <a:tcPr>
                    <a:solidFill>
                      <a:srgbClr val="EFEFEF"/>
                    </a:solidFill>
                  </a:tcPr>
                </a:tc>
                <a:tc>
                  <a:txBody>
                    <a:bodyPr/>
                    <a:lstStyle/>
                    <a:p>
                      <a:pPr algn="r"/>
                      <a:r>
                        <a:rPr sz="1200" b="0" i="0" u="none">
                          <a:solidFill>
                            <a:srgbClr val="333333"/>
                          </a:solidFill>
                          <a:latin typeface="Arial"/>
                        </a:rPr>
                        <a:t>22,7%</a:t>
                      </a:r>
                    </a:p>
                  </a:txBody>
                  <a:tcPr>
                    <a:solidFill>
                      <a:srgbClr val="EFEFEF"/>
                    </a:solidFill>
                  </a:tcPr>
                </a:tc>
                <a:tc>
                  <a:txBody>
                    <a:bodyPr/>
                    <a:lstStyle/>
                    <a:p>
                      <a:pPr algn="r"/>
                      <a:r>
                        <a:rPr sz="1200" b="0" i="0" u="none">
                          <a:solidFill>
                            <a:srgbClr val="333333"/>
                          </a:solidFill>
                          <a:latin typeface="Arial"/>
                        </a:rPr>
                        <a:t>65</a:t>
                      </a:r>
                    </a:p>
                  </a:txBody>
                  <a:tcPr>
                    <a:solidFill>
                      <a:srgbClr val="EFEFEF"/>
                    </a:solidFill>
                  </a:tcPr>
                </a:tc>
                <a:extLst>
                  <a:ext uri="{0D108BD9-81ED-4DB2-BD59-A6C34878D82A}">
                    <a16:rowId xmlns:a16="http://schemas.microsoft.com/office/drawing/2014/main" val="10005"/>
                  </a:ext>
                </a:extLst>
              </a:tr>
              <a:tr h="862886">
                <a:tc>
                  <a:txBody>
                    <a:bodyPr/>
                    <a:lstStyle/>
                    <a:p>
                      <a:pPr algn="l"/>
                      <a:r>
                        <a:rPr sz="1200" b="0" i="0" u="none">
                          <a:solidFill>
                            <a:srgbClr val="333333"/>
                          </a:solidFill>
                          <a:latin typeface="Arial"/>
                        </a:rPr>
                        <a:t>En osaa arvioida vaikutuksia</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1,6%</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5,0%</a:t>
                      </a:r>
                    </a:p>
                  </a:txBody>
                  <a:tcPr/>
                </a:tc>
                <a:tc>
                  <a:txBody>
                    <a:bodyPr/>
                    <a:lstStyle/>
                    <a:p>
                      <a:pPr algn="r"/>
                      <a:r>
                        <a:rPr sz="1200" b="0" i="0" u="none" dirty="0">
                          <a:solidFill>
                            <a:srgbClr val="333333"/>
                          </a:solidFill>
                          <a:latin typeface="Arial"/>
                        </a:rPr>
                        <a:t>9</a:t>
                      </a:r>
                    </a:p>
                  </a:txBody>
                  <a:tcPr/>
                </a:tc>
                <a:tc>
                  <a:txBody>
                    <a:bodyPr/>
                    <a:lstStyle/>
                    <a:p>
                      <a:pPr algn="r"/>
                      <a:r>
                        <a:rPr sz="1200" b="0" i="0" u="none">
                          <a:solidFill>
                            <a:srgbClr val="333333"/>
                          </a:solidFill>
                          <a:latin typeface="Arial"/>
                        </a:rPr>
                        <a:t>3,9%</a:t>
                      </a:r>
                    </a:p>
                  </a:txBody>
                  <a:tcPr/>
                </a:tc>
                <a:tc>
                  <a:txBody>
                    <a:bodyPr/>
                    <a:lstStyle/>
                    <a:p>
                      <a:pPr algn="r"/>
                      <a:r>
                        <a:rPr sz="1200" b="0" i="0" u="none">
                          <a:solidFill>
                            <a:srgbClr val="333333"/>
                          </a:solidFill>
                          <a:latin typeface="Arial"/>
                        </a:rPr>
                        <a:t>14</a:t>
                      </a:r>
                    </a:p>
                  </a:txBody>
                  <a:tcPr/>
                </a:tc>
                <a:extLst>
                  <a:ext uri="{0D108BD9-81ED-4DB2-BD59-A6C34878D82A}">
                    <a16:rowId xmlns:a16="http://schemas.microsoft.com/office/drawing/2014/main" val="10006"/>
                  </a:ext>
                </a:extLst>
              </a:tr>
              <a:tr h="369808">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406</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21. </a:t>
            </a:r>
            <a:r>
              <a:rPr sz="1400" b="1" i="0" u="none">
                <a:solidFill>
                  <a:srgbClr val="8E44AD"/>
                </a:solidFill>
                <a:latin typeface="Arial"/>
              </a:rPr>
              <a:t>Onko ESG yrityksellenne tuttu juttu?</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381</a:t>
            </a:r>
          </a:p>
        </p:txBody>
      </p:sp>
      <p:graphicFrame>
        <p:nvGraphicFramePr>
          <p:cNvPr id="4" name="New Table"/>
          <p:cNvGraphicFramePr>
            <a:graphicFrameLocks noGrp="1"/>
          </p:cNvGraphicFramePr>
          <p:nvPr>
            <p:extLst>
              <p:ext uri="{D42A27DB-BD31-4B8C-83A1-F6EECF244321}">
                <p14:modId xmlns:p14="http://schemas.microsoft.com/office/powerpoint/2010/main" val="2033211931"/>
              </p:ext>
            </p:extLst>
          </p:nvPr>
        </p:nvGraphicFramePr>
        <p:xfrm>
          <a:off x="254000" y="1031240"/>
          <a:ext cx="9082360" cy="5083535"/>
        </p:xfrm>
        <a:graphic>
          <a:graphicData uri="http://schemas.openxmlformats.org/drawingml/2006/table">
            <a:tbl>
              <a:tblPr firstRow="1" bandRow="1"/>
              <a:tblGrid>
                <a:gridCol w="908236">
                  <a:extLst>
                    <a:ext uri="{9D8B030D-6E8A-4147-A177-3AD203B41FA5}">
                      <a16:colId xmlns:a16="http://schemas.microsoft.com/office/drawing/2014/main" val="20000"/>
                    </a:ext>
                  </a:extLst>
                </a:gridCol>
                <a:gridCol w="908236">
                  <a:extLst>
                    <a:ext uri="{9D8B030D-6E8A-4147-A177-3AD203B41FA5}">
                      <a16:colId xmlns:a16="http://schemas.microsoft.com/office/drawing/2014/main" val="20001"/>
                    </a:ext>
                  </a:extLst>
                </a:gridCol>
                <a:gridCol w="908236">
                  <a:extLst>
                    <a:ext uri="{9D8B030D-6E8A-4147-A177-3AD203B41FA5}">
                      <a16:colId xmlns:a16="http://schemas.microsoft.com/office/drawing/2014/main" val="20002"/>
                    </a:ext>
                  </a:extLst>
                </a:gridCol>
                <a:gridCol w="908236">
                  <a:extLst>
                    <a:ext uri="{9D8B030D-6E8A-4147-A177-3AD203B41FA5}">
                      <a16:colId xmlns:a16="http://schemas.microsoft.com/office/drawing/2014/main" val="20003"/>
                    </a:ext>
                  </a:extLst>
                </a:gridCol>
                <a:gridCol w="908236">
                  <a:extLst>
                    <a:ext uri="{9D8B030D-6E8A-4147-A177-3AD203B41FA5}">
                      <a16:colId xmlns:a16="http://schemas.microsoft.com/office/drawing/2014/main" val="20004"/>
                    </a:ext>
                  </a:extLst>
                </a:gridCol>
                <a:gridCol w="908236">
                  <a:extLst>
                    <a:ext uri="{9D8B030D-6E8A-4147-A177-3AD203B41FA5}">
                      <a16:colId xmlns:a16="http://schemas.microsoft.com/office/drawing/2014/main" val="20005"/>
                    </a:ext>
                  </a:extLst>
                </a:gridCol>
                <a:gridCol w="908236">
                  <a:extLst>
                    <a:ext uri="{9D8B030D-6E8A-4147-A177-3AD203B41FA5}">
                      <a16:colId xmlns:a16="http://schemas.microsoft.com/office/drawing/2014/main" val="20006"/>
                    </a:ext>
                  </a:extLst>
                </a:gridCol>
                <a:gridCol w="908236">
                  <a:extLst>
                    <a:ext uri="{9D8B030D-6E8A-4147-A177-3AD203B41FA5}">
                      <a16:colId xmlns:a16="http://schemas.microsoft.com/office/drawing/2014/main" val="20007"/>
                    </a:ext>
                  </a:extLst>
                </a:gridCol>
                <a:gridCol w="908236">
                  <a:extLst>
                    <a:ext uri="{9D8B030D-6E8A-4147-A177-3AD203B41FA5}">
                      <a16:colId xmlns:a16="http://schemas.microsoft.com/office/drawing/2014/main" val="20008"/>
                    </a:ext>
                  </a:extLst>
                </a:gridCol>
                <a:gridCol w="908236">
                  <a:extLst>
                    <a:ext uri="{9D8B030D-6E8A-4147-A177-3AD203B41FA5}">
                      <a16:colId xmlns:a16="http://schemas.microsoft.com/office/drawing/2014/main" val="20009"/>
                    </a:ext>
                  </a:extLst>
                </a:gridCol>
              </a:tblGrid>
              <a:tr h="393951">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93951">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393951">
                <a:tc>
                  <a:txBody>
                    <a:bodyPr/>
                    <a:lstStyle/>
                    <a:p>
                      <a:pPr algn="l"/>
                      <a:r>
                        <a:rPr sz="1200" b="0" i="0" u="none">
                          <a:solidFill>
                            <a:srgbClr val="333333"/>
                          </a:solidFill>
                          <a:latin typeface="Arial"/>
                        </a:rPr>
                        <a:t>Mikä ESG?</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75,9%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96,2%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89,3%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189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87,9%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331</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1707122">
                <a:tc>
                  <a:txBody>
                    <a:bodyPr/>
                    <a:lstStyle/>
                    <a:p>
                      <a:pPr algn="l"/>
                      <a:r>
                        <a:rPr sz="1200" b="0" i="0" u="none">
                          <a:solidFill>
                            <a:srgbClr val="333333"/>
                          </a:solidFill>
                          <a:latin typeface="Arial"/>
                        </a:rPr>
                        <a:t>Olemme tehneet yrityksellemme oman ESG-vastuullisuusohjelman</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1,9%</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0,9%</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extLst>
                  <a:ext uri="{0D108BD9-81ED-4DB2-BD59-A6C34878D82A}">
                    <a16:rowId xmlns:a16="http://schemas.microsoft.com/office/drawing/2014/main" val="10003"/>
                  </a:ext>
                </a:extLst>
              </a:tr>
              <a:tr h="1707122">
                <a:tc>
                  <a:txBody>
                    <a:bodyPr/>
                    <a:lstStyle/>
                    <a:p>
                      <a:pPr algn="l"/>
                      <a:r>
                        <a:rPr sz="1200" b="0" i="0" u="none">
                          <a:solidFill>
                            <a:srgbClr val="333333"/>
                          </a:solidFill>
                          <a:latin typeface="Arial"/>
                        </a:rPr>
                        <a:t>Suunnitelmissa on saada yrityksellemme oma ESG-vastuullisuusohjelma</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22,2%</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3,8%</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8,9%</a:t>
                      </a:r>
                    </a:p>
                  </a:txBody>
                  <a:tcPr/>
                </a:tc>
                <a:tc>
                  <a:txBody>
                    <a:bodyPr/>
                    <a:lstStyle/>
                    <a:p>
                      <a:pPr algn="r"/>
                      <a:r>
                        <a:rPr sz="1200" b="0" i="0" u="none">
                          <a:solidFill>
                            <a:srgbClr val="333333"/>
                          </a:solidFill>
                          <a:latin typeface="Arial"/>
                        </a:rPr>
                        <a:t>24</a:t>
                      </a:r>
                    </a:p>
                  </a:txBody>
                  <a:tcPr/>
                </a:tc>
                <a:tc>
                  <a:txBody>
                    <a:bodyPr/>
                    <a:lstStyle/>
                    <a:p>
                      <a:pPr algn="r"/>
                      <a:r>
                        <a:rPr sz="1200" b="0" i="0" u="none">
                          <a:solidFill>
                            <a:srgbClr val="333333"/>
                          </a:solidFill>
                          <a:latin typeface="Arial"/>
                        </a:rPr>
                        <a:t>11,2%</a:t>
                      </a:r>
                    </a:p>
                  </a:txBody>
                  <a:tcPr/>
                </a:tc>
                <a:tc>
                  <a:txBody>
                    <a:bodyPr/>
                    <a:lstStyle/>
                    <a:p>
                      <a:pPr algn="r"/>
                      <a:r>
                        <a:rPr sz="1200" b="0" i="0" u="none">
                          <a:solidFill>
                            <a:srgbClr val="333333"/>
                          </a:solidFill>
                          <a:latin typeface="Arial"/>
                        </a:rPr>
                        <a:t>43</a:t>
                      </a:r>
                    </a:p>
                  </a:txBody>
                  <a:tcPr/>
                </a:tc>
                <a:extLst>
                  <a:ext uri="{0D108BD9-81ED-4DB2-BD59-A6C34878D82A}">
                    <a16:rowId xmlns:a16="http://schemas.microsoft.com/office/drawing/2014/main" val="10004"/>
                  </a:ext>
                </a:extLst>
              </a:tr>
              <a:tr h="393951">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54</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53</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215</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378</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22. Minkä syiden vuoksi olette tehneet yrityksellenne ESG-ohjelman?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 valittujen vastausten lukumäärä: 5</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22. Minkä syiden vuoksi olette tehneet yrityksellenne ESG-ohjelman?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 valittujen vastausten lukumäärä: 5</a:t>
            </a:r>
          </a:p>
        </p:txBody>
      </p:sp>
      <p:graphicFrame>
        <p:nvGraphicFramePr>
          <p:cNvPr id="4" name="New Table"/>
          <p:cNvGraphicFramePr>
            <a:graphicFrameLocks noGrp="1"/>
          </p:cNvGraphicFramePr>
          <p:nvPr>
            <p:extLst>
              <p:ext uri="{D42A27DB-BD31-4B8C-83A1-F6EECF244321}">
                <p14:modId xmlns:p14="http://schemas.microsoft.com/office/powerpoint/2010/main" val="829208895"/>
              </p:ext>
            </p:extLst>
          </p:nvPr>
        </p:nvGraphicFramePr>
        <p:xfrm>
          <a:off x="254000" y="1031240"/>
          <a:ext cx="11684000" cy="512064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Yritysasiakkaiden vaatimukset</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0,0%</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2</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Kuluttajien vaatimukset</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50,0%</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Päämiehen vaatimukset sillä yrityksemme toimii alihankkijana ulkopuoliselle              toimijalle</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dirty="0">
                          <a:solidFill>
                            <a:srgbClr val="333333"/>
                          </a:solidFill>
                          <a:highlight>
                            <a:srgbClr val="C0C0C0"/>
                          </a:highlight>
                          <a:latin typeface="Arial"/>
                        </a:rPr>
                        <a:t>0</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Rahoittajien vaatimukset</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extLst>
                  <a:ext uri="{0D108BD9-81ED-4DB2-BD59-A6C34878D82A}">
                    <a16:rowId xmlns:a16="http://schemas.microsoft.com/office/drawing/2014/main" val="10005"/>
                  </a:ext>
                </a:extLst>
              </a:tr>
              <a:tr h="0">
                <a:tc>
                  <a:txBody>
                    <a:bodyPr/>
                    <a:lstStyle/>
                    <a:p>
                      <a:pPr algn="l"/>
                      <a:r>
                        <a:rPr sz="1200" b="0" i="0" u="none">
                          <a:solidFill>
                            <a:srgbClr val="333333"/>
                          </a:solidFill>
                          <a:latin typeface="Arial"/>
                        </a:rPr>
                        <a:t>Toimialamme vaatimukset ESG-dokumentoinnista</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100,0%</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50,0%</a:t>
                      </a:r>
                    </a:p>
                  </a:txBody>
                  <a:tcPr/>
                </a:tc>
                <a:tc>
                  <a:txBody>
                    <a:bodyPr/>
                    <a:lstStyle/>
                    <a:p>
                      <a:pPr algn="r"/>
                      <a:r>
                        <a:rPr sz="1200" b="0" i="0" u="none" dirty="0">
                          <a:solidFill>
                            <a:srgbClr val="333333"/>
                          </a:solidFill>
                          <a:highlight>
                            <a:srgbClr val="C0C0C0"/>
                          </a:highlight>
                          <a:latin typeface="Arial"/>
                        </a:rPr>
                        <a:t>2</a:t>
                      </a:r>
                    </a:p>
                  </a:txBody>
                  <a:tcPr/>
                </a:tc>
                <a:extLst>
                  <a:ext uri="{0D108BD9-81ED-4DB2-BD59-A6C34878D82A}">
                    <a16:rowId xmlns:a16="http://schemas.microsoft.com/office/drawing/2014/main" val="10006"/>
                  </a:ext>
                </a:extLst>
              </a:tr>
              <a:tr h="0">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5</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6400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23. </a:t>
            </a:r>
            <a:r>
              <a:rPr sz="1400" b="1" i="0" u="none">
                <a:solidFill>
                  <a:srgbClr val="8E44AD"/>
                </a:solidFill>
                <a:latin typeface="Arial"/>
              </a:rPr>
              <a:t>Miten sinä jaksat?</a:t>
            </a:r>
            <a:br>
              <a:rPr sz="1400" b="1" i="0" u="none">
                <a:solidFill>
                  <a:srgbClr val="8E44AD"/>
                </a:solidFill>
                <a:latin typeface="Arial"/>
              </a:rPr>
            </a:br>
            <a:br>
              <a:rPr sz="1400" b="1" i="0" u="none">
                <a:solidFill>
                  <a:srgbClr val="8E44AD"/>
                </a:solidFill>
                <a:latin typeface="Arial"/>
              </a:rPr>
            </a:br>
            <a:r>
              <a:rPr sz="1400" b="1" i="0" u="none">
                <a:latin typeface="Arial" pitchFamily="34" charset="0"/>
              </a:rPr>
              <a:t>Millaiseksi koet henkisen hyvinvointisi?</a:t>
            </a:r>
          </a:p>
        </p:txBody>
      </p:sp>
      <p:sp>
        <p:nvSpPr>
          <p:cNvPr id="3" name="New shape"/>
          <p:cNvSpPr/>
          <p:nvPr/>
        </p:nvSpPr>
        <p:spPr>
          <a:xfrm>
            <a:off x="254000" y="108458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297</a:t>
            </a:r>
          </a:p>
        </p:txBody>
      </p:sp>
      <p:graphicFrame>
        <p:nvGraphicFramePr>
          <p:cNvPr id="4" name="New Table"/>
          <p:cNvGraphicFramePr>
            <a:graphicFrameLocks noGrp="1"/>
          </p:cNvGraphicFramePr>
          <p:nvPr>
            <p:extLst>
              <p:ext uri="{D42A27DB-BD31-4B8C-83A1-F6EECF244321}">
                <p14:modId xmlns:p14="http://schemas.microsoft.com/office/powerpoint/2010/main" val="2980679827"/>
              </p:ext>
            </p:extLst>
          </p:nvPr>
        </p:nvGraphicFramePr>
        <p:xfrm>
          <a:off x="254000" y="1457960"/>
          <a:ext cx="9442400" cy="3699230"/>
        </p:xfrm>
        <a:graphic>
          <a:graphicData uri="http://schemas.openxmlformats.org/drawingml/2006/table">
            <a:tbl>
              <a:tblPr firstRow="1" bandRow="1"/>
              <a:tblGrid>
                <a:gridCol w="1180300">
                  <a:extLst>
                    <a:ext uri="{9D8B030D-6E8A-4147-A177-3AD203B41FA5}">
                      <a16:colId xmlns:a16="http://schemas.microsoft.com/office/drawing/2014/main" val="20000"/>
                    </a:ext>
                  </a:extLst>
                </a:gridCol>
                <a:gridCol w="1180300">
                  <a:extLst>
                    <a:ext uri="{9D8B030D-6E8A-4147-A177-3AD203B41FA5}">
                      <a16:colId xmlns:a16="http://schemas.microsoft.com/office/drawing/2014/main" val="20001"/>
                    </a:ext>
                  </a:extLst>
                </a:gridCol>
                <a:gridCol w="1180300">
                  <a:extLst>
                    <a:ext uri="{9D8B030D-6E8A-4147-A177-3AD203B41FA5}">
                      <a16:colId xmlns:a16="http://schemas.microsoft.com/office/drawing/2014/main" val="20002"/>
                    </a:ext>
                  </a:extLst>
                </a:gridCol>
                <a:gridCol w="1180300">
                  <a:extLst>
                    <a:ext uri="{9D8B030D-6E8A-4147-A177-3AD203B41FA5}">
                      <a16:colId xmlns:a16="http://schemas.microsoft.com/office/drawing/2014/main" val="20003"/>
                    </a:ext>
                  </a:extLst>
                </a:gridCol>
                <a:gridCol w="1180300">
                  <a:extLst>
                    <a:ext uri="{9D8B030D-6E8A-4147-A177-3AD203B41FA5}">
                      <a16:colId xmlns:a16="http://schemas.microsoft.com/office/drawing/2014/main" val="20004"/>
                    </a:ext>
                  </a:extLst>
                </a:gridCol>
                <a:gridCol w="1180300">
                  <a:extLst>
                    <a:ext uri="{9D8B030D-6E8A-4147-A177-3AD203B41FA5}">
                      <a16:colId xmlns:a16="http://schemas.microsoft.com/office/drawing/2014/main" val="20005"/>
                    </a:ext>
                  </a:extLst>
                </a:gridCol>
                <a:gridCol w="1180300">
                  <a:extLst>
                    <a:ext uri="{9D8B030D-6E8A-4147-A177-3AD203B41FA5}">
                      <a16:colId xmlns:a16="http://schemas.microsoft.com/office/drawing/2014/main" val="20006"/>
                    </a:ext>
                  </a:extLst>
                </a:gridCol>
                <a:gridCol w="1180300">
                  <a:extLst>
                    <a:ext uri="{9D8B030D-6E8A-4147-A177-3AD203B41FA5}">
                      <a16:colId xmlns:a16="http://schemas.microsoft.com/office/drawing/2014/main" val="20007"/>
                    </a:ext>
                  </a:extLst>
                </a:gridCol>
              </a:tblGrid>
              <a:tr h="739846">
                <a:tc>
                  <a:txBody>
                    <a:bodyPr/>
                    <a:lstStyle/>
                    <a:p>
                      <a:pPr algn="ctr"/>
                      <a:endParaRPr sz="1200" b="1" i="0" u="none">
                        <a:solidFill>
                          <a:srgbClr val="333333"/>
                        </a:solidFill>
                        <a:latin typeface="Arial"/>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Minimiarvo</a:t>
                      </a:r>
                    </a:p>
                  </a:txBody>
                  <a:tcPr>
                    <a:lnB w="25400">
                      <a:solidFill>
                        <a:srgbClr val="124456"/>
                      </a:solidFill>
                    </a:lnB>
                  </a:tcPr>
                </a:tc>
                <a:tc>
                  <a:txBody>
                    <a:bodyPr/>
                    <a:lstStyle/>
                    <a:p>
                      <a:pPr algn="ctr"/>
                      <a:r>
                        <a:rPr sz="1200" b="1" i="0" u="none">
                          <a:solidFill>
                            <a:srgbClr val="333333"/>
                          </a:solidFill>
                          <a:latin typeface="Arial"/>
                        </a:rPr>
                        <a:t>Maksimiarvo</a:t>
                      </a:r>
                    </a:p>
                  </a:txBody>
                  <a:tcPr>
                    <a:lnB w="25400">
                      <a:solidFill>
                        <a:srgbClr val="124456"/>
                      </a:solidFill>
                    </a:lnB>
                  </a:tcPr>
                </a:tc>
                <a:tc>
                  <a:txBody>
                    <a:bodyPr/>
                    <a:lstStyle/>
                    <a:p>
                      <a:pPr algn="ctr"/>
                      <a:r>
                        <a:rPr sz="1200" b="1" i="0" u="none">
                          <a:solidFill>
                            <a:srgbClr val="333333"/>
                          </a:solidFill>
                          <a:latin typeface="Arial"/>
                        </a:rPr>
                        <a:t>Keskiarvo</a:t>
                      </a:r>
                    </a:p>
                  </a:txBody>
                  <a:tcPr>
                    <a:lnB w="25400">
                      <a:solidFill>
                        <a:srgbClr val="124456"/>
                      </a:solidFill>
                    </a:lnB>
                  </a:tcPr>
                </a:tc>
                <a:tc>
                  <a:txBody>
                    <a:bodyPr/>
                    <a:lstStyle/>
                    <a:p>
                      <a:pPr algn="ctr"/>
                      <a:r>
                        <a:rPr sz="1200" b="1" i="0" u="none">
                          <a:solidFill>
                            <a:srgbClr val="333333"/>
                          </a:solidFill>
                          <a:latin typeface="Arial"/>
                        </a:rPr>
                        <a:t>Mediaani</a:t>
                      </a:r>
                    </a:p>
                  </a:txBody>
                  <a:tcPr>
                    <a:lnB w="25400">
                      <a:solidFill>
                        <a:srgbClr val="124456"/>
                      </a:solidFill>
                    </a:lnB>
                  </a:tcPr>
                </a:tc>
                <a:tc>
                  <a:txBody>
                    <a:bodyPr/>
                    <a:lstStyle/>
                    <a:p>
                      <a:pPr algn="ctr"/>
                      <a:r>
                        <a:rPr sz="1200" b="1" i="0" u="none">
                          <a:solidFill>
                            <a:srgbClr val="333333"/>
                          </a:solidFill>
                          <a:latin typeface="Arial"/>
                        </a:rPr>
                        <a:t>Summa</a:t>
                      </a:r>
                    </a:p>
                  </a:txBody>
                  <a:tcPr>
                    <a:lnB w="25400">
                      <a:solidFill>
                        <a:srgbClr val="124456"/>
                      </a:solidFill>
                    </a:lnB>
                  </a:tcPr>
                </a:tc>
                <a:tc>
                  <a:txBody>
                    <a:bodyPr/>
                    <a:lstStyle/>
                    <a:p>
                      <a:pPr algn="ctr"/>
                      <a:r>
                        <a:rPr sz="1200" b="1" i="0" u="none">
                          <a:solidFill>
                            <a:srgbClr val="333333"/>
                          </a:solidFill>
                          <a:latin typeface="Arial"/>
                        </a:rPr>
                        <a:t>Keskihajonta</a:t>
                      </a:r>
                    </a:p>
                  </a:txBody>
                  <a:tcPr>
                    <a:lnB w="25400">
                      <a:solidFill>
                        <a:srgbClr val="124456"/>
                      </a:solidFill>
                    </a:lnB>
                  </a:tcPr>
                </a:tc>
                <a:extLst>
                  <a:ext uri="{0D108BD9-81ED-4DB2-BD59-A6C34878D82A}">
                    <a16:rowId xmlns:a16="http://schemas.microsoft.com/office/drawing/2014/main" val="10000"/>
                  </a:ext>
                </a:extLst>
              </a:tr>
              <a:tr h="739846">
                <a:tc>
                  <a:txBody>
                    <a:bodyPr/>
                    <a:lstStyle/>
                    <a:p>
                      <a:pPr algn="ctr"/>
                      <a:r>
                        <a:rPr sz="1200" b="0" i="0" u="none">
                          <a:solidFill>
                            <a:srgbClr val="333333"/>
                          </a:solidFill>
                          <a:latin typeface="Arial"/>
                        </a:rPr>
                        <a:t>Teollisuus</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1"/>
                  </a:ext>
                </a:extLst>
              </a:tr>
              <a:tr h="739846">
                <a:tc>
                  <a:txBody>
                    <a:bodyPr/>
                    <a:lstStyle/>
                    <a:p>
                      <a:pPr algn="ctr"/>
                      <a:r>
                        <a:rPr sz="1200" b="0" i="0" u="none">
                          <a:solidFill>
                            <a:srgbClr val="333333"/>
                          </a:solidFill>
                          <a:latin typeface="Arial"/>
                        </a:rPr>
                        <a:t>Kauppa</a:t>
                      </a:r>
                    </a:p>
                  </a:txBody>
                  <a:tcPr>
                    <a:solidFill>
                      <a:srgbClr val="EFEFEF"/>
                    </a:solidFill>
                  </a:tcPr>
                </a:tc>
                <a:tc>
                  <a:txBody>
                    <a:bodyPr/>
                    <a:lstStyle/>
                    <a:p>
                      <a:pPr algn="r"/>
                      <a:r>
                        <a:rPr sz="1200" b="0" i="0" u="none">
                          <a:solidFill>
                            <a:srgbClr val="333333"/>
                          </a:solidFill>
                          <a:latin typeface="Arial"/>
                        </a:rPr>
                        <a:t>41</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5,0</a:t>
                      </a:r>
                    </a:p>
                  </a:txBody>
                  <a:tcPr>
                    <a:solidFill>
                      <a:srgbClr val="EFEFEF"/>
                    </a:solidFill>
                  </a:tcPr>
                </a:tc>
                <a:tc>
                  <a:txBody>
                    <a:bodyPr/>
                    <a:lstStyle/>
                    <a:p>
                      <a:pPr algn="r"/>
                      <a:r>
                        <a:rPr sz="1200" b="0" i="0" u="none">
                          <a:solidFill>
                            <a:srgbClr val="333333"/>
                          </a:solidFill>
                          <a:latin typeface="Arial"/>
                        </a:rPr>
                        <a:t>3,0</a:t>
                      </a:r>
                    </a:p>
                  </a:txBody>
                  <a:tcPr>
                    <a:solidFill>
                      <a:srgbClr val="EFEFEF"/>
                    </a:solidFill>
                  </a:tcPr>
                </a:tc>
                <a:tc>
                  <a:txBody>
                    <a:bodyPr/>
                    <a:lstStyle/>
                    <a:p>
                      <a:pPr algn="r"/>
                      <a:r>
                        <a:rPr sz="1200" b="0" i="0" u="none">
                          <a:solidFill>
                            <a:srgbClr val="333333"/>
                          </a:solidFill>
                          <a:latin typeface="Arial"/>
                        </a:rPr>
                        <a:t>3,0</a:t>
                      </a:r>
                    </a:p>
                  </a:txBody>
                  <a:tcPr>
                    <a:solidFill>
                      <a:srgbClr val="EFEFEF"/>
                    </a:solidFill>
                  </a:tcPr>
                </a:tc>
                <a:tc>
                  <a:txBody>
                    <a:bodyPr/>
                    <a:lstStyle/>
                    <a:p>
                      <a:pPr algn="r"/>
                      <a:r>
                        <a:rPr sz="1200" b="0" i="0" u="none">
                          <a:solidFill>
                            <a:srgbClr val="333333"/>
                          </a:solidFill>
                          <a:latin typeface="Arial"/>
                        </a:rPr>
                        <a:t>124,0</a:t>
                      </a:r>
                    </a:p>
                  </a:txBody>
                  <a:tcPr>
                    <a:solidFill>
                      <a:srgbClr val="EFEFEF"/>
                    </a:solidFill>
                  </a:tcPr>
                </a:tc>
                <a:tc>
                  <a:txBody>
                    <a:bodyPr/>
                    <a:lstStyle/>
                    <a:p>
                      <a:pPr algn="r"/>
                      <a:r>
                        <a:rPr sz="1200" b="0" i="0" u="none">
                          <a:solidFill>
                            <a:srgbClr val="333333"/>
                          </a:solidFill>
                          <a:latin typeface="Arial"/>
                        </a:rPr>
                        <a:t>1,1</a:t>
                      </a:r>
                    </a:p>
                  </a:txBody>
                  <a:tcPr>
                    <a:solidFill>
                      <a:srgbClr val="EFEFEF"/>
                    </a:solidFill>
                  </a:tcPr>
                </a:tc>
                <a:extLst>
                  <a:ext uri="{0D108BD9-81ED-4DB2-BD59-A6C34878D82A}">
                    <a16:rowId xmlns:a16="http://schemas.microsoft.com/office/drawing/2014/main" val="10002"/>
                  </a:ext>
                </a:extLst>
              </a:tr>
              <a:tr h="739846">
                <a:tc>
                  <a:txBody>
                    <a:bodyPr/>
                    <a:lstStyle/>
                    <a:p>
                      <a:pPr algn="ctr"/>
                      <a:r>
                        <a:rPr sz="1200" b="0" i="0" u="none">
                          <a:solidFill>
                            <a:srgbClr val="333333"/>
                          </a:solidFill>
                          <a:latin typeface="Arial"/>
                        </a:rPr>
                        <a:t>Rakentaminen</a:t>
                      </a:r>
                    </a:p>
                  </a:txBody>
                  <a:tcPr/>
                </a:tc>
                <a:tc>
                  <a:txBody>
                    <a:bodyPr/>
                    <a:lstStyle/>
                    <a:p>
                      <a:pPr algn="r"/>
                      <a:r>
                        <a:rPr sz="1200" b="0" i="0" u="none">
                          <a:solidFill>
                            <a:srgbClr val="333333"/>
                          </a:solidFill>
                          <a:latin typeface="Arial"/>
                        </a:rPr>
                        <a:t>44</a:t>
                      </a:r>
                    </a:p>
                  </a:txBody>
                  <a:tcPr/>
                </a:tc>
                <a:tc>
                  <a:txBody>
                    <a:bodyPr/>
                    <a:lstStyle/>
                    <a:p>
                      <a:pPr algn="r"/>
                      <a:r>
                        <a:rPr sz="1200" b="0" i="0" u="none">
                          <a:solidFill>
                            <a:srgbClr val="333333"/>
                          </a:solidFill>
                          <a:latin typeface="Arial"/>
                        </a:rPr>
                        <a:t>1,0</a:t>
                      </a:r>
                    </a:p>
                  </a:txBody>
                  <a:tcPr/>
                </a:tc>
                <a:tc>
                  <a:txBody>
                    <a:bodyPr/>
                    <a:lstStyle/>
                    <a:p>
                      <a:pPr algn="r"/>
                      <a:r>
                        <a:rPr sz="1200" b="0" i="0" u="none" dirty="0">
                          <a:solidFill>
                            <a:srgbClr val="333333"/>
                          </a:solidFill>
                          <a:latin typeface="Arial"/>
                        </a:rPr>
                        <a:t>5,0</a:t>
                      </a:r>
                    </a:p>
                  </a:txBody>
                  <a:tcPr/>
                </a:tc>
                <a:tc>
                  <a:txBody>
                    <a:bodyPr/>
                    <a:lstStyle/>
                    <a:p>
                      <a:pPr algn="r"/>
                      <a:r>
                        <a:rPr sz="1200" b="0" i="0" u="none">
                          <a:solidFill>
                            <a:srgbClr val="333333"/>
                          </a:solidFill>
                          <a:latin typeface="Arial"/>
                        </a:rPr>
                        <a:t>3,5</a:t>
                      </a:r>
                    </a:p>
                  </a:txBody>
                  <a:tcPr/>
                </a:tc>
                <a:tc>
                  <a:txBody>
                    <a:bodyPr/>
                    <a:lstStyle/>
                    <a:p>
                      <a:pPr algn="r"/>
                      <a:r>
                        <a:rPr sz="1200" b="0" i="0" u="none">
                          <a:solidFill>
                            <a:srgbClr val="333333"/>
                          </a:solidFill>
                          <a:latin typeface="Arial"/>
                        </a:rPr>
                        <a:t>4,0</a:t>
                      </a:r>
                    </a:p>
                  </a:txBody>
                  <a:tcPr/>
                </a:tc>
                <a:tc>
                  <a:txBody>
                    <a:bodyPr/>
                    <a:lstStyle/>
                    <a:p>
                      <a:pPr algn="r"/>
                      <a:r>
                        <a:rPr sz="1200" b="0" i="0" u="none">
                          <a:solidFill>
                            <a:srgbClr val="333333"/>
                          </a:solidFill>
                          <a:latin typeface="Arial"/>
                        </a:rPr>
                        <a:t>155,0</a:t>
                      </a:r>
                    </a:p>
                  </a:txBody>
                  <a:tcPr/>
                </a:tc>
                <a:tc>
                  <a:txBody>
                    <a:bodyPr/>
                    <a:lstStyle/>
                    <a:p>
                      <a:pPr algn="r"/>
                      <a:r>
                        <a:rPr sz="1200" b="0" i="0" u="none">
                          <a:solidFill>
                            <a:srgbClr val="333333"/>
                          </a:solidFill>
                          <a:latin typeface="Arial"/>
                        </a:rPr>
                        <a:t>1,2</a:t>
                      </a:r>
                    </a:p>
                  </a:txBody>
                  <a:tcPr/>
                </a:tc>
                <a:extLst>
                  <a:ext uri="{0D108BD9-81ED-4DB2-BD59-A6C34878D82A}">
                    <a16:rowId xmlns:a16="http://schemas.microsoft.com/office/drawing/2014/main" val="10003"/>
                  </a:ext>
                </a:extLst>
              </a:tr>
              <a:tr h="739846">
                <a:tc>
                  <a:txBody>
                    <a:bodyPr/>
                    <a:lstStyle/>
                    <a:p>
                      <a:pPr algn="ctr"/>
                      <a:r>
                        <a:rPr sz="1200" b="0" i="0" u="none">
                          <a:solidFill>
                            <a:srgbClr val="333333"/>
                          </a:solidFill>
                          <a:latin typeface="Arial"/>
                        </a:rPr>
                        <a:t>Palvelut</a:t>
                      </a:r>
                    </a:p>
                  </a:txBody>
                  <a:tcPr>
                    <a:solidFill>
                      <a:srgbClr val="EFEFEF"/>
                    </a:solidFill>
                  </a:tcPr>
                </a:tc>
                <a:tc>
                  <a:txBody>
                    <a:bodyPr/>
                    <a:lstStyle/>
                    <a:p>
                      <a:pPr algn="r"/>
                      <a:r>
                        <a:rPr sz="1200" b="0" i="0" u="none">
                          <a:solidFill>
                            <a:srgbClr val="333333"/>
                          </a:solidFill>
                          <a:latin typeface="Arial"/>
                        </a:rPr>
                        <a:t>169</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5,0</a:t>
                      </a:r>
                    </a:p>
                  </a:txBody>
                  <a:tcPr>
                    <a:solidFill>
                      <a:srgbClr val="EFEFEF"/>
                    </a:solidFill>
                  </a:tcPr>
                </a:tc>
                <a:tc>
                  <a:txBody>
                    <a:bodyPr/>
                    <a:lstStyle/>
                    <a:p>
                      <a:pPr algn="r"/>
                      <a:r>
                        <a:rPr sz="1200" b="0" i="0" u="none">
                          <a:solidFill>
                            <a:srgbClr val="333333"/>
                          </a:solidFill>
                          <a:latin typeface="Arial"/>
                        </a:rPr>
                        <a:t>3,4</a:t>
                      </a:r>
                    </a:p>
                  </a:txBody>
                  <a:tcPr>
                    <a:solidFill>
                      <a:srgbClr val="EFEFEF"/>
                    </a:solidFill>
                  </a:tcPr>
                </a:tc>
                <a:tc>
                  <a:txBody>
                    <a:bodyPr/>
                    <a:lstStyle/>
                    <a:p>
                      <a:pPr algn="r"/>
                      <a:r>
                        <a:rPr sz="1200" b="0" i="0" u="none">
                          <a:solidFill>
                            <a:srgbClr val="333333"/>
                          </a:solidFill>
                          <a:latin typeface="Arial"/>
                        </a:rPr>
                        <a:t>4,0</a:t>
                      </a:r>
                    </a:p>
                  </a:txBody>
                  <a:tcPr>
                    <a:solidFill>
                      <a:srgbClr val="EFEFEF"/>
                    </a:solidFill>
                  </a:tcPr>
                </a:tc>
                <a:tc>
                  <a:txBody>
                    <a:bodyPr/>
                    <a:lstStyle/>
                    <a:p>
                      <a:pPr algn="r"/>
                      <a:r>
                        <a:rPr sz="1200" b="0" i="0" u="none">
                          <a:solidFill>
                            <a:srgbClr val="333333"/>
                          </a:solidFill>
                          <a:latin typeface="Arial"/>
                        </a:rPr>
                        <a:t>580,0</a:t>
                      </a:r>
                    </a:p>
                  </a:txBody>
                  <a:tcPr>
                    <a:solidFill>
                      <a:srgbClr val="EFEFEF"/>
                    </a:solidFill>
                  </a:tcPr>
                </a:tc>
                <a:tc>
                  <a:txBody>
                    <a:bodyPr/>
                    <a:lstStyle/>
                    <a:p>
                      <a:pPr algn="r"/>
                      <a:r>
                        <a:rPr sz="1200" b="0" i="0" u="none" dirty="0">
                          <a:solidFill>
                            <a:srgbClr val="333333"/>
                          </a:solidFill>
                          <a:latin typeface="Arial"/>
                        </a:rPr>
                        <a:t>1,1</a:t>
                      </a:r>
                    </a:p>
                  </a:txBody>
                  <a:tcPr>
                    <a:solidFill>
                      <a:srgbClr val="EFEFE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24. Mitkä asiat aiheuttavat sinulle huolta tällä hetkellä?</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405, valittujen vastausten lukumäärä: 640</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24. Mitkä asiat aiheuttavat sinulle huolta tällä hetkellä?</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405, valittujen vastausten lukumäärä: 640</a:t>
            </a:r>
          </a:p>
        </p:txBody>
      </p:sp>
      <p:graphicFrame>
        <p:nvGraphicFramePr>
          <p:cNvPr id="4" name="New Table"/>
          <p:cNvGraphicFramePr>
            <a:graphicFrameLocks noGrp="1"/>
          </p:cNvGraphicFramePr>
          <p:nvPr>
            <p:extLst>
              <p:ext uri="{D42A27DB-BD31-4B8C-83A1-F6EECF244321}">
                <p14:modId xmlns:p14="http://schemas.microsoft.com/office/powerpoint/2010/main" val="802012170"/>
              </p:ext>
            </p:extLst>
          </p:nvPr>
        </p:nvGraphicFramePr>
        <p:xfrm>
          <a:off x="254000" y="1031240"/>
          <a:ext cx="11684000" cy="429768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Tällä hetkellä minua ei ole erityisiä huolenaiheita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29,8%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13,1%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36,7%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25,0%</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103</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Yritykseni taloudellinen tilanne</a:t>
                      </a:r>
                    </a:p>
                  </a:txBody>
                  <a:tcPr>
                    <a:solidFill>
                      <a:srgbClr val="EFEFEF"/>
                    </a:solidFill>
                  </a:tcPr>
                </a:tc>
                <a:tc>
                  <a:txBody>
                    <a:bodyPr/>
                    <a:lstStyle/>
                    <a:p>
                      <a:pPr algn="r"/>
                      <a:r>
                        <a:rPr sz="1200" b="0" i="0" u="none">
                          <a:solidFill>
                            <a:srgbClr val="333333"/>
                          </a:solidFill>
                          <a:latin typeface="Arial"/>
                        </a:rPr>
                        <a:t>19</a:t>
                      </a:r>
                    </a:p>
                  </a:txBody>
                  <a:tcPr>
                    <a:solidFill>
                      <a:srgbClr val="EFEFEF"/>
                    </a:solidFill>
                  </a:tcPr>
                </a:tc>
                <a:tc>
                  <a:txBody>
                    <a:bodyPr/>
                    <a:lstStyle/>
                    <a:p>
                      <a:pPr algn="r"/>
                      <a:r>
                        <a:rPr sz="1200" b="0" i="0" u="none">
                          <a:solidFill>
                            <a:srgbClr val="333333"/>
                          </a:solidFill>
                          <a:latin typeface="Arial"/>
                        </a:rPr>
                        <a:t>33,3%</a:t>
                      </a:r>
                    </a:p>
                  </a:txBody>
                  <a:tcPr>
                    <a:solidFill>
                      <a:srgbClr val="EFEFEF"/>
                    </a:solidFill>
                  </a:tcPr>
                </a:tc>
                <a:tc>
                  <a:txBody>
                    <a:bodyPr/>
                    <a:lstStyle/>
                    <a:p>
                      <a:pPr algn="r"/>
                      <a:r>
                        <a:rPr sz="1200" b="0" i="0" u="none">
                          <a:solidFill>
                            <a:srgbClr val="333333"/>
                          </a:solidFill>
                          <a:latin typeface="Arial"/>
                        </a:rPr>
                        <a:t>25</a:t>
                      </a:r>
                    </a:p>
                  </a:txBody>
                  <a:tcPr>
                    <a:solidFill>
                      <a:srgbClr val="EFEFEF"/>
                    </a:solidFill>
                  </a:tcPr>
                </a:tc>
                <a:tc>
                  <a:txBody>
                    <a:bodyPr/>
                    <a:lstStyle/>
                    <a:p>
                      <a:pPr algn="r"/>
                      <a:r>
                        <a:rPr sz="1200" b="0" i="0" u="none">
                          <a:solidFill>
                            <a:srgbClr val="333333"/>
                          </a:solidFill>
                          <a:latin typeface="Arial"/>
                        </a:rPr>
                        <a:t>41,0%</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21,7%</a:t>
                      </a:r>
                    </a:p>
                  </a:txBody>
                  <a:tcPr>
                    <a:solidFill>
                      <a:srgbClr val="EFEFEF"/>
                    </a:solidFill>
                  </a:tcPr>
                </a:tc>
                <a:tc>
                  <a:txBody>
                    <a:bodyPr/>
                    <a:lstStyle/>
                    <a:p>
                      <a:pPr algn="r"/>
                      <a:r>
                        <a:rPr sz="1200" b="0" i="0" u="none">
                          <a:solidFill>
                            <a:srgbClr val="333333"/>
                          </a:solidFill>
                          <a:latin typeface="Arial"/>
                        </a:rPr>
                        <a:t>67</a:t>
                      </a:r>
                    </a:p>
                  </a:txBody>
                  <a:tcPr>
                    <a:solidFill>
                      <a:srgbClr val="EFEFEF"/>
                    </a:solidFill>
                  </a:tcPr>
                </a:tc>
                <a:tc>
                  <a:txBody>
                    <a:bodyPr/>
                    <a:lstStyle/>
                    <a:p>
                      <a:pPr algn="r"/>
                      <a:r>
                        <a:rPr sz="1200" b="0" i="0" u="none">
                          <a:solidFill>
                            <a:srgbClr val="333333"/>
                          </a:solidFill>
                          <a:latin typeface="Arial"/>
                        </a:rPr>
                        <a:t>29,9%</a:t>
                      </a:r>
                    </a:p>
                  </a:txBody>
                  <a:tcPr>
                    <a:solidFill>
                      <a:srgbClr val="EFEFEF"/>
                    </a:solidFill>
                  </a:tcPr>
                </a:tc>
                <a:tc>
                  <a:txBody>
                    <a:bodyPr/>
                    <a:lstStyle/>
                    <a:p>
                      <a:pPr algn="r"/>
                      <a:r>
                        <a:rPr sz="1200" b="0" i="0" u="none">
                          <a:solidFill>
                            <a:srgbClr val="333333"/>
                          </a:solidFill>
                          <a:latin typeface="Arial"/>
                        </a:rPr>
                        <a:t>124</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Yritykseni tulevaisuus yleensä</a:t>
                      </a:r>
                    </a:p>
                  </a:txBody>
                  <a:tcPr/>
                </a:tc>
                <a:tc>
                  <a:txBody>
                    <a:bodyPr/>
                    <a:lstStyle/>
                    <a:p>
                      <a:pPr algn="r"/>
                      <a:r>
                        <a:rPr sz="1200" b="0" i="0" u="none">
                          <a:solidFill>
                            <a:srgbClr val="333333"/>
                          </a:solidFill>
                          <a:latin typeface="Arial"/>
                        </a:rPr>
                        <a:t>24</a:t>
                      </a:r>
                    </a:p>
                  </a:txBody>
                  <a:tcPr/>
                </a:tc>
                <a:tc>
                  <a:txBody>
                    <a:bodyPr/>
                    <a:lstStyle/>
                    <a:p>
                      <a:pPr algn="r"/>
                      <a:r>
                        <a:rPr sz="1200" b="0" i="0" u="none">
                          <a:solidFill>
                            <a:srgbClr val="333333"/>
                          </a:solidFill>
                          <a:latin typeface="Arial"/>
                        </a:rPr>
                        <a:t>42,1%</a:t>
                      </a:r>
                    </a:p>
                  </a:txBody>
                  <a:tcPr/>
                </a:tc>
                <a:tc>
                  <a:txBody>
                    <a:bodyPr/>
                    <a:lstStyle/>
                    <a:p>
                      <a:pPr algn="r"/>
                      <a:r>
                        <a:rPr sz="1200" b="0" i="0" u="none">
                          <a:solidFill>
                            <a:srgbClr val="333333"/>
                          </a:solidFill>
                          <a:latin typeface="Arial"/>
                        </a:rPr>
                        <a:t>34</a:t>
                      </a:r>
                    </a:p>
                  </a:txBody>
                  <a:tcPr/>
                </a:tc>
                <a:tc>
                  <a:txBody>
                    <a:bodyPr/>
                    <a:lstStyle/>
                    <a:p>
                      <a:pPr algn="r"/>
                      <a:r>
                        <a:rPr sz="1200" b="0" i="0" u="none">
                          <a:solidFill>
                            <a:srgbClr val="333333"/>
                          </a:solidFill>
                          <a:latin typeface="Arial"/>
                        </a:rPr>
                        <a:t>55,7%</a:t>
                      </a:r>
                    </a:p>
                  </a:txBody>
                  <a:tcPr/>
                </a:tc>
                <a:tc>
                  <a:txBody>
                    <a:bodyPr/>
                    <a:lstStyle/>
                    <a:p>
                      <a:pPr algn="r"/>
                      <a:r>
                        <a:rPr sz="1200" b="0" i="0" u="none">
                          <a:solidFill>
                            <a:srgbClr val="333333"/>
                          </a:solidFill>
                          <a:latin typeface="Arial"/>
                        </a:rPr>
                        <a:t>26</a:t>
                      </a:r>
                    </a:p>
                  </a:txBody>
                  <a:tcPr/>
                </a:tc>
                <a:tc>
                  <a:txBody>
                    <a:bodyPr/>
                    <a:lstStyle/>
                    <a:p>
                      <a:pPr algn="r"/>
                      <a:r>
                        <a:rPr sz="1200" b="0" i="0" u="none">
                          <a:solidFill>
                            <a:srgbClr val="333333"/>
                          </a:solidFill>
                          <a:latin typeface="Arial"/>
                        </a:rPr>
                        <a:t>43,3%</a:t>
                      </a:r>
                    </a:p>
                  </a:txBody>
                  <a:tcPr/>
                </a:tc>
                <a:tc>
                  <a:txBody>
                    <a:bodyPr/>
                    <a:lstStyle/>
                    <a:p>
                      <a:pPr algn="r"/>
                      <a:r>
                        <a:rPr sz="1200" b="0" i="0" u="none">
                          <a:solidFill>
                            <a:srgbClr val="333333"/>
                          </a:solidFill>
                          <a:latin typeface="Arial"/>
                        </a:rPr>
                        <a:t>110</a:t>
                      </a:r>
                    </a:p>
                  </a:txBody>
                  <a:tcPr/>
                </a:tc>
                <a:tc>
                  <a:txBody>
                    <a:bodyPr/>
                    <a:lstStyle/>
                    <a:p>
                      <a:pPr algn="r"/>
                      <a:r>
                        <a:rPr sz="1200" b="0" i="0" u="none">
                          <a:solidFill>
                            <a:srgbClr val="333333"/>
                          </a:solidFill>
                          <a:latin typeface="Arial"/>
                        </a:rPr>
                        <a:t>49,1%</a:t>
                      </a:r>
                    </a:p>
                  </a:txBody>
                  <a:tcPr/>
                </a:tc>
                <a:tc>
                  <a:txBody>
                    <a:bodyPr/>
                    <a:lstStyle/>
                    <a:p>
                      <a:pPr algn="r"/>
                      <a:r>
                        <a:rPr sz="1200" b="0" i="0" u="none" dirty="0">
                          <a:solidFill>
                            <a:srgbClr val="333333"/>
                          </a:solidFill>
                          <a:highlight>
                            <a:srgbClr val="C0C0C0"/>
                          </a:highlight>
                          <a:latin typeface="Arial"/>
                        </a:rPr>
                        <a:t>194</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Henkilökohtaiset mm. perhesyyt</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17,5%</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11,5%</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8,3%</a:t>
                      </a:r>
                    </a:p>
                  </a:txBody>
                  <a:tcPr>
                    <a:solidFill>
                      <a:srgbClr val="EFEFEF"/>
                    </a:solidFill>
                  </a:tcPr>
                </a:tc>
                <a:tc>
                  <a:txBody>
                    <a:bodyPr/>
                    <a:lstStyle/>
                    <a:p>
                      <a:pPr algn="r"/>
                      <a:r>
                        <a:rPr sz="1200" b="0" i="0" u="none">
                          <a:solidFill>
                            <a:srgbClr val="333333"/>
                          </a:solidFill>
                          <a:latin typeface="Arial"/>
                        </a:rPr>
                        <a:t>42</a:t>
                      </a:r>
                    </a:p>
                  </a:txBody>
                  <a:tcPr>
                    <a:solidFill>
                      <a:srgbClr val="EFEFEF"/>
                    </a:solidFill>
                  </a:tcPr>
                </a:tc>
                <a:tc>
                  <a:txBody>
                    <a:bodyPr/>
                    <a:lstStyle/>
                    <a:p>
                      <a:pPr algn="r"/>
                      <a:r>
                        <a:rPr sz="1200" b="0" i="0" u="none">
                          <a:solidFill>
                            <a:srgbClr val="333333"/>
                          </a:solidFill>
                          <a:latin typeface="Arial"/>
                        </a:rPr>
                        <a:t>18,8%</a:t>
                      </a:r>
                    </a:p>
                  </a:txBody>
                  <a:tcPr>
                    <a:solidFill>
                      <a:srgbClr val="EFEFEF"/>
                    </a:solidFill>
                  </a:tcPr>
                </a:tc>
                <a:tc>
                  <a:txBody>
                    <a:bodyPr/>
                    <a:lstStyle/>
                    <a:p>
                      <a:pPr algn="r"/>
                      <a:r>
                        <a:rPr sz="1200" b="0" i="0" u="none">
                          <a:solidFill>
                            <a:srgbClr val="333333"/>
                          </a:solidFill>
                          <a:latin typeface="Arial"/>
                        </a:rPr>
                        <a:t>64</a:t>
                      </a:r>
                    </a:p>
                  </a:txBody>
                  <a:tcPr>
                    <a:solidFill>
                      <a:srgbClr val="EFEFEF"/>
                    </a:solidFill>
                  </a:tcPr>
                </a:tc>
                <a:extLst>
                  <a:ext uri="{0D108BD9-81ED-4DB2-BD59-A6C34878D82A}">
                    <a16:rowId xmlns:a16="http://schemas.microsoft.com/office/drawing/2014/main" val="10005"/>
                  </a:ext>
                </a:extLst>
              </a:tr>
              <a:tr h="0">
                <a:tc>
                  <a:txBody>
                    <a:bodyPr/>
                    <a:lstStyle/>
                    <a:p>
                      <a:pPr algn="l"/>
                      <a:r>
                        <a:rPr sz="1200" b="0" i="0" u="none">
                          <a:solidFill>
                            <a:srgbClr val="333333"/>
                          </a:solidFill>
                          <a:latin typeface="Arial"/>
                        </a:rPr>
                        <a:t>Oma terveys</a:t>
                      </a:r>
                    </a:p>
                  </a:txBody>
                  <a:tcPr/>
                </a:tc>
                <a:tc>
                  <a:txBody>
                    <a:bodyPr/>
                    <a:lstStyle/>
                    <a:p>
                      <a:pPr algn="r"/>
                      <a:r>
                        <a:rPr sz="1200" b="0" i="0" u="none">
                          <a:solidFill>
                            <a:srgbClr val="333333"/>
                          </a:solidFill>
                          <a:latin typeface="Arial"/>
                        </a:rPr>
                        <a:t>11</a:t>
                      </a:r>
                    </a:p>
                  </a:txBody>
                  <a:tcPr/>
                </a:tc>
                <a:tc>
                  <a:txBody>
                    <a:bodyPr/>
                    <a:lstStyle/>
                    <a:p>
                      <a:pPr algn="r"/>
                      <a:r>
                        <a:rPr sz="1200" b="0" i="0" u="none">
                          <a:solidFill>
                            <a:srgbClr val="333333"/>
                          </a:solidFill>
                          <a:latin typeface="Arial"/>
                        </a:rPr>
                        <a:t>19,3%</a:t>
                      </a:r>
                    </a:p>
                  </a:txBody>
                  <a:tcPr/>
                </a:tc>
                <a:tc>
                  <a:txBody>
                    <a:bodyPr/>
                    <a:lstStyle/>
                    <a:p>
                      <a:pPr algn="r"/>
                      <a:r>
                        <a:rPr sz="1200" b="0" i="0" u="none">
                          <a:solidFill>
                            <a:srgbClr val="333333"/>
                          </a:solidFill>
                          <a:latin typeface="Arial"/>
                        </a:rPr>
                        <a:t>26</a:t>
                      </a:r>
                    </a:p>
                  </a:txBody>
                  <a:tcPr/>
                </a:tc>
                <a:tc>
                  <a:txBody>
                    <a:bodyPr/>
                    <a:lstStyle/>
                    <a:p>
                      <a:pPr algn="r"/>
                      <a:r>
                        <a:rPr sz="1200" b="0" i="0" u="none">
                          <a:solidFill>
                            <a:srgbClr val="333333"/>
                          </a:solidFill>
                          <a:latin typeface="Arial"/>
                        </a:rPr>
                        <a:t>42,6%</a:t>
                      </a:r>
                    </a:p>
                  </a:txBody>
                  <a:tcPr/>
                </a:tc>
                <a:tc>
                  <a:txBody>
                    <a:bodyPr/>
                    <a:lstStyle/>
                    <a:p>
                      <a:pPr algn="r"/>
                      <a:r>
                        <a:rPr sz="1200" b="0" i="0" u="none">
                          <a:solidFill>
                            <a:srgbClr val="333333"/>
                          </a:solidFill>
                          <a:latin typeface="Arial"/>
                        </a:rPr>
                        <a:t>13</a:t>
                      </a:r>
                    </a:p>
                  </a:txBody>
                  <a:tcPr/>
                </a:tc>
                <a:tc>
                  <a:txBody>
                    <a:bodyPr/>
                    <a:lstStyle/>
                    <a:p>
                      <a:pPr algn="r"/>
                      <a:r>
                        <a:rPr sz="1200" b="0" i="0" u="none">
                          <a:solidFill>
                            <a:srgbClr val="333333"/>
                          </a:solidFill>
                          <a:latin typeface="Arial"/>
                        </a:rPr>
                        <a:t>21,7%</a:t>
                      </a:r>
                    </a:p>
                  </a:txBody>
                  <a:tcPr/>
                </a:tc>
                <a:tc>
                  <a:txBody>
                    <a:bodyPr/>
                    <a:lstStyle/>
                    <a:p>
                      <a:pPr algn="r"/>
                      <a:r>
                        <a:rPr sz="1200" b="0" i="0" u="none">
                          <a:solidFill>
                            <a:srgbClr val="333333"/>
                          </a:solidFill>
                          <a:latin typeface="Arial"/>
                        </a:rPr>
                        <a:t>74</a:t>
                      </a:r>
                    </a:p>
                  </a:txBody>
                  <a:tcPr/>
                </a:tc>
                <a:tc>
                  <a:txBody>
                    <a:bodyPr/>
                    <a:lstStyle/>
                    <a:p>
                      <a:pPr algn="r"/>
                      <a:r>
                        <a:rPr sz="1200" b="0" i="0" u="none">
                          <a:solidFill>
                            <a:srgbClr val="333333"/>
                          </a:solidFill>
                          <a:latin typeface="Arial"/>
                        </a:rPr>
                        <a:t>33,0%</a:t>
                      </a:r>
                    </a:p>
                  </a:txBody>
                  <a:tcPr/>
                </a:tc>
                <a:tc>
                  <a:txBody>
                    <a:bodyPr/>
                    <a:lstStyle/>
                    <a:p>
                      <a:pPr algn="r"/>
                      <a:r>
                        <a:rPr sz="1200" b="0" i="0" u="none" dirty="0">
                          <a:solidFill>
                            <a:srgbClr val="333333"/>
                          </a:solidFill>
                          <a:highlight>
                            <a:srgbClr val="C0C0C0"/>
                          </a:highlight>
                          <a:latin typeface="Arial"/>
                        </a:rPr>
                        <a:t>124</a:t>
                      </a:r>
                    </a:p>
                  </a:txBody>
                  <a:tcPr/>
                </a:tc>
                <a:extLst>
                  <a:ext uri="{0D108BD9-81ED-4DB2-BD59-A6C34878D82A}">
                    <a16:rowId xmlns:a16="http://schemas.microsoft.com/office/drawing/2014/main" val="10006"/>
                  </a:ext>
                </a:extLst>
              </a:tr>
              <a:tr h="0">
                <a:tc>
                  <a:txBody>
                    <a:bodyPr/>
                    <a:lstStyle/>
                    <a:p>
                      <a:pPr algn="l"/>
                      <a:r>
                        <a:rPr sz="1200" b="0" i="0" u="none">
                          <a:solidFill>
                            <a:srgbClr val="333333"/>
                          </a:solidFill>
                          <a:latin typeface="Arial"/>
                        </a:rPr>
                        <a:t>Jokin muu, mikä?</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12,3%</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6,6%</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15</a:t>
                      </a:r>
                    </a:p>
                  </a:txBody>
                  <a:tcPr>
                    <a:solidFill>
                      <a:srgbClr val="EFEFEF"/>
                    </a:solidFill>
                  </a:tcPr>
                </a:tc>
                <a:tc>
                  <a:txBody>
                    <a:bodyPr/>
                    <a:lstStyle/>
                    <a:p>
                      <a:pPr algn="r"/>
                      <a:r>
                        <a:rPr sz="1200" b="0" i="0" u="none">
                          <a:solidFill>
                            <a:srgbClr val="333333"/>
                          </a:solidFill>
                          <a:latin typeface="Arial"/>
                        </a:rPr>
                        <a:t>6,7%</a:t>
                      </a:r>
                    </a:p>
                  </a:txBody>
                  <a:tcPr>
                    <a:solidFill>
                      <a:srgbClr val="EFEFEF"/>
                    </a:solidFill>
                  </a:tcPr>
                </a:tc>
                <a:tc>
                  <a:txBody>
                    <a:bodyPr/>
                    <a:lstStyle/>
                    <a:p>
                      <a:pPr algn="r"/>
                      <a:r>
                        <a:rPr sz="1200" b="0" i="0" u="none" dirty="0">
                          <a:solidFill>
                            <a:srgbClr val="333333"/>
                          </a:solidFill>
                          <a:latin typeface="Arial"/>
                        </a:rPr>
                        <a:t>28</a:t>
                      </a:r>
                    </a:p>
                  </a:txBody>
                  <a:tcPr>
                    <a:solidFill>
                      <a:srgbClr val="EFEFEF"/>
                    </a:solidFill>
                  </a:tcPr>
                </a:tc>
                <a:extLst>
                  <a:ext uri="{0D108BD9-81ED-4DB2-BD59-A6C34878D82A}">
                    <a16:rowId xmlns:a16="http://schemas.microsoft.com/office/drawing/2014/main" val="10007"/>
                  </a:ext>
                </a:extLst>
              </a:tr>
              <a:tr h="0">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88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104</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81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364</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637</a:t>
                      </a: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25. Kaipaatko apua henkiseen jaksamiseen liittyen?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403</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25. Kaipaatko apua henkiseen jaksamiseen liittyen?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403</a:t>
            </a:r>
          </a:p>
        </p:txBody>
      </p:sp>
      <p:graphicFrame>
        <p:nvGraphicFramePr>
          <p:cNvPr id="4" name="New Table"/>
          <p:cNvGraphicFramePr>
            <a:graphicFrameLocks noGrp="1"/>
          </p:cNvGraphicFramePr>
          <p:nvPr>
            <p:extLst>
              <p:ext uri="{D42A27DB-BD31-4B8C-83A1-F6EECF244321}">
                <p14:modId xmlns:p14="http://schemas.microsoft.com/office/powerpoint/2010/main" val="3321684156"/>
              </p:ext>
            </p:extLst>
          </p:nvPr>
        </p:nvGraphicFramePr>
        <p:xfrm>
          <a:off x="254000" y="1031240"/>
          <a:ext cx="9370390" cy="3045830"/>
        </p:xfrm>
        <a:graphic>
          <a:graphicData uri="http://schemas.openxmlformats.org/drawingml/2006/table">
            <a:tbl>
              <a:tblPr firstRow="1" bandRow="1"/>
              <a:tblGrid>
                <a:gridCol w="937039">
                  <a:extLst>
                    <a:ext uri="{9D8B030D-6E8A-4147-A177-3AD203B41FA5}">
                      <a16:colId xmlns:a16="http://schemas.microsoft.com/office/drawing/2014/main" val="20000"/>
                    </a:ext>
                  </a:extLst>
                </a:gridCol>
                <a:gridCol w="937039">
                  <a:extLst>
                    <a:ext uri="{9D8B030D-6E8A-4147-A177-3AD203B41FA5}">
                      <a16:colId xmlns:a16="http://schemas.microsoft.com/office/drawing/2014/main" val="20001"/>
                    </a:ext>
                  </a:extLst>
                </a:gridCol>
                <a:gridCol w="937039">
                  <a:extLst>
                    <a:ext uri="{9D8B030D-6E8A-4147-A177-3AD203B41FA5}">
                      <a16:colId xmlns:a16="http://schemas.microsoft.com/office/drawing/2014/main" val="20002"/>
                    </a:ext>
                  </a:extLst>
                </a:gridCol>
                <a:gridCol w="937039">
                  <a:extLst>
                    <a:ext uri="{9D8B030D-6E8A-4147-A177-3AD203B41FA5}">
                      <a16:colId xmlns:a16="http://schemas.microsoft.com/office/drawing/2014/main" val="20003"/>
                    </a:ext>
                  </a:extLst>
                </a:gridCol>
                <a:gridCol w="937039">
                  <a:extLst>
                    <a:ext uri="{9D8B030D-6E8A-4147-A177-3AD203B41FA5}">
                      <a16:colId xmlns:a16="http://schemas.microsoft.com/office/drawing/2014/main" val="20004"/>
                    </a:ext>
                  </a:extLst>
                </a:gridCol>
                <a:gridCol w="937039">
                  <a:extLst>
                    <a:ext uri="{9D8B030D-6E8A-4147-A177-3AD203B41FA5}">
                      <a16:colId xmlns:a16="http://schemas.microsoft.com/office/drawing/2014/main" val="20005"/>
                    </a:ext>
                  </a:extLst>
                </a:gridCol>
                <a:gridCol w="937039">
                  <a:extLst>
                    <a:ext uri="{9D8B030D-6E8A-4147-A177-3AD203B41FA5}">
                      <a16:colId xmlns:a16="http://schemas.microsoft.com/office/drawing/2014/main" val="20006"/>
                    </a:ext>
                  </a:extLst>
                </a:gridCol>
                <a:gridCol w="937039">
                  <a:extLst>
                    <a:ext uri="{9D8B030D-6E8A-4147-A177-3AD203B41FA5}">
                      <a16:colId xmlns:a16="http://schemas.microsoft.com/office/drawing/2014/main" val="20007"/>
                    </a:ext>
                  </a:extLst>
                </a:gridCol>
                <a:gridCol w="937039">
                  <a:extLst>
                    <a:ext uri="{9D8B030D-6E8A-4147-A177-3AD203B41FA5}">
                      <a16:colId xmlns:a16="http://schemas.microsoft.com/office/drawing/2014/main" val="20008"/>
                    </a:ext>
                  </a:extLst>
                </a:gridCol>
                <a:gridCol w="937039">
                  <a:extLst>
                    <a:ext uri="{9D8B030D-6E8A-4147-A177-3AD203B41FA5}">
                      <a16:colId xmlns:a16="http://schemas.microsoft.com/office/drawing/2014/main" val="20009"/>
                    </a:ext>
                  </a:extLst>
                </a:gridCol>
              </a:tblGrid>
              <a:tr h="609166">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609166">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609166">
                <a:tc>
                  <a:txBody>
                    <a:bodyPr/>
                    <a:lstStyle/>
                    <a:p>
                      <a:pPr algn="l"/>
                      <a:r>
                        <a:rPr sz="1200" b="0" i="0" u="none">
                          <a:solidFill>
                            <a:srgbClr val="333333"/>
                          </a:solidFill>
                          <a:latin typeface="Arial"/>
                        </a:rPr>
                        <a:t>Kyllä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609166">
                <a:tc>
                  <a:txBody>
                    <a:bodyPr/>
                    <a:lstStyle/>
                    <a:p>
                      <a:pPr algn="l"/>
                      <a:r>
                        <a:rPr sz="1200" b="0" i="0" u="none">
                          <a:solidFill>
                            <a:srgbClr val="333333"/>
                          </a:solidFill>
                          <a:latin typeface="Arial"/>
                        </a:rPr>
                        <a:t>Ei</a:t>
                      </a:r>
                    </a:p>
                  </a:txBody>
                  <a:tcPr>
                    <a:solidFill>
                      <a:srgbClr val="EFEFEF"/>
                    </a:solidFill>
                  </a:tcPr>
                </a:tc>
                <a:tc>
                  <a:txBody>
                    <a:bodyPr/>
                    <a:lstStyle/>
                    <a:p>
                      <a:pPr algn="r"/>
                      <a:r>
                        <a:rPr sz="1200" b="0" i="0" u="none">
                          <a:solidFill>
                            <a:srgbClr val="333333"/>
                          </a:solidFill>
                          <a:latin typeface="Arial"/>
                        </a:rPr>
                        <a:t>52</a:t>
                      </a:r>
                    </a:p>
                  </a:txBody>
                  <a:tcPr>
                    <a:solidFill>
                      <a:srgbClr val="EFEFEF"/>
                    </a:solidFill>
                  </a:tcPr>
                </a:tc>
                <a:tc>
                  <a:txBody>
                    <a:bodyPr/>
                    <a:lstStyle/>
                    <a:p>
                      <a:pPr algn="r"/>
                      <a:r>
                        <a:rPr sz="1200" b="0" i="0" u="none">
                          <a:solidFill>
                            <a:srgbClr val="333333"/>
                          </a:solidFill>
                          <a:latin typeface="Arial"/>
                        </a:rPr>
                        <a:t>92,9%</a:t>
                      </a:r>
                    </a:p>
                  </a:txBody>
                  <a:tcPr>
                    <a:solidFill>
                      <a:srgbClr val="EFEFEF"/>
                    </a:solidFill>
                  </a:tcPr>
                </a:tc>
                <a:tc>
                  <a:txBody>
                    <a:bodyPr/>
                    <a:lstStyle/>
                    <a:p>
                      <a:pPr algn="r"/>
                      <a:r>
                        <a:rPr sz="1200" b="0" i="0" u="none">
                          <a:solidFill>
                            <a:srgbClr val="333333"/>
                          </a:solidFill>
                          <a:latin typeface="Arial"/>
                        </a:rPr>
                        <a:t>53</a:t>
                      </a:r>
                    </a:p>
                  </a:txBody>
                  <a:tcPr>
                    <a:solidFill>
                      <a:srgbClr val="EFEFEF"/>
                    </a:solidFill>
                  </a:tcPr>
                </a:tc>
                <a:tc>
                  <a:txBody>
                    <a:bodyPr/>
                    <a:lstStyle/>
                    <a:p>
                      <a:pPr algn="r"/>
                      <a:r>
                        <a:rPr sz="1200" b="0" i="0" u="none">
                          <a:solidFill>
                            <a:srgbClr val="333333"/>
                          </a:solidFill>
                          <a:latin typeface="Arial"/>
                        </a:rPr>
                        <a:t>91,4%</a:t>
                      </a:r>
                    </a:p>
                  </a:txBody>
                  <a:tcPr>
                    <a:solidFill>
                      <a:srgbClr val="EFEFEF"/>
                    </a:solidFill>
                  </a:tcPr>
                </a:tc>
                <a:tc>
                  <a:txBody>
                    <a:bodyPr/>
                    <a:lstStyle/>
                    <a:p>
                      <a:pPr algn="r"/>
                      <a:r>
                        <a:rPr sz="1200" b="0" i="0" u="none">
                          <a:solidFill>
                            <a:srgbClr val="333333"/>
                          </a:solidFill>
                          <a:latin typeface="Arial"/>
                        </a:rPr>
                        <a:t>59</a:t>
                      </a:r>
                    </a:p>
                  </a:txBody>
                  <a:tcPr>
                    <a:solidFill>
                      <a:srgbClr val="EFEFEF"/>
                    </a:solidFill>
                  </a:tcPr>
                </a:tc>
                <a:tc>
                  <a:txBody>
                    <a:bodyPr/>
                    <a:lstStyle/>
                    <a:p>
                      <a:pPr algn="r"/>
                      <a:r>
                        <a:rPr sz="1200" b="0" i="0" u="none">
                          <a:solidFill>
                            <a:srgbClr val="333333"/>
                          </a:solidFill>
                          <a:latin typeface="Arial"/>
                        </a:rPr>
                        <a:t>98,3%</a:t>
                      </a:r>
                    </a:p>
                  </a:txBody>
                  <a:tcPr>
                    <a:solidFill>
                      <a:srgbClr val="EFEFEF"/>
                    </a:solidFill>
                  </a:tcPr>
                </a:tc>
                <a:tc>
                  <a:txBody>
                    <a:bodyPr/>
                    <a:lstStyle/>
                    <a:p>
                      <a:pPr algn="r"/>
                      <a:r>
                        <a:rPr sz="1200" b="0" i="0" u="none">
                          <a:solidFill>
                            <a:srgbClr val="333333"/>
                          </a:solidFill>
                          <a:latin typeface="Arial"/>
                        </a:rPr>
                        <a:t>211</a:t>
                      </a:r>
                    </a:p>
                  </a:txBody>
                  <a:tcPr>
                    <a:solidFill>
                      <a:srgbClr val="EFEFEF"/>
                    </a:solidFill>
                  </a:tcPr>
                </a:tc>
                <a:tc>
                  <a:txBody>
                    <a:bodyPr/>
                    <a:lstStyle/>
                    <a:p>
                      <a:pPr algn="r"/>
                      <a:r>
                        <a:rPr sz="1200" b="0" i="0" u="none">
                          <a:solidFill>
                            <a:srgbClr val="333333"/>
                          </a:solidFill>
                          <a:latin typeface="Arial"/>
                        </a:rPr>
                        <a:t>93,4%</a:t>
                      </a:r>
                    </a:p>
                  </a:txBody>
                  <a:tcPr>
                    <a:solidFill>
                      <a:srgbClr val="EFEFEF"/>
                    </a:solidFill>
                  </a:tcPr>
                </a:tc>
                <a:tc>
                  <a:txBody>
                    <a:bodyPr/>
                    <a:lstStyle/>
                    <a:p>
                      <a:pPr algn="r"/>
                      <a:r>
                        <a:rPr sz="1200" b="0" i="0" u="none">
                          <a:solidFill>
                            <a:srgbClr val="333333"/>
                          </a:solidFill>
                          <a:latin typeface="Arial"/>
                        </a:rPr>
                        <a:t>375</a:t>
                      </a:r>
                    </a:p>
                  </a:txBody>
                  <a:tcPr>
                    <a:solidFill>
                      <a:srgbClr val="EFEFEF"/>
                    </a:solidFill>
                  </a:tcPr>
                </a:tc>
                <a:extLst>
                  <a:ext uri="{0D108BD9-81ED-4DB2-BD59-A6C34878D82A}">
                    <a16:rowId xmlns:a16="http://schemas.microsoft.com/office/drawing/2014/main" val="10003"/>
                  </a:ext>
                </a:extLst>
              </a:tr>
              <a:tr h="609166">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400</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26. Mitä yrittäjäjärjestön maksuttomia jäsenetuja olet käyttänyt?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402, valittujen vastausten lukumäärä: 730</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26. Mitä yrittäjäjärjestön maksuttomia jäsenetuja olet käyttänyt?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402, valittujen vastausten lukumäärä: 730</a:t>
            </a:r>
          </a:p>
        </p:txBody>
      </p:sp>
      <p:graphicFrame>
        <p:nvGraphicFramePr>
          <p:cNvPr id="4" name="New Table"/>
          <p:cNvGraphicFramePr>
            <a:graphicFrameLocks noGrp="1"/>
          </p:cNvGraphicFramePr>
          <p:nvPr>
            <p:extLst>
              <p:ext uri="{D42A27DB-BD31-4B8C-83A1-F6EECF244321}">
                <p14:modId xmlns:p14="http://schemas.microsoft.com/office/powerpoint/2010/main" val="119990146"/>
              </p:ext>
            </p:extLst>
          </p:nvPr>
        </p:nvGraphicFramePr>
        <p:xfrm>
          <a:off x="254000" y="1031240"/>
          <a:ext cx="11684000" cy="530352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Lakineuvonta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28,6%</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105</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Mentoripalvelu</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8,3%</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10</a:t>
                      </a:r>
                    </a:p>
                  </a:txBody>
                  <a:tcPr>
                    <a:solidFill>
                      <a:srgbClr val="EFEFEF"/>
                    </a:solidFill>
                  </a:tcPr>
                </a:tc>
                <a:tc>
                  <a:txBody>
                    <a:bodyPr/>
                    <a:lstStyle/>
                    <a:p>
                      <a:pPr algn="r"/>
                      <a:r>
                        <a:rPr sz="1200" b="0" i="0" u="none">
                          <a:solidFill>
                            <a:srgbClr val="333333"/>
                          </a:solidFill>
                          <a:latin typeface="Arial"/>
                        </a:rPr>
                        <a:t>4,5%</a:t>
                      </a:r>
                    </a:p>
                  </a:txBody>
                  <a:tcPr>
                    <a:solidFill>
                      <a:srgbClr val="EFEFEF"/>
                    </a:solidFill>
                  </a:tcPr>
                </a:tc>
                <a:tc>
                  <a:txBody>
                    <a:bodyPr/>
                    <a:lstStyle/>
                    <a:p>
                      <a:pPr algn="r"/>
                      <a:r>
                        <a:rPr sz="1200" b="0" i="0" u="none">
                          <a:solidFill>
                            <a:srgbClr val="333333"/>
                          </a:solidFill>
                          <a:latin typeface="Arial"/>
                        </a:rPr>
                        <a:t>16</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Hankintaneuvonta</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2,7%</a:t>
                      </a:r>
                    </a:p>
                  </a:txBody>
                  <a:tcPr/>
                </a:tc>
                <a:tc>
                  <a:txBody>
                    <a:bodyPr/>
                    <a:lstStyle/>
                    <a:p>
                      <a:pPr algn="r"/>
                      <a:r>
                        <a:rPr sz="1200" b="0" i="0" u="none" dirty="0">
                          <a:solidFill>
                            <a:srgbClr val="333333"/>
                          </a:solidFill>
                          <a:highlight>
                            <a:srgbClr val="C0C0C0"/>
                          </a:highlight>
                          <a:latin typeface="Arial"/>
                        </a:rPr>
                        <a:t>7</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Omistajanvaihdospalvelu</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5,4%</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11,7%</a:t>
                      </a:r>
                    </a:p>
                  </a:txBody>
                  <a:tcPr>
                    <a:solidFill>
                      <a:srgbClr val="EFEFEF"/>
                    </a:solidFill>
                  </a:tcPr>
                </a:tc>
                <a:tc>
                  <a:txBody>
                    <a:bodyPr/>
                    <a:lstStyle/>
                    <a:p>
                      <a:pPr algn="r"/>
                      <a:r>
                        <a:rPr sz="1200" b="0" i="0" u="none">
                          <a:solidFill>
                            <a:srgbClr val="333333"/>
                          </a:solidFill>
                          <a:latin typeface="Arial"/>
                        </a:rPr>
                        <a:t>8</a:t>
                      </a:r>
                    </a:p>
                  </a:txBody>
                  <a:tcPr>
                    <a:solidFill>
                      <a:srgbClr val="EFEFEF"/>
                    </a:solidFill>
                  </a:tcPr>
                </a:tc>
                <a:tc>
                  <a:txBody>
                    <a:bodyPr/>
                    <a:lstStyle/>
                    <a:p>
                      <a:pPr algn="r"/>
                      <a:r>
                        <a:rPr sz="1200" b="0" i="0" u="none">
                          <a:solidFill>
                            <a:srgbClr val="333333"/>
                          </a:solidFill>
                          <a:latin typeface="Arial"/>
                        </a:rPr>
                        <a:t>13,6%</a:t>
                      </a:r>
                    </a:p>
                  </a:txBody>
                  <a:tcPr>
                    <a:solidFill>
                      <a:srgbClr val="EFEFEF"/>
                    </a:solidFill>
                  </a:tcPr>
                </a:tc>
                <a:tc>
                  <a:txBody>
                    <a:bodyPr/>
                    <a:lstStyle/>
                    <a:p>
                      <a:pPr algn="r"/>
                      <a:r>
                        <a:rPr sz="1200" b="0" i="0" u="none">
                          <a:solidFill>
                            <a:srgbClr val="333333"/>
                          </a:solidFill>
                          <a:latin typeface="Arial"/>
                        </a:rPr>
                        <a:t>14</a:t>
                      </a:r>
                    </a:p>
                  </a:txBody>
                  <a:tcPr>
                    <a:solidFill>
                      <a:srgbClr val="EFEFEF"/>
                    </a:solidFill>
                  </a:tcPr>
                </a:tc>
                <a:tc>
                  <a:txBody>
                    <a:bodyPr/>
                    <a:lstStyle/>
                    <a:p>
                      <a:pPr algn="r"/>
                      <a:r>
                        <a:rPr sz="1200" b="0" i="0" u="none">
                          <a:solidFill>
                            <a:srgbClr val="333333"/>
                          </a:solidFill>
                          <a:latin typeface="Arial"/>
                        </a:rPr>
                        <a:t>6,3%</a:t>
                      </a:r>
                    </a:p>
                  </a:txBody>
                  <a:tcPr>
                    <a:solidFill>
                      <a:srgbClr val="EFEFEF"/>
                    </a:solidFill>
                  </a:tcPr>
                </a:tc>
                <a:tc>
                  <a:txBody>
                    <a:bodyPr/>
                    <a:lstStyle/>
                    <a:p>
                      <a:pPr algn="r"/>
                      <a:r>
                        <a:rPr sz="1200" b="0" i="0" u="none">
                          <a:solidFill>
                            <a:srgbClr val="333333"/>
                          </a:solidFill>
                          <a:latin typeface="Arial"/>
                        </a:rPr>
                        <a:t>32</a:t>
                      </a:r>
                    </a:p>
                  </a:txBody>
                  <a:tcPr>
                    <a:solidFill>
                      <a:srgbClr val="EFEFEF"/>
                    </a:solidFill>
                  </a:tcPr>
                </a:tc>
                <a:extLst>
                  <a:ext uri="{0D108BD9-81ED-4DB2-BD59-A6C34878D82A}">
                    <a16:rowId xmlns:a16="http://schemas.microsoft.com/office/drawing/2014/main" val="10005"/>
                  </a:ext>
                </a:extLst>
              </a:tr>
              <a:tr h="0">
                <a:tc>
                  <a:txBody>
                    <a:bodyPr/>
                    <a:lstStyle/>
                    <a:p>
                      <a:pPr algn="l"/>
                      <a:r>
                        <a:rPr sz="1200" b="0" i="0" u="none">
                          <a:solidFill>
                            <a:srgbClr val="333333"/>
                          </a:solidFill>
                          <a:latin typeface="Arial"/>
                        </a:rPr>
                        <a:t>Asiakirjapankki</a:t>
                      </a:r>
                    </a:p>
                  </a:txBody>
                  <a:tcPr/>
                </a:tc>
                <a:tc>
                  <a:txBody>
                    <a:bodyPr/>
                    <a:lstStyle/>
                    <a:p>
                      <a:pPr algn="r"/>
                      <a:r>
                        <a:rPr sz="1200" b="0" i="0" u="none">
                          <a:solidFill>
                            <a:srgbClr val="333333"/>
                          </a:solidFill>
                          <a:latin typeface="Arial"/>
                        </a:rPr>
                        <a:t>11</a:t>
                      </a:r>
                    </a:p>
                  </a:txBody>
                  <a:tcPr/>
                </a:tc>
                <a:tc>
                  <a:txBody>
                    <a:bodyPr/>
                    <a:lstStyle/>
                    <a:p>
                      <a:pPr algn="r"/>
                      <a:r>
                        <a:rPr sz="1200" b="0" i="0" u="none">
                          <a:solidFill>
                            <a:srgbClr val="333333"/>
                          </a:solidFill>
                          <a:latin typeface="Arial"/>
                        </a:rPr>
                        <a:t>19,6%</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8,3%</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10,2%</a:t>
                      </a:r>
                    </a:p>
                  </a:txBody>
                  <a:tcPr/>
                </a:tc>
                <a:tc>
                  <a:txBody>
                    <a:bodyPr/>
                    <a:lstStyle/>
                    <a:p>
                      <a:pPr algn="r"/>
                      <a:r>
                        <a:rPr sz="1200" b="0" i="0" u="none">
                          <a:solidFill>
                            <a:srgbClr val="333333"/>
                          </a:solidFill>
                          <a:latin typeface="Arial"/>
                        </a:rPr>
                        <a:t>34</a:t>
                      </a:r>
                    </a:p>
                  </a:txBody>
                  <a:tcPr/>
                </a:tc>
                <a:tc>
                  <a:txBody>
                    <a:bodyPr/>
                    <a:lstStyle/>
                    <a:p>
                      <a:pPr algn="r"/>
                      <a:r>
                        <a:rPr sz="1200" b="0" i="0" u="none">
                          <a:solidFill>
                            <a:srgbClr val="333333"/>
                          </a:solidFill>
                          <a:latin typeface="Arial"/>
                        </a:rPr>
                        <a:t>15,2%</a:t>
                      </a:r>
                    </a:p>
                  </a:txBody>
                  <a:tcPr/>
                </a:tc>
                <a:tc>
                  <a:txBody>
                    <a:bodyPr/>
                    <a:lstStyle/>
                    <a:p>
                      <a:pPr algn="r"/>
                      <a:r>
                        <a:rPr sz="1200" b="0" i="0" u="none" dirty="0">
                          <a:solidFill>
                            <a:srgbClr val="333333"/>
                          </a:solidFill>
                          <a:highlight>
                            <a:srgbClr val="C0C0C0"/>
                          </a:highlight>
                          <a:latin typeface="Arial"/>
                        </a:rPr>
                        <a:t>56</a:t>
                      </a:r>
                    </a:p>
                  </a:txBody>
                  <a:tcPr/>
                </a:tc>
                <a:extLst>
                  <a:ext uri="{0D108BD9-81ED-4DB2-BD59-A6C34878D82A}">
                    <a16:rowId xmlns:a16="http://schemas.microsoft.com/office/drawing/2014/main" val="10006"/>
                  </a:ext>
                </a:extLst>
              </a:tr>
              <a:tr h="0">
                <a:tc>
                  <a:txBody>
                    <a:bodyPr/>
                    <a:lstStyle/>
                    <a:p>
                      <a:pPr algn="l"/>
                      <a:r>
                        <a:rPr sz="1200" b="0" i="0" u="none">
                          <a:solidFill>
                            <a:srgbClr val="333333"/>
                          </a:solidFill>
                          <a:latin typeface="Arial"/>
                        </a:rPr>
                        <a:t>Fennian jäsenetu</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7,1%</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5,0%</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5,1%</a:t>
                      </a:r>
                    </a:p>
                  </a:txBody>
                  <a:tcPr>
                    <a:solidFill>
                      <a:srgbClr val="EFEFEF"/>
                    </a:solidFill>
                  </a:tcPr>
                </a:tc>
                <a:tc>
                  <a:txBody>
                    <a:bodyPr/>
                    <a:lstStyle/>
                    <a:p>
                      <a:pPr algn="r"/>
                      <a:r>
                        <a:rPr sz="1200" b="0" i="0" u="none">
                          <a:solidFill>
                            <a:srgbClr val="333333"/>
                          </a:solidFill>
                          <a:latin typeface="Arial"/>
                        </a:rPr>
                        <a:t>23</a:t>
                      </a:r>
                    </a:p>
                  </a:txBody>
                  <a:tcPr>
                    <a:solidFill>
                      <a:srgbClr val="EFEFEF"/>
                    </a:solidFill>
                  </a:tcPr>
                </a:tc>
                <a:tc>
                  <a:txBody>
                    <a:bodyPr/>
                    <a:lstStyle/>
                    <a:p>
                      <a:pPr algn="r"/>
                      <a:r>
                        <a:rPr sz="1200" b="0" i="0" u="none">
                          <a:solidFill>
                            <a:srgbClr val="333333"/>
                          </a:solidFill>
                          <a:latin typeface="Arial"/>
                        </a:rPr>
                        <a:t>10,3%</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extLst>
                  <a:ext uri="{0D108BD9-81ED-4DB2-BD59-A6C34878D82A}">
                    <a16:rowId xmlns:a16="http://schemas.microsoft.com/office/drawing/2014/main" val="10007"/>
                  </a:ext>
                </a:extLst>
              </a:tr>
              <a:tr h="0">
                <a:tc>
                  <a:txBody>
                    <a:bodyPr/>
                    <a:lstStyle/>
                    <a:p>
                      <a:pPr algn="l"/>
                      <a:r>
                        <a:rPr sz="1200" b="0" i="0" u="none">
                          <a:solidFill>
                            <a:srgbClr val="333333"/>
                          </a:solidFill>
                          <a:latin typeface="Arial"/>
                        </a:rPr>
                        <a:t>Elisan jäsenetu</a:t>
                      </a:r>
                    </a:p>
                  </a:txBody>
                  <a:tcPr/>
                </a:tc>
                <a:tc>
                  <a:txBody>
                    <a:bodyPr/>
                    <a:lstStyle/>
                    <a:p>
                      <a:pPr algn="r"/>
                      <a:r>
                        <a:rPr sz="1200" b="0" i="0" u="none">
                          <a:solidFill>
                            <a:srgbClr val="333333"/>
                          </a:solidFill>
                          <a:latin typeface="Arial"/>
                        </a:rPr>
                        <a:t>10</a:t>
                      </a:r>
                    </a:p>
                  </a:txBody>
                  <a:tcPr/>
                </a:tc>
                <a:tc>
                  <a:txBody>
                    <a:bodyPr/>
                    <a:lstStyle/>
                    <a:p>
                      <a:pPr algn="r"/>
                      <a:r>
                        <a:rPr sz="1200" b="0" i="0" u="none">
                          <a:solidFill>
                            <a:srgbClr val="333333"/>
                          </a:solidFill>
                          <a:latin typeface="Arial"/>
                        </a:rPr>
                        <a:t>17,9%</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5,0%</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10,2%</a:t>
                      </a:r>
                    </a:p>
                  </a:txBody>
                  <a:tcPr/>
                </a:tc>
                <a:tc>
                  <a:txBody>
                    <a:bodyPr/>
                    <a:lstStyle/>
                    <a:p>
                      <a:pPr algn="r"/>
                      <a:r>
                        <a:rPr sz="1200" b="0" i="0" u="none">
                          <a:solidFill>
                            <a:srgbClr val="333333"/>
                          </a:solidFill>
                          <a:latin typeface="Arial"/>
                        </a:rPr>
                        <a:t>30</a:t>
                      </a:r>
                    </a:p>
                  </a:txBody>
                  <a:tcPr/>
                </a:tc>
                <a:tc>
                  <a:txBody>
                    <a:bodyPr/>
                    <a:lstStyle/>
                    <a:p>
                      <a:pPr algn="r"/>
                      <a:r>
                        <a:rPr sz="1200" b="0" i="0" u="none">
                          <a:solidFill>
                            <a:srgbClr val="333333"/>
                          </a:solidFill>
                          <a:latin typeface="Arial"/>
                        </a:rPr>
                        <a:t>13,4%</a:t>
                      </a:r>
                    </a:p>
                  </a:txBody>
                  <a:tcPr/>
                </a:tc>
                <a:tc>
                  <a:txBody>
                    <a:bodyPr/>
                    <a:lstStyle/>
                    <a:p>
                      <a:pPr algn="r"/>
                      <a:r>
                        <a:rPr sz="1200" b="0" i="0" u="none" dirty="0">
                          <a:solidFill>
                            <a:srgbClr val="333333"/>
                          </a:solidFill>
                          <a:highlight>
                            <a:srgbClr val="C0C0C0"/>
                          </a:highlight>
                          <a:latin typeface="Arial"/>
                        </a:rPr>
                        <a:t>49</a:t>
                      </a:r>
                    </a:p>
                  </a:txBody>
                  <a:tcPr/>
                </a:tc>
                <a:extLst>
                  <a:ext uri="{0D108BD9-81ED-4DB2-BD59-A6C34878D82A}">
                    <a16:rowId xmlns:a16="http://schemas.microsoft.com/office/drawing/2014/main" val="10008"/>
                  </a:ext>
                </a:extLst>
              </a:tr>
              <a:tr h="0">
                <a:tc>
                  <a:txBody>
                    <a:bodyPr/>
                    <a:lstStyle/>
                    <a:p>
                      <a:pPr algn="l"/>
                      <a:r>
                        <a:rPr sz="1200" b="0" i="0" u="none">
                          <a:solidFill>
                            <a:srgbClr val="333333"/>
                          </a:solidFill>
                          <a:latin typeface="Arial"/>
                        </a:rPr>
                        <a:t>Muut yhteistyötahojen jäsenedut</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7,1%</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5,1%</a:t>
                      </a:r>
                    </a:p>
                  </a:txBody>
                  <a:tcPr>
                    <a:solidFill>
                      <a:srgbClr val="EFEFEF"/>
                    </a:solidFill>
                  </a:tcPr>
                </a:tc>
                <a:tc>
                  <a:txBody>
                    <a:bodyPr/>
                    <a:lstStyle/>
                    <a:p>
                      <a:pPr algn="r"/>
                      <a:r>
                        <a:rPr sz="1200" b="0" i="0" u="none">
                          <a:solidFill>
                            <a:srgbClr val="333333"/>
                          </a:solidFill>
                          <a:latin typeface="Arial"/>
                        </a:rPr>
                        <a:t>24</a:t>
                      </a:r>
                    </a:p>
                  </a:txBody>
                  <a:tcPr>
                    <a:solidFill>
                      <a:srgbClr val="EFEFEF"/>
                    </a:solidFill>
                  </a:tcPr>
                </a:tc>
                <a:tc>
                  <a:txBody>
                    <a:bodyPr/>
                    <a:lstStyle/>
                    <a:p>
                      <a:pPr algn="r"/>
                      <a:r>
                        <a:rPr sz="1200" b="0" i="0" u="none">
                          <a:solidFill>
                            <a:srgbClr val="333333"/>
                          </a:solidFill>
                          <a:latin typeface="Arial"/>
                        </a:rPr>
                        <a:t>10,7%</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extLst>
                  <a:ext uri="{0D108BD9-81ED-4DB2-BD59-A6C34878D82A}">
                    <a16:rowId xmlns:a16="http://schemas.microsoft.com/office/drawing/2014/main" val="10009"/>
                  </a:ext>
                </a:extLst>
              </a:tr>
              <a:tr h="0">
                <a:tc>
                  <a:txBody>
                    <a:bodyPr/>
                    <a:lstStyle/>
                    <a:p>
                      <a:pPr algn="l"/>
                      <a:r>
                        <a:rPr sz="1200" b="0" i="0" u="none">
                          <a:solidFill>
                            <a:srgbClr val="333333"/>
                          </a:solidFill>
                          <a:latin typeface="Arial"/>
                        </a:rPr>
                        <a:t>YOM digikoulutukset</a:t>
                      </a:r>
                    </a:p>
                  </a:txBody>
                  <a:tcPr/>
                </a:tc>
                <a:tc>
                  <a:txBody>
                    <a:bodyPr/>
                    <a:lstStyle/>
                    <a:p>
                      <a:pPr algn="r"/>
                      <a:r>
                        <a:rPr sz="1200" b="0" i="0" u="none">
                          <a:solidFill>
                            <a:srgbClr val="333333"/>
                          </a:solidFill>
                          <a:latin typeface="Arial"/>
                        </a:rPr>
                        <a:t>9</a:t>
                      </a:r>
                    </a:p>
                  </a:txBody>
                  <a:tcPr/>
                </a:tc>
                <a:tc>
                  <a:txBody>
                    <a:bodyPr/>
                    <a:lstStyle/>
                    <a:p>
                      <a:pPr algn="r"/>
                      <a:r>
                        <a:rPr sz="1200" b="0" i="0" u="none">
                          <a:solidFill>
                            <a:srgbClr val="333333"/>
                          </a:solidFill>
                          <a:latin typeface="Arial"/>
                        </a:rPr>
                        <a:t>16,1%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28,3%</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8,5%</a:t>
                      </a:r>
                    </a:p>
                  </a:txBody>
                  <a:tcPr/>
                </a:tc>
                <a:tc>
                  <a:txBody>
                    <a:bodyPr/>
                    <a:lstStyle/>
                    <a:p>
                      <a:pPr algn="r"/>
                      <a:r>
                        <a:rPr sz="1200" b="0" i="0" u="none">
                          <a:solidFill>
                            <a:srgbClr val="333333"/>
                          </a:solidFill>
                          <a:latin typeface="Arial"/>
                        </a:rPr>
                        <a:t>55</a:t>
                      </a:r>
                    </a:p>
                  </a:txBody>
                  <a:tcPr/>
                </a:tc>
                <a:tc>
                  <a:txBody>
                    <a:bodyPr/>
                    <a:lstStyle/>
                    <a:p>
                      <a:pPr algn="r"/>
                      <a:r>
                        <a:rPr sz="1200" b="0" i="0" u="none">
                          <a:solidFill>
                            <a:srgbClr val="333333"/>
                          </a:solidFill>
                          <a:latin typeface="Arial"/>
                        </a:rPr>
                        <a:t>24,6%</a:t>
                      </a:r>
                    </a:p>
                  </a:txBody>
                  <a:tcPr/>
                </a:tc>
                <a:tc>
                  <a:txBody>
                    <a:bodyPr/>
                    <a:lstStyle/>
                    <a:p>
                      <a:pPr algn="r"/>
                      <a:r>
                        <a:rPr sz="1200" b="0" i="0" u="none" dirty="0">
                          <a:solidFill>
                            <a:srgbClr val="333333"/>
                          </a:solidFill>
                          <a:highlight>
                            <a:srgbClr val="C0C0C0"/>
                          </a:highlight>
                          <a:latin typeface="Arial"/>
                        </a:rPr>
                        <a:t>86</a:t>
                      </a:r>
                    </a:p>
                  </a:txBody>
                  <a:tcPr/>
                </a:tc>
                <a:extLst>
                  <a:ext uri="{0D108BD9-81ED-4DB2-BD59-A6C34878D82A}">
                    <a16:rowId xmlns:a16="http://schemas.microsoft.com/office/drawing/2014/main" val="10010"/>
                  </a:ext>
                </a:extLst>
              </a:tr>
              <a:tr h="0">
                <a:tc>
                  <a:txBody>
                    <a:bodyPr/>
                    <a:lstStyle/>
                    <a:p>
                      <a:pPr algn="l"/>
                      <a:r>
                        <a:rPr sz="1200" b="0" i="0" u="none">
                          <a:solidFill>
                            <a:srgbClr val="333333"/>
                          </a:solidFill>
                          <a:latin typeface="Arial"/>
                        </a:rPr>
                        <a:t>Muut koulutukset</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7,1%</a:t>
                      </a:r>
                    </a:p>
                  </a:txBody>
                  <a:tcPr>
                    <a:solidFill>
                      <a:srgbClr val="EFEFEF"/>
                    </a:solidFill>
                  </a:tcPr>
                </a:tc>
                <a:tc>
                  <a:txBody>
                    <a:bodyPr/>
                    <a:lstStyle/>
                    <a:p>
                      <a:pPr algn="r"/>
                      <a:r>
                        <a:rPr sz="1200" b="0" i="0" u="none">
                          <a:solidFill>
                            <a:srgbClr val="333333"/>
                          </a:solidFill>
                          <a:latin typeface="Arial"/>
                        </a:rPr>
                        <a:t>12</a:t>
                      </a:r>
                    </a:p>
                  </a:txBody>
                  <a:tcPr>
                    <a:solidFill>
                      <a:srgbClr val="EFEFEF"/>
                    </a:solidFill>
                  </a:tcPr>
                </a:tc>
                <a:tc>
                  <a:txBody>
                    <a:bodyPr/>
                    <a:lstStyle/>
                    <a:p>
                      <a:pPr algn="r"/>
                      <a:r>
                        <a:rPr sz="1200" b="0" i="0" u="none">
                          <a:solidFill>
                            <a:srgbClr val="333333"/>
                          </a:solidFill>
                          <a:latin typeface="Arial"/>
                        </a:rPr>
                        <a:t>20,0%</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5,1%</a:t>
                      </a:r>
                    </a:p>
                  </a:txBody>
                  <a:tcPr>
                    <a:solidFill>
                      <a:srgbClr val="EFEFEF"/>
                    </a:solidFill>
                  </a:tcPr>
                </a:tc>
                <a:tc>
                  <a:txBody>
                    <a:bodyPr/>
                    <a:lstStyle/>
                    <a:p>
                      <a:pPr algn="r"/>
                      <a:r>
                        <a:rPr sz="1200" b="0" i="0" u="none">
                          <a:solidFill>
                            <a:srgbClr val="333333"/>
                          </a:solidFill>
                          <a:latin typeface="Arial"/>
                        </a:rPr>
                        <a:t>32</a:t>
                      </a:r>
                    </a:p>
                  </a:txBody>
                  <a:tcPr>
                    <a:solidFill>
                      <a:srgbClr val="EFEFEF"/>
                    </a:solidFill>
                  </a:tcPr>
                </a:tc>
                <a:tc>
                  <a:txBody>
                    <a:bodyPr/>
                    <a:lstStyle/>
                    <a:p>
                      <a:pPr algn="r"/>
                      <a:r>
                        <a:rPr sz="1200" b="0" i="0" u="none">
                          <a:solidFill>
                            <a:srgbClr val="333333"/>
                          </a:solidFill>
                          <a:latin typeface="Arial"/>
                        </a:rPr>
                        <a:t>14,3%</a:t>
                      </a:r>
                    </a:p>
                  </a:txBody>
                  <a:tcPr>
                    <a:solidFill>
                      <a:srgbClr val="EFEFEF"/>
                    </a:solidFill>
                  </a:tcPr>
                </a:tc>
                <a:tc>
                  <a:txBody>
                    <a:bodyPr/>
                    <a:lstStyle/>
                    <a:p>
                      <a:pPr algn="r"/>
                      <a:r>
                        <a:rPr sz="1200" b="0" i="0" u="none" dirty="0">
                          <a:solidFill>
                            <a:srgbClr val="333333"/>
                          </a:solidFill>
                          <a:latin typeface="Arial"/>
                        </a:rPr>
                        <a:t>51</a:t>
                      </a:r>
                    </a:p>
                  </a:txBody>
                  <a:tcPr>
                    <a:solidFill>
                      <a:srgbClr val="EFEFEF"/>
                    </a:solidFill>
                  </a:tcPr>
                </a:tc>
                <a:extLst>
                  <a:ext uri="{0D108BD9-81ED-4DB2-BD59-A6C34878D82A}">
                    <a16:rowId xmlns:a16="http://schemas.microsoft.com/office/drawing/2014/main" val="1001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3. Millaisia </a:t>
            </a:r>
            <a:r>
              <a:rPr sz="1400" b="1" i="0" u="none">
                <a:solidFill>
                  <a:srgbClr val="8E44AD"/>
                </a:solidFill>
                <a:latin typeface="Arial"/>
              </a:rPr>
              <a:t>vaikutukset</a:t>
            </a:r>
            <a:r>
              <a:rPr sz="1400" b="1" i="0" u="none">
                <a:solidFill>
                  <a:srgbClr val="16A085"/>
                </a:solidFill>
                <a:latin typeface="Arial"/>
              </a:rPr>
              <a:t> </a:t>
            </a:r>
            <a:r>
              <a:rPr sz="1400" b="1" i="0" u="none">
                <a:latin typeface="Arial" pitchFamily="34" charset="0"/>
              </a:rPr>
              <a:t>ovat olleet?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387</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extLst>
              <p:ext uri="{D42A27DB-BD31-4B8C-83A1-F6EECF244321}">
                <p14:modId xmlns:p14="http://schemas.microsoft.com/office/powerpoint/2010/main" val="1561631692"/>
              </p:ext>
            </p:extLst>
          </p:nvPr>
        </p:nvGraphicFramePr>
        <p:xfrm>
          <a:off x="254000" y="254000"/>
          <a:ext cx="9298380" cy="5663090"/>
        </p:xfrm>
        <a:graphic>
          <a:graphicData uri="http://schemas.openxmlformats.org/drawingml/2006/table">
            <a:tbl>
              <a:tblPr firstRow="1" bandRow="1"/>
              <a:tblGrid>
                <a:gridCol w="929838">
                  <a:extLst>
                    <a:ext uri="{9D8B030D-6E8A-4147-A177-3AD203B41FA5}">
                      <a16:colId xmlns:a16="http://schemas.microsoft.com/office/drawing/2014/main" val="20000"/>
                    </a:ext>
                  </a:extLst>
                </a:gridCol>
                <a:gridCol w="929838">
                  <a:extLst>
                    <a:ext uri="{9D8B030D-6E8A-4147-A177-3AD203B41FA5}">
                      <a16:colId xmlns:a16="http://schemas.microsoft.com/office/drawing/2014/main" val="20001"/>
                    </a:ext>
                  </a:extLst>
                </a:gridCol>
                <a:gridCol w="929838">
                  <a:extLst>
                    <a:ext uri="{9D8B030D-6E8A-4147-A177-3AD203B41FA5}">
                      <a16:colId xmlns:a16="http://schemas.microsoft.com/office/drawing/2014/main" val="20002"/>
                    </a:ext>
                  </a:extLst>
                </a:gridCol>
                <a:gridCol w="929838">
                  <a:extLst>
                    <a:ext uri="{9D8B030D-6E8A-4147-A177-3AD203B41FA5}">
                      <a16:colId xmlns:a16="http://schemas.microsoft.com/office/drawing/2014/main" val="20003"/>
                    </a:ext>
                  </a:extLst>
                </a:gridCol>
                <a:gridCol w="929838">
                  <a:extLst>
                    <a:ext uri="{9D8B030D-6E8A-4147-A177-3AD203B41FA5}">
                      <a16:colId xmlns:a16="http://schemas.microsoft.com/office/drawing/2014/main" val="20004"/>
                    </a:ext>
                  </a:extLst>
                </a:gridCol>
                <a:gridCol w="929838">
                  <a:extLst>
                    <a:ext uri="{9D8B030D-6E8A-4147-A177-3AD203B41FA5}">
                      <a16:colId xmlns:a16="http://schemas.microsoft.com/office/drawing/2014/main" val="20005"/>
                    </a:ext>
                  </a:extLst>
                </a:gridCol>
                <a:gridCol w="929838">
                  <a:extLst>
                    <a:ext uri="{9D8B030D-6E8A-4147-A177-3AD203B41FA5}">
                      <a16:colId xmlns:a16="http://schemas.microsoft.com/office/drawing/2014/main" val="20006"/>
                    </a:ext>
                  </a:extLst>
                </a:gridCol>
                <a:gridCol w="929838">
                  <a:extLst>
                    <a:ext uri="{9D8B030D-6E8A-4147-A177-3AD203B41FA5}">
                      <a16:colId xmlns:a16="http://schemas.microsoft.com/office/drawing/2014/main" val="20007"/>
                    </a:ext>
                  </a:extLst>
                </a:gridCol>
                <a:gridCol w="929838">
                  <a:extLst>
                    <a:ext uri="{9D8B030D-6E8A-4147-A177-3AD203B41FA5}">
                      <a16:colId xmlns:a16="http://schemas.microsoft.com/office/drawing/2014/main" val="20008"/>
                    </a:ext>
                  </a:extLst>
                </a:gridCol>
                <a:gridCol w="929838">
                  <a:extLst>
                    <a:ext uri="{9D8B030D-6E8A-4147-A177-3AD203B41FA5}">
                      <a16:colId xmlns:a16="http://schemas.microsoft.com/office/drawing/2014/main" val="20009"/>
                    </a:ext>
                  </a:extLst>
                </a:gridCol>
              </a:tblGrid>
              <a:tr h="365284">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65284">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365284">
                <a:tc>
                  <a:txBody>
                    <a:bodyPr/>
                    <a:lstStyle/>
                    <a:p>
                      <a:pPr algn="l"/>
                      <a:r>
                        <a:rPr sz="1200" b="0" i="0" u="none">
                          <a:solidFill>
                            <a:srgbClr val="333333"/>
                          </a:solidFill>
                          <a:latin typeface="Arial"/>
                        </a:rPr>
                        <a:t>Tapahtumat</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23,7%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80</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852329">
                <a:tc>
                  <a:txBody>
                    <a:bodyPr/>
                    <a:lstStyle/>
                    <a:p>
                      <a:pPr algn="l"/>
                      <a:r>
                        <a:rPr sz="1200" b="0" i="0" u="none">
                          <a:solidFill>
                            <a:srgbClr val="333333"/>
                          </a:solidFill>
                          <a:latin typeface="Arial"/>
                        </a:rPr>
                        <a:t>HelpDesk asiantuntija-apu</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12,5%</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10,0%</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22</a:t>
                      </a:r>
                    </a:p>
                  </a:txBody>
                  <a:tcPr>
                    <a:solidFill>
                      <a:srgbClr val="EFEFEF"/>
                    </a:solidFill>
                  </a:tcPr>
                </a:tc>
                <a:tc>
                  <a:txBody>
                    <a:bodyPr/>
                    <a:lstStyle/>
                    <a:p>
                      <a:pPr algn="r"/>
                      <a:r>
                        <a:rPr sz="1200" b="0" i="0" u="none">
                          <a:solidFill>
                            <a:srgbClr val="333333"/>
                          </a:solidFill>
                          <a:latin typeface="Arial"/>
                        </a:rPr>
                        <a:t>9,8%</a:t>
                      </a:r>
                    </a:p>
                  </a:txBody>
                  <a:tcPr>
                    <a:solidFill>
                      <a:srgbClr val="EFEFEF"/>
                    </a:solidFill>
                  </a:tcPr>
                </a:tc>
                <a:tc>
                  <a:txBody>
                    <a:bodyPr/>
                    <a:lstStyle/>
                    <a:p>
                      <a:pPr algn="r"/>
                      <a:r>
                        <a:rPr sz="1200" b="0" i="0" u="none">
                          <a:solidFill>
                            <a:srgbClr val="333333"/>
                          </a:solidFill>
                          <a:latin typeface="Arial"/>
                        </a:rPr>
                        <a:t>36</a:t>
                      </a:r>
                    </a:p>
                  </a:txBody>
                  <a:tcPr>
                    <a:solidFill>
                      <a:srgbClr val="EFEFEF"/>
                    </a:solidFill>
                  </a:tcPr>
                </a:tc>
                <a:extLst>
                  <a:ext uri="{0D108BD9-81ED-4DB2-BD59-A6C34878D82A}">
                    <a16:rowId xmlns:a16="http://schemas.microsoft.com/office/drawing/2014/main" val="10003"/>
                  </a:ext>
                </a:extLst>
              </a:tr>
              <a:tr h="608806">
                <a:tc>
                  <a:txBody>
                    <a:bodyPr/>
                    <a:lstStyle/>
                    <a:p>
                      <a:pPr algn="l"/>
                      <a:r>
                        <a:rPr sz="1200" b="0" i="0" u="none">
                          <a:solidFill>
                            <a:srgbClr val="333333"/>
                          </a:solidFill>
                          <a:latin typeface="Arial"/>
                        </a:rPr>
                        <a:t>Talousneuvonta</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3,4%</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2,7%</a:t>
                      </a:r>
                    </a:p>
                  </a:txBody>
                  <a:tcPr/>
                </a:tc>
                <a:tc>
                  <a:txBody>
                    <a:bodyPr/>
                    <a:lstStyle/>
                    <a:p>
                      <a:pPr algn="r"/>
                      <a:r>
                        <a:rPr sz="1200" b="0" i="0" u="none">
                          <a:solidFill>
                            <a:srgbClr val="333333"/>
                          </a:solidFill>
                          <a:latin typeface="Arial"/>
                        </a:rPr>
                        <a:t>10</a:t>
                      </a:r>
                    </a:p>
                  </a:txBody>
                  <a:tcPr/>
                </a:tc>
                <a:extLst>
                  <a:ext uri="{0D108BD9-81ED-4DB2-BD59-A6C34878D82A}">
                    <a16:rowId xmlns:a16="http://schemas.microsoft.com/office/drawing/2014/main" val="10004"/>
                  </a:ext>
                </a:extLst>
              </a:tr>
              <a:tr h="365284">
                <a:tc>
                  <a:txBody>
                    <a:bodyPr/>
                    <a:lstStyle/>
                    <a:p>
                      <a:pPr algn="l"/>
                      <a:r>
                        <a:rPr sz="1200" b="0" i="0" u="none">
                          <a:solidFill>
                            <a:srgbClr val="333333"/>
                          </a:solidFill>
                          <a:latin typeface="Arial"/>
                        </a:rPr>
                        <a:t>Muu, mitä?</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extLst>
                  <a:ext uri="{0D108BD9-81ED-4DB2-BD59-A6C34878D82A}">
                    <a16:rowId xmlns:a16="http://schemas.microsoft.com/office/drawing/2014/main" val="10005"/>
                  </a:ext>
                </a:extLst>
              </a:tr>
              <a:tr h="1339374">
                <a:tc>
                  <a:txBody>
                    <a:bodyPr/>
                    <a:lstStyle/>
                    <a:p>
                      <a:pPr algn="l"/>
                      <a:r>
                        <a:rPr sz="1200" b="0" i="0" u="none">
                          <a:solidFill>
                            <a:srgbClr val="333333"/>
                          </a:solidFill>
                          <a:latin typeface="Arial"/>
                        </a:rPr>
                        <a:t>En ole käyttänyt edellä mainittuja jäsenetuja</a:t>
                      </a:r>
                    </a:p>
                  </a:txBody>
                  <a:tcPr/>
                </a:tc>
                <a:tc>
                  <a:txBody>
                    <a:bodyPr/>
                    <a:lstStyle/>
                    <a:p>
                      <a:pPr algn="r"/>
                      <a:r>
                        <a:rPr sz="1200" b="0" i="0" u="none">
                          <a:solidFill>
                            <a:srgbClr val="333333"/>
                          </a:solidFill>
                          <a:latin typeface="Arial"/>
                        </a:rPr>
                        <a:t>21</a:t>
                      </a:r>
                    </a:p>
                  </a:txBody>
                  <a:tcPr/>
                </a:tc>
                <a:tc>
                  <a:txBody>
                    <a:bodyPr/>
                    <a:lstStyle/>
                    <a:p>
                      <a:pPr algn="r"/>
                      <a:r>
                        <a:rPr sz="1200" b="0" i="0" u="none">
                          <a:solidFill>
                            <a:srgbClr val="333333"/>
                          </a:solidFill>
                          <a:latin typeface="Arial"/>
                        </a:rPr>
                        <a:t>37,5%</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30,0%</a:t>
                      </a:r>
                    </a:p>
                  </a:txBody>
                  <a:tcPr/>
                </a:tc>
                <a:tc>
                  <a:txBody>
                    <a:bodyPr/>
                    <a:lstStyle/>
                    <a:p>
                      <a:pPr algn="r"/>
                      <a:r>
                        <a:rPr sz="1200" b="0" i="0" u="none">
                          <a:solidFill>
                            <a:srgbClr val="333333"/>
                          </a:solidFill>
                          <a:latin typeface="Arial"/>
                        </a:rPr>
                        <a:t>24</a:t>
                      </a:r>
                    </a:p>
                  </a:txBody>
                  <a:tcPr/>
                </a:tc>
                <a:tc>
                  <a:txBody>
                    <a:bodyPr/>
                    <a:lstStyle/>
                    <a:p>
                      <a:pPr algn="r"/>
                      <a:r>
                        <a:rPr sz="1200" b="0" i="0" u="none">
                          <a:solidFill>
                            <a:srgbClr val="333333"/>
                          </a:solidFill>
                          <a:latin typeface="Arial"/>
                        </a:rPr>
                        <a:t>40,7%</a:t>
                      </a:r>
                    </a:p>
                  </a:txBody>
                  <a:tcPr/>
                </a:tc>
                <a:tc>
                  <a:txBody>
                    <a:bodyPr/>
                    <a:lstStyle/>
                    <a:p>
                      <a:pPr algn="r"/>
                      <a:r>
                        <a:rPr sz="1200" b="0" i="0" u="none">
                          <a:solidFill>
                            <a:srgbClr val="333333"/>
                          </a:solidFill>
                          <a:latin typeface="Arial"/>
                        </a:rPr>
                        <a:t>66</a:t>
                      </a:r>
                    </a:p>
                  </a:txBody>
                  <a:tcPr/>
                </a:tc>
                <a:tc>
                  <a:txBody>
                    <a:bodyPr/>
                    <a:lstStyle/>
                    <a:p>
                      <a:pPr algn="r"/>
                      <a:r>
                        <a:rPr sz="1200" b="0" i="0" u="none" dirty="0">
                          <a:solidFill>
                            <a:srgbClr val="333333"/>
                          </a:solidFill>
                          <a:latin typeface="Arial"/>
                        </a:rPr>
                        <a:t>29,5%</a:t>
                      </a:r>
                    </a:p>
                  </a:txBody>
                  <a:tcPr/>
                </a:tc>
                <a:tc>
                  <a:txBody>
                    <a:bodyPr/>
                    <a:lstStyle/>
                    <a:p>
                      <a:pPr algn="r"/>
                      <a:r>
                        <a:rPr sz="1200" b="0" i="0" u="none">
                          <a:solidFill>
                            <a:srgbClr val="333333"/>
                          </a:solidFill>
                          <a:latin typeface="Arial"/>
                        </a:rPr>
                        <a:t>129</a:t>
                      </a:r>
                    </a:p>
                  </a:txBody>
                  <a:tcPr/>
                </a:tc>
                <a:extLst>
                  <a:ext uri="{0D108BD9-81ED-4DB2-BD59-A6C34878D82A}">
                    <a16:rowId xmlns:a16="http://schemas.microsoft.com/office/drawing/2014/main" val="10006"/>
                  </a:ext>
                </a:extLst>
              </a:tr>
              <a:tr h="852329">
                <a:tc>
                  <a:txBody>
                    <a:bodyPr/>
                    <a:lstStyle/>
                    <a:p>
                      <a:pPr algn="l"/>
                      <a:r>
                        <a:rPr sz="1200" b="0" i="0" u="none">
                          <a:solidFill>
                            <a:srgbClr val="333333"/>
                          </a:solidFill>
                          <a:latin typeface="Arial"/>
                        </a:rPr>
                        <a:t>En ole vielä yrittäjäjärjestön jäsen</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extLst>
                  <a:ext uri="{0D108BD9-81ED-4DB2-BD59-A6C34878D82A}">
                    <a16:rowId xmlns:a16="http://schemas.microsoft.com/office/drawing/2014/main" val="10007"/>
                  </a:ext>
                </a:extLst>
              </a:tr>
              <a:tr h="365284">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96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107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82</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442</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727</a:t>
                      </a: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27. Mitä kaikkia Savon Yrittäjien viestintäkanavia seuraat aktiivisesti?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382, valittujen vastausten lukumäärä: 772</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27. Mitä kaikkia Savon Yrittäjien viestintäkanavia seuraat aktiivisesti?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382, valittujen vastausten lukumäärä: 772</a:t>
            </a:r>
          </a:p>
        </p:txBody>
      </p:sp>
      <p:graphicFrame>
        <p:nvGraphicFramePr>
          <p:cNvPr id="4" name="New Table"/>
          <p:cNvGraphicFramePr>
            <a:graphicFrameLocks noGrp="1"/>
          </p:cNvGraphicFramePr>
          <p:nvPr>
            <p:extLst>
              <p:ext uri="{D42A27DB-BD31-4B8C-83A1-F6EECF244321}">
                <p14:modId xmlns:p14="http://schemas.microsoft.com/office/powerpoint/2010/main" val="742664840"/>
              </p:ext>
            </p:extLst>
          </p:nvPr>
        </p:nvGraphicFramePr>
        <p:xfrm>
          <a:off x="254000" y="1031240"/>
          <a:ext cx="9586420" cy="5235999"/>
        </p:xfrm>
        <a:graphic>
          <a:graphicData uri="http://schemas.openxmlformats.org/drawingml/2006/table">
            <a:tbl>
              <a:tblPr firstRow="1" bandRow="1"/>
              <a:tblGrid>
                <a:gridCol w="958642">
                  <a:extLst>
                    <a:ext uri="{9D8B030D-6E8A-4147-A177-3AD203B41FA5}">
                      <a16:colId xmlns:a16="http://schemas.microsoft.com/office/drawing/2014/main" val="20000"/>
                    </a:ext>
                  </a:extLst>
                </a:gridCol>
                <a:gridCol w="958642">
                  <a:extLst>
                    <a:ext uri="{9D8B030D-6E8A-4147-A177-3AD203B41FA5}">
                      <a16:colId xmlns:a16="http://schemas.microsoft.com/office/drawing/2014/main" val="20001"/>
                    </a:ext>
                  </a:extLst>
                </a:gridCol>
                <a:gridCol w="958642">
                  <a:extLst>
                    <a:ext uri="{9D8B030D-6E8A-4147-A177-3AD203B41FA5}">
                      <a16:colId xmlns:a16="http://schemas.microsoft.com/office/drawing/2014/main" val="20002"/>
                    </a:ext>
                  </a:extLst>
                </a:gridCol>
                <a:gridCol w="958642">
                  <a:extLst>
                    <a:ext uri="{9D8B030D-6E8A-4147-A177-3AD203B41FA5}">
                      <a16:colId xmlns:a16="http://schemas.microsoft.com/office/drawing/2014/main" val="20003"/>
                    </a:ext>
                  </a:extLst>
                </a:gridCol>
                <a:gridCol w="958642">
                  <a:extLst>
                    <a:ext uri="{9D8B030D-6E8A-4147-A177-3AD203B41FA5}">
                      <a16:colId xmlns:a16="http://schemas.microsoft.com/office/drawing/2014/main" val="20004"/>
                    </a:ext>
                  </a:extLst>
                </a:gridCol>
                <a:gridCol w="958642">
                  <a:extLst>
                    <a:ext uri="{9D8B030D-6E8A-4147-A177-3AD203B41FA5}">
                      <a16:colId xmlns:a16="http://schemas.microsoft.com/office/drawing/2014/main" val="20005"/>
                    </a:ext>
                  </a:extLst>
                </a:gridCol>
                <a:gridCol w="958642">
                  <a:extLst>
                    <a:ext uri="{9D8B030D-6E8A-4147-A177-3AD203B41FA5}">
                      <a16:colId xmlns:a16="http://schemas.microsoft.com/office/drawing/2014/main" val="20006"/>
                    </a:ext>
                  </a:extLst>
                </a:gridCol>
                <a:gridCol w="958642">
                  <a:extLst>
                    <a:ext uri="{9D8B030D-6E8A-4147-A177-3AD203B41FA5}">
                      <a16:colId xmlns:a16="http://schemas.microsoft.com/office/drawing/2014/main" val="20007"/>
                    </a:ext>
                  </a:extLst>
                </a:gridCol>
                <a:gridCol w="958642">
                  <a:extLst>
                    <a:ext uri="{9D8B030D-6E8A-4147-A177-3AD203B41FA5}">
                      <a16:colId xmlns:a16="http://schemas.microsoft.com/office/drawing/2014/main" val="20008"/>
                    </a:ext>
                  </a:extLst>
                </a:gridCol>
                <a:gridCol w="958642">
                  <a:extLst>
                    <a:ext uri="{9D8B030D-6E8A-4147-A177-3AD203B41FA5}">
                      <a16:colId xmlns:a16="http://schemas.microsoft.com/office/drawing/2014/main" val="20009"/>
                    </a:ext>
                  </a:extLst>
                </a:gridCol>
              </a:tblGrid>
              <a:tr h="365125">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65125">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365125">
                <a:tc>
                  <a:txBody>
                    <a:bodyPr/>
                    <a:lstStyle/>
                    <a:p>
                      <a:pPr algn="l"/>
                      <a:r>
                        <a:rPr sz="1200" b="0" i="0" u="none">
                          <a:solidFill>
                            <a:srgbClr val="333333"/>
                          </a:solidFill>
                          <a:latin typeface="Arial"/>
                        </a:rPr>
                        <a:t>Uutiskirje</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81,5%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82,5%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75,5%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179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82,9%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310</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365125">
                <a:tc>
                  <a:txBody>
                    <a:bodyPr/>
                    <a:lstStyle/>
                    <a:p>
                      <a:pPr algn="l"/>
                      <a:r>
                        <a:rPr sz="1200" b="0" i="0" u="none">
                          <a:solidFill>
                            <a:srgbClr val="333333"/>
                          </a:solidFill>
                          <a:latin typeface="Arial"/>
                        </a:rPr>
                        <a:t>Verkkosivut</a:t>
                      </a:r>
                    </a:p>
                  </a:txBody>
                  <a:tcPr>
                    <a:solidFill>
                      <a:srgbClr val="EFEFEF"/>
                    </a:solidFill>
                  </a:tcPr>
                </a:tc>
                <a:tc>
                  <a:txBody>
                    <a:bodyPr/>
                    <a:lstStyle/>
                    <a:p>
                      <a:pPr algn="r"/>
                      <a:r>
                        <a:rPr sz="1200" b="0" i="0" u="none">
                          <a:solidFill>
                            <a:srgbClr val="333333"/>
                          </a:solidFill>
                          <a:latin typeface="Arial"/>
                        </a:rPr>
                        <a:t>14</a:t>
                      </a:r>
                    </a:p>
                  </a:txBody>
                  <a:tcPr>
                    <a:solidFill>
                      <a:srgbClr val="EFEFEF"/>
                    </a:solidFill>
                  </a:tcPr>
                </a:tc>
                <a:tc>
                  <a:txBody>
                    <a:bodyPr/>
                    <a:lstStyle/>
                    <a:p>
                      <a:pPr algn="r"/>
                      <a:r>
                        <a:rPr sz="1200" b="0" i="0" u="none">
                          <a:solidFill>
                            <a:srgbClr val="333333"/>
                          </a:solidFill>
                          <a:latin typeface="Arial"/>
                        </a:rPr>
                        <a:t>25,9%</a:t>
                      </a:r>
                    </a:p>
                  </a:txBody>
                  <a:tcPr>
                    <a:solidFill>
                      <a:srgbClr val="EFEFEF"/>
                    </a:solidFill>
                  </a:tcPr>
                </a:tc>
                <a:tc>
                  <a:txBody>
                    <a:bodyPr/>
                    <a:lstStyle/>
                    <a:p>
                      <a:pPr algn="r"/>
                      <a:r>
                        <a:rPr sz="1200" b="0" i="0" u="none">
                          <a:solidFill>
                            <a:srgbClr val="333333"/>
                          </a:solidFill>
                          <a:latin typeface="Arial"/>
                        </a:rPr>
                        <a:t>8</a:t>
                      </a:r>
                    </a:p>
                  </a:txBody>
                  <a:tcPr>
                    <a:solidFill>
                      <a:srgbClr val="EFEFEF"/>
                    </a:solidFill>
                  </a:tcPr>
                </a:tc>
                <a:tc>
                  <a:txBody>
                    <a:bodyPr/>
                    <a:lstStyle/>
                    <a:p>
                      <a:pPr algn="r"/>
                      <a:r>
                        <a:rPr sz="1200" b="0" i="0" u="none">
                          <a:solidFill>
                            <a:srgbClr val="333333"/>
                          </a:solidFill>
                          <a:latin typeface="Arial"/>
                        </a:rPr>
                        <a:t>14,0%</a:t>
                      </a:r>
                    </a:p>
                  </a:txBody>
                  <a:tcPr>
                    <a:solidFill>
                      <a:srgbClr val="EFEFEF"/>
                    </a:solidFill>
                  </a:tcPr>
                </a:tc>
                <a:tc>
                  <a:txBody>
                    <a:bodyPr/>
                    <a:lstStyle/>
                    <a:p>
                      <a:pPr algn="r"/>
                      <a:r>
                        <a:rPr sz="1200" b="0" i="0" u="none">
                          <a:solidFill>
                            <a:srgbClr val="333333"/>
                          </a:solidFill>
                          <a:latin typeface="Arial"/>
                        </a:rPr>
                        <a:t>9</a:t>
                      </a:r>
                    </a:p>
                  </a:txBody>
                  <a:tcPr>
                    <a:solidFill>
                      <a:srgbClr val="EFEFEF"/>
                    </a:solidFill>
                  </a:tcPr>
                </a:tc>
                <a:tc>
                  <a:txBody>
                    <a:bodyPr/>
                    <a:lstStyle/>
                    <a:p>
                      <a:pPr algn="r"/>
                      <a:r>
                        <a:rPr sz="1200" b="0" i="0" u="none">
                          <a:solidFill>
                            <a:srgbClr val="333333"/>
                          </a:solidFill>
                          <a:latin typeface="Arial"/>
                        </a:rPr>
                        <a:t>17,0%</a:t>
                      </a:r>
                    </a:p>
                  </a:txBody>
                  <a:tcPr>
                    <a:solidFill>
                      <a:srgbClr val="EFEFEF"/>
                    </a:solidFill>
                  </a:tcPr>
                </a:tc>
                <a:tc>
                  <a:txBody>
                    <a:bodyPr/>
                    <a:lstStyle/>
                    <a:p>
                      <a:pPr algn="r"/>
                      <a:r>
                        <a:rPr sz="1200" b="0" i="0" u="none">
                          <a:solidFill>
                            <a:srgbClr val="333333"/>
                          </a:solidFill>
                          <a:latin typeface="Arial"/>
                        </a:rPr>
                        <a:t>50</a:t>
                      </a:r>
                    </a:p>
                  </a:txBody>
                  <a:tcPr>
                    <a:solidFill>
                      <a:srgbClr val="EFEFEF"/>
                    </a:solidFill>
                  </a:tcPr>
                </a:tc>
                <a:tc>
                  <a:txBody>
                    <a:bodyPr/>
                    <a:lstStyle/>
                    <a:p>
                      <a:pPr algn="r"/>
                      <a:r>
                        <a:rPr sz="1200" b="0" i="0" u="none">
                          <a:solidFill>
                            <a:srgbClr val="333333"/>
                          </a:solidFill>
                          <a:latin typeface="Arial"/>
                        </a:rPr>
                        <a:t>23,1%</a:t>
                      </a:r>
                    </a:p>
                  </a:txBody>
                  <a:tcPr>
                    <a:solidFill>
                      <a:srgbClr val="EFEFEF"/>
                    </a:solidFill>
                  </a:tcPr>
                </a:tc>
                <a:tc>
                  <a:txBody>
                    <a:bodyPr/>
                    <a:lstStyle/>
                    <a:p>
                      <a:pPr algn="r"/>
                      <a:r>
                        <a:rPr sz="1200" b="0" i="0" u="none">
                          <a:solidFill>
                            <a:srgbClr val="333333"/>
                          </a:solidFill>
                          <a:latin typeface="Arial"/>
                        </a:rPr>
                        <a:t>81</a:t>
                      </a:r>
                    </a:p>
                  </a:txBody>
                  <a:tcPr>
                    <a:solidFill>
                      <a:srgbClr val="EFEFEF"/>
                    </a:solidFill>
                  </a:tcPr>
                </a:tc>
                <a:extLst>
                  <a:ext uri="{0D108BD9-81ED-4DB2-BD59-A6C34878D82A}">
                    <a16:rowId xmlns:a16="http://schemas.microsoft.com/office/drawing/2014/main" val="10003"/>
                  </a:ext>
                </a:extLst>
              </a:tr>
              <a:tr h="365125">
                <a:tc>
                  <a:txBody>
                    <a:bodyPr/>
                    <a:lstStyle/>
                    <a:p>
                      <a:pPr algn="l"/>
                      <a:r>
                        <a:rPr sz="1200" b="0" i="0" u="none">
                          <a:solidFill>
                            <a:srgbClr val="333333"/>
                          </a:solidFill>
                          <a:latin typeface="Arial"/>
                        </a:rPr>
                        <a:t>Facebook</a:t>
                      </a:r>
                    </a:p>
                  </a:txBody>
                  <a:tcPr/>
                </a:tc>
                <a:tc>
                  <a:txBody>
                    <a:bodyPr/>
                    <a:lstStyle/>
                    <a:p>
                      <a:pPr algn="r"/>
                      <a:r>
                        <a:rPr sz="1200" b="0" i="0" u="none">
                          <a:solidFill>
                            <a:srgbClr val="333333"/>
                          </a:solidFill>
                          <a:latin typeface="Arial"/>
                        </a:rPr>
                        <a:t>19</a:t>
                      </a:r>
                    </a:p>
                  </a:txBody>
                  <a:tcPr/>
                </a:tc>
                <a:tc>
                  <a:txBody>
                    <a:bodyPr/>
                    <a:lstStyle/>
                    <a:p>
                      <a:pPr algn="r"/>
                      <a:r>
                        <a:rPr sz="1200" b="0" i="0" u="none">
                          <a:solidFill>
                            <a:srgbClr val="333333"/>
                          </a:solidFill>
                          <a:latin typeface="Arial"/>
                        </a:rPr>
                        <a:t>35,2%</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31,6%</a:t>
                      </a:r>
                    </a:p>
                  </a:txBody>
                  <a:tcPr/>
                </a:tc>
                <a:tc>
                  <a:txBody>
                    <a:bodyPr/>
                    <a:lstStyle/>
                    <a:p>
                      <a:pPr algn="r"/>
                      <a:r>
                        <a:rPr sz="1200" b="0" i="0" u="none">
                          <a:solidFill>
                            <a:srgbClr val="333333"/>
                          </a:solidFill>
                          <a:latin typeface="Arial"/>
                        </a:rPr>
                        <a:t>9</a:t>
                      </a:r>
                    </a:p>
                  </a:txBody>
                  <a:tcPr/>
                </a:tc>
                <a:tc>
                  <a:txBody>
                    <a:bodyPr/>
                    <a:lstStyle/>
                    <a:p>
                      <a:pPr algn="r"/>
                      <a:r>
                        <a:rPr sz="1200" b="0" i="0" u="none">
                          <a:solidFill>
                            <a:srgbClr val="333333"/>
                          </a:solidFill>
                          <a:latin typeface="Arial"/>
                        </a:rPr>
                        <a:t>17,0%</a:t>
                      </a:r>
                    </a:p>
                  </a:txBody>
                  <a:tcPr/>
                </a:tc>
                <a:tc>
                  <a:txBody>
                    <a:bodyPr/>
                    <a:lstStyle/>
                    <a:p>
                      <a:pPr algn="r"/>
                      <a:r>
                        <a:rPr sz="1200" b="0" i="0" u="none">
                          <a:solidFill>
                            <a:srgbClr val="333333"/>
                          </a:solidFill>
                          <a:latin typeface="Arial"/>
                        </a:rPr>
                        <a:t>80</a:t>
                      </a:r>
                    </a:p>
                  </a:txBody>
                  <a:tcPr/>
                </a:tc>
                <a:tc>
                  <a:txBody>
                    <a:bodyPr/>
                    <a:lstStyle/>
                    <a:p>
                      <a:pPr algn="r"/>
                      <a:r>
                        <a:rPr sz="1200" b="0" i="0" u="none">
                          <a:solidFill>
                            <a:srgbClr val="333333"/>
                          </a:solidFill>
                          <a:latin typeface="Arial"/>
                        </a:rPr>
                        <a:t>37,0%</a:t>
                      </a:r>
                    </a:p>
                  </a:txBody>
                  <a:tcPr/>
                </a:tc>
                <a:tc>
                  <a:txBody>
                    <a:bodyPr/>
                    <a:lstStyle/>
                    <a:p>
                      <a:pPr algn="r"/>
                      <a:r>
                        <a:rPr sz="1200" b="0" i="0" u="none">
                          <a:solidFill>
                            <a:srgbClr val="333333"/>
                          </a:solidFill>
                          <a:latin typeface="Arial"/>
                        </a:rPr>
                        <a:t>126</a:t>
                      </a:r>
                    </a:p>
                  </a:txBody>
                  <a:tcPr/>
                </a:tc>
                <a:extLst>
                  <a:ext uri="{0D108BD9-81ED-4DB2-BD59-A6C34878D82A}">
                    <a16:rowId xmlns:a16="http://schemas.microsoft.com/office/drawing/2014/main" val="10004"/>
                  </a:ext>
                </a:extLst>
              </a:tr>
              <a:tr h="365125">
                <a:tc>
                  <a:txBody>
                    <a:bodyPr/>
                    <a:lstStyle/>
                    <a:p>
                      <a:pPr algn="l"/>
                      <a:r>
                        <a:rPr sz="1200" b="0" i="0" u="none">
                          <a:solidFill>
                            <a:srgbClr val="333333"/>
                          </a:solidFill>
                          <a:latin typeface="Arial"/>
                        </a:rPr>
                        <a:t>Instagram</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3,7%</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8,8%</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5,7%</a:t>
                      </a:r>
                    </a:p>
                  </a:txBody>
                  <a:tcPr>
                    <a:solidFill>
                      <a:srgbClr val="EFEFEF"/>
                    </a:solidFill>
                  </a:tcPr>
                </a:tc>
                <a:tc>
                  <a:txBody>
                    <a:bodyPr/>
                    <a:lstStyle/>
                    <a:p>
                      <a:pPr algn="r"/>
                      <a:r>
                        <a:rPr sz="1200" b="0" i="0" u="none">
                          <a:solidFill>
                            <a:srgbClr val="333333"/>
                          </a:solidFill>
                          <a:latin typeface="Arial"/>
                        </a:rPr>
                        <a:t>21</a:t>
                      </a:r>
                    </a:p>
                  </a:txBody>
                  <a:tcPr>
                    <a:solidFill>
                      <a:srgbClr val="EFEFEF"/>
                    </a:solidFill>
                  </a:tcPr>
                </a:tc>
                <a:tc>
                  <a:txBody>
                    <a:bodyPr/>
                    <a:lstStyle/>
                    <a:p>
                      <a:pPr algn="r"/>
                      <a:r>
                        <a:rPr sz="1200" b="0" i="0" u="none">
                          <a:solidFill>
                            <a:srgbClr val="333333"/>
                          </a:solidFill>
                          <a:latin typeface="Arial"/>
                        </a:rPr>
                        <a:t>9,7%</a:t>
                      </a:r>
                    </a:p>
                  </a:txBody>
                  <a:tcPr>
                    <a:solidFill>
                      <a:srgbClr val="EFEFEF"/>
                    </a:solidFill>
                  </a:tcPr>
                </a:tc>
                <a:tc>
                  <a:txBody>
                    <a:bodyPr/>
                    <a:lstStyle/>
                    <a:p>
                      <a:pPr algn="r"/>
                      <a:r>
                        <a:rPr sz="1200" b="0" i="0" u="none">
                          <a:solidFill>
                            <a:srgbClr val="333333"/>
                          </a:solidFill>
                          <a:latin typeface="Arial"/>
                        </a:rPr>
                        <a:t>31</a:t>
                      </a:r>
                    </a:p>
                  </a:txBody>
                  <a:tcPr>
                    <a:solidFill>
                      <a:srgbClr val="EFEFEF"/>
                    </a:solidFill>
                  </a:tcPr>
                </a:tc>
                <a:extLst>
                  <a:ext uri="{0D108BD9-81ED-4DB2-BD59-A6C34878D82A}">
                    <a16:rowId xmlns:a16="http://schemas.microsoft.com/office/drawing/2014/main" val="10005"/>
                  </a:ext>
                </a:extLst>
              </a:tr>
              <a:tr h="365125">
                <a:tc>
                  <a:txBody>
                    <a:bodyPr/>
                    <a:lstStyle/>
                    <a:p>
                      <a:pPr algn="l"/>
                      <a:r>
                        <a:rPr sz="1200" b="0" i="0" u="none">
                          <a:solidFill>
                            <a:srgbClr val="333333"/>
                          </a:solidFill>
                          <a:latin typeface="Arial"/>
                        </a:rPr>
                        <a:t>Twitter</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3,5%</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1,4%</a:t>
                      </a:r>
                    </a:p>
                  </a:txBody>
                  <a:tcPr/>
                </a:tc>
                <a:tc>
                  <a:txBody>
                    <a:bodyPr/>
                    <a:lstStyle/>
                    <a:p>
                      <a:pPr algn="r"/>
                      <a:r>
                        <a:rPr sz="1200" b="0" i="0" u="none">
                          <a:solidFill>
                            <a:srgbClr val="333333"/>
                          </a:solidFill>
                          <a:latin typeface="Arial"/>
                        </a:rPr>
                        <a:t>5</a:t>
                      </a:r>
                    </a:p>
                  </a:txBody>
                  <a:tcPr/>
                </a:tc>
                <a:extLst>
                  <a:ext uri="{0D108BD9-81ED-4DB2-BD59-A6C34878D82A}">
                    <a16:rowId xmlns:a16="http://schemas.microsoft.com/office/drawing/2014/main" val="10006"/>
                  </a:ext>
                </a:extLst>
              </a:tr>
              <a:tr h="365125">
                <a:tc>
                  <a:txBody>
                    <a:bodyPr/>
                    <a:lstStyle/>
                    <a:p>
                      <a:pPr algn="l"/>
                      <a:r>
                        <a:rPr sz="1200" b="0" i="0" u="none">
                          <a:solidFill>
                            <a:srgbClr val="333333"/>
                          </a:solidFill>
                          <a:latin typeface="Arial"/>
                        </a:rPr>
                        <a:t>LinkedIn</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9,3%</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3,5%</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8</a:t>
                      </a:r>
                    </a:p>
                  </a:txBody>
                  <a:tcPr>
                    <a:solidFill>
                      <a:srgbClr val="EFEFEF"/>
                    </a:solidFill>
                  </a:tcPr>
                </a:tc>
                <a:tc>
                  <a:txBody>
                    <a:bodyPr/>
                    <a:lstStyle/>
                    <a:p>
                      <a:pPr algn="r"/>
                      <a:r>
                        <a:rPr sz="1200" b="0" i="0" u="none">
                          <a:solidFill>
                            <a:srgbClr val="333333"/>
                          </a:solidFill>
                          <a:latin typeface="Arial"/>
                        </a:rPr>
                        <a:t>3,7%</a:t>
                      </a:r>
                    </a:p>
                  </a:txBody>
                  <a:tcPr>
                    <a:solidFill>
                      <a:srgbClr val="EFEFEF"/>
                    </a:solidFill>
                  </a:tcPr>
                </a:tc>
                <a:tc>
                  <a:txBody>
                    <a:bodyPr/>
                    <a:lstStyle/>
                    <a:p>
                      <a:pPr algn="r"/>
                      <a:r>
                        <a:rPr sz="1200" b="0" i="0" u="none">
                          <a:solidFill>
                            <a:srgbClr val="333333"/>
                          </a:solidFill>
                          <a:latin typeface="Arial"/>
                        </a:rPr>
                        <a:t>15</a:t>
                      </a:r>
                    </a:p>
                  </a:txBody>
                  <a:tcPr>
                    <a:solidFill>
                      <a:srgbClr val="EFEFEF"/>
                    </a:solidFill>
                  </a:tcPr>
                </a:tc>
                <a:extLst>
                  <a:ext uri="{0D108BD9-81ED-4DB2-BD59-A6C34878D82A}">
                    <a16:rowId xmlns:a16="http://schemas.microsoft.com/office/drawing/2014/main" val="10007"/>
                  </a:ext>
                </a:extLst>
              </a:tr>
              <a:tr h="851959">
                <a:tc>
                  <a:txBody>
                    <a:bodyPr/>
                    <a:lstStyle/>
                    <a:p>
                      <a:pPr algn="l"/>
                      <a:r>
                        <a:rPr sz="1200" b="0" i="0" u="none">
                          <a:solidFill>
                            <a:srgbClr val="333333"/>
                          </a:solidFill>
                          <a:latin typeface="Arial"/>
                        </a:rPr>
                        <a:t>Savon YrittäjäSanomat</a:t>
                      </a:r>
                    </a:p>
                  </a:txBody>
                  <a:tcPr/>
                </a:tc>
                <a:tc>
                  <a:txBody>
                    <a:bodyPr/>
                    <a:lstStyle/>
                    <a:p>
                      <a:pPr algn="r"/>
                      <a:r>
                        <a:rPr sz="1200" b="0" i="0" u="none">
                          <a:solidFill>
                            <a:srgbClr val="333333"/>
                          </a:solidFill>
                          <a:latin typeface="Arial"/>
                        </a:rPr>
                        <a:t>31</a:t>
                      </a:r>
                    </a:p>
                  </a:txBody>
                  <a:tcPr/>
                </a:tc>
                <a:tc>
                  <a:txBody>
                    <a:bodyPr/>
                    <a:lstStyle/>
                    <a:p>
                      <a:pPr algn="r"/>
                      <a:r>
                        <a:rPr sz="1200" b="0" i="0" u="none">
                          <a:solidFill>
                            <a:srgbClr val="333333"/>
                          </a:solidFill>
                          <a:latin typeface="Arial"/>
                        </a:rPr>
                        <a:t>57,4%</a:t>
                      </a:r>
                    </a:p>
                  </a:txBody>
                  <a:tcPr/>
                </a:tc>
                <a:tc>
                  <a:txBody>
                    <a:bodyPr/>
                    <a:lstStyle/>
                    <a:p>
                      <a:pPr algn="r"/>
                      <a:r>
                        <a:rPr sz="1200" b="0" i="0" u="none">
                          <a:solidFill>
                            <a:srgbClr val="333333"/>
                          </a:solidFill>
                          <a:latin typeface="Arial"/>
                        </a:rPr>
                        <a:t>25</a:t>
                      </a:r>
                    </a:p>
                  </a:txBody>
                  <a:tcPr/>
                </a:tc>
                <a:tc>
                  <a:txBody>
                    <a:bodyPr/>
                    <a:lstStyle/>
                    <a:p>
                      <a:pPr algn="r"/>
                      <a:r>
                        <a:rPr sz="1200" b="0" i="0" u="none">
                          <a:solidFill>
                            <a:srgbClr val="333333"/>
                          </a:solidFill>
                          <a:latin typeface="Arial"/>
                        </a:rPr>
                        <a:t>43,9%</a:t>
                      </a:r>
                    </a:p>
                  </a:txBody>
                  <a:tcPr/>
                </a:tc>
                <a:tc>
                  <a:txBody>
                    <a:bodyPr/>
                    <a:lstStyle/>
                    <a:p>
                      <a:pPr algn="r"/>
                      <a:r>
                        <a:rPr sz="1200" b="0" i="0" u="none" dirty="0">
                          <a:solidFill>
                            <a:srgbClr val="333333"/>
                          </a:solidFill>
                          <a:latin typeface="Arial"/>
                        </a:rPr>
                        <a:t>26</a:t>
                      </a:r>
                    </a:p>
                  </a:txBody>
                  <a:tcPr/>
                </a:tc>
                <a:tc>
                  <a:txBody>
                    <a:bodyPr/>
                    <a:lstStyle/>
                    <a:p>
                      <a:pPr algn="r"/>
                      <a:r>
                        <a:rPr sz="1200" b="0" i="0" u="none">
                          <a:solidFill>
                            <a:srgbClr val="333333"/>
                          </a:solidFill>
                          <a:latin typeface="Arial"/>
                        </a:rPr>
                        <a:t>49,1%</a:t>
                      </a:r>
                    </a:p>
                  </a:txBody>
                  <a:tcPr/>
                </a:tc>
                <a:tc>
                  <a:txBody>
                    <a:bodyPr/>
                    <a:lstStyle/>
                    <a:p>
                      <a:pPr algn="r"/>
                      <a:r>
                        <a:rPr sz="1200" b="0" i="0" u="none">
                          <a:solidFill>
                            <a:srgbClr val="333333"/>
                          </a:solidFill>
                          <a:latin typeface="Arial"/>
                        </a:rPr>
                        <a:t>102</a:t>
                      </a:r>
                    </a:p>
                  </a:txBody>
                  <a:tcPr/>
                </a:tc>
                <a:tc>
                  <a:txBody>
                    <a:bodyPr/>
                    <a:lstStyle/>
                    <a:p>
                      <a:pPr algn="r"/>
                      <a:r>
                        <a:rPr sz="1200" b="0" i="0" u="none">
                          <a:solidFill>
                            <a:srgbClr val="333333"/>
                          </a:solidFill>
                          <a:latin typeface="Arial"/>
                        </a:rPr>
                        <a:t>47,2%</a:t>
                      </a:r>
                    </a:p>
                  </a:txBody>
                  <a:tcPr/>
                </a:tc>
                <a:tc>
                  <a:txBody>
                    <a:bodyPr/>
                    <a:lstStyle/>
                    <a:p>
                      <a:pPr algn="r"/>
                      <a:r>
                        <a:rPr sz="1200" b="0" i="0" u="none">
                          <a:solidFill>
                            <a:srgbClr val="333333"/>
                          </a:solidFill>
                          <a:latin typeface="Arial"/>
                        </a:rPr>
                        <a:t>184</a:t>
                      </a:r>
                    </a:p>
                  </a:txBody>
                  <a:tcPr/>
                </a:tc>
                <a:extLst>
                  <a:ext uri="{0D108BD9-81ED-4DB2-BD59-A6C34878D82A}">
                    <a16:rowId xmlns:a16="http://schemas.microsoft.com/office/drawing/2014/main" val="10008"/>
                  </a:ext>
                </a:extLst>
              </a:tr>
              <a:tr h="851959">
                <a:tc>
                  <a:txBody>
                    <a:bodyPr/>
                    <a:lstStyle/>
                    <a:p>
                      <a:pPr algn="l"/>
                      <a:r>
                        <a:rPr sz="1200" b="0" i="0" u="none">
                          <a:solidFill>
                            <a:srgbClr val="333333"/>
                          </a:solidFill>
                          <a:latin typeface="Arial"/>
                        </a:rPr>
                        <a:t>Yrittäjyys Uutiset radio; Savon Aallot</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3,7%</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3,5%</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3,8%</a:t>
                      </a:r>
                    </a:p>
                  </a:txBody>
                  <a:tcPr>
                    <a:solidFill>
                      <a:srgbClr val="EFEFEF"/>
                    </a:solidFill>
                  </a:tcPr>
                </a:tc>
                <a:tc>
                  <a:txBody>
                    <a:bodyPr/>
                    <a:lstStyle/>
                    <a:p>
                      <a:pPr algn="r"/>
                      <a:r>
                        <a:rPr sz="1200" b="0" i="0" u="none">
                          <a:solidFill>
                            <a:srgbClr val="333333"/>
                          </a:solidFill>
                          <a:latin typeface="Arial"/>
                        </a:rPr>
                        <a:t>8</a:t>
                      </a:r>
                    </a:p>
                  </a:txBody>
                  <a:tcPr>
                    <a:solidFill>
                      <a:srgbClr val="EFEFEF"/>
                    </a:solidFill>
                  </a:tcPr>
                </a:tc>
                <a:tc>
                  <a:txBody>
                    <a:bodyPr/>
                    <a:lstStyle/>
                    <a:p>
                      <a:pPr algn="r"/>
                      <a:r>
                        <a:rPr sz="1200" b="0" i="0" u="none">
                          <a:solidFill>
                            <a:srgbClr val="333333"/>
                          </a:solidFill>
                          <a:latin typeface="Arial"/>
                        </a:rPr>
                        <a:t>3,7%</a:t>
                      </a:r>
                    </a:p>
                  </a:txBody>
                  <a:tcPr>
                    <a:solidFill>
                      <a:srgbClr val="EFEFEF"/>
                    </a:solidFill>
                  </a:tcPr>
                </a:tc>
                <a:tc>
                  <a:txBody>
                    <a:bodyPr/>
                    <a:lstStyle/>
                    <a:p>
                      <a:pPr algn="r"/>
                      <a:r>
                        <a:rPr sz="1200" b="0" i="0" u="none">
                          <a:solidFill>
                            <a:srgbClr val="333333"/>
                          </a:solidFill>
                          <a:latin typeface="Arial"/>
                        </a:rPr>
                        <a:t>14</a:t>
                      </a:r>
                    </a:p>
                  </a:txBody>
                  <a:tcPr>
                    <a:solidFill>
                      <a:srgbClr val="EFEFEF"/>
                    </a:solidFill>
                  </a:tcPr>
                </a:tc>
                <a:extLst>
                  <a:ext uri="{0D108BD9-81ED-4DB2-BD59-A6C34878D82A}">
                    <a16:rowId xmlns:a16="http://schemas.microsoft.com/office/drawing/2014/main" val="10009"/>
                  </a:ext>
                </a:extLst>
              </a:tr>
              <a:tr h="365125">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117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109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89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451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766</a:t>
                      </a:r>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28. Haluan jäsenetutietoja seuraavista ja niihin liittyen minuun voi olla yhteydessä</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373, valittujen vastausten lukumäärä: 382</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28. Haluan jäsenetutietoja seuraavista ja niihin liittyen minuun voi olla yhteydessä</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373, valittujen vastausten lukumäärä: 382</a:t>
            </a:r>
          </a:p>
        </p:txBody>
      </p:sp>
      <p:graphicFrame>
        <p:nvGraphicFramePr>
          <p:cNvPr id="4" name="New Table"/>
          <p:cNvGraphicFramePr>
            <a:graphicFrameLocks noGrp="1"/>
          </p:cNvGraphicFramePr>
          <p:nvPr>
            <p:extLst>
              <p:ext uri="{D42A27DB-BD31-4B8C-83A1-F6EECF244321}">
                <p14:modId xmlns:p14="http://schemas.microsoft.com/office/powerpoint/2010/main" val="3566983110"/>
              </p:ext>
            </p:extLst>
          </p:nvPr>
        </p:nvGraphicFramePr>
        <p:xfrm>
          <a:off x="254000" y="1031240"/>
          <a:ext cx="9442400" cy="5675467"/>
        </p:xfrm>
        <a:graphic>
          <a:graphicData uri="http://schemas.openxmlformats.org/drawingml/2006/table">
            <a:tbl>
              <a:tblPr firstRow="1" bandRow="1"/>
              <a:tblGrid>
                <a:gridCol w="944240">
                  <a:extLst>
                    <a:ext uri="{9D8B030D-6E8A-4147-A177-3AD203B41FA5}">
                      <a16:colId xmlns:a16="http://schemas.microsoft.com/office/drawing/2014/main" val="20000"/>
                    </a:ext>
                  </a:extLst>
                </a:gridCol>
                <a:gridCol w="944240">
                  <a:extLst>
                    <a:ext uri="{9D8B030D-6E8A-4147-A177-3AD203B41FA5}">
                      <a16:colId xmlns:a16="http://schemas.microsoft.com/office/drawing/2014/main" val="20001"/>
                    </a:ext>
                  </a:extLst>
                </a:gridCol>
                <a:gridCol w="944240">
                  <a:extLst>
                    <a:ext uri="{9D8B030D-6E8A-4147-A177-3AD203B41FA5}">
                      <a16:colId xmlns:a16="http://schemas.microsoft.com/office/drawing/2014/main" val="20002"/>
                    </a:ext>
                  </a:extLst>
                </a:gridCol>
                <a:gridCol w="944240">
                  <a:extLst>
                    <a:ext uri="{9D8B030D-6E8A-4147-A177-3AD203B41FA5}">
                      <a16:colId xmlns:a16="http://schemas.microsoft.com/office/drawing/2014/main" val="20003"/>
                    </a:ext>
                  </a:extLst>
                </a:gridCol>
                <a:gridCol w="944240">
                  <a:extLst>
                    <a:ext uri="{9D8B030D-6E8A-4147-A177-3AD203B41FA5}">
                      <a16:colId xmlns:a16="http://schemas.microsoft.com/office/drawing/2014/main" val="20004"/>
                    </a:ext>
                  </a:extLst>
                </a:gridCol>
                <a:gridCol w="944240">
                  <a:extLst>
                    <a:ext uri="{9D8B030D-6E8A-4147-A177-3AD203B41FA5}">
                      <a16:colId xmlns:a16="http://schemas.microsoft.com/office/drawing/2014/main" val="20005"/>
                    </a:ext>
                  </a:extLst>
                </a:gridCol>
                <a:gridCol w="944240">
                  <a:extLst>
                    <a:ext uri="{9D8B030D-6E8A-4147-A177-3AD203B41FA5}">
                      <a16:colId xmlns:a16="http://schemas.microsoft.com/office/drawing/2014/main" val="20006"/>
                    </a:ext>
                  </a:extLst>
                </a:gridCol>
                <a:gridCol w="944240">
                  <a:extLst>
                    <a:ext uri="{9D8B030D-6E8A-4147-A177-3AD203B41FA5}">
                      <a16:colId xmlns:a16="http://schemas.microsoft.com/office/drawing/2014/main" val="20007"/>
                    </a:ext>
                  </a:extLst>
                </a:gridCol>
                <a:gridCol w="944240">
                  <a:extLst>
                    <a:ext uri="{9D8B030D-6E8A-4147-A177-3AD203B41FA5}">
                      <a16:colId xmlns:a16="http://schemas.microsoft.com/office/drawing/2014/main" val="20008"/>
                    </a:ext>
                  </a:extLst>
                </a:gridCol>
                <a:gridCol w="944240">
                  <a:extLst>
                    <a:ext uri="{9D8B030D-6E8A-4147-A177-3AD203B41FA5}">
                      <a16:colId xmlns:a16="http://schemas.microsoft.com/office/drawing/2014/main" val="20009"/>
                    </a:ext>
                  </a:extLst>
                </a:gridCol>
              </a:tblGrid>
              <a:tr h="351872">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51872">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821035">
                <a:tc>
                  <a:txBody>
                    <a:bodyPr/>
                    <a:lstStyle/>
                    <a:p>
                      <a:pPr algn="l"/>
                      <a:r>
                        <a:rPr sz="1200" b="0" i="0" u="none">
                          <a:solidFill>
                            <a:srgbClr val="333333"/>
                          </a:solidFill>
                          <a:latin typeface="Arial"/>
                        </a:rPr>
                        <a:t>Kyllä haluan lisätietoja Elisan eduista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latin typeface="Arial"/>
                        </a:rPr>
                        <a:t>1,8%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1055616">
                <a:tc>
                  <a:txBody>
                    <a:bodyPr/>
                    <a:lstStyle/>
                    <a:p>
                      <a:pPr algn="l"/>
                      <a:r>
                        <a:rPr sz="1200" b="0" i="0" u="none">
                          <a:solidFill>
                            <a:srgbClr val="333333"/>
                          </a:solidFill>
                          <a:latin typeface="Arial"/>
                        </a:rPr>
                        <a:t>Kyllä haluan lisätietoja Fennian eduista</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3,8%</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3,5%</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1,5%</a:t>
                      </a:r>
                    </a:p>
                  </a:txBody>
                  <a:tcPr>
                    <a:solidFill>
                      <a:srgbClr val="EFEFEF"/>
                    </a:solidFill>
                  </a:tcPr>
                </a:tc>
                <a:tc>
                  <a:txBody>
                    <a:bodyPr/>
                    <a:lstStyle/>
                    <a:p>
                      <a:pPr algn="r"/>
                      <a:r>
                        <a:rPr sz="1200" b="0" i="0" u="none">
                          <a:solidFill>
                            <a:srgbClr val="333333"/>
                          </a:solidFill>
                          <a:latin typeface="Arial"/>
                        </a:rPr>
                        <a:t>8</a:t>
                      </a:r>
                    </a:p>
                  </a:txBody>
                  <a:tcPr>
                    <a:solidFill>
                      <a:srgbClr val="EFEFEF"/>
                    </a:solidFill>
                  </a:tcPr>
                </a:tc>
                <a:extLst>
                  <a:ext uri="{0D108BD9-81ED-4DB2-BD59-A6C34878D82A}">
                    <a16:rowId xmlns:a16="http://schemas.microsoft.com/office/drawing/2014/main" val="10003"/>
                  </a:ext>
                </a:extLst>
              </a:tr>
              <a:tr h="1524779">
                <a:tc>
                  <a:txBody>
                    <a:bodyPr/>
                    <a:lstStyle/>
                    <a:p>
                      <a:pPr algn="l"/>
                      <a:r>
                        <a:rPr sz="1200" b="0" i="0" u="none">
                          <a:solidFill>
                            <a:srgbClr val="333333"/>
                          </a:solidFill>
                          <a:latin typeface="Arial"/>
                        </a:rPr>
                        <a:t>Kyllä haluan lisätietoja YOM palvelun maksuttomista digikoulutuksista</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1,9%</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5,5%</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8</a:t>
                      </a:r>
                    </a:p>
                  </a:txBody>
                  <a:tcPr/>
                </a:tc>
                <a:tc>
                  <a:txBody>
                    <a:bodyPr/>
                    <a:lstStyle/>
                    <a:p>
                      <a:pPr algn="r"/>
                      <a:r>
                        <a:rPr sz="1200" b="0" i="0" u="none">
                          <a:solidFill>
                            <a:srgbClr val="333333"/>
                          </a:solidFill>
                          <a:latin typeface="Arial"/>
                        </a:rPr>
                        <a:t>3,9%</a:t>
                      </a:r>
                    </a:p>
                  </a:txBody>
                  <a:tcPr/>
                </a:tc>
                <a:tc>
                  <a:txBody>
                    <a:bodyPr/>
                    <a:lstStyle/>
                    <a:p>
                      <a:pPr algn="r"/>
                      <a:r>
                        <a:rPr sz="1200" b="0" i="0" u="none">
                          <a:solidFill>
                            <a:srgbClr val="333333"/>
                          </a:solidFill>
                          <a:latin typeface="Arial"/>
                        </a:rPr>
                        <a:t>13</a:t>
                      </a:r>
                    </a:p>
                  </a:txBody>
                  <a:tcPr/>
                </a:tc>
                <a:extLst>
                  <a:ext uri="{0D108BD9-81ED-4DB2-BD59-A6C34878D82A}">
                    <a16:rowId xmlns:a16="http://schemas.microsoft.com/office/drawing/2014/main" val="10004"/>
                  </a:ext>
                </a:extLst>
              </a:tr>
              <a:tr h="821035">
                <a:tc>
                  <a:txBody>
                    <a:bodyPr/>
                    <a:lstStyle/>
                    <a:p>
                      <a:pPr algn="l"/>
                      <a:r>
                        <a:rPr sz="1200" b="0" i="0" u="none">
                          <a:solidFill>
                            <a:srgbClr val="333333"/>
                          </a:solidFill>
                          <a:latin typeface="Arial"/>
                        </a:rPr>
                        <a:t>En kaipaa tällä kertaa lisätietoja</a:t>
                      </a:r>
                    </a:p>
                  </a:txBody>
                  <a:tcPr>
                    <a:solidFill>
                      <a:srgbClr val="EFEFEF"/>
                    </a:solidFill>
                  </a:tcPr>
                </a:tc>
                <a:tc>
                  <a:txBody>
                    <a:bodyPr/>
                    <a:lstStyle/>
                    <a:p>
                      <a:pPr algn="r"/>
                      <a:r>
                        <a:rPr sz="1200" b="0" i="0" u="none">
                          <a:solidFill>
                            <a:srgbClr val="333333"/>
                          </a:solidFill>
                          <a:latin typeface="Arial"/>
                        </a:rPr>
                        <a:t>51</a:t>
                      </a:r>
                    </a:p>
                  </a:txBody>
                  <a:tcPr>
                    <a:solidFill>
                      <a:srgbClr val="EFEFEF"/>
                    </a:solidFill>
                  </a:tcPr>
                </a:tc>
                <a:tc>
                  <a:txBody>
                    <a:bodyPr/>
                    <a:lstStyle/>
                    <a:p>
                      <a:pPr algn="r"/>
                      <a:r>
                        <a:rPr sz="1200" b="0" i="0" u="none">
                          <a:solidFill>
                            <a:srgbClr val="333333"/>
                          </a:solidFill>
                          <a:latin typeface="Arial"/>
                        </a:rPr>
                        <a:t>96,2%</a:t>
                      </a:r>
                    </a:p>
                  </a:txBody>
                  <a:tcPr>
                    <a:solidFill>
                      <a:srgbClr val="EFEFEF"/>
                    </a:solidFill>
                  </a:tcPr>
                </a:tc>
                <a:tc>
                  <a:txBody>
                    <a:bodyPr/>
                    <a:lstStyle/>
                    <a:p>
                      <a:pPr algn="r"/>
                      <a:r>
                        <a:rPr sz="1200" b="0" i="0" u="none">
                          <a:solidFill>
                            <a:srgbClr val="333333"/>
                          </a:solidFill>
                          <a:latin typeface="Arial"/>
                        </a:rPr>
                        <a:t>50</a:t>
                      </a:r>
                    </a:p>
                  </a:txBody>
                  <a:tcPr>
                    <a:solidFill>
                      <a:srgbClr val="EFEFEF"/>
                    </a:solidFill>
                  </a:tcPr>
                </a:tc>
                <a:tc>
                  <a:txBody>
                    <a:bodyPr/>
                    <a:lstStyle/>
                    <a:p>
                      <a:pPr algn="r"/>
                      <a:r>
                        <a:rPr sz="1200" b="0" i="0" u="none">
                          <a:solidFill>
                            <a:srgbClr val="333333"/>
                          </a:solidFill>
                          <a:latin typeface="Arial"/>
                        </a:rPr>
                        <a:t>90,9%</a:t>
                      </a:r>
                    </a:p>
                  </a:txBody>
                  <a:tcPr>
                    <a:solidFill>
                      <a:srgbClr val="EFEFEF"/>
                    </a:solidFill>
                  </a:tcPr>
                </a:tc>
                <a:tc>
                  <a:txBody>
                    <a:bodyPr/>
                    <a:lstStyle/>
                    <a:p>
                      <a:pPr algn="r"/>
                      <a:r>
                        <a:rPr sz="1200" b="0" i="0" u="none">
                          <a:solidFill>
                            <a:srgbClr val="333333"/>
                          </a:solidFill>
                          <a:latin typeface="Arial"/>
                        </a:rPr>
                        <a:t>50</a:t>
                      </a:r>
                    </a:p>
                  </a:txBody>
                  <a:tcPr>
                    <a:solidFill>
                      <a:srgbClr val="EFEFEF"/>
                    </a:solidFill>
                  </a:tcPr>
                </a:tc>
                <a:tc>
                  <a:txBody>
                    <a:bodyPr/>
                    <a:lstStyle/>
                    <a:p>
                      <a:pPr algn="r"/>
                      <a:r>
                        <a:rPr sz="1200" b="0" i="0" u="none">
                          <a:solidFill>
                            <a:srgbClr val="333333"/>
                          </a:solidFill>
                          <a:latin typeface="Arial"/>
                        </a:rPr>
                        <a:t>87,7%</a:t>
                      </a:r>
                    </a:p>
                  </a:txBody>
                  <a:tcPr>
                    <a:solidFill>
                      <a:srgbClr val="EFEFEF"/>
                    </a:solidFill>
                  </a:tcPr>
                </a:tc>
                <a:tc>
                  <a:txBody>
                    <a:bodyPr/>
                    <a:lstStyle/>
                    <a:p>
                      <a:pPr algn="r"/>
                      <a:r>
                        <a:rPr sz="1200" b="0" i="0" u="none">
                          <a:solidFill>
                            <a:srgbClr val="333333"/>
                          </a:solidFill>
                          <a:latin typeface="Arial"/>
                        </a:rPr>
                        <a:t>188</a:t>
                      </a:r>
                    </a:p>
                  </a:txBody>
                  <a:tcPr>
                    <a:solidFill>
                      <a:srgbClr val="EFEFEF"/>
                    </a:solidFill>
                  </a:tcPr>
                </a:tc>
                <a:tc>
                  <a:txBody>
                    <a:bodyPr/>
                    <a:lstStyle/>
                    <a:p>
                      <a:pPr algn="r"/>
                      <a:r>
                        <a:rPr sz="1200" b="0" i="0" u="none">
                          <a:solidFill>
                            <a:srgbClr val="333333"/>
                          </a:solidFill>
                          <a:latin typeface="Arial"/>
                        </a:rPr>
                        <a:t>91,7%</a:t>
                      </a:r>
                    </a:p>
                  </a:txBody>
                  <a:tcPr>
                    <a:solidFill>
                      <a:srgbClr val="EFEFEF"/>
                    </a:solidFill>
                  </a:tcPr>
                </a:tc>
                <a:tc>
                  <a:txBody>
                    <a:bodyPr/>
                    <a:lstStyle/>
                    <a:p>
                      <a:pPr algn="r"/>
                      <a:r>
                        <a:rPr sz="1200" b="0" i="0" u="none">
                          <a:solidFill>
                            <a:srgbClr val="333333"/>
                          </a:solidFill>
                          <a:latin typeface="Arial"/>
                        </a:rPr>
                        <a:t>339</a:t>
                      </a:r>
                    </a:p>
                  </a:txBody>
                  <a:tcPr>
                    <a:solidFill>
                      <a:srgbClr val="EFEFEF"/>
                    </a:solidFill>
                  </a:tcPr>
                </a:tc>
                <a:extLst>
                  <a:ext uri="{0D108BD9-81ED-4DB2-BD59-A6C34878D82A}">
                    <a16:rowId xmlns:a16="http://schemas.microsoft.com/office/drawing/2014/main" val="10005"/>
                  </a:ext>
                </a:extLst>
              </a:tr>
              <a:tr h="351872">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55</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55</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210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379</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6400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29. </a:t>
            </a:r>
            <a:r>
              <a:rPr sz="1400" b="1" i="0" u="none">
                <a:solidFill>
                  <a:srgbClr val="8E44AD"/>
                </a:solidFill>
                <a:latin typeface="Arial"/>
              </a:rPr>
              <a:t>Lopuksi muutamia taustatietoja</a:t>
            </a:r>
            <a:br>
              <a:rPr sz="1400" b="1" i="0" u="none">
                <a:solidFill>
                  <a:srgbClr val="8E44AD"/>
                </a:solidFill>
                <a:latin typeface="Arial"/>
              </a:rPr>
            </a:br>
            <a:br>
              <a:rPr sz="1400" b="1" i="0" u="none">
                <a:solidFill>
                  <a:srgbClr val="8E44AD"/>
                </a:solidFill>
                <a:latin typeface="Arial"/>
              </a:rPr>
            </a:br>
            <a:r>
              <a:rPr sz="1400" b="1" i="0" u="none">
                <a:latin typeface="Arial" pitchFamily="34" charset="0"/>
              </a:rPr>
              <a:t>Valitse yrityksesi toimiala</a:t>
            </a:r>
          </a:p>
        </p:txBody>
      </p:sp>
      <p:sp>
        <p:nvSpPr>
          <p:cNvPr id="3" name="New shape"/>
          <p:cNvSpPr/>
          <p:nvPr/>
        </p:nvSpPr>
        <p:spPr>
          <a:xfrm>
            <a:off x="254000" y="108458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407</a:t>
            </a:r>
          </a:p>
        </p:txBody>
      </p:sp>
      <p:graphicFrame>
        <p:nvGraphicFramePr>
          <p:cNvPr id="4" name="New Table"/>
          <p:cNvGraphicFramePr>
            <a:graphicFrameLocks noGrp="1"/>
          </p:cNvGraphicFramePr>
          <p:nvPr>
            <p:extLst>
              <p:ext uri="{D42A27DB-BD31-4B8C-83A1-F6EECF244321}">
                <p14:modId xmlns:p14="http://schemas.microsoft.com/office/powerpoint/2010/main" val="322547683"/>
              </p:ext>
            </p:extLst>
          </p:nvPr>
        </p:nvGraphicFramePr>
        <p:xfrm>
          <a:off x="254000" y="1457960"/>
          <a:ext cx="9370390" cy="4059272"/>
        </p:xfrm>
        <a:graphic>
          <a:graphicData uri="http://schemas.openxmlformats.org/drawingml/2006/table">
            <a:tbl>
              <a:tblPr firstRow="1" bandRow="1"/>
              <a:tblGrid>
                <a:gridCol w="937039">
                  <a:extLst>
                    <a:ext uri="{9D8B030D-6E8A-4147-A177-3AD203B41FA5}">
                      <a16:colId xmlns:a16="http://schemas.microsoft.com/office/drawing/2014/main" val="20000"/>
                    </a:ext>
                  </a:extLst>
                </a:gridCol>
                <a:gridCol w="937039">
                  <a:extLst>
                    <a:ext uri="{9D8B030D-6E8A-4147-A177-3AD203B41FA5}">
                      <a16:colId xmlns:a16="http://schemas.microsoft.com/office/drawing/2014/main" val="20001"/>
                    </a:ext>
                  </a:extLst>
                </a:gridCol>
                <a:gridCol w="937039">
                  <a:extLst>
                    <a:ext uri="{9D8B030D-6E8A-4147-A177-3AD203B41FA5}">
                      <a16:colId xmlns:a16="http://schemas.microsoft.com/office/drawing/2014/main" val="20002"/>
                    </a:ext>
                  </a:extLst>
                </a:gridCol>
                <a:gridCol w="937039">
                  <a:extLst>
                    <a:ext uri="{9D8B030D-6E8A-4147-A177-3AD203B41FA5}">
                      <a16:colId xmlns:a16="http://schemas.microsoft.com/office/drawing/2014/main" val="20003"/>
                    </a:ext>
                  </a:extLst>
                </a:gridCol>
                <a:gridCol w="937039">
                  <a:extLst>
                    <a:ext uri="{9D8B030D-6E8A-4147-A177-3AD203B41FA5}">
                      <a16:colId xmlns:a16="http://schemas.microsoft.com/office/drawing/2014/main" val="20004"/>
                    </a:ext>
                  </a:extLst>
                </a:gridCol>
                <a:gridCol w="937039">
                  <a:extLst>
                    <a:ext uri="{9D8B030D-6E8A-4147-A177-3AD203B41FA5}">
                      <a16:colId xmlns:a16="http://schemas.microsoft.com/office/drawing/2014/main" val="20005"/>
                    </a:ext>
                  </a:extLst>
                </a:gridCol>
                <a:gridCol w="937039">
                  <a:extLst>
                    <a:ext uri="{9D8B030D-6E8A-4147-A177-3AD203B41FA5}">
                      <a16:colId xmlns:a16="http://schemas.microsoft.com/office/drawing/2014/main" val="20006"/>
                    </a:ext>
                  </a:extLst>
                </a:gridCol>
                <a:gridCol w="937039">
                  <a:extLst>
                    <a:ext uri="{9D8B030D-6E8A-4147-A177-3AD203B41FA5}">
                      <a16:colId xmlns:a16="http://schemas.microsoft.com/office/drawing/2014/main" val="20007"/>
                    </a:ext>
                  </a:extLst>
                </a:gridCol>
                <a:gridCol w="937039">
                  <a:extLst>
                    <a:ext uri="{9D8B030D-6E8A-4147-A177-3AD203B41FA5}">
                      <a16:colId xmlns:a16="http://schemas.microsoft.com/office/drawing/2014/main" val="20008"/>
                    </a:ext>
                  </a:extLst>
                </a:gridCol>
                <a:gridCol w="937039">
                  <a:extLst>
                    <a:ext uri="{9D8B030D-6E8A-4147-A177-3AD203B41FA5}">
                      <a16:colId xmlns:a16="http://schemas.microsoft.com/office/drawing/2014/main" val="20009"/>
                    </a:ext>
                  </a:extLst>
                </a:gridCol>
              </a:tblGrid>
              <a:tr h="579896">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579896">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579896">
                <a:tc>
                  <a:txBody>
                    <a:bodyPr/>
                    <a:lstStyle/>
                    <a:p>
                      <a:pPr algn="l"/>
                      <a:r>
                        <a:rPr sz="1200" b="0" i="0" u="none">
                          <a:solidFill>
                            <a:srgbClr val="333333"/>
                          </a:solidFill>
                          <a:latin typeface="Arial"/>
                        </a:rPr>
                        <a:t>teollisuus</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57</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579896">
                <a:tc>
                  <a:txBody>
                    <a:bodyPr/>
                    <a:lstStyle/>
                    <a:p>
                      <a:pPr algn="l"/>
                      <a:r>
                        <a:rPr sz="1200" b="0" i="0" u="none">
                          <a:solidFill>
                            <a:srgbClr val="333333"/>
                          </a:solidFill>
                          <a:latin typeface="Arial"/>
                        </a:rPr>
                        <a:t>kauppa</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61</a:t>
                      </a:r>
                    </a:p>
                  </a:txBody>
                  <a:tcPr>
                    <a:solidFill>
                      <a:srgbClr val="EFEFEF"/>
                    </a:solidFill>
                  </a:tcPr>
                </a:tc>
                <a:tc>
                  <a:txBody>
                    <a:bodyPr/>
                    <a:lstStyle/>
                    <a:p>
                      <a:pPr algn="r"/>
                      <a:r>
                        <a:rPr sz="1200" b="0" i="0" u="none">
                          <a:solidFill>
                            <a:srgbClr val="333333"/>
                          </a:solidFill>
                          <a:latin typeface="Arial"/>
                        </a:rPr>
                        <a:t>100,0%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61</a:t>
                      </a:r>
                    </a:p>
                  </a:txBody>
                  <a:tcPr>
                    <a:solidFill>
                      <a:srgbClr val="EFEFEF"/>
                    </a:solidFill>
                  </a:tcPr>
                </a:tc>
                <a:extLst>
                  <a:ext uri="{0D108BD9-81ED-4DB2-BD59-A6C34878D82A}">
                    <a16:rowId xmlns:a16="http://schemas.microsoft.com/office/drawing/2014/main" val="10003"/>
                  </a:ext>
                </a:extLst>
              </a:tr>
              <a:tr h="579896">
                <a:tc>
                  <a:txBody>
                    <a:bodyPr/>
                    <a:lstStyle/>
                    <a:p>
                      <a:pPr algn="l"/>
                      <a:r>
                        <a:rPr sz="1200" b="0" i="0" u="none">
                          <a:solidFill>
                            <a:srgbClr val="333333"/>
                          </a:solidFill>
                          <a:latin typeface="Arial"/>
                        </a:rPr>
                        <a:t>rakentaminen</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60</a:t>
                      </a:r>
                    </a:p>
                  </a:txBody>
                  <a:tcPr/>
                </a:tc>
                <a:tc>
                  <a:txBody>
                    <a:bodyPr/>
                    <a:lstStyle/>
                    <a:p>
                      <a:pPr algn="r"/>
                      <a:r>
                        <a:rPr sz="1200" b="0" i="0" u="none">
                          <a:solidFill>
                            <a:srgbClr val="333333"/>
                          </a:solidFill>
                          <a:latin typeface="Arial"/>
                        </a:rPr>
                        <a:t>100,0%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60</a:t>
                      </a:r>
                    </a:p>
                  </a:txBody>
                  <a:tcPr/>
                </a:tc>
                <a:extLst>
                  <a:ext uri="{0D108BD9-81ED-4DB2-BD59-A6C34878D82A}">
                    <a16:rowId xmlns:a16="http://schemas.microsoft.com/office/drawing/2014/main" val="10004"/>
                  </a:ext>
                </a:extLst>
              </a:tr>
              <a:tr h="579896">
                <a:tc>
                  <a:txBody>
                    <a:bodyPr/>
                    <a:lstStyle/>
                    <a:p>
                      <a:pPr algn="l"/>
                      <a:r>
                        <a:rPr sz="1200" b="0" i="0" u="none">
                          <a:solidFill>
                            <a:srgbClr val="333333"/>
                          </a:solidFill>
                          <a:latin typeface="Arial"/>
                        </a:rPr>
                        <a:t>palvelut</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dirty="0">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229</a:t>
                      </a:r>
                    </a:p>
                  </a:txBody>
                  <a:tcPr>
                    <a:solidFill>
                      <a:srgbClr val="EFEFEF"/>
                    </a:solidFill>
                  </a:tcPr>
                </a:tc>
                <a:tc>
                  <a:txBody>
                    <a:bodyPr/>
                    <a:lstStyle/>
                    <a:p>
                      <a:pPr algn="r"/>
                      <a:r>
                        <a:rPr sz="1200" b="0" i="0" u="none">
                          <a:solidFill>
                            <a:srgbClr val="333333"/>
                          </a:solidFill>
                          <a:latin typeface="Arial"/>
                        </a:rPr>
                        <a:t>100,0%</a:t>
                      </a:r>
                    </a:p>
                  </a:txBody>
                  <a:tcPr>
                    <a:solidFill>
                      <a:srgbClr val="EFEFEF"/>
                    </a:solidFill>
                  </a:tcPr>
                </a:tc>
                <a:tc>
                  <a:txBody>
                    <a:bodyPr/>
                    <a:lstStyle/>
                    <a:p>
                      <a:pPr algn="r"/>
                      <a:r>
                        <a:rPr sz="1200" b="0" i="0" u="none">
                          <a:solidFill>
                            <a:srgbClr val="333333"/>
                          </a:solidFill>
                          <a:latin typeface="Arial"/>
                        </a:rPr>
                        <a:t>229</a:t>
                      </a:r>
                    </a:p>
                  </a:txBody>
                  <a:tcPr>
                    <a:solidFill>
                      <a:srgbClr val="EFEFEF"/>
                    </a:solidFill>
                  </a:tcPr>
                </a:tc>
                <a:extLst>
                  <a:ext uri="{0D108BD9-81ED-4DB2-BD59-A6C34878D82A}">
                    <a16:rowId xmlns:a16="http://schemas.microsoft.com/office/drawing/2014/main" val="10005"/>
                  </a:ext>
                </a:extLst>
              </a:tr>
              <a:tr h="579896">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407</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30. Olen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409</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30. Olen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409</a:t>
            </a:r>
          </a:p>
        </p:txBody>
      </p:sp>
      <p:graphicFrame>
        <p:nvGraphicFramePr>
          <p:cNvPr id="4" name="New Table"/>
          <p:cNvGraphicFramePr>
            <a:graphicFrameLocks noGrp="1"/>
          </p:cNvGraphicFramePr>
          <p:nvPr>
            <p:extLst>
              <p:ext uri="{D42A27DB-BD31-4B8C-83A1-F6EECF244321}">
                <p14:modId xmlns:p14="http://schemas.microsoft.com/office/powerpoint/2010/main" val="3337714048"/>
              </p:ext>
            </p:extLst>
          </p:nvPr>
        </p:nvGraphicFramePr>
        <p:xfrm>
          <a:off x="254000" y="1031240"/>
          <a:ext cx="9874450" cy="5242242"/>
        </p:xfrm>
        <a:graphic>
          <a:graphicData uri="http://schemas.openxmlformats.org/drawingml/2006/table">
            <a:tbl>
              <a:tblPr firstRow="1" bandRow="1"/>
              <a:tblGrid>
                <a:gridCol w="987445">
                  <a:extLst>
                    <a:ext uri="{9D8B030D-6E8A-4147-A177-3AD203B41FA5}">
                      <a16:colId xmlns:a16="http://schemas.microsoft.com/office/drawing/2014/main" val="20000"/>
                    </a:ext>
                  </a:extLst>
                </a:gridCol>
                <a:gridCol w="987445">
                  <a:extLst>
                    <a:ext uri="{9D8B030D-6E8A-4147-A177-3AD203B41FA5}">
                      <a16:colId xmlns:a16="http://schemas.microsoft.com/office/drawing/2014/main" val="20001"/>
                    </a:ext>
                  </a:extLst>
                </a:gridCol>
                <a:gridCol w="987445">
                  <a:extLst>
                    <a:ext uri="{9D8B030D-6E8A-4147-A177-3AD203B41FA5}">
                      <a16:colId xmlns:a16="http://schemas.microsoft.com/office/drawing/2014/main" val="20002"/>
                    </a:ext>
                  </a:extLst>
                </a:gridCol>
                <a:gridCol w="987445">
                  <a:extLst>
                    <a:ext uri="{9D8B030D-6E8A-4147-A177-3AD203B41FA5}">
                      <a16:colId xmlns:a16="http://schemas.microsoft.com/office/drawing/2014/main" val="20003"/>
                    </a:ext>
                  </a:extLst>
                </a:gridCol>
                <a:gridCol w="987445">
                  <a:extLst>
                    <a:ext uri="{9D8B030D-6E8A-4147-A177-3AD203B41FA5}">
                      <a16:colId xmlns:a16="http://schemas.microsoft.com/office/drawing/2014/main" val="20004"/>
                    </a:ext>
                  </a:extLst>
                </a:gridCol>
                <a:gridCol w="987445">
                  <a:extLst>
                    <a:ext uri="{9D8B030D-6E8A-4147-A177-3AD203B41FA5}">
                      <a16:colId xmlns:a16="http://schemas.microsoft.com/office/drawing/2014/main" val="20005"/>
                    </a:ext>
                  </a:extLst>
                </a:gridCol>
                <a:gridCol w="987445">
                  <a:extLst>
                    <a:ext uri="{9D8B030D-6E8A-4147-A177-3AD203B41FA5}">
                      <a16:colId xmlns:a16="http://schemas.microsoft.com/office/drawing/2014/main" val="20006"/>
                    </a:ext>
                  </a:extLst>
                </a:gridCol>
                <a:gridCol w="987445">
                  <a:extLst>
                    <a:ext uri="{9D8B030D-6E8A-4147-A177-3AD203B41FA5}">
                      <a16:colId xmlns:a16="http://schemas.microsoft.com/office/drawing/2014/main" val="20007"/>
                    </a:ext>
                  </a:extLst>
                </a:gridCol>
                <a:gridCol w="987445">
                  <a:extLst>
                    <a:ext uri="{9D8B030D-6E8A-4147-A177-3AD203B41FA5}">
                      <a16:colId xmlns:a16="http://schemas.microsoft.com/office/drawing/2014/main" val="20008"/>
                    </a:ext>
                  </a:extLst>
                </a:gridCol>
                <a:gridCol w="987445">
                  <a:extLst>
                    <a:ext uri="{9D8B030D-6E8A-4147-A177-3AD203B41FA5}">
                      <a16:colId xmlns:a16="http://schemas.microsoft.com/office/drawing/2014/main" val="20009"/>
                    </a:ext>
                  </a:extLst>
                </a:gridCol>
              </a:tblGrid>
              <a:tr h="323056">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323056">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323056">
                <a:tc>
                  <a:txBody>
                    <a:bodyPr/>
                    <a:lstStyle/>
                    <a:p>
                      <a:pPr algn="l"/>
                      <a:r>
                        <a:rPr sz="1200" b="0" i="0" u="none">
                          <a:solidFill>
                            <a:srgbClr val="333333"/>
                          </a:solidFill>
                          <a:latin typeface="Arial"/>
                        </a:rPr>
                        <a:t>yksinyrittäjä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26,3%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23,0%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47,8%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157</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969169">
                <a:tc>
                  <a:txBody>
                    <a:bodyPr/>
                    <a:lstStyle/>
                    <a:p>
                      <a:pPr algn="l"/>
                      <a:r>
                        <a:rPr sz="1200" b="0" i="0" u="none">
                          <a:solidFill>
                            <a:srgbClr val="333333"/>
                          </a:solidFill>
                          <a:latin typeface="Arial"/>
                        </a:rPr>
                        <a:t>työnantajayrittäjä (1-5 henkilöä työllistävä)</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22,8%</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54,1%</a:t>
                      </a:r>
                    </a:p>
                  </a:txBody>
                  <a:tcPr>
                    <a:solidFill>
                      <a:srgbClr val="EFEFEF"/>
                    </a:solidFill>
                  </a:tcPr>
                </a:tc>
                <a:tc>
                  <a:txBody>
                    <a:bodyPr/>
                    <a:lstStyle/>
                    <a:p>
                      <a:pPr algn="r"/>
                      <a:r>
                        <a:rPr sz="1200" b="0" i="0" u="none">
                          <a:solidFill>
                            <a:srgbClr val="333333"/>
                          </a:solidFill>
                          <a:latin typeface="Arial"/>
                        </a:rPr>
                        <a:t>27</a:t>
                      </a:r>
                    </a:p>
                  </a:txBody>
                  <a:tcPr>
                    <a:solidFill>
                      <a:srgbClr val="EFEFEF"/>
                    </a:solidFill>
                  </a:tcPr>
                </a:tc>
                <a:tc>
                  <a:txBody>
                    <a:bodyPr/>
                    <a:lstStyle/>
                    <a:p>
                      <a:pPr algn="r"/>
                      <a:r>
                        <a:rPr sz="1200" b="0" i="0" u="none">
                          <a:solidFill>
                            <a:srgbClr val="333333"/>
                          </a:solidFill>
                          <a:latin typeface="Arial"/>
                        </a:rPr>
                        <a:t>45,0%</a:t>
                      </a:r>
                    </a:p>
                  </a:txBody>
                  <a:tcPr>
                    <a:solidFill>
                      <a:srgbClr val="EFEFEF"/>
                    </a:solidFill>
                  </a:tcPr>
                </a:tc>
                <a:tc>
                  <a:txBody>
                    <a:bodyPr/>
                    <a:lstStyle/>
                    <a:p>
                      <a:pPr algn="r"/>
                      <a:r>
                        <a:rPr sz="1200" b="0" i="0" u="none">
                          <a:solidFill>
                            <a:srgbClr val="333333"/>
                          </a:solidFill>
                          <a:latin typeface="Arial"/>
                        </a:rPr>
                        <a:t>77</a:t>
                      </a:r>
                    </a:p>
                  </a:txBody>
                  <a:tcPr>
                    <a:solidFill>
                      <a:srgbClr val="EFEFEF"/>
                    </a:solidFill>
                  </a:tcPr>
                </a:tc>
                <a:tc>
                  <a:txBody>
                    <a:bodyPr/>
                    <a:lstStyle/>
                    <a:p>
                      <a:pPr algn="r"/>
                      <a:r>
                        <a:rPr sz="1200" b="0" i="0" u="none">
                          <a:solidFill>
                            <a:srgbClr val="333333"/>
                          </a:solidFill>
                          <a:latin typeface="Arial"/>
                        </a:rPr>
                        <a:t>33,8%</a:t>
                      </a:r>
                    </a:p>
                  </a:txBody>
                  <a:tcPr>
                    <a:solidFill>
                      <a:srgbClr val="EFEFEF"/>
                    </a:solidFill>
                  </a:tcPr>
                </a:tc>
                <a:tc>
                  <a:txBody>
                    <a:bodyPr/>
                    <a:lstStyle/>
                    <a:p>
                      <a:pPr algn="r"/>
                      <a:r>
                        <a:rPr sz="1200" b="0" i="0" u="none">
                          <a:solidFill>
                            <a:srgbClr val="333333"/>
                          </a:solidFill>
                          <a:latin typeface="Arial"/>
                        </a:rPr>
                        <a:t>150</a:t>
                      </a:r>
                    </a:p>
                  </a:txBody>
                  <a:tcPr>
                    <a:solidFill>
                      <a:srgbClr val="EFEFEF"/>
                    </a:solidFill>
                  </a:tcPr>
                </a:tc>
                <a:extLst>
                  <a:ext uri="{0D108BD9-81ED-4DB2-BD59-A6C34878D82A}">
                    <a16:rowId xmlns:a16="http://schemas.microsoft.com/office/drawing/2014/main" val="10003"/>
                  </a:ext>
                </a:extLst>
              </a:tr>
              <a:tr h="969169">
                <a:tc>
                  <a:txBody>
                    <a:bodyPr/>
                    <a:lstStyle/>
                    <a:p>
                      <a:pPr algn="l"/>
                      <a:r>
                        <a:rPr sz="1200" b="0" i="0" u="none">
                          <a:solidFill>
                            <a:srgbClr val="333333"/>
                          </a:solidFill>
                          <a:latin typeface="Arial"/>
                        </a:rPr>
                        <a:t>työnantajayrittäjä (6-49 henkilöä työllistävä)</a:t>
                      </a:r>
                    </a:p>
                  </a:txBody>
                  <a:tcPr/>
                </a:tc>
                <a:tc>
                  <a:txBody>
                    <a:bodyPr/>
                    <a:lstStyle/>
                    <a:p>
                      <a:pPr algn="r"/>
                      <a:r>
                        <a:rPr sz="1200" b="0" i="0" u="none">
                          <a:solidFill>
                            <a:srgbClr val="333333"/>
                          </a:solidFill>
                          <a:latin typeface="Arial"/>
                        </a:rPr>
                        <a:t>23</a:t>
                      </a:r>
                    </a:p>
                  </a:txBody>
                  <a:tcPr/>
                </a:tc>
                <a:tc>
                  <a:txBody>
                    <a:bodyPr/>
                    <a:lstStyle/>
                    <a:p>
                      <a:pPr algn="r"/>
                      <a:r>
                        <a:rPr sz="1200" b="0" i="0" u="none">
                          <a:solidFill>
                            <a:srgbClr val="333333"/>
                          </a:solidFill>
                          <a:latin typeface="Arial"/>
                        </a:rPr>
                        <a:t>40,4%</a:t>
                      </a:r>
                    </a:p>
                  </a:txBody>
                  <a:tcPr/>
                </a:tc>
                <a:tc>
                  <a:txBody>
                    <a:bodyPr/>
                    <a:lstStyle/>
                    <a:p>
                      <a:pPr algn="r"/>
                      <a:r>
                        <a:rPr sz="1200" b="0" i="0" u="none">
                          <a:solidFill>
                            <a:srgbClr val="333333"/>
                          </a:solidFill>
                          <a:latin typeface="Arial"/>
                        </a:rPr>
                        <a:t>13</a:t>
                      </a:r>
                    </a:p>
                  </a:txBody>
                  <a:tcPr/>
                </a:tc>
                <a:tc>
                  <a:txBody>
                    <a:bodyPr/>
                    <a:lstStyle/>
                    <a:p>
                      <a:pPr algn="r"/>
                      <a:r>
                        <a:rPr sz="1200" b="0" i="0" u="none">
                          <a:solidFill>
                            <a:srgbClr val="333333"/>
                          </a:solidFill>
                          <a:latin typeface="Arial"/>
                        </a:rPr>
                        <a:t>21,3%</a:t>
                      </a:r>
                    </a:p>
                  </a:txBody>
                  <a:tcPr/>
                </a:tc>
                <a:tc>
                  <a:txBody>
                    <a:bodyPr/>
                    <a:lstStyle/>
                    <a:p>
                      <a:pPr algn="r"/>
                      <a:r>
                        <a:rPr sz="1200" b="0" i="0" u="none">
                          <a:solidFill>
                            <a:srgbClr val="333333"/>
                          </a:solidFill>
                          <a:latin typeface="Arial"/>
                        </a:rPr>
                        <a:t>11</a:t>
                      </a:r>
                    </a:p>
                  </a:txBody>
                  <a:tcPr/>
                </a:tc>
                <a:tc>
                  <a:txBody>
                    <a:bodyPr/>
                    <a:lstStyle/>
                    <a:p>
                      <a:pPr algn="r"/>
                      <a:r>
                        <a:rPr sz="1200" b="0" i="0" u="none">
                          <a:solidFill>
                            <a:srgbClr val="333333"/>
                          </a:solidFill>
                          <a:latin typeface="Arial"/>
                        </a:rPr>
                        <a:t>18,3%</a:t>
                      </a:r>
                    </a:p>
                  </a:txBody>
                  <a:tcPr/>
                </a:tc>
                <a:tc>
                  <a:txBody>
                    <a:bodyPr/>
                    <a:lstStyle/>
                    <a:p>
                      <a:pPr algn="r"/>
                      <a:r>
                        <a:rPr sz="1200" b="0" i="0" u="none">
                          <a:solidFill>
                            <a:srgbClr val="333333"/>
                          </a:solidFill>
                          <a:latin typeface="Arial"/>
                        </a:rPr>
                        <a:t>38</a:t>
                      </a:r>
                    </a:p>
                  </a:txBody>
                  <a:tcPr/>
                </a:tc>
                <a:tc>
                  <a:txBody>
                    <a:bodyPr/>
                    <a:lstStyle/>
                    <a:p>
                      <a:pPr algn="r"/>
                      <a:r>
                        <a:rPr sz="1200" b="0" i="0" u="none">
                          <a:solidFill>
                            <a:srgbClr val="333333"/>
                          </a:solidFill>
                          <a:latin typeface="Arial"/>
                        </a:rPr>
                        <a:t>16,7%</a:t>
                      </a:r>
                    </a:p>
                  </a:txBody>
                  <a:tcPr/>
                </a:tc>
                <a:tc>
                  <a:txBody>
                    <a:bodyPr/>
                    <a:lstStyle/>
                    <a:p>
                      <a:pPr algn="r"/>
                      <a:r>
                        <a:rPr sz="1200" b="0" i="0" u="none">
                          <a:solidFill>
                            <a:srgbClr val="333333"/>
                          </a:solidFill>
                          <a:latin typeface="Arial"/>
                        </a:rPr>
                        <a:t>85</a:t>
                      </a:r>
                    </a:p>
                  </a:txBody>
                  <a:tcPr/>
                </a:tc>
                <a:extLst>
                  <a:ext uri="{0D108BD9-81ED-4DB2-BD59-A6C34878D82A}">
                    <a16:rowId xmlns:a16="http://schemas.microsoft.com/office/drawing/2014/main" val="10004"/>
                  </a:ext>
                </a:extLst>
              </a:tr>
              <a:tr h="969169">
                <a:tc>
                  <a:txBody>
                    <a:bodyPr/>
                    <a:lstStyle/>
                    <a:p>
                      <a:pPr algn="l"/>
                      <a:r>
                        <a:rPr sz="1200" b="0" i="0" u="none">
                          <a:solidFill>
                            <a:srgbClr val="333333"/>
                          </a:solidFill>
                          <a:latin typeface="Arial"/>
                        </a:rPr>
                        <a:t>työnantajayrittäjä (50-249 henkilöä työllistävä)</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10,5%</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1,6%</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5,0%</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extLst>
                  <a:ext uri="{0D108BD9-81ED-4DB2-BD59-A6C34878D82A}">
                    <a16:rowId xmlns:a16="http://schemas.microsoft.com/office/drawing/2014/main" val="10005"/>
                  </a:ext>
                </a:extLst>
              </a:tr>
              <a:tr h="969169">
                <a:tc>
                  <a:txBody>
                    <a:bodyPr/>
                    <a:lstStyle/>
                    <a:p>
                      <a:pPr algn="l"/>
                      <a:r>
                        <a:rPr sz="1200" b="0" i="0" u="none">
                          <a:solidFill>
                            <a:srgbClr val="333333"/>
                          </a:solidFill>
                          <a:latin typeface="Arial"/>
                        </a:rPr>
                        <a:t>työnantajayrittäjä ( yli 249 henkilöä työllistävä)</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0,4%</a:t>
                      </a:r>
                    </a:p>
                  </a:txBody>
                  <a:tcPr/>
                </a:tc>
                <a:tc>
                  <a:txBody>
                    <a:bodyPr/>
                    <a:lstStyle/>
                    <a:p>
                      <a:pPr algn="r"/>
                      <a:r>
                        <a:rPr sz="1200" b="0" i="0" u="none" dirty="0">
                          <a:solidFill>
                            <a:srgbClr val="333333"/>
                          </a:solidFill>
                          <a:latin typeface="Arial"/>
                        </a:rPr>
                        <a:t>1</a:t>
                      </a:r>
                    </a:p>
                  </a:txBody>
                  <a:tcPr/>
                </a:tc>
                <a:extLst>
                  <a:ext uri="{0D108BD9-81ED-4DB2-BD59-A6C34878D82A}">
                    <a16:rowId xmlns:a16="http://schemas.microsoft.com/office/drawing/2014/main" val="10006"/>
                  </a:ext>
                </a:extLst>
              </a:tr>
              <a:tr h="323056">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406</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31. Olen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408</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31. Olen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408</a:t>
            </a:r>
          </a:p>
        </p:txBody>
      </p:sp>
      <p:graphicFrame>
        <p:nvGraphicFramePr>
          <p:cNvPr id="4" name="New Table"/>
          <p:cNvGraphicFramePr>
            <a:graphicFrameLocks noGrp="1"/>
          </p:cNvGraphicFramePr>
          <p:nvPr>
            <p:extLst>
              <p:ext uri="{D42A27DB-BD31-4B8C-83A1-F6EECF244321}">
                <p14:modId xmlns:p14="http://schemas.microsoft.com/office/powerpoint/2010/main" val="3916729538"/>
              </p:ext>
            </p:extLst>
          </p:nvPr>
        </p:nvGraphicFramePr>
        <p:xfrm>
          <a:off x="254000" y="1031240"/>
          <a:ext cx="9298380" cy="3477882"/>
        </p:xfrm>
        <a:graphic>
          <a:graphicData uri="http://schemas.openxmlformats.org/drawingml/2006/table">
            <a:tbl>
              <a:tblPr firstRow="1" bandRow="1"/>
              <a:tblGrid>
                <a:gridCol w="929838">
                  <a:extLst>
                    <a:ext uri="{9D8B030D-6E8A-4147-A177-3AD203B41FA5}">
                      <a16:colId xmlns:a16="http://schemas.microsoft.com/office/drawing/2014/main" val="20000"/>
                    </a:ext>
                  </a:extLst>
                </a:gridCol>
                <a:gridCol w="929838">
                  <a:extLst>
                    <a:ext uri="{9D8B030D-6E8A-4147-A177-3AD203B41FA5}">
                      <a16:colId xmlns:a16="http://schemas.microsoft.com/office/drawing/2014/main" val="20001"/>
                    </a:ext>
                  </a:extLst>
                </a:gridCol>
                <a:gridCol w="929838">
                  <a:extLst>
                    <a:ext uri="{9D8B030D-6E8A-4147-A177-3AD203B41FA5}">
                      <a16:colId xmlns:a16="http://schemas.microsoft.com/office/drawing/2014/main" val="20002"/>
                    </a:ext>
                  </a:extLst>
                </a:gridCol>
                <a:gridCol w="929838">
                  <a:extLst>
                    <a:ext uri="{9D8B030D-6E8A-4147-A177-3AD203B41FA5}">
                      <a16:colId xmlns:a16="http://schemas.microsoft.com/office/drawing/2014/main" val="20003"/>
                    </a:ext>
                  </a:extLst>
                </a:gridCol>
                <a:gridCol w="929838">
                  <a:extLst>
                    <a:ext uri="{9D8B030D-6E8A-4147-A177-3AD203B41FA5}">
                      <a16:colId xmlns:a16="http://schemas.microsoft.com/office/drawing/2014/main" val="20004"/>
                    </a:ext>
                  </a:extLst>
                </a:gridCol>
                <a:gridCol w="929838">
                  <a:extLst>
                    <a:ext uri="{9D8B030D-6E8A-4147-A177-3AD203B41FA5}">
                      <a16:colId xmlns:a16="http://schemas.microsoft.com/office/drawing/2014/main" val="20005"/>
                    </a:ext>
                  </a:extLst>
                </a:gridCol>
                <a:gridCol w="929838">
                  <a:extLst>
                    <a:ext uri="{9D8B030D-6E8A-4147-A177-3AD203B41FA5}">
                      <a16:colId xmlns:a16="http://schemas.microsoft.com/office/drawing/2014/main" val="20006"/>
                    </a:ext>
                  </a:extLst>
                </a:gridCol>
                <a:gridCol w="929838">
                  <a:extLst>
                    <a:ext uri="{9D8B030D-6E8A-4147-A177-3AD203B41FA5}">
                      <a16:colId xmlns:a16="http://schemas.microsoft.com/office/drawing/2014/main" val="20007"/>
                    </a:ext>
                  </a:extLst>
                </a:gridCol>
                <a:gridCol w="929838">
                  <a:extLst>
                    <a:ext uri="{9D8B030D-6E8A-4147-A177-3AD203B41FA5}">
                      <a16:colId xmlns:a16="http://schemas.microsoft.com/office/drawing/2014/main" val="20008"/>
                    </a:ext>
                  </a:extLst>
                </a:gridCol>
                <a:gridCol w="929838">
                  <a:extLst>
                    <a:ext uri="{9D8B030D-6E8A-4147-A177-3AD203B41FA5}">
                      <a16:colId xmlns:a16="http://schemas.microsoft.com/office/drawing/2014/main" val="20009"/>
                    </a:ext>
                  </a:extLst>
                </a:gridCol>
              </a:tblGrid>
              <a:tr h="579647">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579647">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579647">
                <a:tc>
                  <a:txBody>
                    <a:bodyPr/>
                    <a:lstStyle/>
                    <a:p>
                      <a:pPr algn="l"/>
                      <a:r>
                        <a:rPr sz="1200" b="0" i="0" u="none">
                          <a:solidFill>
                            <a:srgbClr val="333333"/>
                          </a:solidFill>
                          <a:latin typeface="Arial"/>
                        </a:rPr>
                        <a:t>Nainen</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25</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latin typeface="Arial"/>
                        </a:rPr>
                        <a:t>41,0%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48,9%</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152</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579647">
                <a:tc>
                  <a:txBody>
                    <a:bodyPr/>
                    <a:lstStyle/>
                    <a:p>
                      <a:pPr algn="l"/>
                      <a:r>
                        <a:rPr sz="1200" b="0" i="0" u="none">
                          <a:solidFill>
                            <a:srgbClr val="333333"/>
                          </a:solidFill>
                          <a:latin typeface="Arial"/>
                        </a:rPr>
                        <a:t>Mies</a:t>
                      </a:r>
                    </a:p>
                  </a:txBody>
                  <a:tcPr>
                    <a:solidFill>
                      <a:srgbClr val="EFEFEF"/>
                    </a:solidFill>
                  </a:tcPr>
                </a:tc>
                <a:tc>
                  <a:txBody>
                    <a:bodyPr/>
                    <a:lstStyle/>
                    <a:p>
                      <a:pPr algn="r"/>
                      <a:r>
                        <a:rPr sz="1200" b="0" i="0" u="none">
                          <a:solidFill>
                            <a:srgbClr val="333333"/>
                          </a:solidFill>
                          <a:latin typeface="Arial"/>
                        </a:rPr>
                        <a:t>45</a:t>
                      </a:r>
                    </a:p>
                  </a:txBody>
                  <a:tcPr>
                    <a:solidFill>
                      <a:srgbClr val="EFEFEF"/>
                    </a:solidFill>
                  </a:tcPr>
                </a:tc>
                <a:tc>
                  <a:txBody>
                    <a:bodyPr/>
                    <a:lstStyle/>
                    <a:p>
                      <a:pPr algn="r"/>
                      <a:r>
                        <a:rPr sz="1200" b="0" i="0" u="none">
                          <a:solidFill>
                            <a:srgbClr val="333333"/>
                          </a:solidFill>
                          <a:latin typeface="Arial"/>
                        </a:rPr>
                        <a:t>80,4%</a:t>
                      </a:r>
                    </a:p>
                  </a:txBody>
                  <a:tcPr>
                    <a:solidFill>
                      <a:srgbClr val="EFEFEF"/>
                    </a:solidFill>
                  </a:tcPr>
                </a:tc>
                <a:tc>
                  <a:txBody>
                    <a:bodyPr/>
                    <a:lstStyle/>
                    <a:p>
                      <a:pPr algn="r"/>
                      <a:r>
                        <a:rPr sz="1200" b="0" i="0" u="none">
                          <a:solidFill>
                            <a:srgbClr val="333333"/>
                          </a:solidFill>
                          <a:latin typeface="Arial"/>
                        </a:rPr>
                        <a:t>36</a:t>
                      </a:r>
                    </a:p>
                  </a:txBody>
                  <a:tcPr>
                    <a:solidFill>
                      <a:srgbClr val="EFEFEF"/>
                    </a:solidFill>
                  </a:tcPr>
                </a:tc>
                <a:tc>
                  <a:txBody>
                    <a:bodyPr/>
                    <a:lstStyle/>
                    <a:p>
                      <a:pPr algn="r"/>
                      <a:r>
                        <a:rPr sz="1200" b="0" i="0" u="none">
                          <a:solidFill>
                            <a:srgbClr val="333333"/>
                          </a:solidFill>
                          <a:latin typeface="Arial"/>
                        </a:rPr>
                        <a:t>59,0%</a:t>
                      </a:r>
                    </a:p>
                  </a:txBody>
                  <a:tcPr>
                    <a:solidFill>
                      <a:srgbClr val="EFEFEF"/>
                    </a:solidFill>
                  </a:tcPr>
                </a:tc>
                <a:tc>
                  <a:txBody>
                    <a:bodyPr/>
                    <a:lstStyle/>
                    <a:p>
                      <a:pPr algn="r"/>
                      <a:r>
                        <a:rPr sz="1200" b="0" i="0" u="none">
                          <a:solidFill>
                            <a:srgbClr val="333333"/>
                          </a:solidFill>
                          <a:latin typeface="Arial"/>
                        </a:rPr>
                        <a:t>55</a:t>
                      </a:r>
                    </a:p>
                  </a:txBody>
                  <a:tcPr>
                    <a:solidFill>
                      <a:srgbClr val="EFEFEF"/>
                    </a:solidFill>
                  </a:tcPr>
                </a:tc>
                <a:tc>
                  <a:txBody>
                    <a:bodyPr/>
                    <a:lstStyle/>
                    <a:p>
                      <a:pPr algn="r"/>
                      <a:r>
                        <a:rPr sz="1200" b="0" i="0" u="none">
                          <a:solidFill>
                            <a:srgbClr val="333333"/>
                          </a:solidFill>
                          <a:latin typeface="Arial"/>
                        </a:rPr>
                        <a:t>91,7%</a:t>
                      </a:r>
                    </a:p>
                  </a:txBody>
                  <a:tcPr>
                    <a:solidFill>
                      <a:srgbClr val="EFEFEF"/>
                    </a:solidFill>
                  </a:tcPr>
                </a:tc>
                <a:tc>
                  <a:txBody>
                    <a:bodyPr/>
                    <a:lstStyle/>
                    <a:p>
                      <a:pPr algn="r"/>
                      <a:r>
                        <a:rPr sz="1200" b="0" i="0" u="none">
                          <a:solidFill>
                            <a:srgbClr val="333333"/>
                          </a:solidFill>
                          <a:latin typeface="Arial"/>
                        </a:rPr>
                        <a:t>113</a:t>
                      </a:r>
                    </a:p>
                  </a:txBody>
                  <a:tcPr>
                    <a:solidFill>
                      <a:srgbClr val="EFEFEF"/>
                    </a:solidFill>
                  </a:tcPr>
                </a:tc>
                <a:tc>
                  <a:txBody>
                    <a:bodyPr/>
                    <a:lstStyle/>
                    <a:p>
                      <a:pPr algn="r"/>
                      <a:r>
                        <a:rPr sz="1200" b="0" i="0" u="none">
                          <a:solidFill>
                            <a:srgbClr val="333333"/>
                          </a:solidFill>
                          <a:latin typeface="Arial"/>
                        </a:rPr>
                        <a:t>49,8%</a:t>
                      </a:r>
                    </a:p>
                  </a:txBody>
                  <a:tcPr>
                    <a:solidFill>
                      <a:srgbClr val="EFEFEF"/>
                    </a:solidFill>
                  </a:tcPr>
                </a:tc>
                <a:tc>
                  <a:txBody>
                    <a:bodyPr/>
                    <a:lstStyle/>
                    <a:p>
                      <a:pPr algn="r"/>
                      <a:r>
                        <a:rPr sz="1200" b="0" i="0" u="none">
                          <a:solidFill>
                            <a:srgbClr val="333333"/>
                          </a:solidFill>
                          <a:latin typeface="Arial"/>
                        </a:rPr>
                        <a:t>249</a:t>
                      </a:r>
                    </a:p>
                  </a:txBody>
                  <a:tcPr>
                    <a:solidFill>
                      <a:srgbClr val="EFEFEF"/>
                    </a:solidFill>
                  </a:tcPr>
                </a:tc>
                <a:extLst>
                  <a:ext uri="{0D108BD9-81ED-4DB2-BD59-A6C34878D82A}">
                    <a16:rowId xmlns:a16="http://schemas.microsoft.com/office/drawing/2014/main" val="10003"/>
                  </a:ext>
                </a:extLst>
              </a:tr>
              <a:tr h="579647">
                <a:tc>
                  <a:txBody>
                    <a:bodyPr/>
                    <a:lstStyle/>
                    <a:p>
                      <a:pPr algn="l"/>
                      <a:r>
                        <a:rPr sz="1200" b="0" i="0" u="none">
                          <a:solidFill>
                            <a:srgbClr val="333333"/>
                          </a:solidFill>
                          <a:latin typeface="Arial"/>
                        </a:rPr>
                        <a:t>Muu</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1,3%</a:t>
                      </a:r>
                    </a:p>
                  </a:txBody>
                  <a:tcPr/>
                </a:tc>
                <a:tc>
                  <a:txBody>
                    <a:bodyPr/>
                    <a:lstStyle/>
                    <a:p>
                      <a:pPr algn="r"/>
                      <a:r>
                        <a:rPr sz="1200" b="0" i="0" u="none">
                          <a:solidFill>
                            <a:srgbClr val="333333"/>
                          </a:solidFill>
                          <a:latin typeface="Arial"/>
                        </a:rPr>
                        <a:t>3</a:t>
                      </a:r>
                    </a:p>
                  </a:txBody>
                  <a:tcPr/>
                </a:tc>
                <a:extLst>
                  <a:ext uri="{0D108BD9-81ED-4DB2-BD59-A6C34878D82A}">
                    <a16:rowId xmlns:a16="http://schemas.microsoft.com/office/drawing/2014/main" val="10004"/>
                  </a:ext>
                </a:extLst>
              </a:tr>
              <a:tr h="579647">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404</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3. Millaisia </a:t>
            </a:r>
            <a:r>
              <a:rPr sz="1400" b="1" i="0" u="none">
                <a:solidFill>
                  <a:srgbClr val="8E44AD"/>
                </a:solidFill>
                <a:latin typeface="Arial"/>
              </a:rPr>
              <a:t>vaikutukset</a:t>
            </a:r>
            <a:r>
              <a:rPr sz="1400" b="1" i="0" u="none">
                <a:solidFill>
                  <a:srgbClr val="16A085"/>
                </a:solidFill>
                <a:latin typeface="Arial"/>
              </a:rPr>
              <a:t> </a:t>
            </a:r>
            <a:r>
              <a:rPr sz="1400" b="1" i="0" u="none">
                <a:latin typeface="Arial" pitchFamily="34" charset="0"/>
              </a:rPr>
              <a:t>ovat olleet?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387</a:t>
            </a:r>
          </a:p>
        </p:txBody>
      </p:sp>
      <p:graphicFrame>
        <p:nvGraphicFramePr>
          <p:cNvPr id="4" name="New Table"/>
          <p:cNvGraphicFramePr>
            <a:graphicFrameLocks noGrp="1"/>
          </p:cNvGraphicFramePr>
          <p:nvPr>
            <p:extLst>
              <p:ext uri="{D42A27DB-BD31-4B8C-83A1-F6EECF244321}">
                <p14:modId xmlns:p14="http://schemas.microsoft.com/office/powerpoint/2010/main" val="3244661956"/>
              </p:ext>
            </p:extLst>
          </p:nvPr>
        </p:nvGraphicFramePr>
        <p:xfrm>
          <a:off x="254000" y="1031240"/>
          <a:ext cx="9370390" cy="3333864"/>
        </p:xfrm>
        <a:graphic>
          <a:graphicData uri="http://schemas.openxmlformats.org/drawingml/2006/table">
            <a:tbl>
              <a:tblPr firstRow="1" bandRow="1"/>
              <a:tblGrid>
                <a:gridCol w="937039">
                  <a:extLst>
                    <a:ext uri="{9D8B030D-6E8A-4147-A177-3AD203B41FA5}">
                      <a16:colId xmlns:a16="http://schemas.microsoft.com/office/drawing/2014/main" val="20000"/>
                    </a:ext>
                  </a:extLst>
                </a:gridCol>
                <a:gridCol w="937039">
                  <a:extLst>
                    <a:ext uri="{9D8B030D-6E8A-4147-A177-3AD203B41FA5}">
                      <a16:colId xmlns:a16="http://schemas.microsoft.com/office/drawing/2014/main" val="20001"/>
                    </a:ext>
                  </a:extLst>
                </a:gridCol>
                <a:gridCol w="937039">
                  <a:extLst>
                    <a:ext uri="{9D8B030D-6E8A-4147-A177-3AD203B41FA5}">
                      <a16:colId xmlns:a16="http://schemas.microsoft.com/office/drawing/2014/main" val="20002"/>
                    </a:ext>
                  </a:extLst>
                </a:gridCol>
                <a:gridCol w="937039">
                  <a:extLst>
                    <a:ext uri="{9D8B030D-6E8A-4147-A177-3AD203B41FA5}">
                      <a16:colId xmlns:a16="http://schemas.microsoft.com/office/drawing/2014/main" val="20003"/>
                    </a:ext>
                  </a:extLst>
                </a:gridCol>
                <a:gridCol w="937039">
                  <a:extLst>
                    <a:ext uri="{9D8B030D-6E8A-4147-A177-3AD203B41FA5}">
                      <a16:colId xmlns:a16="http://schemas.microsoft.com/office/drawing/2014/main" val="20004"/>
                    </a:ext>
                  </a:extLst>
                </a:gridCol>
                <a:gridCol w="937039">
                  <a:extLst>
                    <a:ext uri="{9D8B030D-6E8A-4147-A177-3AD203B41FA5}">
                      <a16:colId xmlns:a16="http://schemas.microsoft.com/office/drawing/2014/main" val="20005"/>
                    </a:ext>
                  </a:extLst>
                </a:gridCol>
                <a:gridCol w="937039">
                  <a:extLst>
                    <a:ext uri="{9D8B030D-6E8A-4147-A177-3AD203B41FA5}">
                      <a16:colId xmlns:a16="http://schemas.microsoft.com/office/drawing/2014/main" val="20006"/>
                    </a:ext>
                  </a:extLst>
                </a:gridCol>
                <a:gridCol w="937039">
                  <a:extLst>
                    <a:ext uri="{9D8B030D-6E8A-4147-A177-3AD203B41FA5}">
                      <a16:colId xmlns:a16="http://schemas.microsoft.com/office/drawing/2014/main" val="20007"/>
                    </a:ext>
                  </a:extLst>
                </a:gridCol>
                <a:gridCol w="937039">
                  <a:extLst>
                    <a:ext uri="{9D8B030D-6E8A-4147-A177-3AD203B41FA5}">
                      <a16:colId xmlns:a16="http://schemas.microsoft.com/office/drawing/2014/main" val="20008"/>
                    </a:ext>
                  </a:extLst>
                </a:gridCol>
                <a:gridCol w="937039">
                  <a:extLst>
                    <a:ext uri="{9D8B030D-6E8A-4147-A177-3AD203B41FA5}">
                      <a16:colId xmlns:a16="http://schemas.microsoft.com/office/drawing/2014/main" val="20009"/>
                    </a:ext>
                  </a:extLst>
                </a:gridCol>
              </a:tblGrid>
              <a:tr h="555644">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555644">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555644">
                <a:tc>
                  <a:txBody>
                    <a:bodyPr/>
                    <a:lstStyle/>
                    <a:p>
                      <a:pPr algn="l"/>
                      <a:r>
                        <a:rPr sz="1200" b="0" i="0" u="none">
                          <a:solidFill>
                            <a:srgbClr val="333333"/>
                          </a:solidFill>
                          <a:latin typeface="Arial"/>
                        </a:rPr>
                        <a:t>Negatiivisia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73,2%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70,2%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141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66,2%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269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555644">
                <a:tc>
                  <a:txBody>
                    <a:bodyPr/>
                    <a:lstStyle/>
                    <a:p>
                      <a:pPr algn="l"/>
                      <a:r>
                        <a:rPr sz="1200" b="0" i="0" u="none">
                          <a:solidFill>
                            <a:srgbClr val="333333"/>
                          </a:solidFill>
                          <a:latin typeface="Arial"/>
                        </a:rPr>
                        <a:t>Positiivisia</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5,4%</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3,5%</a:t>
                      </a:r>
                    </a:p>
                  </a:txBody>
                  <a:tcPr>
                    <a:solidFill>
                      <a:srgbClr val="EFEFEF"/>
                    </a:solidFill>
                  </a:tcPr>
                </a:tc>
                <a:tc>
                  <a:txBody>
                    <a:bodyPr/>
                    <a:lstStyle/>
                    <a:p>
                      <a:pPr algn="r"/>
                      <a:r>
                        <a:rPr sz="1200" b="0" i="0" u="none" dirty="0">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3,5%</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1,9%</a:t>
                      </a:r>
                    </a:p>
                  </a:txBody>
                  <a:tcPr>
                    <a:solidFill>
                      <a:srgbClr val="EFEFEF"/>
                    </a:solidFill>
                  </a:tcPr>
                </a:tc>
                <a:tc>
                  <a:txBody>
                    <a:bodyPr/>
                    <a:lstStyle/>
                    <a:p>
                      <a:pPr algn="r"/>
                      <a:r>
                        <a:rPr sz="1200" b="0" i="0" u="none">
                          <a:solidFill>
                            <a:srgbClr val="333333"/>
                          </a:solidFill>
                          <a:latin typeface="Arial"/>
                        </a:rPr>
                        <a:t>11</a:t>
                      </a:r>
                    </a:p>
                  </a:txBody>
                  <a:tcPr>
                    <a:solidFill>
                      <a:srgbClr val="EFEFEF"/>
                    </a:solidFill>
                  </a:tcPr>
                </a:tc>
                <a:extLst>
                  <a:ext uri="{0D108BD9-81ED-4DB2-BD59-A6C34878D82A}">
                    <a16:rowId xmlns:a16="http://schemas.microsoft.com/office/drawing/2014/main" val="10003"/>
                  </a:ext>
                </a:extLst>
              </a:tr>
              <a:tr h="555644">
                <a:tc>
                  <a:txBody>
                    <a:bodyPr/>
                    <a:lstStyle/>
                    <a:p>
                      <a:pPr algn="l"/>
                      <a:r>
                        <a:rPr sz="1200" b="0" i="0" u="none">
                          <a:solidFill>
                            <a:srgbClr val="333333"/>
                          </a:solidFill>
                          <a:latin typeface="Arial"/>
                        </a:rPr>
                        <a:t>Neutraaleja</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21,4%</a:t>
                      </a:r>
                    </a:p>
                  </a:txBody>
                  <a:tcPr/>
                </a:tc>
                <a:tc>
                  <a:txBody>
                    <a:bodyPr/>
                    <a:lstStyle/>
                    <a:p>
                      <a:pPr algn="r"/>
                      <a:r>
                        <a:rPr sz="1200" b="0" i="0" u="none">
                          <a:solidFill>
                            <a:srgbClr val="333333"/>
                          </a:solidFill>
                          <a:latin typeface="Arial"/>
                        </a:rPr>
                        <a:t>9</a:t>
                      </a:r>
                    </a:p>
                  </a:txBody>
                  <a:tcPr/>
                </a:tc>
                <a:tc>
                  <a:txBody>
                    <a:bodyPr/>
                    <a:lstStyle/>
                    <a:p>
                      <a:pPr algn="r"/>
                      <a:r>
                        <a:rPr sz="1200" b="0" i="0" u="none">
                          <a:solidFill>
                            <a:srgbClr val="333333"/>
                          </a:solidFill>
                          <a:latin typeface="Arial"/>
                        </a:rPr>
                        <a:t>15,5%</a:t>
                      </a:r>
                    </a:p>
                  </a:txBody>
                  <a:tcPr/>
                </a:tc>
                <a:tc>
                  <a:txBody>
                    <a:bodyPr/>
                    <a:lstStyle/>
                    <a:p>
                      <a:pPr algn="r"/>
                      <a:r>
                        <a:rPr sz="1200" b="0" i="0" u="none">
                          <a:solidFill>
                            <a:srgbClr val="333333"/>
                          </a:solidFill>
                          <a:latin typeface="Arial"/>
                        </a:rPr>
                        <a:t>15</a:t>
                      </a:r>
                    </a:p>
                  </a:txBody>
                  <a:tcPr/>
                </a:tc>
                <a:tc>
                  <a:txBody>
                    <a:bodyPr/>
                    <a:lstStyle/>
                    <a:p>
                      <a:pPr algn="r"/>
                      <a:r>
                        <a:rPr sz="1200" b="0" i="0" u="none">
                          <a:solidFill>
                            <a:srgbClr val="333333"/>
                          </a:solidFill>
                          <a:latin typeface="Arial"/>
                        </a:rPr>
                        <a:t>26,3%</a:t>
                      </a:r>
                    </a:p>
                  </a:txBody>
                  <a:tcPr/>
                </a:tc>
                <a:tc>
                  <a:txBody>
                    <a:bodyPr/>
                    <a:lstStyle/>
                    <a:p>
                      <a:pPr algn="r"/>
                      <a:r>
                        <a:rPr sz="1200" b="0" i="0" u="none">
                          <a:solidFill>
                            <a:srgbClr val="333333"/>
                          </a:solidFill>
                          <a:latin typeface="Arial"/>
                        </a:rPr>
                        <a:t>68</a:t>
                      </a:r>
                    </a:p>
                  </a:txBody>
                  <a:tcPr/>
                </a:tc>
                <a:tc>
                  <a:txBody>
                    <a:bodyPr/>
                    <a:lstStyle/>
                    <a:p>
                      <a:pPr algn="r"/>
                      <a:r>
                        <a:rPr sz="1200" b="0" i="0" u="none">
                          <a:solidFill>
                            <a:srgbClr val="333333"/>
                          </a:solidFill>
                          <a:latin typeface="Arial"/>
                        </a:rPr>
                        <a:t>31,9%</a:t>
                      </a:r>
                    </a:p>
                  </a:txBody>
                  <a:tcPr/>
                </a:tc>
                <a:tc>
                  <a:txBody>
                    <a:bodyPr/>
                    <a:lstStyle/>
                    <a:p>
                      <a:pPr algn="r"/>
                      <a:r>
                        <a:rPr sz="1200" b="0" i="0" u="none">
                          <a:solidFill>
                            <a:srgbClr val="333333"/>
                          </a:solidFill>
                          <a:latin typeface="Arial"/>
                        </a:rPr>
                        <a:t>104</a:t>
                      </a:r>
                    </a:p>
                  </a:txBody>
                  <a:tcPr/>
                </a:tc>
                <a:extLst>
                  <a:ext uri="{0D108BD9-81ED-4DB2-BD59-A6C34878D82A}">
                    <a16:rowId xmlns:a16="http://schemas.microsoft.com/office/drawing/2014/main" val="10004"/>
                  </a:ext>
                </a:extLst>
              </a:tr>
              <a:tr h="555644">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58</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213</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384</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32. Yrityksen kotipaikka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400</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32. Yrityksen kotipaikka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400</a:t>
            </a:r>
          </a:p>
        </p:txBody>
      </p:sp>
      <p:graphicFrame>
        <p:nvGraphicFramePr>
          <p:cNvPr id="4" name="New Table"/>
          <p:cNvGraphicFramePr>
            <a:graphicFrameLocks noGrp="1"/>
          </p:cNvGraphicFramePr>
          <p:nvPr>
            <p:extLst>
              <p:ext uri="{D42A27DB-BD31-4B8C-83A1-F6EECF244321}">
                <p14:modId xmlns:p14="http://schemas.microsoft.com/office/powerpoint/2010/main" val="3474562394"/>
              </p:ext>
            </p:extLst>
          </p:nvPr>
        </p:nvGraphicFramePr>
        <p:xfrm>
          <a:off x="254000" y="1031239"/>
          <a:ext cx="11684000" cy="5486400"/>
        </p:xfrm>
        <a:graphic>
          <a:graphicData uri="http://schemas.openxmlformats.org/drawingml/2006/table">
            <a:tbl>
              <a:tblPr firstRow="1" bandRow="1"/>
              <a:tblGrid>
                <a:gridCol w="11684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gridCol w="1168400">
                  <a:extLst>
                    <a:ext uri="{9D8B030D-6E8A-4147-A177-3AD203B41FA5}">
                      <a16:colId xmlns:a16="http://schemas.microsoft.com/office/drawing/2014/main" val="20002"/>
                    </a:ext>
                  </a:extLst>
                </a:gridCol>
                <a:gridCol w="1168400">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1168400">
                  <a:extLst>
                    <a:ext uri="{9D8B030D-6E8A-4147-A177-3AD203B41FA5}">
                      <a16:colId xmlns:a16="http://schemas.microsoft.com/office/drawing/2014/main" val="20005"/>
                    </a:ext>
                  </a:extLst>
                </a:gridCol>
                <a:gridCol w="1168400">
                  <a:extLst>
                    <a:ext uri="{9D8B030D-6E8A-4147-A177-3AD203B41FA5}">
                      <a16:colId xmlns:a16="http://schemas.microsoft.com/office/drawing/2014/main" val="20006"/>
                    </a:ext>
                  </a:extLst>
                </a:gridCol>
                <a:gridCol w="1168400">
                  <a:extLst>
                    <a:ext uri="{9D8B030D-6E8A-4147-A177-3AD203B41FA5}">
                      <a16:colId xmlns:a16="http://schemas.microsoft.com/office/drawing/2014/main" val="20007"/>
                    </a:ext>
                  </a:extLst>
                </a:gridCol>
                <a:gridCol w="1168400">
                  <a:extLst>
                    <a:ext uri="{9D8B030D-6E8A-4147-A177-3AD203B41FA5}">
                      <a16:colId xmlns:a16="http://schemas.microsoft.com/office/drawing/2014/main" val="20008"/>
                    </a:ext>
                  </a:extLst>
                </a:gridCol>
                <a:gridCol w="1168400">
                  <a:extLst>
                    <a:ext uri="{9D8B030D-6E8A-4147-A177-3AD203B41FA5}">
                      <a16:colId xmlns:a16="http://schemas.microsoft.com/office/drawing/2014/main" val="20009"/>
                    </a:ext>
                  </a:extLst>
                </a:gridCol>
              </a:tblGrid>
              <a:tr h="0">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0">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0">
                <a:tc>
                  <a:txBody>
                    <a:bodyPr/>
                    <a:lstStyle/>
                    <a:p>
                      <a:pPr algn="l"/>
                      <a:r>
                        <a:rPr sz="1200" b="0" i="0" u="none">
                          <a:solidFill>
                            <a:srgbClr val="333333"/>
                          </a:solidFill>
                          <a:latin typeface="Arial"/>
                        </a:rPr>
                        <a:t>Iisalmi</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13,5%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6,8%</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highlight>
                            <a:srgbClr val="C0C0C0"/>
                          </a:highlight>
                          <a:latin typeface="Arial"/>
                        </a:rPr>
                        <a:t>34</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0">
                <a:tc>
                  <a:txBody>
                    <a:bodyPr/>
                    <a:lstStyle/>
                    <a:p>
                      <a:pPr algn="l"/>
                      <a:r>
                        <a:rPr sz="1200" b="0" i="0" u="none">
                          <a:solidFill>
                            <a:srgbClr val="333333"/>
                          </a:solidFill>
                          <a:latin typeface="Arial"/>
                        </a:rPr>
                        <a:t>Joroinen</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7,1%</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3,4%</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1,6%</a:t>
                      </a:r>
                    </a:p>
                  </a:txBody>
                  <a:tcPr>
                    <a:solidFill>
                      <a:srgbClr val="EFEFEF"/>
                    </a:solidFill>
                  </a:tcPr>
                </a:tc>
                <a:tc>
                  <a:txBody>
                    <a:bodyPr/>
                    <a:lstStyle/>
                    <a:p>
                      <a:pPr algn="r"/>
                      <a:r>
                        <a:rPr sz="1200" b="0" i="0" u="none">
                          <a:solidFill>
                            <a:srgbClr val="333333"/>
                          </a:solidFill>
                          <a:latin typeface="Arial"/>
                        </a:rPr>
                        <a:t>5</a:t>
                      </a:r>
                    </a:p>
                  </a:txBody>
                  <a:tcPr>
                    <a:solidFill>
                      <a:srgbClr val="EFEFEF"/>
                    </a:solidFill>
                  </a:tcPr>
                </a:tc>
                <a:tc>
                  <a:txBody>
                    <a:bodyPr/>
                    <a:lstStyle/>
                    <a:p>
                      <a:pPr algn="r"/>
                      <a:r>
                        <a:rPr sz="1200" b="0" i="0" u="none">
                          <a:solidFill>
                            <a:srgbClr val="333333"/>
                          </a:solidFill>
                          <a:latin typeface="Arial"/>
                        </a:rPr>
                        <a:t>2,2%</a:t>
                      </a:r>
                    </a:p>
                  </a:txBody>
                  <a:tcPr>
                    <a:solidFill>
                      <a:srgbClr val="EFEFEF"/>
                    </a:solidFill>
                  </a:tcPr>
                </a:tc>
                <a:tc>
                  <a:txBody>
                    <a:bodyPr/>
                    <a:lstStyle/>
                    <a:p>
                      <a:pPr algn="r"/>
                      <a:r>
                        <a:rPr sz="1200" b="0" i="0" u="none">
                          <a:solidFill>
                            <a:srgbClr val="333333"/>
                          </a:solidFill>
                          <a:latin typeface="Arial"/>
                        </a:rPr>
                        <a:t>12</a:t>
                      </a:r>
                    </a:p>
                  </a:txBody>
                  <a:tcPr>
                    <a:solidFill>
                      <a:srgbClr val="EFEFEF"/>
                    </a:solidFill>
                  </a:tcPr>
                </a:tc>
                <a:extLst>
                  <a:ext uri="{0D108BD9-81ED-4DB2-BD59-A6C34878D82A}">
                    <a16:rowId xmlns:a16="http://schemas.microsoft.com/office/drawing/2014/main" val="10003"/>
                  </a:ext>
                </a:extLst>
              </a:tr>
              <a:tr h="0">
                <a:tc>
                  <a:txBody>
                    <a:bodyPr/>
                    <a:lstStyle/>
                    <a:p>
                      <a:pPr algn="l"/>
                      <a:r>
                        <a:rPr sz="1200" b="0" i="0" u="none">
                          <a:solidFill>
                            <a:srgbClr val="333333"/>
                          </a:solidFill>
                          <a:latin typeface="Arial"/>
                        </a:rPr>
                        <a:t>Kaavi</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1,3%</a:t>
                      </a:r>
                    </a:p>
                  </a:txBody>
                  <a:tcPr/>
                </a:tc>
                <a:tc>
                  <a:txBody>
                    <a:bodyPr/>
                    <a:lstStyle/>
                    <a:p>
                      <a:pPr algn="r"/>
                      <a:r>
                        <a:rPr sz="1200" b="0" i="0" u="none" dirty="0">
                          <a:solidFill>
                            <a:srgbClr val="333333"/>
                          </a:solidFill>
                          <a:highlight>
                            <a:srgbClr val="C0C0C0"/>
                          </a:highlight>
                          <a:latin typeface="Arial"/>
                        </a:rPr>
                        <a:t>3</a:t>
                      </a:r>
                    </a:p>
                  </a:txBody>
                  <a:tcPr/>
                </a:tc>
                <a:extLst>
                  <a:ext uri="{0D108BD9-81ED-4DB2-BD59-A6C34878D82A}">
                    <a16:rowId xmlns:a16="http://schemas.microsoft.com/office/drawing/2014/main" val="10004"/>
                  </a:ext>
                </a:extLst>
              </a:tr>
              <a:tr h="0">
                <a:tc>
                  <a:txBody>
                    <a:bodyPr/>
                    <a:lstStyle/>
                    <a:p>
                      <a:pPr algn="l"/>
                      <a:r>
                        <a:rPr sz="1200" b="0" i="0" u="none">
                          <a:solidFill>
                            <a:srgbClr val="333333"/>
                          </a:solidFill>
                          <a:latin typeface="Arial"/>
                        </a:rPr>
                        <a:t>Keitele</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3,4%</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6</a:t>
                      </a:r>
                    </a:p>
                  </a:txBody>
                  <a:tcPr>
                    <a:solidFill>
                      <a:srgbClr val="EFEFEF"/>
                    </a:solidFill>
                  </a:tcPr>
                </a:tc>
                <a:tc>
                  <a:txBody>
                    <a:bodyPr/>
                    <a:lstStyle/>
                    <a:p>
                      <a:pPr algn="r"/>
                      <a:r>
                        <a:rPr sz="1200" b="0" i="0" u="none">
                          <a:solidFill>
                            <a:srgbClr val="333333"/>
                          </a:solidFill>
                          <a:latin typeface="Arial"/>
                        </a:rPr>
                        <a:t>2,7%</a:t>
                      </a:r>
                    </a:p>
                  </a:txBody>
                  <a:tcPr>
                    <a:solidFill>
                      <a:srgbClr val="EFEFEF"/>
                    </a:solidFill>
                  </a:tcPr>
                </a:tc>
                <a:tc>
                  <a:txBody>
                    <a:bodyPr/>
                    <a:lstStyle/>
                    <a:p>
                      <a:pPr algn="r"/>
                      <a:r>
                        <a:rPr sz="1200" b="0" i="0" u="none">
                          <a:solidFill>
                            <a:srgbClr val="333333"/>
                          </a:solidFill>
                          <a:latin typeface="Arial"/>
                        </a:rPr>
                        <a:t>8</a:t>
                      </a:r>
                    </a:p>
                  </a:txBody>
                  <a:tcPr>
                    <a:solidFill>
                      <a:srgbClr val="EFEFEF"/>
                    </a:solidFill>
                  </a:tcPr>
                </a:tc>
                <a:extLst>
                  <a:ext uri="{0D108BD9-81ED-4DB2-BD59-A6C34878D82A}">
                    <a16:rowId xmlns:a16="http://schemas.microsoft.com/office/drawing/2014/main" val="10005"/>
                  </a:ext>
                </a:extLst>
              </a:tr>
              <a:tr h="0">
                <a:tc>
                  <a:txBody>
                    <a:bodyPr/>
                    <a:lstStyle/>
                    <a:p>
                      <a:pPr algn="l"/>
                      <a:r>
                        <a:rPr sz="1200" b="0" i="0" u="none">
                          <a:solidFill>
                            <a:srgbClr val="333333"/>
                          </a:solidFill>
                          <a:latin typeface="Arial"/>
                        </a:rPr>
                        <a:t>Kiuruvesi</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7,1%</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5</a:t>
                      </a:r>
                    </a:p>
                  </a:txBody>
                  <a:tcPr/>
                </a:tc>
                <a:tc>
                  <a:txBody>
                    <a:bodyPr/>
                    <a:lstStyle/>
                    <a:p>
                      <a:pPr algn="r"/>
                      <a:r>
                        <a:rPr sz="1200" b="0" i="0" u="none">
                          <a:solidFill>
                            <a:srgbClr val="333333"/>
                          </a:solidFill>
                          <a:latin typeface="Arial"/>
                        </a:rPr>
                        <a:t>2,2%</a:t>
                      </a:r>
                    </a:p>
                  </a:txBody>
                  <a:tcPr/>
                </a:tc>
                <a:tc>
                  <a:txBody>
                    <a:bodyPr/>
                    <a:lstStyle/>
                    <a:p>
                      <a:pPr algn="r"/>
                      <a:r>
                        <a:rPr sz="1200" b="0" i="0" u="none" dirty="0">
                          <a:solidFill>
                            <a:srgbClr val="333333"/>
                          </a:solidFill>
                          <a:highlight>
                            <a:srgbClr val="C0C0C0"/>
                          </a:highlight>
                          <a:latin typeface="Arial"/>
                        </a:rPr>
                        <a:t>11</a:t>
                      </a:r>
                    </a:p>
                  </a:txBody>
                  <a:tcPr/>
                </a:tc>
                <a:extLst>
                  <a:ext uri="{0D108BD9-81ED-4DB2-BD59-A6C34878D82A}">
                    <a16:rowId xmlns:a16="http://schemas.microsoft.com/office/drawing/2014/main" val="10006"/>
                  </a:ext>
                </a:extLst>
              </a:tr>
              <a:tr h="0">
                <a:tc>
                  <a:txBody>
                    <a:bodyPr/>
                    <a:lstStyle/>
                    <a:p>
                      <a:pPr algn="l"/>
                      <a:r>
                        <a:rPr sz="1200" b="0" i="0" u="none">
                          <a:solidFill>
                            <a:srgbClr val="333333"/>
                          </a:solidFill>
                          <a:latin typeface="Arial"/>
                        </a:rPr>
                        <a:t>Kuopio</a:t>
                      </a:r>
                    </a:p>
                  </a:txBody>
                  <a:tcPr>
                    <a:solidFill>
                      <a:srgbClr val="EFEFEF"/>
                    </a:solidFill>
                  </a:tcPr>
                </a:tc>
                <a:tc>
                  <a:txBody>
                    <a:bodyPr/>
                    <a:lstStyle/>
                    <a:p>
                      <a:pPr algn="r"/>
                      <a:r>
                        <a:rPr sz="1200" b="0" i="0" u="none">
                          <a:solidFill>
                            <a:srgbClr val="333333"/>
                          </a:solidFill>
                          <a:latin typeface="Arial"/>
                        </a:rPr>
                        <a:t>20</a:t>
                      </a:r>
                    </a:p>
                  </a:txBody>
                  <a:tcPr>
                    <a:solidFill>
                      <a:srgbClr val="EFEFEF"/>
                    </a:solidFill>
                  </a:tcPr>
                </a:tc>
                <a:tc>
                  <a:txBody>
                    <a:bodyPr/>
                    <a:lstStyle/>
                    <a:p>
                      <a:pPr algn="r"/>
                      <a:r>
                        <a:rPr sz="1200" b="0" i="0" u="none">
                          <a:solidFill>
                            <a:srgbClr val="333333"/>
                          </a:solidFill>
                          <a:latin typeface="Arial"/>
                        </a:rPr>
                        <a:t>35,7%</a:t>
                      </a:r>
                    </a:p>
                  </a:txBody>
                  <a:tcPr>
                    <a:solidFill>
                      <a:srgbClr val="EFEFEF"/>
                    </a:solidFill>
                  </a:tcPr>
                </a:tc>
                <a:tc>
                  <a:txBody>
                    <a:bodyPr/>
                    <a:lstStyle/>
                    <a:p>
                      <a:pPr algn="r"/>
                      <a:r>
                        <a:rPr sz="1200" b="0" i="0" u="none">
                          <a:solidFill>
                            <a:srgbClr val="333333"/>
                          </a:solidFill>
                          <a:latin typeface="Arial"/>
                        </a:rPr>
                        <a:t>29</a:t>
                      </a:r>
                    </a:p>
                  </a:txBody>
                  <a:tcPr>
                    <a:solidFill>
                      <a:srgbClr val="EFEFEF"/>
                    </a:solidFill>
                  </a:tcPr>
                </a:tc>
                <a:tc>
                  <a:txBody>
                    <a:bodyPr/>
                    <a:lstStyle/>
                    <a:p>
                      <a:pPr algn="r"/>
                      <a:r>
                        <a:rPr sz="1200" b="0" i="0" u="none">
                          <a:solidFill>
                            <a:srgbClr val="333333"/>
                          </a:solidFill>
                          <a:latin typeface="Arial"/>
                        </a:rPr>
                        <a:t>49,1%</a:t>
                      </a:r>
                    </a:p>
                  </a:txBody>
                  <a:tcPr>
                    <a:solidFill>
                      <a:srgbClr val="EFEFEF"/>
                    </a:solidFill>
                  </a:tcPr>
                </a:tc>
                <a:tc>
                  <a:txBody>
                    <a:bodyPr/>
                    <a:lstStyle/>
                    <a:p>
                      <a:pPr algn="r"/>
                      <a:r>
                        <a:rPr sz="1200" b="0" i="0" u="none">
                          <a:solidFill>
                            <a:srgbClr val="333333"/>
                          </a:solidFill>
                          <a:latin typeface="Arial"/>
                        </a:rPr>
                        <a:t>28</a:t>
                      </a:r>
                    </a:p>
                  </a:txBody>
                  <a:tcPr>
                    <a:solidFill>
                      <a:srgbClr val="EFEFEF"/>
                    </a:solidFill>
                  </a:tcPr>
                </a:tc>
                <a:tc>
                  <a:txBody>
                    <a:bodyPr/>
                    <a:lstStyle/>
                    <a:p>
                      <a:pPr algn="r"/>
                      <a:r>
                        <a:rPr sz="1200" b="0" i="0" u="none">
                          <a:solidFill>
                            <a:srgbClr val="333333"/>
                          </a:solidFill>
                          <a:latin typeface="Arial"/>
                        </a:rPr>
                        <a:t>46,6%</a:t>
                      </a:r>
                    </a:p>
                  </a:txBody>
                  <a:tcPr>
                    <a:solidFill>
                      <a:srgbClr val="EFEFEF"/>
                    </a:solidFill>
                  </a:tcPr>
                </a:tc>
                <a:tc>
                  <a:txBody>
                    <a:bodyPr/>
                    <a:lstStyle/>
                    <a:p>
                      <a:pPr algn="r"/>
                      <a:r>
                        <a:rPr sz="1200" b="0" i="0" u="none">
                          <a:solidFill>
                            <a:srgbClr val="333333"/>
                          </a:solidFill>
                          <a:latin typeface="Arial"/>
                        </a:rPr>
                        <a:t>94</a:t>
                      </a:r>
                    </a:p>
                  </a:txBody>
                  <a:tcPr>
                    <a:solidFill>
                      <a:srgbClr val="EFEFEF"/>
                    </a:solidFill>
                  </a:tcPr>
                </a:tc>
                <a:tc>
                  <a:txBody>
                    <a:bodyPr/>
                    <a:lstStyle/>
                    <a:p>
                      <a:pPr algn="r"/>
                      <a:r>
                        <a:rPr sz="1200" b="0" i="0" u="none">
                          <a:solidFill>
                            <a:srgbClr val="333333"/>
                          </a:solidFill>
                          <a:latin typeface="Arial"/>
                        </a:rPr>
                        <a:t>42,3%</a:t>
                      </a:r>
                    </a:p>
                  </a:txBody>
                  <a:tcPr>
                    <a:solidFill>
                      <a:srgbClr val="EFEFEF"/>
                    </a:solidFill>
                  </a:tcPr>
                </a:tc>
                <a:tc>
                  <a:txBody>
                    <a:bodyPr/>
                    <a:lstStyle/>
                    <a:p>
                      <a:pPr algn="r"/>
                      <a:r>
                        <a:rPr sz="1200" b="0" i="0" u="none">
                          <a:solidFill>
                            <a:srgbClr val="333333"/>
                          </a:solidFill>
                          <a:latin typeface="Arial"/>
                        </a:rPr>
                        <a:t>171</a:t>
                      </a:r>
                    </a:p>
                  </a:txBody>
                  <a:tcPr>
                    <a:solidFill>
                      <a:srgbClr val="EFEFEF"/>
                    </a:solidFill>
                  </a:tcPr>
                </a:tc>
                <a:extLst>
                  <a:ext uri="{0D108BD9-81ED-4DB2-BD59-A6C34878D82A}">
                    <a16:rowId xmlns:a16="http://schemas.microsoft.com/office/drawing/2014/main" val="10007"/>
                  </a:ext>
                </a:extLst>
              </a:tr>
              <a:tr h="0">
                <a:tc>
                  <a:txBody>
                    <a:bodyPr/>
                    <a:lstStyle/>
                    <a:p>
                      <a:pPr algn="l"/>
                      <a:r>
                        <a:rPr sz="1200" b="0" i="0" u="none">
                          <a:solidFill>
                            <a:srgbClr val="333333"/>
                          </a:solidFill>
                          <a:latin typeface="Arial"/>
                        </a:rPr>
                        <a:t>Lapinlahti</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5,3%</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5,1%</a:t>
                      </a:r>
                    </a:p>
                  </a:txBody>
                  <a:tcPr/>
                </a:tc>
                <a:tc>
                  <a:txBody>
                    <a:bodyPr/>
                    <a:lstStyle/>
                    <a:p>
                      <a:pPr algn="r"/>
                      <a:r>
                        <a:rPr sz="1200" b="0" i="0" u="none">
                          <a:solidFill>
                            <a:srgbClr val="333333"/>
                          </a:solidFill>
                          <a:latin typeface="Arial"/>
                        </a:rPr>
                        <a:t>4</a:t>
                      </a:r>
                    </a:p>
                  </a:txBody>
                  <a:tcPr/>
                </a:tc>
                <a:tc>
                  <a:txBody>
                    <a:bodyPr/>
                    <a:lstStyle/>
                    <a:p>
                      <a:pPr algn="r"/>
                      <a:r>
                        <a:rPr sz="1200" b="0" i="0" u="none">
                          <a:solidFill>
                            <a:srgbClr val="333333"/>
                          </a:solidFill>
                          <a:latin typeface="Arial"/>
                        </a:rPr>
                        <a:t>6,7%</a:t>
                      </a:r>
                    </a:p>
                  </a:txBody>
                  <a:tcPr/>
                </a:tc>
                <a:tc>
                  <a:txBody>
                    <a:bodyPr/>
                    <a:lstStyle/>
                    <a:p>
                      <a:pPr algn="r"/>
                      <a:r>
                        <a:rPr sz="1200" b="0" i="0" u="none">
                          <a:solidFill>
                            <a:srgbClr val="333333"/>
                          </a:solidFill>
                          <a:latin typeface="Arial"/>
                        </a:rPr>
                        <a:t>14</a:t>
                      </a:r>
                    </a:p>
                  </a:txBody>
                  <a:tcPr/>
                </a:tc>
                <a:tc>
                  <a:txBody>
                    <a:bodyPr/>
                    <a:lstStyle/>
                    <a:p>
                      <a:pPr algn="r"/>
                      <a:r>
                        <a:rPr sz="1200" b="0" i="0" u="none">
                          <a:solidFill>
                            <a:srgbClr val="333333"/>
                          </a:solidFill>
                          <a:latin typeface="Arial"/>
                        </a:rPr>
                        <a:t>6,3%</a:t>
                      </a:r>
                    </a:p>
                  </a:txBody>
                  <a:tcPr/>
                </a:tc>
                <a:tc>
                  <a:txBody>
                    <a:bodyPr/>
                    <a:lstStyle/>
                    <a:p>
                      <a:pPr algn="r"/>
                      <a:r>
                        <a:rPr sz="1200" b="0" i="0" u="none" dirty="0">
                          <a:solidFill>
                            <a:srgbClr val="333333"/>
                          </a:solidFill>
                          <a:highlight>
                            <a:srgbClr val="C0C0C0"/>
                          </a:highlight>
                          <a:latin typeface="Arial"/>
                        </a:rPr>
                        <a:t>24</a:t>
                      </a:r>
                    </a:p>
                  </a:txBody>
                  <a:tcPr/>
                </a:tc>
                <a:extLst>
                  <a:ext uri="{0D108BD9-81ED-4DB2-BD59-A6C34878D82A}">
                    <a16:rowId xmlns:a16="http://schemas.microsoft.com/office/drawing/2014/main" val="10008"/>
                  </a:ext>
                </a:extLst>
              </a:tr>
              <a:tr h="0">
                <a:tc>
                  <a:txBody>
                    <a:bodyPr/>
                    <a:lstStyle/>
                    <a:p>
                      <a:pPr algn="l"/>
                      <a:r>
                        <a:rPr sz="1200" b="0" i="0" u="none">
                          <a:solidFill>
                            <a:srgbClr val="333333"/>
                          </a:solidFill>
                          <a:latin typeface="Arial"/>
                        </a:rPr>
                        <a:t>Leppävirta</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5,4%</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3,3%</a:t>
                      </a:r>
                    </a:p>
                  </a:txBody>
                  <a:tcPr>
                    <a:solidFill>
                      <a:srgbClr val="EFEFEF"/>
                    </a:solidFill>
                  </a:tcPr>
                </a:tc>
                <a:tc>
                  <a:txBody>
                    <a:bodyPr/>
                    <a:lstStyle/>
                    <a:p>
                      <a:pPr algn="r"/>
                      <a:r>
                        <a:rPr sz="1200" b="0" i="0" u="none">
                          <a:solidFill>
                            <a:srgbClr val="333333"/>
                          </a:solidFill>
                          <a:latin typeface="Arial"/>
                        </a:rPr>
                        <a:t>9</a:t>
                      </a:r>
                    </a:p>
                  </a:txBody>
                  <a:tcPr>
                    <a:solidFill>
                      <a:srgbClr val="EFEFEF"/>
                    </a:solidFill>
                  </a:tcPr>
                </a:tc>
                <a:tc>
                  <a:txBody>
                    <a:bodyPr/>
                    <a:lstStyle/>
                    <a:p>
                      <a:pPr algn="r"/>
                      <a:r>
                        <a:rPr sz="1200" b="0" i="0" u="none">
                          <a:solidFill>
                            <a:srgbClr val="333333"/>
                          </a:solidFill>
                          <a:latin typeface="Arial"/>
                        </a:rPr>
                        <a:t>4,1%</a:t>
                      </a:r>
                    </a:p>
                  </a:txBody>
                  <a:tcPr>
                    <a:solidFill>
                      <a:srgbClr val="EFEFEF"/>
                    </a:solidFill>
                  </a:tcPr>
                </a:tc>
                <a:tc>
                  <a:txBody>
                    <a:bodyPr/>
                    <a:lstStyle/>
                    <a:p>
                      <a:pPr algn="r"/>
                      <a:r>
                        <a:rPr sz="1200" b="0" i="0" u="none">
                          <a:solidFill>
                            <a:srgbClr val="333333"/>
                          </a:solidFill>
                          <a:latin typeface="Arial"/>
                        </a:rPr>
                        <a:t>15</a:t>
                      </a:r>
                    </a:p>
                  </a:txBody>
                  <a:tcPr>
                    <a:solidFill>
                      <a:srgbClr val="EFEFEF"/>
                    </a:solidFill>
                  </a:tcPr>
                </a:tc>
                <a:extLst>
                  <a:ext uri="{0D108BD9-81ED-4DB2-BD59-A6C34878D82A}">
                    <a16:rowId xmlns:a16="http://schemas.microsoft.com/office/drawing/2014/main" val="10009"/>
                  </a:ext>
                </a:extLst>
              </a:tr>
              <a:tr h="0">
                <a:tc>
                  <a:txBody>
                    <a:bodyPr/>
                    <a:lstStyle/>
                    <a:p>
                      <a:pPr algn="l"/>
                      <a:r>
                        <a:rPr sz="1200" b="0" i="0" u="none">
                          <a:solidFill>
                            <a:srgbClr val="333333"/>
                          </a:solidFill>
                          <a:latin typeface="Arial"/>
                        </a:rPr>
                        <a:t>Pielavesi</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5,4%</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5,1%</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12</a:t>
                      </a:r>
                    </a:p>
                  </a:txBody>
                  <a:tcPr/>
                </a:tc>
                <a:tc>
                  <a:txBody>
                    <a:bodyPr/>
                    <a:lstStyle/>
                    <a:p>
                      <a:pPr algn="r"/>
                      <a:r>
                        <a:rPr sz="1200" b="0" i="0" u="none">
                          <a:solidFill>
                            <a:srgbClr val="333333"/>
                          </a:solidFill>
                          <a:latin typeface="Arial"/>
                        </a:rPr>
                        <a:t>5,4%</a:t>
                      </a:r>
                    </a:p>
                  </a:txBody>
                  <a:tcPr/>
                </a:tc>
                <a:tc>
                  <a:txBody>
                    <a:bodyPr/>
                    <a:lstStyle/>
                    <a:p>
                      <a:pPr algn="r"/>
                      <a:r>
                        <a:rPr sz="1200" b="0" i="0" u="none" dirty="0">
                          <a:solidFill>
                            <a:srgbClr val="333333"/>
                          </a:solidFill>
                          <a:highlight>
                            <a:srgbClr val="C0C0C0"/>
                          </a:highlight>
                          <a:latin typeface="Arial"/>
                        </a:rPr>
                        <a:t>18</a:t>
                      </a:r>
                    </a:p>
                  </a:txBody>
                  <a:tcPr/>
                </a:tc>
                <a:extLst>
                  <a:ext uri="{0D108BD9-81ED-4DB2-BD59-A6C34878D82A}">
                    <a16:rowId xmlns:a16="http://schemas.microsoft.com/office/drawing/2014/main" val="10010"/>
                  </a:ext>
                </a:extLst>
              </a:tr>
              <a:tr h="0">
                <a:tc>
                  <a:txBody>
                    <a:bodyPr/>
                    <a:lstStyle/>
                    <a:p>
                      <a:pPr algn="l"/>
                      <a:r>
                        <a:rPr sz="1200" b="0" i="0" u="none">
                          <a:solidFill>
                            <a:srgbClr val="333333"/>
                          </a:solidFill>
                          <a:latin typeface="Arial"/>
                        </a:rPr>
                        <a:t>Rautalampi</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2</a:t>
                      </a:r>
                    </a:p>
                  </a:txBody>
                  <a:tcPr>
                    <a:solidFill>
                      <a:srgbClr val="EFEFEF"/>
                    </a:solidFill>
                  </a:tcPr>
                </a:tc>
                <a:tc>
                  <a:txBody>
                    <a:bodyPr/>
                    <a:lstStyle/>
                    <a:p>
                      <a:pPr algn="r"/>
                      <a:r>
                        <a:rPr sz="1200" b="0" i="0" u="none">
                          <a:solidFill>
                            <a:srgbClr val="333333"/>
                          </a:solidFill>
                          <a:latin typeface="Arial"/>
                        </a:rPr>
                        <a:t>3,4%</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5,0%</a:t>
                      </a:r>
                    </a:p>
                  </a:txBody>
                  <a:tcPr>
                    <a:solidFill>
                      <a:srgbClr val="EFEFEF"/>
                    </a:solidFill>
                  </a:tcPr>
                </a:tc>
                <a:tc>
                  <a:txBody>
                    <a:bodyPr/>
                    <a:lstStyle/>
                    <a:p>
                      <a:pPr algn="r"/>
                      <a:r>
                        <a:rPr sz="1200" b="0" i="0" u="none">
                          <a:solidFill>
                            <a:srgbClr val="333333"/>
                          </a:solidFill>
                          <a:latin typeface="Arial"/>
                        </a:rPr>
                        <a:t>9</a:t>
                      </a:r>
                    </a:p>
                  </a:txBody>
                  <a:tcPr>
                    <a:solidFill>
                      <a:srgbClr val="EFEFEF"/>
                    </a:solidFill>
                  </a:tcPr>
                </a:tc>
                <a:tc>
                  <a:txBody>
                    <a:bodyPr/>
                    <a:lstStyle/>
                    <a:p>
                      <a:pPr algn="r"/>
                      <a:r>
                        <a:rPr sz="1200" b="0" i="0" u="none">
                          <a:solidFill>
                            <a:srgbClr val="333333"/>
                          </a:solidFill>
                          <a:latin typeface="Arial"/>
                        </a:rPr>
                        <a:t>4,1%</a:t>
                      </a:r>
                    </a:p>
                  </a:txBody>
                  <a:tcPr>
                    <a:solidFill>
                      <a:srgbClr val="EFEFEF"/>
                    </a:solidFill>
                  </a:tcPr>
                </a:tc>
                <a:tc>
                  <a:txBody>
                    <a:bodyPr/>
                    <a:lstStyle/>
                    <a:p>
                      <a:pPr algn="r"/>
                      <a:r>
                        <a:rPr sz="1200" b="0" i="0" u="none">
                          <a:solidFill>
                            <a:srgbClr val="333333"/>
                          </a:solidFill>
                          <a:latin typeface="Arial"/>
                        </a:rPr>
                        <a:t>15</a:t>
                      </a:r>
                    </a:p>
                  </a:txBody>
                  <a:tcPr>
                    <a:solidFill>
                      <a:srgbClr val="EFEFEF"/>
                    </a:solidFill>
                  </a:tcPr>
                </a:tc>
                <a:extLst>
                  <a:ext uri="{0D108BD9-81ED-4DB2-BD59-A6C34878D82A}">
                    <a16:rowId xmlns:a16="http://schemas.microsoft.com/office/drawing/2014/main" val="10011"/>
                  </a:ext>
                </a:extLst>
              </a:tr>
              <a:tr h="0">
                <a:tc>
                  <a:txBody>
                    <a:bodyPr/>
                    <a:lstStyle/>
                    <a:p>
                      <a:pPr algn="l"/>
                      <a:r>
                        <a:rPr sz="1200" b="0" i="0" u="none">
                          <a:solidFill>
                            <a:srgbClr val="333333"/>
                          </a:solidFill>
                          <a:latin typeface="Arial"/>
                        </a:rPr>
                        <a:t>Rautavaara</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1,8%</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1</a:t>
                      </a:r>
                    </a:p>
                  </a:txBody>
                  <a:tcPr/>
                </a:tc>
                <a:extLst>
                  <a:ext uri="{0D108BD9-81ED-4DB2-BD59-A6C34878D82A}">
                    <a16:rowId xmlns:a16="http://schemas.microsoft.com/office/drawing/2014/main" val="10012"/>
                  </a:ext>
                </a:extLst>
              </a:tr>
              <a:tr h="0">
                <a:tc>
                  <a:txBody>
                    <a:bodyPr/>
                    <a:lstStyle/>
                    <a:p>
                      <a:pPr algn="l"/>
                      <a:r>
                        <a:rPr sz="1200" b="0" i="0" u="none">
                          <a:solidFill>
                            <a:srgbClr val="333333"/>
                          </a:solidFill>
                          <a:latin typeface="Arial"/>
                        </a:rPr>
                        <a:t>Siilinjärvi</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7,1%</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tc>
                  <a:txBody>
                    <a:bodyPr/>
                    <a:lstStyle/>
                    <a:p>
                      <a:pPr algn="r"/>
                      <a:r>
                        <a:rPr sz="1200" b="0" i="0" u="none">
                          <a:solidFill>
                            <a:srgbClr val="333333"/>
                          </a:solidFill>
                          <a:latin typeface="Arial"/>
                        </a:rPr>
                        <a:t>5,1%</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11,7%</a:t>
                      </a:r>
                    </a:p>
                  </a:txBody>
                  <a:tcPr>
                    <a:solidFill>
                      <a:srgbClr val="EFEFEF"/>
                    </a:solidFill>
                  </a:tcPr>
                </a:tc>
                <a:tc>
                  <a:txBody>
                    <a:bodyPr/>
                    <a:lstStyle/>
                    <a:p>
                      <a:pPr algn="r"/>
                      <a:r>
                        <a:rPr sz="1200" b="0" i="0" u="none">
                          <a:solidFill>
                            <a:srgbClr val="333333"/>
                          </a:solidFill>
                          <a:latin typeface="Arial"/>
                        </a:rPr>
                        <a:t>11</a:t>
                      </a:r>
                    </a:p>
                  </a:txBody>
                  <a:tcPr>
                    <a:solidFill>
                      <a:srgbClr val="EFEFEF"/>
                    </a:solidFill>
                  </a:tcPr>
                </a:tc>
                <a:tc>
                  <a:txBody>
                    <a:bodyPr/>
                    <a:lstStyle/>
                    <a:p>
                      <a:pPr algn="r"/>
                      <a:r>
                        <a:rPr sz="1200" b="0" i="0" u="none">
                          <a:solidFill>
                            <a:srgbClr val="333333"/>
                          </a:solidFill>
                          <a:latin typeface="Arial"/>
                        </a:rPr>
                        <a:t>5,0%</a:t>
                      </a:r>
                    </a:p>
                  </a:txBody>
                  <a:tcPr>
                    <a:solidFill>
                      <a:srgbClr val="EFEFEF"/>
                    </a:solidFill>
                  </a:tcPr>
                </a:tc>
                <a:tc>
                  <a:txBody>
                    <a:bodyPr/>
                    <a:lstStyle/>
                    <a:p>
                      <a:pPr algn="r"/>
                      <a:r>
                        <a:rPr sz="1200" b="0" i="0" u="none">
                          <a:solidFill>
                            <a:srgbClr val="333333"/>
                          </a:solidFill>
                          <a:latin typeface="Arial"/>
                        </a:rPr>
                        <a:t>25</a:t>
                      </a:r>
                    </a:p>
                  </a:txBody>
                  <a:tcPr>
                    <a:solidFill>
                      <a:srgbClr val="EFEFEF"/>
                    </a:solidFill>
                  </a:tcPr>
                </a:tc>
                <a:extLst>
                  <a:ext uri="{0D108BD9-81ED-4DB2-BD59-A6C34878D82A}">
                    <a16:rowId xmlns:a16="http://schemas.microsoft.com/office/drawing/2014/main" val="10013"/>
                  </a:ext>
                </a:extLst>
              </a:tr>
              <a:tr h="0">
                <a:tc>
                  <a:txBody>
                    <a:bodyPr/>
                    <a:lstStyle/>
                    <a:p>
                      <a:pPr algn="l"/>
                      <a:r>
                        <a:rPr sz="1200" b="0" i="0" u="none">
                          <a:solidFill>
                            <a:srgbClr val="333333"/>
                          </a:solidFill>
                          <a:latin typeface="Arial"/>
                        </a:rPr>
                        <a:t>Sonkajärvi</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3,3%</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1,3%</a:t>
                      </a:r>
                    </a:p>
                  </a:txBody>
                  <a:tcPr/>
                </a:tc>
                <a:tc>
                  <a:txBody>
                    <a:bodyPr/>
                    <a:lstStyle/>
                    <a:p>
                      <a:pPr algn="r"/>
                      <a:r>
                        <a:rPr sz="1200" b="0" i="0" u="none">
                          <a:solidFill>
                            <a:srgbClr val="333333"/>
                          </a:solidFill>
                          <a:latin typeface="Arial"/>
                        </a:rPr>
                        <a:t>5</a:t>
                      </a:r>
                    </a:p>
                  </a:txBody>
                  <a:tcPr/>
                </a:tc>
                <a:extLst>
                  <a:ext uri="{0D108BD9-81ED-4DB2-BD59-A6C34878D82A}">
                    <a16:rowId xmlns:a16="http://schemas.microsoft.com/office/drawing/2014/main" val="10014"/>
                  </a:ext>
                </a:extLst>
              </a:tr>
              <a:tr h="0">
                <a:tc>
                  <a:txBody>
                    <a:bodyPr/>
                    <a:lstStyle/>
                    <a:p>
                      <a:pPr algn="l"/>
                      <a:r>
                        <a:rPr sz="1200" b="0" i="0" u="none">
                          <a:solidFill>
                            <a:srgbClr val="333333"/>
                          </a:solidFill>
                          <a:latin typeface="Arial"/>
                        </a:rPr>
                        <a:t>Suonenjoki</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6,7%</a:t>
                      </a:r>
                    </a:p>
                  </a:txBody>
                  <a:tcPr>
                    <a:solidFill>
                      <a:srgbClr val="EFEFEF"/>
                    </a:solidFill>
                  </a:tcPr>
                </a:tc>
                <a:tc>
                  <a:txBody>
                    <a:bodyPr/>
                    <a:lstStyle/>
                    <a:p>
                      <a:pPr algn="r"/>
                      <a:r>
                        <a:rPr sz="1200" b="0" i="0" u="none">
                          <a:solidFill>
                            <a:srgbClr val="333333"/>
                          </a:solidFill>
                          <a:latin typeface="Arial"/>
                        </a:rPr>
                        <a:t>7</a:t>
                      </a:r>
                    </a:p>
                  </a:txBody>
                  <a:tcPr>
                    <a:solidFill>
                      <a:srgbClr val="EFEFEF"/>
                    </a:solidFill>
                  </a:tcPr>
                </a:tc>
                <a:tc>
                  <a:txBody>
                    <a:bodyPr/>
                    <a:lstStyle/>
                    <a:p>
                      <a:pPr algn="r"/>
                      <a:r>
                        <a:rPr sz="1200" b="0" i="0" u="none">
                          <a:solidFill>
                            <a:srgbClr val="333333"/>
                          </a:solidFill>
                          <a:latin typeface="Arial"/>
                        </a:rPr>
                        <a:t>3,2%</a:t>
                      </a:r>
                    </a:p>
                  </a:txBody>
                  <a:tcPr>
                    <a:solidFill>
                      <a:srgbClr val="EFEFEF"/>
                    </a:solidFill>
                  </a:tcPr>
                </a:tc>
                <a:tc>
                  <a:txBody>
                    <a:bodyPr/>
                    <a:lstStyle/>
                    <a:p>
                      <a:pPr algn="r"/>
                      <a:r>
                        <a:rPr sz="1200" b="0" i="0" u="none">
                          <a:solidFill>
                            <a:srgbClr val="333333"/>
                          </a:solidFill>
                          <a:latin typeface="Arial"/>
                        </a:rPr>
                        <a:t>13</a:t>
                      </a:r>
                    </a:p>
                  </a:txBody>
                  <a:tcPr>
                    <a:solidFill>
                      <a:srgbClr val="EFEFEF"/>
                    </a:solidFill>
                  </a:tcPr>
                </a:tc>
                <a:extLst>
                  <a:ext uri="{0D108BD9-81ED-4DB2-BD59-A6C34878D82A}">
                    <a16:rowId xmlns:a16="http://schemas.microsoft.com/office/drawing/2014/main" val="10015"/>
                  </a:ext>
                </a:extLst>
              </a:tr>
              <a:tr h="0">
                <a:tc>
                  <a:txBody>
                    <a:bodyPr/>
                    <a:lstStyle/>
                    <a:p>
                      <a:pPr algn="l"/>
                      <a:r>
                        <a:rPr sz="1200" b="0" i="0" u="none">
                          <a:solidFill>
                            <a:srgbClr val="333333"/>
                          </a:solidFill>
                          <a:latin typeface="Arial"/>
                        </a:rPr>
                        <a:t>Tervo</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0</a:t>
                      </a:r>
                    </a:p>
                  </a:txBody>
                  <a:tcPr/>
                </a:tc>
                <a:tc>
                  <a:txBody>
                    <a:bodyPr/>
                    <a:lstStyle/>
                    <a:p>
                      <a:pPr algn="r"/>
                      <a:r>
                        <a:rPr sz="1200" b="0" i="0" u="none">
                          <a:solidFill>
                            <a:srgbClr val="333333"/>
                          </a:solidFill>
                          <a:latin typeface="Arial"/>
                        </a:rPr>
                        <a:t>0,0%</a:t>
                      </a:r>
                    </a:p>
                  </a:txBody>
                  <a:tcPr/>
                </a:tc>
                <a:tc>
                  <a:txBody>
                    <a:bodyPr/>
                    <a:lstStyle/>
                    <a:p>
                      <a:pPr algn="r"/>
                      <a:r>
                        <a:rPr sz="1200" b="0" i="0" u="none">
                          <a:solidFill>
                            <a:srgbClr val="333333"/>
                          </a:solidFill>
                          <a:latin typeface="Arial"/>
                        </a:rPr>
                        <a:t>2</a:t>
                      </a:r>
                    </a:p>
                  </a:txBody>
                  <a:tcPr/>
                </a:tc>
                <a:tc>
                  <a:txBody>
                    <a:bodyPr/>
                    <a:lstStyle/>
                    <a:p>
                      <a:pPr algn="r"/>
                      <a:r>
                        <a:rPr sz="1200" b="0" i="0" u="none">
                          <a:solidFill>
                            <a:srgbClr val="333333"/>
                          </a:solidFill>
                          <a:latin typeface="Arial"/>
                        </a:rPr>
                        <a:t>0,9%</a:t>
                      </a:r>
                    </a:p>
                  </a:txBody>
                  <a:tcPr/>
                </a:tc>
                <a:tc>
                  <a:txBody>
                    <a:bodyPr/>
                    <a:lstStyle/>
                    <a:p>
                      <a:pPr algn="r"/>
                      <a:r>
                        <a:rPr sz="1200" b="0" i="0" u="none">
                          <a:solidFill>
                            <a:srgbClr val="333333"/>
                          </a:solidFill>
                          <a:latin typeface="Arial"/>
                        </a:rPr>
                        <a:t>2</a:t>
                      </a:r>
                    </a:p>
                  </a:txBody>
                  <a:tcPr/>
                </a:tc>
                <a:extLst>
                  <a:ext uri="{0D108BD9-81ED-4DB2-BD59-A6C34878D82A}">
                    <a16:rowId xmlns:a16="http://schemas.microsoft.com/office/drawing/2014/main" val="10016"/>
                  </a:ext>
                </a:extLst>
              </a:tr>
              <a:tr h="0">
                <a:tc>
                  <a:txBody>
                    <a:bodyPr/>
                    <a:lstStyle/>
                    <a:p>
                      <a:pPr algn="l"/>
                      <a:r>
                        <a:rPr sz="1200" b="0" i="0" u="none">
                          <a:solidFill>
                            <a:srgbClr val="333333"/>
                          </a:solidFill>
                          <a:latin typeface="Arial"/>
                        </a:rPr>
                        <a:t>Tuusniemi</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1,7%</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0,5%</a:t>
                      </a:r>
                    </a:p>
                  </a:txBody>
                  <a:tcPr>
                    <a:solidFill>
                      <a:srgbClr val="EFEFEF"/>
                    </a:solidFill>
                  </a:tcPr>
                </a:tc>
                <a:tc>
                  <a:txBody>
                    <a:bodyPr/>
                    <a:lstStyle/>
                    <a:p>
                      <a:pPr algn="r"/>
                      <a:r>
                        <a:rPr sz="1200" b="0" i="0" u="none">
                          <a:solidFill>
                            <a:srgbClr val="333333"/>
                          </a:solidFill>
                          <a:latin typeface="Arial"/>
                        </a:rPr>
                        <a:t>3</a:t>
                      </a:r>
                    </a:p>
                  </a:txBody>
                  <a:tcPr>
                    <a:solidFill>
                      <a:srgbClr val="EFEFEF"/>
                    </a:solidFill>
                  </a:tcPr>
                </a:tc>
                <a:extLst>
                  <a:ext uri="{0D108BD9-81ED-4DB2-BD59-A6C34878D82A}">
                    <a16:rowId xmlns:a16="http://schemas.microsoft.com/office/drawing/2014/main" val="10017"/>
                  </a:ext>
                </a:extLst>
              </a:tr>
              <a:tr h="0">
                <a:tc>
                  <a:txBody>
                    <a:bodyPr/>
                    <a:lstStyle/>
                    <a:p>
                      <a:pPr algn="l"/>
                      <a:r>
                        <a:rPr sz="1200" b="0" i="0" u="none">
                          <a:solidFill>
                            <a:srgbClr val="333333"/>
                          </a:solidFill>
                          <a:latin typeface="Arial"/>
                        </a:rPr>
                        <a:t>Varkaus</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5,4%</a:t>
                      </a:r>
                    </a:p>
                  </a:txBody>
                  <a:tcPr/>
                </a:tc>
                <a:tc>
                  <a:txBody>
                    <a:bodyPr/>
                    <a:lstStyle/>
                    <a:p>
                      <a:pPr algn="r"/>
                      <a:r>
                        <a:rPr sz="1200" b="0" i="0" u="none">
                          <a:solidFill>
                            <a:srgbClr val="333333"/>
                          </a:solidFill>
                          <a:latin typeface="Arial"/>
                        </a:rPr>
                        <a:t>3</a:t>
                      </a:r>
                    </a:p>
                  </a:txBody>
                  <a:tcPr/>
                </a:tc>
                <a:tc>
                  <a:txBody>
                    <a:bodyPr/>
                    <a:lstStyle/>
                    <a:p>
                      <a:pPr algn="r"/>
                      <a:r>
                        <a:rPr sz="1200" b="0" i="0" u="none">
                          <a:solidFill>
                            <a:srgbClr val="333333"/>
                          </a:solidFill>
                          <a:latin typeface="Arial"/>
                        </a:rPr>
                        <a:t>5,1%</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13</a:t>
                      </a:r>
                    </a:p>
                  </a:txBody>
                  <a:tcPr/>
                </a:tc>
                <a:tc>
                  <a:txBody>
                    <a:bodyPr/>
                    <a:lstStyle/>
                    <a:p>
                      <a:pPr algn="r"/>
                      <a:r>
                        <a:rPr sz="1200" b="0" i="0" u="none">
                          <a:solidFill>
                            <a:srgbClr val="333333"/>
                          </a:solidFill>
                          <a:latin typeface="Arial"/>
                        </a:rPr>
                        <a:t>5,9%</a:t>
                      </a:r>
                    </a:p>
                  </a:txBody>
                  <a:tcPr/>
                </a:tc>
                <a:tc>
                  <a:txBody>
                    <a:bodyPr/>
                    <a:lstStyle/>
                    <a:p>
                      <a:pPr algn="r"/>
                      <a:r>
                        <a:rPr sz="1200" b="0" i="0" u="none">
                          <a:solidFill>
                            <a:srgbClr val="333333"/>
                          </a:solidFill>
                          <a:latin typeface="Arial"/>
                        </a:rPr>
                        <a:t>20</a:t>
                      </a:r>
                    </a:p>
                  </a:txBody>
                  <a:tcPr/>
                </a:tc>
                <a:extLst>
                  <a:ext uri="{0D108BD9-81ED-4DB2-BD59-A6C34878D82A}">
                    <a16:rowId xmlns:a16="http://schemas.microsoft.com/office/drawing/2014/main" val="10018"/>
                  </a:ext>
                </a:extLst>
              </a:tr>
              <a:tr h="0">
                <a:tc>
                  <a:txBody>
                    <a:bodyPr/>
                    <a:lstStyle/>
                    <a:p>
                      <a:pPr algn="l"/>
                      <a:r>
                        <a:rPr sz="1200" b="0" i="0" u="none">
                          <a:solidFill>
                            <a:srgbClr val="333333"/>
                          </a:solidFill>
                          <a:latin typeface="Arial"/>
                        </a:rPr>
                        <a:t>Vesanto</a:t>
                      </a:r>
                    </a:p>
                  </a:txBody>
                  <a:tcPr>
                    <a:solidFill>
                      <a:srgbClr val="EFEFEF"/>
                    </a:solidFill>
                  </a:tcPr>
                </a:tc>
                <a:tc>
                  <a:txBody>
                    <a:bodyPr/>
                    <a:lstStyle/>
                    <a:p>
                      <a:pPr algn="r"/>
                      <a:r>
                        <a:rPr sz="1200" b="0" i="0" u="none">
                          <a:solidFill>
                            <a:srgbClr val="333333"/>
                          </a:solidFill>
                          <a:latin typeface="Arial"/>
                        </a:rPr>
                        <a:t>1</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dirty="0">
                          <a:solidFill>
                            <a:srgbClr val="333333"/>
                          </a:solidFill>
                          <a:latin typeface="Arial"/>
                        </a:rPr>
                        <a:t>5</a:t>
                      </a:r>
                    </a:p>
                  </a:txBody>
                  <a:tcPr>
                    <a:solidFill>
                      <a:srgbClr val="EFEFEF"/>
                    </a:solidFill>
                  </a:tcPr>
                </a:tc>
                <a:extLst>
                  <a:ext uri="{0D108BD9-81ED-4DB2-BD59-A6C34878D82A}">
                    <a16:rowId xmlns:a16="http://schemas.microsoft.com/office/drawing/2014/main" val="10019"/>
                  </a:ext>
                </a:extLst>
              </a:tr>
            </a:tbl>
          </a:graphicData>
        </a:graphic>
      </p:graphicFrame>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w Table"/>
          <p:cNvGraphicFramePr>
            <a:graphicFrameLocks noGrp="1"/>
          </p:cNvGraphicFramePr>
          <p:nvPr>
            <p:extLst>
              <p:ext uri="{D42A27DB-BD31-4B8C-83A1-F6EECF244321}">
                <p14:modId xmlns:p14="http://schemas.microsoft.com/office/powerpoint/2010/main" val="151993233"/>
              </p:ext>
            </p:extLst>
          </p:nvPr>
        </p:nvGraphicFramePr>
        <p:xfrm>
          <a:off x="254000" y="254000"/>
          <a:ext cx="8938340" cy="3247010"/>
        </p:xfrm>
        <a:graphic>
          <a:graphicData uri="http://schemas.openxmlformats.org/drawingml/2006/table">
            <a:tbl>
              <a:tblPr firstRow="1" bandRow="1"/>
              <a:tblGrid>
                <a:gridCol w="893834">
                  <a:extLst>
                    <a:ext uri="{9D8B030D-6E8A-4147-A177-3AD203B41FA5}">
                      <a16:colId xmlns:a16="http://schemas.microsoft.com/office/drawing/2014/main" val="20000"/>
                    </a:ext>
                  </a:extLst>
                </a:gridCol>
                <a:gridCol w="893834">
                  <a:extLst>
                    <a:ext uri="{9D8B030D-6E8A-4147-A177-3AD203B41FA5}">
                      <a16:colId xmlns:a16="http://schemas.microsoft.com/office/drawing/2014/main" val="20001"/>
                    </a:ext>
                  </a:extLst>
                </a:gridCol>
                <a:gridCol w="893834">
                  <a:extLst>
                    <a:ext uri="{9D8B030D-6E8A-4147-A177-3AD203B41FA5}">
                      <a16:colId xmlns:a16="http://schemas.microsoft.com/office/drawing/2014/main" val="20002"/>
                    </a:ext>
                  </a:extLst>
                </a:gridCol>
                <a:gridCol w="893834">
                  <a:extLst>
                    <a:ext uri="{9D8B030D-6E8A-4147-A177-3AD203B41FA5}">
                      <a16:colId xmlns:a16="http://schemas.microsoft.com/office/drawing/2014/main" val="20003"/>
                    </a:ext>
                  </a:extLst>
                </a:gridCol>
                <a:gridCol w="893834">
                  <a:extLst>
                    <a:ext uri="{9D8B030D-6E8A-4147-A177-3AD203B41FA5}">
                      <a16:colId xmlns:a16="http://schemas.microsoft.com/office/drawing/2014/main" val="20004"/>
                    </a:ext>
                  </a:extLst>
                </a:gridCol>
                <a:gridCol w="893834">
                  <a:extLst>
                    <a:ext uri="{9D8B030D-6E8A-4147-A177-3AD203B41FA5}">
                      <a16:colId xmlns:a16="http://schemas.microsoft.com/office/drawing/2014/main" val="20005"/>
                    </a:ext>
                  </a:extLst>
                </a:gridCol>
                <a:gridCol w="893834">
                  <a:extLst>
                    <a:ext uri="{9D8B030D-6E8A-4147-A177-3AD203B41FA5}">
                      <a16:colId xmlns:a16="http://schemas.microsoft.com/office/drawing/2014/main" val="20006"/>
                    </a:ext>
                  </a:extLst>
                </a:gridCol>
                <a:gridCol w="893834">
                  <a:extLst>
                    <a:ext uri="{9D8B030D-6E8A-4147-A177-3AD203B41FA5}">
                      <a16:colId xmlns:a16="http://schemas.microsoft.com/office/drawing/2014/main" val="20007"/>
                    </a:ext>
                  </a:extLst>
                </a:gridCol>
                <a:gridCol w="893834">
                  <a:extLst>
                    <a:ext uri="{9D8B030D-6E8A-4147-A177-3AD203B41FA5}">
                      <a16:colId xmlns:a16="http://schemas.microsoft.com/office/drawing/2014/main" val="20008"/>
                    </a:ext>
                  </a:extLst>
                </a:gridCol>
                <a:gridCol w="893834">
                  <a:extLst>
                    <a:ext uri="{9D8B030D-6E8A-4147-A177-3AD203B41FA5}">
                      <a16:colId xmlns:a16="http://schemas.microsoft.com/office/drawing/2014/main" val="20009"/>
                    </a:ext>
                  </a:extLst>
                </a:gridCol>
              </a:tblGrid>
              <a:tr h="649402">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649402">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649402">
                <a:tc>
                  <a:txBody>
                    <a:bodyPr/>
                    <a:lstStyle/>
                    <a:p>
                      <a:pPr algn="l"/>
                      <a:r>
                        <a:rPr sz="1200" b="0" i="0" u="none">
                          <a:solidFill>
                            <a:srgbClr val="333333"/>
                          </a:solidFill>
                          <a:latin typeface="Arial"/>
                        </a:rPr>
                        <a:t>Vieremä</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3,6%</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0,0%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latin typeface="Arial"/>
                        </a:rPr>
                        <a:t>1,7%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2,3%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8</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649402">
                <a:tc>
                  <a:txBody>
                    <a:bodyPr/>
                    <a:lstStyle/>
                    <a:p>
                      <a:pPr algn="l"/>
                      <a:r>
                        <a:rPr sz="1200" b="0" i="0" u="none">
                          <a:solidFill>
                            <a:srgbClr val="333333"/>
                          </a:solidFill>
                          <a:latin typeface="Arial"/>
                        </a:rPr>
                        <a:t>Muu</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0</a:t>
                      </a:r>
                    </a:p>
                  </a:txBody>
                  <a:tcPr>
                    <a:solidFill>
                      <a:srgbClr val="EFEFEF"/>
                    </a:solidFill>
                  </a:tcPr>
                </a:tc>
                <a:tc>
                  <a:txBody>
                    <a:bodyPr/>
                    <a:lstStyle/>
                    <a:p>
                      <a:pPr algn="r"/>
                      <a:r>
                        <a:rPr sz="1200" b="0" i="0" u="none">
                          <a:solidFill>
                            <a:srgbClr val="333333"/>
                          </a:solidFill>
                          <a:latin typeface="Arial"/>
                        </a:rPr>
                        <a:t>0,0%</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tc>
                  <a:txBody>
                    <a:bodyPr/>
                    <a:lstStyle/>
                    <a:p>
                      <a:pPr algn="r"/>
                      <a:r>
                        <a:rPr sz="1200" b="0" i="0" u="none">
                          <a:solidFill>
                            <a:srgbClr val="333333"/>
                          </a:solidFill>
                          <a:latin typeface="Arial"/>
                        </a:rPr>
                        <a:t>1,8%</a:t>
                      </a:r>
                    </a:p>
                  </a:txBody>
                  <a:tcPr>
                    <a:solidFill>
                      <a:srgbClr val="EFEFEF"/>
                    </a:solidFill>
                  </a:tcPr>
                </a:tc>
                <a:tc>
                  <a:txBody>
                    <a:bodyPr/>
                    <a:lstStyle/>
                    <a:p>
                      <a:pPr algn="r"/>
                      <a:r>
                        <a:rPr sz="1200" b="0" i="0" u="none">
                          <a:solidFill>
                            <a:srgbClr val="333333"/>
                          </a:solidFill>
                          <a:latin typeface="Arial"/>
                        </a:rPr>
                        <a:t>4</a:t>
                      </a:r>
                    </a:p>
                  </a:txBody>
                  <a:tcPr>
                    <a:solidFill>
                      <a:srgbClr val="EFEFEF"/>
                    </a:solidFill>
                  </a:tcPr>
                </a:tc>
                <a:extLst>
                  <a:ext uri="{0D108BD9-81ED-4DB2-BD59-A6C34878D82A}">
                    <a16:rowId xmlns:a16="http://schemas.microsoft.com/office/drawing/2014/main" val="10003"/>
                  </a:ext>
                </a:extLst>
              </a:tr>
              <a:tr h="649402">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59</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222</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397</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4. Miltä kuluva vuosi 2022 näyttää yrityksesi liikevaihdon kehityksen kannalta? </a:t>
            </a:r>
            <a:r>
              <a:rPr sz="1400" b="1" i="0" u="none">
                <a:solidFill>
                  <a:srgbClr val="8E44AD"/>
                </a:solidFill>
                <a:latin typeface="Arial"/>
              </a:rPr>
              <a:t>Liikevaihto</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407</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4. Miltä kuluva vuosi 2022 näyttää yrityksesi liikevaihdon kehityksen kannalta? </a:t>
            </a:r>
            <a:r>
              <a:rPr sz="1400" b="1" i="0" u="none">
                <a:solidFill>
                  <a:srgbClr val="8E44AD"/>
                </a:solidFill>
                <a:latin typeface="Arial"/>
              </a:rPr>
              <a:t>Liikevaihto</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407</a:t>
            </a:r>
          </a:p>
        </p:txBody>
      </p:sp>
      <p:graphicFrame>
        <p:nvGraphicFramePr>
          <p:cNvPr id="4" name="New Table"/>
          <p:cNvGraphicFramePr>
            <a:graphicFrameLocks noGrp="1"/>
          </p:cNvGraphicFramePr>
          <p:nvPr>
            <p:extLst>
              <p:ext uri="{D42A27DB-BD31-4B8C-83A1-F6EECF244321}">
                <p14:modId xmlns:p14="http://schemas.microsoft.com/office/powerpoint/2010/main" val="2245885523"/>
              </p:ext>
            </p:extLst>
          </p:nvPr>
        </p:nvGraphicFramePr>
        <p:xfrm>
          <a:off x="254000" y="1031240"/>
          <a:ext cx="9586420" cy="5701372"/>
        </p:xfrm>
        <a:graphic>
          <a:graphicData uri="http://schemas.openxmlformats.org/drawingml/2006/table">
            <a:tbl>
              <a:tblPr firstRow="1" bandRow="1"/>
              <a:tblGrid>
                <a:gridCol w="958642">
                  <a:extLst>
                    <a:ext uri="{9D8B030D-6E8A-4147-A177-3AD203B41FA5}">
                      <a16:colId xmlns:a16="http://schemas.microsoft.com/office/drawing/2014/main" val="20000"/>
                    </a:ext>
                  </a:extLst>
                </a:gridCol>
                <a:gridCol w="958642">
                  <a:extLst>
                    <a:ext uri="{9D8B030D-6E8A-4147-A177-3AD203B41FA5}">
                      <a16:colId xmlns:a16="http://schemas.microsoft.com/office/drawing/2014/main" val="20001"/>
                    </a:ext>
                  </a:extLst>
                </a:gridCol>
                <a:gridCol w="958642">
                  <a:extLst>
                    <a:ext uri="{9D8B030D-6E8A-4147-A177-3AD203B41FA5}">
                      <a16:colId xmlns:a16="http://schemas.microsoft.com/office/drawing/2014/main" val="20002"/>
                    </a:ext>
                  </a:extLst>
                </a:gridCol>
                <a:gridCol w="958642">
                  <a:extLst>
                    <a:ext uri="{9D8B030D-6E8A-4147-A177-3AD203B41FA5}">
                      <a16:colId xmlns:a16="http://schemas.microsoft.com/office/drawing/2014/main" val="20003"/>
                    </a:ext>
                  </a:extLst>
                </a:gridCol>
                <a:gridCol w="958642">
                  <a:extLst>
                    <a:ext uri="{9D8B030D-6E8A-4147-A177-3AD203B41FA5}">
                      <a16:colId xmlns:a16="http://schemas.microsoft.com/office/drawing/2014/main" val="20004"/>
                    </a:ext>
                  </a:extLst>
                </a:gridCol>
                <a:gridCol w="958642">
                  <a:extLst>
                    <a:ext uri="{9D8B030D-6E8A-4147-A177-3AD203B41FA5}">
                      <a16:colId xmlns:a16="http://schemas.microsoft.com/office/drawing/2014/main" val="20005"/>
                    </a:ext>
                  </a:extLst>
                </a:gridCol>
                <a:gridCol w="958642">
                  <a:extLst>
                    <a:ext uri="{9D8B030D-6E8A-4147-A177-3AD203B41FA5}">
                      <a16:colId xmlns:a16="http://schemas.microsoft.com/office/drawing/2014/main" val="20006"/>
                    </a:ext>
                  </a:extLst>
                </a:gridCol>
                <a:gridCol w="958642">
                  <a:extLst>
                    <a:ext uri="{9D8B030D-6E8A-4147-A177-3AD203B41FA5}">
                      <a16:colId xmlns:a16="http://schemas.microsoft.com/office/drawing/2014/main" val="20007"/>
                    </a:ext>
                  </a:extLst>
                </a:gridCol>
                <a:gridCol w="958642">
                  <a:extLst>
                    <a:ext uri="{9D8B030D-6E8A-4147-A177-3AD203B41FA5}">
                      <a16:colId xmlns:a16="http://schemas.microsoft.com/office/drawing/2014/main" val="20008"/>
                    </a:ext>
                  </a:extLst>
                </a:gridCol>
                <a:gridCol w="958642">
                  <a:extLst>
                    <a:ext uri="{9D8B030D-6E8A-4147-A177-3AD203B41FA5}">
                      <a16:colId xmlns:a16="http://schemas.microsoft.com/office/drawing/2014/main" val="20009"/>
                    </a:ext>
                  </a:extLst>
                </a:gridCol>
              </a:tblGrid>
              <a:tr h="298206">
                <a:tc>
                  <a:txBody>
                    <a:bodyPr/>
                    <a:lstStyle/>
                    <a:p>
                      <a:pPr algn="ctr"/>
                      <a:endParaRPr sz="1200" b="1" i="0" u="none">
                        <a:solidFill>
                          <a:srgbClr val="333333"/>
                        </a:solidFill>
                        <a:latin typeface="Arial" pitchFamily="34" charset="0"/>
                      </a:endParaRPr>
                    </a:p>
                  </a:txBody>
                  <a:tcPr/>
                </a:tc>
                <a:tc gridSpan="2">
                  <a:txBody>
                    <a:bodyPr/>
                    <a:lstStyle/>
                    <a:p>
                      <a:pPr algn="l"/>
                      <a:r>
                        <a:rPr sz="1200" b="1" i="0" u="none">
                          <a:solidFill>
                            <a:srgbClr val="333333"/>
                          </a:solidFill>
                          <a:latin typeface="Arial"/>
                        </a:rPr>
                        <a:t>Teollisuus</a:t>
                      </a:r>
                    </a:p>
                  </a:txBody>
                  <a:tcPr/>
                </a:tc>
                <a:tc hMerge="1">
                  <a:txBody>
                    <a:bodyPr/>
                    <a:lstStyle/>
                    <a:p>
                      <a:endParaRPr/>
                    </a:p>
                  </a:txBody>
                  <a:tcPr/>
                </a:tc>
                <a:tc gridSpan="2">
                  <a:txBody>
                    <a:bodyPr/>
                    <a:lstStyle/>
                    <a:p>
                      <a:pPr algn="l"/>
                      <a:r>
                        <a:rPr sz="1200" b="1" i="0" u="none">
                          <a:solidFill>
                            <a:srgbClr val="333333"/>
                          </a:solidFill>
                          <a:latin typeface="Arial"/>
                        </a:rPr>
                        <a:t>Kauppa</a:t>
                      </a:r>
                    </a:p>
                  </a:txBody>
                  <a:tcPr/>
                </a:tc>
                <a:tc hMerge="1">
                  <a:txBody>
                    <a:bodyPr/>
                    <a:lstStyle/>
                    <a:p>
                      <a:endParaRPr/>
                    </a:p>
                  </a:txBody>
                  <a:tcPr/>
                </a:tc>
                <a:tc gridSpan="2">
                  <a:txBody>
                    <a:bodyPr/>
                    <a:lstStyle/>
                    <a:p>
                      <a:pPr algn="l"/>
                      <a:r>
                        <a:rPr sz="1200" b="1" i="0" u="none">
                          <a:solidFill>
                            <a:srgbClr val="333333"/>
                          </a:solidFill>
                          <a:latin typeface="Arial"/>
                        </a:rPr>
                        <a:t>Rakentaminen</a:t>
                      </a:r>
                    </a:p>
                  </a:txBody>
                  <a:tcPr/>
                </a:tc>
                <a:tc hMerge="1">
                  <a:txBody>
                    <a:bodyPr/>
                    <a:lstStyle/>
                    <a:p>
                      <a:endParaRPr/>
                    </a:p>
                  </a:txBody>
                  <a:tcPr/>
                </a:tc>
                <a:tc gridSpan="2">
                  <a:txBody>
                    <a:bodyPr/>
                    <a:lstStyle/>
                    <a:p>
                      <a:pPr algn="l"/>
                      <a:r>
                        <a:rPr sz="1200" b="1" i="0" u="none">
                          <a:solidFill>
                            <a:srgbClr val="333333"/>
                          </a:solidFill>
                          <a:latin typeface="Arial"/>
                        </a:rPr>
                        <a:t>Palvelut</a:t>
                      </a:r>
                    </a:p>
                  </a:txBody>
                  <a:tcPr/>
                </a:tc>
                <a:tc hMerge="1">
                  <a:txBody>
                    <a:bodyPr/>
                    <a:lstStyle/>
                    <a:p>
                      <a:endParaRPr/>
                    </a:p>
                  </a:txBody>
                  <a:tcPr/>
                </a:tc>
                <a:tc>
                  <a:txBody>
                    <a:bodyPr/>
                    <a:lstStyle/>
                    <a:p>
                      <a:pPr algn="ctr"/>
                      <a:endParaRPr sz="1200" b="1" i="0" u="none">
                        <a:solidFill>
                          <a:srgbClr val="333333"/>
                        </a:solidFill>
                        <a:latin typeface="Arial"/>
                      </a:endParaRPr>
                    </a:p>
                  </a:txBody>
                  <a:tcPr/>
                </a:tc>
                <a:extLst>
                  <a:ext uri="{0D108BD9-81ED-4DB2-BD59-A6C34878D82A}">
                    <a16:rowId xmlns:a16="http://schemas.microsoft.com/office/drawing/2014/main" val="10000"/>
                  </a:ext>
                </a:extLst>
              </a:tr>
              <a:tr h="298206">
                <a:tc>
                  <a:txBody>
                    <a:bodyPr/>
                    <a:lstStyle/>
                    <a:p>
                      <a:pPr algn="ctr"/>
                      <a:endParaRPr sz="1200" b="1" i="0" u="none">
                        <a:solidFill>
                          <a:srgbClr val="333333"/>
                        </a:solidFill>
                        <a:latin typeface="Arial" pitchFamily="34" charset="0"/>
                      </a:endParaRP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ctr"/>
                      <a:r>
                        <a:rPr sz="1200" b="1" i="0" u="none">
                          <a:solidFill>
                            <a:srgbClr val="333333"/>
                          </a:solidFill>
                          <a:latin typeface="Arial"/>
                        </a:rPr>
                        <a:t>n</a:t>
                      </a:r>
                    </a:p>
                  </a:txBody>
                  <a:tcPr>
                    <a:lnB w="25400">
                      <a:solidFill>
                        <a:srgbClr val="124456"/>
                      </a:solidFill>
                    </a:lnB>
                  </a:tcPr>
                </a:tc>
                <a:tc>
                  <a:txBody>
                    <a:bodyPr/>
                    <a:lstStyle/>
                    <a:p>
                      <a:pPr algn="ctr"/>
                      <a:r>
                        <a:rPr sz="1200" b="1" i="0" u="none">
                          <a:solidFill>
                            <a:srgbClr val="333333"/>
                          </a:solidFill>
                          <a:latin typeface="Arial"/>
                        </a:rPr>
                        <a:t>Prosentti</a:t>
                      </a:r>
                    </a:p>
                  </a:txBody>
                  <a:tcPr>
                    <a:lnB w="25400">
                      <a:solidFill>
                        <a:srgbClr val="124456"/>
                      </a:solidFill>
                    </a:lnB>
                  </a:tcPr>
                </a:tc>
                <a:tc>
                  <a:txBody>
                    <a:bodyPr/>
                    <a:lstStyle/>
                    <a:p>
                      <a:pPr algn="l"/>
                      <a:r>
                        <a:rPr sz="1200" b="1" i="0" u="none">
                          <a:solidFill>
                            <a:srgbClr val="333333"/>
                          </a:solidFill>
                          <a:latin typeface="Arial"/>
                        </a:rPr>
                        <a:t>Yhteensä</a:t>
                      </a:r>
                    </a:p>
                  </a:txBody>
                  <a:tcPr>
                    <a:lnB w="25400">
                      <a:solidFill>
                        <a:srgbClr val="124456"/>
                      </a:solidFill>
                    </a:lnB>
                  </a:tcPr>
                </a:tc>
                <a:extLst>
                  <a:ext uri="{0D108BD9-81ED-4DB2-BD59-A6C34878D82A}">
                    <a16:rowId xmlns:a16="http://schemas.microsoft.com/office/drawing/2014/main" val="10001"/>
                  </a:ext>
                </a:extLst>
              </a:tr>
              <a:tr h="894617">
                <a:tc>
                  <a:txBody>
                    <a:bodyPr/>
                    <a:lstStyle/>
                    <a:p>
                      <a:pPr algn="l"/>
                      <a:r>
                        <a:rPr sz="1200" b="0" i="0" u="none">
                          <a:solidFill>
                            <a:srgbClr val="333333"/>
                          </a:solidFill>
                          <a:latin typeface="Arial"/>
                        </a:rPr>
                        <a:t>pysyy suunnilleen samana kuin viime vuonna</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19,3%</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11</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18,0%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16,7%</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70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31,0%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102</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2"/>
                  </a:ext>
                </a:extLst>
              </a:tr>
              <a:tr h="894617">
                <a:tc>
                  <a:txBody>
                    <a:bodyPr/>
                    <a:lstStyle/>
                    <a:p>
                      <a:pPr algn="l"/>
                      <a:r>
                        <a:rPr sz="1200" b="0" i="0" u="none">
                          <a:solidFill>
                            <a:srgbClr val="333333"/>
                          </a:solidFill>
                          <a:latin typeface="Arial"/>
                        </a:rPr>
                        <a:t>tulee laskemaan vähäisessä määrin</a:t>
                      </a:r>
                    </a:p>
                  </a:txBody>
                  <a:tcPr>
                    <a:solidFill>
                      <a:srgbClr val="EFEFEF"/>
                    </a:solidFill>
                  </a:tcPr>
                </a:tc>
                <a:tc>
                  <a:txBody>
                    <a:bodyPr/>
                    <a:lstStyle/>
                    <a:p>
                      <a:pPr algn="r"/>
                      <a:r>
                        <a:rPr sz="1200" b="0" i="0" u="none">
                          <a:solidFill>
                            <a:srgbClr val="333333"/>
                          </a:solidFill>
                          <a:latin typeface="Arial"/>
                        </a:rPr>
                        <a:t>9</a:t>
                      </a:r>
                    </a:p>
                  </a:txBody>
                  <a:tcPr>
                    <a:solidFill>
                      <a:srgbClr val="EFEFEF"/>
                    </a:solidFill>
                  </a:tcPr>
                </a:tc>
                <a:tc>
                  <a:txBody>
                    <a:bodyPr/>
                    <a:lstStyle/>
                    <a:p>
                      <a:pPr algn="r"/>
                      <a:r>
                        <a:rPr sz="1200" b="0" i="0" u="none">
                          <a:solidFill>
                            <a:srgbClr val="333333"/>
                          </a:solidFill>
                          <a:latin typeface="Arial"/>
                        </a:rPr>
                        <a:t>15,8%</a:t>
                      </a:r>
                    </a:p>
                  </a:txBody>
                  <a:tcPr>
                    <a:solidFill>
                      <a:srgbClr val="EFEFEF"/>
                    </a:solidFill>
                  </a:tcPr>
                </a:tc>
                <a:tc>
                  <a:txBody>
                    <a:bodyPr/>
                    <a:lstStyle/>
                    <a:p>
                      <a:pPr algn="r"/>
                      <a:r>
                        <a:rPr sz="1200" b="0" i="0" u="none">
                          <a:solidFill>
                            <a:srgbClr val="333333"/>
                          </a:solidFill>
                          <a:latin typeface="Arial"/>
                        </a:rPr>
                        <a:t>21</a:t>
                      </a:r>
                    </a:p>
                  </a:txBody>
                  <a:tcPr>
                    <a:solidFill>
                      <a:srgbClr val="EFEFEF"/>
                    </a:solidFill>
                  </a:tcPr>
                </a:tc>
                <a:tc>
                  <a:txBody>
                    <a:bodyPr/>
                    <a:lstStyle/>
                    <a:p>
                      <a:pPr algn="r"/>
                      <a:r>
                        <a:rPr sz="1200" b="0" i="0" u="none">
                          <a:solidFill>
                            <a:srgbClr val="333333"/>
                          </a:solidFill>
                          <a:latin typeface="Arial"/>
                        </a:rPr>
                        <a:t>34,4%</a:t>
                      </a:r>
                    </a:p>
                  </a:txBody>
                  <a:tcPr>
                    <a:solidFill>
                      <a:srgbClr val="EFEFEF"/>
                    </a:solidFill>
                  </a:tcPr>
                </a:tc>
                <a:tc>
                  <a:txBody>
                    <a:bodyPr/>
                    <a:lstStyle/>
                    <a:p>
                      <a:pPr algn="r"/>
                      <a:r>
                        <a:rPr sz="1200" b="0" i="0" u="none">
                          <a:solidFill>
                            <a:srgbClr val="333333"/>
                          </a:solidFill>
                          <a:latin typeface="Arial"/>
                        </a:rPr>
                        <a:t>21</a:t>
                      </a:r>
                    </a:p>
                  </a:txBody>
                  <a:tcPr>
                    <a:solidFill>
                      <a:srgbClr val="EFEFEF"/>
                    </a:solidFill>
                  </a:tcPr>
                </a:tc>
                <a:tc>
                  <a:txBody>
                    <a:bodyPr/>
                    <a:lstStyle/>
                    <a:p>
                      <a:pPr algn="r"/>
                      <a:r>
                        <a:rPr sz="1200" b="0" i="0" u="none">
                          <a:solidFill>
                            <a:srgbClr val="333333"/>
                          </a:solidFill>
                          <a:latin typeface="Arial"/>
                        </a:rPr>
                        <a:t>35,0%</a:t>
                      </a:r>
                    </a:p>
                  </a:txBody>
                  <a:tcPr>
                    <a:solidFill>
                      <a:srgbClr val="EFEFEF"/>
                    </a:solidFill>
                  </a:tcPr>
                </a:tc>
                <a:tc>
                  <a:txBody>
                    <a:bodyPr/>
                    <a:lstStyle/>
                    <a:p>
                      <a:pPr algn="r"/>
                      <a:r>
                        <a:rPr sz="1200" b="0" i="0" u="none">
                          <a:solidFill>
                            <a:srgbClr val="333333"/>
                          </a:solidFill>
                          <a:latin typeface="Arial"/>
                        </a:rPr>
                        <a:t>53</a:t>
                      </a:r>
                    </a:p>
                  </a:txBody>
                  <a:tcPr>
                    <a:solidFill>
                      <a:srgbClr val="EFEFEF"/>
                    </a:solidFill>
                  </a:tcPr>
                </a:tc>
                <a:tc>
                  <a:txBody>
                    <a:bodyPr/>
                    <a:lstStyle/>
                    <a:p>
                      <a:pPr algn="r"/>
                      <a:r>
                        <a:rPr sz="1200" b="0" i="0" u="none">
                          <a:solidFill>
                            <a:srgbClr val="333333"/>
                          </a:solidFill>
                          <a:latin typeface="Arial"/>
                        </a:rPr>
                        <a:t>23,4%</a:t>
                      </a:r>
                    </a:p>
                  </a:txBody>
                  <a:tcPr>
                    <a:solidFill>
                      <a:srgbClr val="EFEFEF"/>
                    </a:solidFill>
                  </a:tcPr>
                </a:tc>
                <a:tc>
                  <a:txBody>
                    <a:bodyPr/>
                    <a:lstStyle/>
                    <a:p>
                      <a:pPr algn="r"/>
                      <a:r>
                        <a:rPr sz="1200" b="0" i="0" u="none">
                          <a:solidFill>
                            <a:srgbClr val="333333"/>
                          </a:solidFill>
                          <a:latin typeface="Arial"/>
                        </a:rPr>
                        <a:t>104</a:t>
                      </a:r>
                    </a:p>
                  </a:txBody>
                  <a:tcPr>
                    <a:solidFill>
                      <a:srgbClr val="EFEFEF"/>
                    </a:solidFill>
                  </a:tcPr>
                </a:tc>
                <a:extLst>
                  <a:ext uri="{0D108BD9-81ED-4DB2-BD59-A6C34878D82A}">
                    <a16:rowId xmlns:a16="http://schemas.microsoft.com/office/drawing/2014/main" val="10003"/>
                  </a:ext>
                </a:extLst>
              </a:tr>
              <a:tr h="894617">
                <a:tc>
                  <a:txBody>
                    <a:bodyPr/>
                    <a:lstStyle/>
                    <a:p>
                      <a:pPr algn="l"/>
                      <a:r>
                        <a:rPr sz="1200" b="0" i="0" u="none">
                          <a:solidFill>
                            <a:srgbClr val="333333"/>
                          </a:solidFill>
                          <a:latin typeface="Arial"/>
                        </a:rPr>
                        <a:t>tulee laskemaan merkittävässä määrin</a:t>
                      </a:r>
                    </a:p>
                  </a:txBody>
                  <a:tcPr/>
                </a:tc>
                <a:tc>
                  <a:txBody>
                    <a:bodyPr/>
                    <a:lstStyle/>
                    <a:p>
                      <a:pPr algn="r"/>
                      <a:r>
                        <a:rPr sz="1200" b="0" i="0" u="none">
                          <a:solidFill>
                            <a:srgbClr val="333333"/>
                          </a:solidFill>
                          <a:latin typeface="Arial"/>
                        </a:rPr>
                        <a:t>6</a:t>
                      </a:r>
                    </a:p>
                  </a:txBody>
                  <a:tcPr/>
                </a:tc>
                <a:tc>
                  <a:txBody>
                    <a:bodyPr/>
                    <a:lstStyle/>
                    <a:p>
                      <a:pPr algn="r"/>
                      <a:r>
                        <a:rPr sz="1200" b="0" i="0" u="none">
                          <a:solidFill>
                            <a:srgbClr val="333333"/>
                          </a:solidFill>
                          <a:latin typeface="Arial"/>
                        </a:rPr>
                        <a:t>10,5%</a:t>
                      </a:r>
                    </a:p>
                  </a:txBody>
                  <a:tcPr/>
                </a:tc>
                <a:tc>
                  <a:txBody>
                    <a:bodyPr/>
                    <a:lstStyle/>
                    <a:p>
                      <a:pPr algn="r"/>
                      <a:r>
                        <a:rPr sz="1200" b="0" i="0" u="none">
                          <a:solidFill>
                            <a:srgbClr val="333333"/>
                          </a:solidFill>
                          <a:latin typeface="Arial"/>
                        </a:rPr>
                        <a:t>13</a:t>
                      </a:r>
                    </a:p>
                  </a:txBody>
                  <a:tcPr/>
                </a:tc>
                <a:tc>
                  <a:txBody>
                    <a:bodyPr/>
                    <a:lstStyle/>
                    <a:p>
                      <a:pPr algn="r"/>
                      <a:r>
                        <a:rPr sz="1200" b="0" i="0" u="none">
                          <a:solidFill>
                            <a:srgbClr val="333333"/>
                          </a:solidFill>
                          <a:latin typeface="Arial"/>
                        </a:rPr>
                        <a:t>21,3%</a:t>
                      </a:r>
                    </a:p>
                  </a:txBody>
                  <a:tcPr/>
                </a:tc>
                <a:tc>
                  <a:txBody>
                    <a:bodyPr/>
                    <a:lstStyle/>
                    <a:p>
                      <a:pPr algn="r"/>
                      <a:r>
                        <a:rPr sz="1200" b="0" i="0" u="none">
                          <a:solidFill>
                            <a:srgbClr val="333333"/>
                          </a:solidFill>
                          <a:latin typeface="Arial"/>
                        </a:rPr>
                        <a:t>8</a:t>
                      </a:r>
                    </a:p>
                  </a:txBody>
                  <a:tcPr/>
                </a:tc>
                <a:tc>
                  <a:txBody>
                    <a:bodyPr/>
                    <a:lstStyle/>
                    <a:p>
                      <a:pPr algn="r"/>
                      <a:r>
                        <a:rPr sz="1200" b="0" i="0" u="none">
                          <a:solidFill>
                            <a:srgbClr val="333333"/>
                          </a:solidFill>
                          <a:latin typeface="Arial"/>
                        </a:rPr>
                        <a:t>13,3%</a:t>
                      </a:r>
                    </a:p>
                  </a:txBody>
                  <a:tcPr/>
                </a:tc>
                <a:tc>
                  <a:txBody>
                    <a:bodyPr/>
                    <a:lstStyle/>
                    <a:p>
                      <a:pPr algn="r"/>
                      <a:r>
                        <a:rPr sz="1200" b="0" i="0" u="none">
                          <a:solidFill>
                            <a:srgbClr val="333333"/>
                          </a:solidFill>
                          <a:latin typeface="Arial"/>
                        </a:rPr>
                        <a:t>32</a:t>
                      </a:r>
                    </a:p>
                  </a:txBody>
                  <a:tcPr/>
                </a:tc>
                <a:tc>
                  <a:txBody>
                    <a:bodyPr/>
                    <a:lstStyle/>
                    <a:p>
                      <a:pPr algn="r"/>
                      <a:r>
                        <a:rPr sz="1200" b="0" i="0" u="none">
                          <a:solidFill>
                            <a:srgbClr val="333333"/>
                          </a:solidFill>
                          <a:latin typeface="Arial"/>
                        </a:rPr>
                        <a:t>14,2%</a:t>
                      </a:r>
                    </a:p>
                  </a:txBody>
                  <a:tcPr/>
                </a:tc>
                <a:tc>
                  <a:txBody>
                    <a:bodyPr/>
                    <a:lstStyle/>
                    <a:p>
                      <a:pPr algn="r"/>
                      <a:r>
                        <a:rPr sz="1200" b="0" i="0" u="none">
                          <a:solidFill>
                            <a:srgbClr val="333333"/>
                          </a:solidFill>
                          <a:latin typeface="Arial"/>
                        </a:rPr>
                        <a:t>59</a:t>
                      </a:r>
                    </a:p>
                  </a:txBody>
                  <a:tcPr/>
                </a:tc>
                <a:extLst>
                  <a:ext uri="{0D108BD9-81ED-4DB2-BD59-A6C34878D82A}">
                    <a16:rowId xmlns:a16="http://schemas.microsoft.com/office/drawing/2014/main" val="10004"/>
                  </a:ext>
                </a:extLst>
              </a:tr>
              <a:tr h="894617">
                <a:tc>
                  <a:txBody>
                    <a:bodyPr/>
                    <a:lstStyle/>
                    <a:p>
                      <a:pPr algn="l"/>
                      <a:r>
                        <a:rPr sz="1200" b="0" i="0" u="none">
                          <a:solidFill>
                            <a:srgbClr val="333333"/>
                          </a:solidFill>
                          <a:latin typeface="Arial"/>
                        </a:rPr>
                        <a:t>tulee kasvamaan vähäisessä määrin</a:t>
                      </a:r>
                    </a:p>
                  </a:txBody>
                  <a:tcPr>
                    <a:solidFill>
                      <a:srgbClr val="EFEFEF"/>
                    </a:solidFill>
                  </a:tcPr>
                </a:tc>
                <a:tc>
                  <a:txBody>
                    <a:bodyPr/>
                    <a:lstStyle/>
                    <a:p>
                      <a:pPr algn="r"/>
                      <a:r>
                        <a:rPr sz="1200" b="0" i="0" u="none">
                          <a:solidFill>
                            <a:srgbClr val="333333"/>
                          </a:solidFill>
                          <a:latin typeface="Arial"/>
                        </a:rPr>
                        <a:t>20</a:t>
                      </a:r>
                    </a:p>
                  </a:txBody>
                  <a:tcPr>
                    <a:solidFill>
                      <a:srgbClr val="EFEFEF"/>
                    </a:solidFill>
                  </a:tcPr>
                </a:tc>
                <a:tc>
                  <a:txBody>
                    <a:bodyPr/>
                    <a:lstStyle/>
                    <a:p>
                      <a:pPr algn="r"/>
                      <a:r>
                        <a:rPr sz="1200" b="0" i="0" u="none">
                          <a:solidFill>
                            <a:srgbClr val="333333"/>
                          </a:solidFill>
                          <a:latin typeface="Arial"/>
                        </a:rPr>
                        <a:t>35,1%</a:t>
                      </a:r>
                    </a:p>
                  </a:txBody>
                  <a:tcPr>
                    <a:solidFill>
                      <a:srgbClr val="EFEFEF"/>
                    </a:solidFill>
                  </a:tcPr>
                </a:tc>
                <a:tc>
                  <a:txBody>
                    <a:bodyPr/>
                    <a:lstStyle/>
                    <a:p>
                      <a:pPr algn="r"/>
                      <a:r>
                        <a:rPr sz="1200" b="0" i="0" u="none">
                          <a:solidFill>
                            <a:srgbClr val="333333"/>
                          </a:solidFill>
                          <a:latin typeface="Arial"/>
                        </a:rPr>
                        <a:t>15</a:t>
                      </a:r>
                    </a:p>
                  </a:txBody>
                  <a:tcPr>
                    <a:solidFill>
                      <a:srgbClr val="EFEFEF"/>
                    </a:solidFill>
                  </a:tcPr>
                </a:tc>
                <a:tc>
                  <a:txBody>
                    <a:bodyPr/>
                    <a:lstStyle/>
                    <a:p>
                      <a:pPr algn="r"/>
                      <a:r>
                        <a:rPr sz="1200" b="0" i="0" u="none">
                          <a:solidFill>
                            <a:srgbClr val="333333"/>
                          </a:solidFill>
                          <a:latin typeface="Arial"/>
                        </a:rPr>
                        <a:t>24,6%</a:t>
                      </a:r>
                    </a:p>
                  </a:txBody>
                  <a:tcPr>
                    <a:solidFill>
                      <a:srgbClr val="EFEFEF"/>
                    </a:solidFill>
                  </a:tcPr>
                </a:tc>
                <a:tc>
                  <a:txBody>
                    <a:bodyPr/>
                    <a:lstStyle/>
                    <a:p>
                      <a:pPr algn="r"/>
                      <a:r>
                        <a:rPr sz="1200" b="0" i="0" u="none">
                          <a:solidFill>
                            <a:srgbClr val="333333"/>
                          </a:solidFill>
                          <a:latin typeface="Arial"/>
                        </a:rPr>
                        <a:t>14</a:t>
                      </a:r>
                    </a:p>
                  </a:txBody>
                  <a:tcPr>
                    <a:solidFill>
                      <a:srgbClr val="EFEFEF"/>
                    </a:solidFill>
                  </a:tcPr>
                </a:tc>
                <a:tc>
                  <a:txBody>
                    <a:bodyPr/>
                    <a:lstStyle/>
                    <a:p>
                      <a:pPr algn="r"/>
                      <a:r>
                        <a:rPr sz="1200" b="0" i="0" u="none">
                          <a:solidFill>
                            <a:srgbClr val="333333"/>
                          </a:solidFill>
                          <a:latin typeface="Arial"/>
                        </a:rPr>
                        <a:t>23,3%</a:t>
                      </a:r>
                    </a:p>
                  </a:txBody>
                  <a:tcPr>
                    <a:solidFill>
                      <a:srgbClr val="EFEFEF"/>
                    </a:solidFill>
                  </a:tcPr>
                </a:tc>
                <a:tc>
                  <a:txBody>
                    <a:bodyPr/>
                    <a:lstStyle/>
                    <a:p>
                      <a:pPr algn="r"/>
                      <a:r>
                        <a:rPr sz="1200" b="0" i="0" u="none" dirty="0">
                          <a:solidFill>
                            <a:srgbClr val="333333"/>
                          </a:solidFill>
                          <a:latin typeface="Arial"/>
                        </a:rPr>
                        <a:t>55</a:t>
                      </a:r>
                    </a:p>
                  </a:txBody>
                  <a:tcPr>
                    <a:solidFill>
                      <a:srgbClr val="EFEFEF"/>
                    </a:solidFill>
                  </a:tcPr>
                </a:tc>
                <a:tc>
                  <a:txBody>
                    <a:bodyPr/>
                    <a:lstStyle/>
                    <a:p>
                      <a:pPr algn="r"/>
                      <a:r>
                        <a:rPr sz="1200" b="0" i="0" u="none">
                          <a:solidFill>
                            <a:srgbClr val="333333"/>
                          </a:solidFill>
                          <a:latin typeface="Arial"/>
                        </a:rPr>
                        <a:t>24,3%</a:t>
                      </a:r>
                    </a:p>
                  </a:txBody>
                  <a:tcPr>
                    <a:solidFill>
                      <a:srgbClr val="EFEFEF"/>
                    </a:solidFill>
                  </a:tcPr>
                </a:tc>
                <a:tc>
                  <a:txBody>
                    <a:bodyPr/>
                    <a:lstStyle/>
                    <a:p>
                      <a:pPr algn="r"/>
                      <a:r>
                        <a:rPr sz="1200" b="0" i="0" u="none">
                          <a:solidFill>
                            <a:srgbClr val="333333"/>
                          </a:solidFill>
                          <a:latin typeface="Arial"/>
                        </a:rPr>
                        <a:t>104</a:t>
                      </a:r>
                    </a:p>
                  </a:txBody>
                  <a:tcPr>
                    <a:solidFill>
                      <a:srgbClr val="EFEFEF"/>
                    </a:solidFill>
                  </a:tcPr>
                </a:tc>
                <a:extLst>
                  <a:ext uri="{0D108BD9-81ED-4DB2-BD59-A6C34878D82A}">
                    <a16:rowId xmlns:a16="http://schemas.microsoft.com/office/drawing/2014/main" val="10005"/>
                  </a:ext>
                </a:extLst>
              </a:tr>
              <a:tr h="695813">
                <a:tc>
                  <a:txBody>
                    <a:bodyPr/>
                    <a:lstStyle/>
                    <a:p>
                      <a:pPr algn="l"/>
                      <a:r>
                        <a:rPr sz="1200" b="0" i="0" u="none">
                          <a:solidFill>
                            <a:srgbClr val="333333"/>
                          </a:solidFill>
                          <a:latin typeface="Arial"/>
                        </a:rPr>
                        <a:t>tulee kasvamaan merkittävästi</a:t>
                      </a:r>
                    </a:p>
                  </a:txBody>
                  <a:tcPr/>
                </a:tc>
                <a:tc>
                  <a:txBody>
                    <a:bodyPr/>
                    <a:lstStyle/>
                    <a:p>
                      <a:pPr algn="r"/>
                      <a:r>
                        <a:rPr sz="1200" b="0" i="0" u="none">
                          <a:solidFill>
                            <a:srgbClr val="333333"/>
                          </a:solidFill>
                          <a:latin typeface="Arial"/>
                        </a:rPr>
                        <a:t>11</a:t>
                      </a:r>
                    </a:p>
                  </a:txBody>
                  <a:tcPr/>
                </a:tc>
                <a:tc>
                  <a:txBody>
                    <a:bodyPr/>
                    <a:lstStyle/>
                    <a:p>
                      <a:pPr algn="r"/>
                      <a:r>
                        <a:rPr sz="1200" b="0" i="0" u="none">
                          <a:solidFill>
                            <a:srgbClr val="333333"/>
                          </a:solidFill>
                          <a:latin typeface="Arial"/>
                        </a:rPr>
                        <a:t>19,3%</a:t>
                      </a:r>
                    </a:p>
                  </a:txBody>
                  <a:tcPr/>
                </a:tc>
                <a:tc>
                  <a:txBody>
                    <a:bodyPr/>
                    <a:lstStyle/>
                    <a:p>
                      <a:pPr algn="r"/>
                      <a:r>
                        <a:rPr sz="1200" b="0" i="0" u="none">
                          <a:solidFill>
                            <a:srgbClr val="333333"/>
                          </a:solidFill>
                          <a:latin typeface="Arial"/>
                        </a:rPr>
                        <a:t>1</a:t>
                      </a:r>
                    </a:p>
                  </a:txBody>
                  <a:tcPr/>
                </a:tc>
                <a:tc>
                  <a:txBody>
                    <a:bodyPr/>
                    <a:lstStyle/>
                    <a:p>
                      <a:pPr algn="r"/>
                      <a:r>
                        <a:rPr sz="1200" b="0" i="0" u="none">
                          <a:solidFill>
                            <a:srgbClr val="333333"/>
                          </a:solidFill>
                          <a:latin typeface="Arial"/>
                        </a:rPr>
                        <a:t>1,7%</a:t>
                      </a:r>
                    </a:p>
                  </a:txBody>
                  <a:tcPr/>
                </a:tc>
                <a:tc>
                  <a:txBody>
                    <a:bodyPr/>
                    <a:lstStyle/>
                    <a:p>
                      <a:pPr algn="r"/>
                      <a:r>
                        <a:rPr sz="1200" b="0" i="0" u="none">
                          <a:solidFill>
                            <a:srgbClr val="333333"/>
                          </a:solidFill>
                          <a:latin typeface="Arial"/>
                        </a:rPr>
                        <a:t>7</a:t>
                      </a:r>
                    </a:p>
                  </a:txBody>
                  <a:tcPr/>
                </a:tc>
                <a:tc>
                  <a:txBody>
                    <a:bodyPr/>
                    <a:lstStyle/>
                    <a:p>
                      <a:pPr algn="r"/>
                      <a:r>
                        <a:rPr sz="1200" b="0" i="0" u="none">
                          <a:solidFill>
                            <a:srgbClr val="333333"/>
                          </a:solidFill>
                          <a:latin typeface="Arial"/>
                        </a:rPr>
                        <a:t>11,7%</a:t>
                      </a:r>
                    </a:p>
                  </a:txBody>
                  <a:tcPr/>
                </a:tc>
                <a:tc>
                  <a:txBody>
                    <a:bodyPr/>
                    <a:lstStyle/>
                    <a:p>
                      <a:pPr algn="r"/>
                      <a:r>
                        <a:rPr sz="1200" b="0" i="0" u="none">
                          <a:solidFill>
                            <a:srgbClr val="333333"/>
                          </a:solidFill>
                          <a:latin typeface="Arial"/>
                        </a:rPr>
                        <a:t>16</a:t>
                      </a:r>
                    </a:p>
                  </a:txBody>
                  <a:tcPr/>
                </a:tc>
                <a:tc>
                  <a:txBody>
                    <a:bodyPr/>
                    <a:lstStyle/>
                    <a:p>
                      <a:pPr algn="r"/>
                      <a:r>
                        <a:rPr sz="1200" b="0" i="0" u="none">
                          <a:solidFill>
                            <a:srgbClr val="333333"/>
                          </a:solidFill>
                          <a:latin typeface="Arial"/>
                        </a:rPr>
                        <a:t>7,1%</a:t>
                      </a:r>
                    </a:p>
                  </a:txBody>
                  <a:tcPr/>
                </a:tc>
                <a:tc>
                  <a:txBody>
                    <a:bodyPr/>
                    <a:lstStyle/>
                    <a:p>
                      <a:pPr algn="r"/>
                      <a:r>
                        <a:rPr sz="1200" b="0" i="0" u="none">
                          <a:solidFill>
                            <a:srgbClr val="333333"/>
                          </a:solidFill>
                          <a:latin typeface="Arial"/>
                        </a:rPr>
                        <a:t>35</a:t>
                      </a:r>
                    </a:p>
                  </a:txBody>
                  <a:tcPr/>
                </a:tc>
                <a:extLst>
                  <a:ext uri="{0D108BD9-81ED-4DB2-BD59-A6C34878D82A}">
                    <a16:rowId xmlns:a16="http://schemas.microsoft.com/office/drawing/2014/main" val="10006"/>
                  </a:ext>
                </a:extLst>
              </a:tr>
              <a:tr h="298206">
                <a:tc>
                  <a:txBody>
                    <a:bodyPr/>
                    <a:lstStyle/>
                    <a:p>
                      <a:pPr algn="l"/>
                      <a:r>
                        <a:rPr sz="1200" b="1" i="0" u="none">
                          <a:solidFill>
                            <a:srgbClr val="333333"/>
                          </a:solidFill>
                          <a:latin typeface="Arial"/>
                        </a:rPr>
                        <a:t>Yhteensä</a:t>
                      </a:r>
                    </a:p>
                  </a:txBody>
                  <a:tcPr/>
                </a:tc>
                <a:tc>
                  <a:txBody>
                    <a:bodyPr/>
                    <a:lstStyle/>
                    <a:p>
                      <a:pPr algn="ctr"/>
                      <a:r>
                        <a:rPr sz="1200" b="1" i="0" u="none">
                          <a:solidFill>
                            <a:srgbClr val="333333"/>
                          </a:solidFill>
                          <a:latin typeface="Arial"/>
                        </a:rPr>
                        <a:t>57</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61</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60</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a:solidFill>
                            <a:srgbClr val="333333"/>
                          </a:solidFill>
                          <a:latin typeface="Arial"/>
                        </a:rPr>
                        <a:t>226</a:t>
                      </a:r>
                    </a:p>
                  </a:txBody>
                  <a:tcPr/>
                </a:tc>
                <a:tc>
                  <a:txBody>
                    <a:bodyPr/>
                    <a:lstStyle/>
                    <a:p>
                      <a:pPr algn="ctr"/>
                      <a:endParaRPr sz="1200" b="1" i="0" u="none">
                        <a:solidFill>
                          <a:srgbClr val="333333"/>
                        </a:solidFill>
                        <a:latin typeface="Arial" pitchFamily="34" charset="0"/>
                      </a:endParaRPr>
                    </a:p>
                  </a:txBody>
                  <a:tcPr/>
                </a:tc>
                <a:tc>
                  <a:txBody>
                    <a:bodyPr/>
                    <a:lstStyle/>
                    <a:p>
                      <a:pPr algn="ctr"/>
                      <a:r>
                        <a:rPr sz="1200" b="1" i="0" u="none" dirty="0">
                          <a:solidFill>
                            <a:srgbClr val="333333"/>
                          </a:solidFill>
                          <a:latin typeface="Arial"/>
                        </a:rPr>
                        <a:t>404</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1.09.14"/>
  <p:tag name="AS_TITLE" val="Aspose.Slides for .NET 4.0 Client Profile"/>
  <p:tag name="AS_VERSION" val="21.9"/>
</p:tagLst>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19</TotalTime>
  <Words>6510</Words>
  <Application>Microsoft Office PowerPoint</Application>
  <PresentationFormat>Laajakuva</PresentationFormat>
  <Paragraphs>3481</Paragraphs>
  <Slides>72</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72</vt:i4>
      </vt:variant>
    </vt:vector>
  </HeadingPairs>
  <TitlesOfParts>
    <vt:vector size="76" baseType="lpstr">
      <vt:lpstr>Arial</vt:lpstr>
      <vt:lpstr>Trebuchet MS</vt:lpstr>
      <vt:lpstr>Wingdings 3</vt:lpstr>
      <vt:lpstr>Pinta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Mia Hakulinen</dc:creator>
  <cp:lastModifiedBy>Mia Hakulinen</cp:lastModifiedBy>
  <cp:revision>2</cp:revision>
  <cp:lastPrinted>2022-10-27T14:28:36Z</cp:lastPrinted>
  <dcterms:created xsi:type="dcterms:W3CDTF">2022-10-27T11:28:36Z</dcterms:created>
  <dcterms:modified xsi:type="dcterms:W3CDTF">2022-10-27T11:47:31Z</dcterms:modified>
</cp:coreProperties>
</file>