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8" r:id="rId3"/>
    <p:sldId id="262" r:id="rId4"/>
    <p:sldId id="266" r:id="rId5"/>
    <p:sldId id="270" r:id="rId6"/>
    <p:sldId id="274" r:id="rId7"/>
    <p:sldId id="278" r:id="rId8"/>
    <p:sldId id="282" r:id="rId9"/>
    <p:sldId id="286" r:id="rId10"/>
    <p:sldId id="290" r:id="rId11"/>
    <p:sldId id="294" r:id="rId12"/>
    <p:sldId id="298" r:id="rId13"/>
    <p:sldId id="302" r:id="rId14"/>
    <p:sldId id="306" r:id="rId15"/>
    <p:sldId id="310" r:id="rId16"/>
    <p:sldId id="314" r:id="rId17"/>
    <p:sldId id="318" r:id="rId18"/>
    <p:sldId id="322" r:id="rId19"/>
    <p:sldId id="326" r:id="rId20"/>
    <p:sldId id="330" r:id="rId21"/>
    <p:sldId id="334" r:id="rId22"/>
    <p:sldId id="338" r:id="rId23"/>
    <p:sldId id="342" r:id="rId24"/>
    <p:sldId id="344" r:id="rId25"/>
    <p:sldId id="348" r:id="rId26"/>
    <p:sldId id="364" r:id="rId27"/>
    <p:sldId id="368" r:id="rId28"/>
    <p:sldId id="372" r:id="rId29"/>
    <p:sldId id="376" r:id="rId30"/>
  </p:sldIdLst>
  <p:sldSz cx="12192000" cy="6858000"/>
  <p:notesSz cx="6858000" cy="9144000"/>
  <p:custDataLst>
    <p:tags r:id="rId3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225601-929A-40F2-95C4-0C299B5165FD}" v="53" dt="2022-10-26T07:40:48.9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0"/>
    <p:restoredTop sz="0"/>
  </p:normalViewPr>
  <p:slideViewPr>
    <p:cSldViewPr>
      <p:cViewPr varScale="1">
        <p:scale>
          <a:sx n="86" d="100"/>
          <a:sy n="86" d="100"/>
        </p:scale>
        <p:origin x="514" y="53"/>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a Hakulinen" userId="24c8ac0b-351b-491f-8036-4766334f4407" providerId="ADAL" clId="{3A225601-929A-40F2-95C4-0C299B5165FD}"/>
    <pc:docChg chg="undo custSel addSld delSld modSld">
      <pc:chgData name="Mia Hakulinen" userId="24c8ac0b-351b-491f-8036-4766334f4407" providerId="ADAL" clId="{3A225601-929A-40F2-95C4-0C299B5165FD}" dt="2022-10-26T07:47:31.252" v="519" actId="1076"/>
      <pc:docMkLst>
        <pc:docMk/>
      </pc:docMkLst>
      <pc:sldChg chg="addSp delSp modSp mod">
        <pc:chgData name="Mia Hakulinen" userId="24c8ac0b-351b-491f-8036-4766334f4407" providerId="ADAL" clId="{3A225601-929A-40F2-95C4-0C299B5165FD}" dt="2022-10-26T07:47:31.252" v="519" actId="1076"/>
        <pc:sldMkLst>
          <pc:docMk/>
          <pc:sldMk cId="0" sldId="256"/>
        </pc:sldMkLst>
        <pc:spChg chg="mod">
          <ac:chgData name="Mia Hakulinen" userId="24c8ac0b-351b-491f-8036-4766334f4407" providerId="ADAL" clId="{3A225601-929A-40F2-95C4-0C299B5165FD}" dt="2022-10-26T07:44:21.467" v="496" actId="207"/>
          <ac:spMkLst>
            <pc:docMk/>
            <pc:sldMk cId="0" sldId="256"/>
            <ac:spMk id="2" creationId="{00000000-0000-0000-0000-000000000000}"/>
          </ac:spMkLst>
        </pc:spChg>
        <pc:picChg chg="add del mod modCrop">
          <ac:chgData name="Mia Hakulinen" userId="24c8ac0b-351b-491f-8036-4766334f4407" providerId="ADAL" clId="{3A225601-929A-40F2-95C4-0C299B5165FD}" dt="2022-10-26T07:47:31.252" v="519" actId="1076"/>
          <ac:picMkLst>
            <pc:docMk/>
            <pc:sldMk cId="0" sldId="256"/>
            <ac:picMk id="6" creationId="{FD6889EE-982D-9C91-026F-B93D7613367A}"/>
          </ac:picMkLst>
        </pc:picChg>
      </pc:sldChg>
      <pc:sldChg chg="addSp modSp mod">
        <pc:chgData name="Mia Hakulinen" userId="24c8ac0b-351b-491f-8036-4766334f4407" providerId="ADAL" clId="{3A225601-929A-40F2-95C4-0C299B5165FD}" dt="2022-10-26T06:33:50.398" v="8" actId="14100"/>
        <pc:sldMkLst>
          <pc:docMk/>
          <pc:sldMk cId="0" sldId="258"/>
        </pc:sldMkLst>
        <pc:graphicFrameChg chg="add mod modGraphic">
          <ac:chgData name="Mia Hakulinen" userId="24c8ac0b-351b-491f-8036-4766334f4407" providerId="ADAL" clId="{3A225601-929A-40F2-95C4-0C299B5165FD}" dt="2022-10-26T06:33:50.398" v="8" actId="14100"/>
          <ac:graphicFrameMkLst>
            <pc:docMk/>
            <pc:sldMk cId="0" sldId="258"/>
            <ac:graphicFrameMk id="7" creationId="{CF7220FF-0AAB-EB84-BB36-16F578E1A423}"/>
          </ac:graphicFrameMkLst>
        </pc:graphicFrameChg>
      </pc:sldChg>
      <pc:sldChg chg="addSp modSp mod">
        <pc:chgData name="Mia Hakulinen" userId="24c8ac0b-351b-491f-8036-4766334f4407" providerId="ADAL" clId="{3A225601-929A-40F2-95C4-0C299B5165FD}" dt="2022-10-26T06:34:58.122" v="16" actId="14100"/>
        <pc:sldMkLst>
          <pc:docMk/>
          <pc:sldMk cId="0" sldId="262"/>
        </pc:sldMkLst>
        <pc:graphicFrameChg chg="add mod modGraphic">
          <ac:chgData name="Mia Hakulinen" userId="24c8ac0b-351b-491f-8036-4766334f4407" providerId="ADAL" clId="{3A225601-929A-40F2-95C4-0C299B5165FD}" dt="2022-10-26T06:34:58.122" v="16" actId="14100"/>
          <ac:graphicFrameMkLst>
            <pc:docMk/>
            <pc:sldMk cId="0" sldId="262"/>
            <ac:graphicFrameMk id="6" creationId="{2E9DA9F6-8B78-F817-C219-5750D4E3B191}"/>
          </ac:graphicFrameMkLst>
        </pc:graphicFrameChg>
      </pc:sldChg>
      <pc:sldChg chg="addSp modSp mod">
        <pc:chgData name="Mia Hakulinen" userId="24c8ac0b-351b-491f-8036-4766334f4407" providerId="ADAL" clId="{3A225601-929A-40F2-95C4-0C299B5165FD}" dt="2022-10-26T06:36:14.957" v="24" actId="1038"/>
        <pc:sldMkLst>
          <pc:docMk/>
          <pc:sldMk cId="0" sldId="266"/>
        </pc:sldMkLst>
        <pc:graphicFrameChg chg="add mod modGraphic">
          <ac:chgData name="Mia Hakulinen" userId="24c8ac0b-351b-491f-8036-4766334f4407" providerId="ADAL" clId="{3A225601-929A-40F2-95C4-0C299B5165FD}" dt="2022-10-26T06:36:14.957" v="24" actId="1038"/>
          <ac:graphicFrameMkLst>
            <pc:docMk/>
            <pc:sldMk cId="0" sldId="266"/>
            <ac:graphicFrameMk id="6" creationId="{5C319455-C729-85A0-7756-D1B4BD2BB8A1}"/>
          </ac:graphicFrameMkLst>
        </pc:graphicFrameChg>
      </pc:sldChg>
      <pc:sldChg chg="addSp modSp mod">
        <pc:chgData name="Mia Hakulinen" userId="24c8ac0b-351b-491f-8036-4766334f4407" providerId="ADAL" clId="{3A225601-929A-40F2-95C4-0C299B5165FD}" dt="2022-10-26T06:37:30.442" v="31" actId="14100"/>
        <pc:sldMkLst>
          <pc:docMk/>
          <pc:sldMk cId="0" sldId="274"/>
        </pc:sldMkLst>
        <pc:graphicFrameChg chg="add mod modGraphic">
          <ac:chgData name="Mia Hakulinen" userId="24c8ac0b-351b-491f-8036-4766334f4407" providerId="ADAL" clId="{3A225601-929A-40F2-95C4-0C299B5165FD}" dt="2022-10-26T06:37:30.442" v="31" actId="14100"/>
          <ac:graphicFrameMkLst>
            <pc:docMk/>
            <pc:sldMk cId="0" sldId="274"/>
            <ac:graphicFrameMk id="6" creationId="{0C7F1490-C6BF-CB22-EDF6-DDFC704184BA}"/>
          </ac:graphicFrameMkLst>
        </pc:graphicFrameChg>
      </pc:sldChg>
      <pc:sldChg chg="addSp modSp mod">
        <pc:chgData name="Mia Hakulinen" userId="24c8ac0b-351b-491f-8036-4766334f4407" providerId="ADAL" clId="{3A225601-929A-40F2-95C4-0C299B5165FD}" dt="2022-10-26T06:38:17.011" v="37" actId="14100"/>
        <pc:sldMkLst>
          <pc:docMk/>
          <pc:sldMk cId="0" sldId="278"/>
        </pc:sldMkLst>
        <pc:graphicFrameChg chg="add mod modGraphic">
          <ac:chgData name="Mia Hakulinen" userId="24c8ac0b-351b-491f-8036-4766334f4407" providerId="ADAL" clId="{3A225601-929A-40F2-95C4-0C299B5165FD}" dt="2022-10-26T06:38:17.011" v="37" actId="14100"/>
          <ac:graphicFrameMkLst>
            <pc:docMk/>
            <pc:sldMk cId="0" sldId="278"/>
            <ac:graphicFrameMk id="6" creationId="{2D2A33CD-BC5F-EEDB-BA53-023F302E8E7C}"/>
          </ac:graphicFrameMkLst>
        </pc:graphicFrameChg>
      </pc:sldChg>
      <pc:sldChg chg="addSp modSp mod">
        <pc:chgData name="Mia Hakulinen" userId="24c8ac0b-351b-491f-8036-4766334f4407" providerId="ADAL" clId="{3A225601-929A-40F2-95C4-0C299B5165FD}" dt="2022-10-26T06:39:21.485" v="45" actId="1036"/>
        <pc:sldMkLst>
          <pc:docMk/>
          <pc:sldMk cId="0" sldId="282"/>
        </pc:sldMkLst>
        <pc:graphicFrameChg chg="add mod modGraphic">
          <ac:chgData name="Mia Hakulinen" userId="24c8ac0b-351b-491f-8036-4766334f4407" providerId="ADAL" clId="{3A225601-929A-40F2-95C4-0C299B5165FD}" dt="2022-10-26T06:39:21.485" v="45" actId="1036"/>
          <ac:graphicFrameMkLst>
            <pc:docMk/>
            <pc:sldMk cId="0" sldId="282"/>
            <ac:graphicFrameMk id="6" creationId="{23F67013-08A7-E0EE-E4C0-F8D5B2708723}"/>
          </ac:graphicFrameMkLst>
        </pc:graphicFrameChg>
      </pc:sldChg>
      <pc:sldChg chg="addSp modSp mod">
        <pc:chgData name="Mia Hakulinen" userId="24c8ac0b-351b-491f-8036-4766334f4407" providerId="ADAL" clId="{3A225601-929A-40F2-95C4-0C299B5165FD}" dt="2022-10-26T06:40:11.135" v="51" actId="14100"/>
        <pc:sldMkLst>
          <pc:docMk/>
          <pc:sldMk cId="0" sldId="286"/>
        </pc:sldMkLst>
        <pc:graphicFrameChg chg="add mod modGraphic">
          <ac:chgData name="Mia Hakulinen" userId="24c8ac0b-351b-491f-8036-4766334f4407" providerId="ADAL" clId="{3A225601-929A-40F2-95C4-0C299B5165FD}" dt="2022-10-26T06:40:11.135" v="51" actId="14100"/>
          <ac:graphicFrameMkLst>
            <pc:docMk/>
            <pc:sldMk cId="0" sldId="286"/>
            <ac:graphicFrameMk id="6" creationId="{398B7A91-19D2-D306-9007-45B755798888}"/>
          </ac:graphicFrameMkLst>
        </pc:graphicFrameChg>
      </pc:sldChg>
      <pc:sldChg chg="addSp modSp mod">
        <pc:chgData name="Mia Hakulinen" userId="24c8ac0b-351b-491f-8036-4766334f4407" providerId="ADAL" clId="{3A225601-929A-40F2-95C4-0C299B5165FD}" dt="2022-10-26T06:41:05.432" v="58" actId="14100"/>
        <pc:sldMkLst>
          <pc:docMk/>
          <pc:sldMk cId="0" sldId="290"/>
        </pc:sldMkLst>
        <pc:graphicFrameChg chg="add mod modGraphic">
          <ac:chgData name="Mia Hakulinen" userId="24c8ac0b-351b-491f-8036-4766334f4407" providerId="ADAL" clId="{3A225601-929A-40F2-95C4-0C299B5165FD}" dt="2022-10-26T06:41:05.432" v="58" actId="14100"/>
          <ac:graphicFrameMkLst>
            <pc:docMk/>
            <pc:sldMk cId="0" sldId="290"/>
            <ac:graphicFrameMk id="6" creationId="{2CE771A7-9629-A72F-DE14-1073E2E571E6}"/>
          </ac:graphicFrameMkLst>
        </pc:graphicFrameChg>
      </pc:sldChg>
      <pc:sldChg chg="addSp modSp mod">
        <pc:chgData name="Mia Hakulinen" userId="24c8ac0b-351b-491f-8036-4766334f4407" providerId="ADAL" clId="{3A225601-929A-40F2-95C4-0C299B5165FD}" dt="2022-10-26T06:42:23.845" v="68" actId="14734"/>
        <pc:sldMkLst>
          <pc:docMk/>
          <pc:sldMk cId="0" sldId="294"/>
        </pc:sldMkLst>
        <pc:graphicFrameChg chg="add mod modGraphic">
          <ac:chgData name="Mia Hakulinen" userId="24c8ac0b-351b-491f-8036-4766334f4407" providerId="ADAL" clId="{3A225601-929A-40F2-95C4-0C299B5165FD}" dt="2022-10-26T06:42:23.845" v="68" actId="14734"/>
          <ac:graphicFrameMkLst>
            <pc:docMk/>
            <pc:sldMk cId="0" sldId="294"/>
            <ac:graphicFrameMk id="6" creationId="{00EE3FBB-EB67-CA01-4B4C-9BC6D707D33C}"/>
          </ac:graphicFrameMkLst>
        </pc:graphicFrameChg>
      </pc:sldChg>
      <pc:sldChg chg="addSp modSp mod">
        <pc:chgData name="Mia Hakulinen" userId="24c8ac0b-351b-491f-8036-4766334f4407" providerId="ADAL" clId="{3A225601-929A-40F2-95C4-0C299B5165FD}" dt="2022-10-26T06:43:27.316" v="75" actId="1037"/>
        <pc:sldMkLst>
          <pc:docMk/>
          <pc:sldMk cId="0" sldId="298"/>
        </pc:sldMkLst>
        <pc:graphicFrameChg chg="add mod modGraphic">
          <ac:chgData name="Mia Hakulinen" userId="24c8ac0b-351b-491f-8036-4766334f4407" providerId="ADAL" clId="{3A225601-929A-40F2-95C4-0C299B5165FD}" dt="2022-10-26T06:43:27.316" v="75" actId="1037"/>
          <ac:graphicFrameMkLst>
            <pc:docMk/>
            <pc:sldMk cId="0" sldId="298"/>
            <ac:graphicFrameMk id="6" creationId="{A74311B4-8E04-D6BB-C02A-DDBC40374601}"/>
          </ac:graphicFrameMkLst>
        </pc:graphicFrameChg>
      </pc:sldChg>
      <pc:sldChg chg="addSp modSp mod">
        <pc:chgData name="Mia Hakulinen" userId="24c8ac0b-351b-491f-8036-4766334f4407" providerId="ADAL" clId="{3A225601-929A-40F2-95C4-0C299B5165FD}" dt="2022-10-26T06:45:12.140" v="85" actId="1037"/>
        <pc:sldMkLst>
          <pc:docMk/>
          <pc:sldMk cId="0" sldId="302"/>
        </pc:sldMkLst>
        <pc:graphicFrameChg chg="add mod modGraphic">
          <ac:chgData name="Mia Hakulinen" userId="24c8ac0b-351b-491f-8036-4766334f4407" providerId="ADAL" clId="{3A225601-929A-40F2-95C4-0C299B5165FD}" dt="2022-10-26T06:45:12.140" v="85" actId="1037"/>
          <ac:graphicFrameMkLst>
            <pc:docMk/>
            <pc:sldMk cId="0" sldId="302"/>
            <ac:graphicFrameMk id="6" creationId="{82C34592-D07F-2FD0-4245-E3DCC64F1DFE}"/>
          </ac:graphicFrameMkLst>
        </pc:graphicFrameChg>
      </pc:sldChg>
      <pc:sldChg chg="addSp modSp mod">
        <pc:chgData name="Mia Hakulinen" userId="24c8ac0b-351b-491f-8036-4766334f4407" providerId="ADAL" clId="{3A225601-929A-40F2-95C4-0C299B5165FD}" dt="2022-10-26T06:46:07.461" v="95" actId="1038"/>
        <pc:sldMkLst>
          <pc:docMk/>
          <pc:sldMk cId="0" sldId="306"/>
        </pc:sldMkLst>
        <pc:graphicFrameChg chg="add mod modGraphic">
          <ac:chgData name="Mia Hakulinen" userId="24c8ac0b-351b-491f-8036-4766334f4407" providerId="ADAL" clId="{3A225601-929A-40F2-95C4-0C299B5165FD}" dt="2022-10-26T06:46:07.461" v="95" actId="1038"/>
          <ac:graphicFrameMkLst>
            <pc:docMk/>
            <pc:sldMk cId="0" sldId="306"/>
            <ac:graphicFrameMk id="6" creationId="{0631EF5C-3004-3002-E91D-BD9BF535A5E4}"/>
          </ac:graphicFrameMkLst>
        </pc:graphicFrameChg>
      </pc:sldChg>
      <pc:sldChg chg="addSp modSp mod">
        <pc:chgData name="Mia Hakulinen" userId="24c8ac0b-351b-491f-8036-4766334f4407" providerId="ADAL" clId="{3A225601-929A-40F2-95C4-0C299B5165FD}" dt="2022-10-26T07:21:34.022" v="289" actId="166"/>
        <pc:sldMkLst>
          <pc:docMk/>
          <pc:sldMk cId="0" sldId="310"/>
        </pc:sldMkLst>
        <pc:graphicFrameChg chg="add mod ord modGraphic">
          <ac:chgData name="Mia Hakulinen" userId="24c8ac0b-351b-491f-8036-4766334f4407" providerId="ADAL" clId="{3A225601-929A-40F2-95C4-0C299B5165FD}" dt="2022-10-26T07:21:34.022" v="289" actId="166"/>
          <ac:graphicFrameMkLst>
            <pc:docMk/>
            <pc:sldMk cId="0" sldId="310"/>
            <ac:graphicFrameMk id="7" creationId="{B5B75C99-6FBD-6533-0AD3-5EA0BE827857}"/>
          </ac:graphicFrameMkLst>
        </pc:graphicFrameChg>
        <pc:picChg chg="add mod">
          <ac:chgData name="Mia Hakulinen" userId="24c8ac0b-351b-491f-8036-4766334f4407" providerId="ADAL" clId="{3A225601-929A-40F2-95C4-0C299B5165FD}" dt="2022-10-26T07:21:24.481" v="288"/>
          <ac:picMkLst>
            <pc:docMk/>
            <pc:sldMk cId="0" sldId="310"/>
            <ac:picMk id="8" creationId="{12166AD0-C697-E855-610A-411E00A38E3A}"/>
          </ac:picMkLst>
        </pc:picChg>
      </pc:sldChg>
      <pc:sldChg chg="addSp modSp mod">
        <pc:chgData name="Mia Hakulinen" userId="24c8ac0b-351b-491f-8036-4766334f4407" providerId="ADAL" clId="{3A225601-929A-40F2-95C4-0C299B5165FD}" dt="2022-10-26T07:21:44.799" v="291" actId="166"/>
        <pc:sldMkLst>
          <pc:docMk/>
          <pc:sldMk cId="0" sldId="314"/>
        </pc:sldMkLst>
        <pc:graphicFrameChg chg="add mod ord modGraphic">
          <ac:chgData name="Mia Hakulinen" userId="24c8ac0b-351b-491f-8036-4766334f4407" providerId="ADAL" clId="{3A225601-929A-40F2-95C4-0C299B5165FD}" dt="2022-10-26T07:21:44.799" v="291" actId="166"/>
          <ac:graphicFrameMkLst>
            <pc:docMk/>
            <pc:sldMk cId="0" sldId="314"/>
            <ac:graphicFrameMk id="6" creationId="{28179248-6A0A-3EAA-712F-D49BA4A00D59}"/>
          </ac:graphicFrameMkLst>
        </pc:graphicFrameChg>
        <pc:picChg chg="add mod">
          <ac:chgData name="Mia Hakulinen" userId="24c8ac0b-351b-491f-8036-4766334f4407" providerId="ADAL" clId="{3A225601-929A-40F2-95C4-0C299B5165FD}" dt="2022-10-26T07:21:38.441" v="290"/>
          <ac:picMkLst>
            <pc:docMk/>
            <pc:sldMk cId="0" sldId="314"/>
            <ac:picMk id="7" creationId="{0327328B-00E6-2D5F-9529-C479FEEF17E2}"/>
          </ac:picMkLst>
        </pc:picChg>
      </pc:sldChg>
      <pc:sldChg chg="addSp modSp mod">
        <pc:chgData name="Mia Hakulinen" userId="24c8ac0b-351b-491f-8036-4766334f4407" providerId="ADAL" clId="{3A225601-929A-40F2-95C4-0C299B5165FD}" dt="2022-10-26T07:21:58.569" v="293" actId="166"/>
        <pc:sldMkLst>
          <pc:docMk/>
          <pc:sldMk cId="0" sldId="318"/>
        </pc:sldMkLst>
        <pc:graphicFrameChg chg="mod ord modGraphic">
          <ac:chgData name="Mia Hakulinen" userId="24c8ac0b-351b-491f-8036-4766334f4407" providerId="ADAL" clId="{3A225601-929A-40F2-95C4-0C299B5165FD}" dt="2022-10-26T07:21:58.569" v="293" actId="166"/>
          <ac:graphicFrameMkLst>
            <pc:docMk/>
            <pc:sldMk cId="0" sldId="318"/>
            <ac:graphicFrameMk id="6" creationId="{BB33F131-DE3D-B8F8-87A4-4EF6C7BA1CFD}"/>
          </ac:graphicFrameMkLst>
        </pc:graphicFrameChg>
        <pc:picChg chg="add mod">
          <ac:chgData name="Mia Hakulinen" userId="24c8ac0b-351b-491f-8036-4766334f4407" providerId="ADAL" clId="{3A225601-929A-40F2-95C4-0C299B5165FD}" dt="2022-10-26T07:21:47.626" v="292"/>
          <ac:picMkLst>
            <pc:docMk/>
            <pc:sldMk cId="0" sldId="318"/>
            <ac:picMk id="7" creationId="{EED2E592-527D-49DE-3C61-F5214D698120}"/>
          </ac:picMkLst>
        </pc:picChg>
      </pc:sldChg>
      <pc:sldChg chg="addSp modSp mod">
        <pc:chgData name="Mia Hakulinen" userId="24c8ac0b-351b-491f-8036-4766334f4407" providerId="ADAL" clId="{3A225601-929A-40F2-95C4-0C299B5165FD}" dt="2022-10-26T07:22:10.026" v="295" actId="166"/>
        <pc:sldMkLst>
          <pc:docMk/>
          <pc:sldMk cId="0" sldId="322"/>
        </pc:sldMkLst>
        <pc:graphicFrameChg chg="add mod ord modGraphic">
          <ac:chgData name="Mia Hakulinen" userId="24c8ac0b-351b-491f-8036-4766334f4407" providerId="ADAL" clId="{3A225601-929A-40F2-95C4-0C299B5165FD}" dt="2022-10-26T07:22:10.026" v="295" actId="166"/>
          <ac:graphicFrameMkLst>
            <pc:docMk/>
            <pc:sldMk cId="0" sldId="322"/>
            <ac:graphicFrameMk id="6" creationId="{50353935-8565-BC9F-5539-561E367733FC}"/>
          </ac:graphicFrameMkLst>
        </pc:graphicFrameChg>
        <pc:picChg chg="add mod">
          <ac:chgData name="Mia Hakulinen" userId="24c8ac0b-351b-491f-8036-4766334f4407" providerId="ADAL" clId="{3A225601-929A-40F2-95C4-0C299B5165FD}" dt="2022-10-26T07:22:01.928" v="294"/>
          <ac:picMkLst>
            <pc:docMk/>
            <pc:sldMk cId="0" sldId="322"/>
            <ac:picMk id="7" creationId="{1B359AD5-FF87-117A-0BA5-E94159886011}"/>
          </ac:picMkLst>
        </pc:picChg>
      </pc:sldChg>
      <pc:sldChg chg="del">
        <pc:chgData name="Mia Hakulinen" userId="24c8ac0b-351b-491f-8036-4766334f4407" providerId="ADAL" clId="{3A225601-929A-40F2-95C4-0C299B5165FD}" dt="2022-10-26T06:50:47.999" v="133" actId="47"/>
        <pc:sldMkLst>
          <pc:docMk/>
          <pc:sldMk cId="0" sldId="324"/>
        </pc:sldMkLst>
      </pc:sldChg>
      <pc:sldChg chg="addSp modSp mod">
        <pc:chgData name="Mia Hakulinen" userId="24c8ac0b-351b-491f-8036-4766334f4407" providerId="ADAL" clId="{3A225601-929A-40F2-95C4-0C299B5165FD}" dt="2022-10-26T07:22:19.748" v="297" actId="166"/>
        <pc:sldMkLst>
          <pc:docMk/>
          <pc:sldMk cId="0" sldId="326"/>
        </pc:sldMkLst>
        <pc:graphicFrameChg chg="add mod ord modGraphic">
          <ac:chgData name="Mia Hakulinen" userId="24c8ac0b-351b-491f-8036-4766334f4407" providerId="ADAL" clId="{3A225601-929A-40F2-95C4-0C299B5165FD}" dt="2022-10-26T07:22:19.748" v="297" actId="166"/>
          <ac:graphicFrameMkLst>
            <pc:docMk/>
            <pc:sldMk cId="0" sldId="326"/>
            <ac:graphicFrameMk id="5" creationId="{4B9058BB-51B7-98EA-287B-16DF4A08B600}"/>
          </ac:graphicFrameMkLst>
        </pc:graphicFrameChg>
        <pc:picChg chg="add mod">
          <ac:chgData name="Mia Hakulinen" userId="24c8ac0b-351b-491f-8036-4766334f4407" providerId="ADAL" clId="{3A225601-929A-40F2-95C4-0C299B5165FD}" dt="2022-10-26T07:22:13.712" v="296"/>
          <ac:picMkLst>
            <pc:docMk/>
            <pc:sldMk cId="0" sldId="326"/>
            <ac:picMk id="6" creationId="{A023D053-1426-6EDE-D0FA-7100A3E2F56C}"/>
          </ac:picMkLst>
        </pc:picChg>
      </pc:sldChg>
      <pc:sldChg chg="del">
        <pc:chgData name="Mia Hakulinen" userId="24c8ac0b-351b-491f-8036-4766334f4407" providerId="ADAL" clId="{3A225601-929A-40F2-95C4-0C299B5165FD}" dt="2022-10-26T06:51:57.161" v="147" actId="47"/>
        <pc:sldMkLst>
          <pc:docMk/>
          <pc:sldMk cId="0" sldId="328"/>
        </pc:sldMkLst>
      </pc:sldChg>
      <pc:sldChg chg="addSp modSp mod">
        <pc:chgData name="Mia Hakulinen" userId="24c8ac0b-351b-491f-8036-4766334f4407" providerId="ADAL" clId="{3A225601-929A-40F2-95C4-0C299B5165FD}" dt="2022-10-26T07:22:36.529" v="299" actId="166"/>
        <pc:sldMkLst>
          <pc:docMk/>
          <pc:sldMk cId="0" sldId="330"/>
        </pc:sldMkLst>
        <pc:graphicFrameChg chg="add mod ord modGraphic">
          <ac:chgData name="Mia Hakulinen" userId="24c8ac0b-351b-491f-8036-4766334f4407" providerId="ADAL" clId="{3A225601-929A-40F2-95C4-0C299B5165FD}" dt="2022-10-26T07:22:36.529" v="299" actId="166"/>
          <ac:graphicFrameMkLst>
            <pc:docMk/>
            <pc:sldMk cId="0" sldId="330"/>
            <ac:graphicFrameMk id="5" creationId="{5D8F7A32-32AE-FE0C-5960-774CEEAA2C8A}"/>
          </ac:graphicFrameMkLst>
        </pc:graphicFrameChg>
        <pc:picChg chg="add mod">
          <ac:chgData name="Mia Hakulinen" userId="24c8ac0b-351b-491f-8036-4766334f4407" providerId="ADAL" clId="{3A225601-929A-40F2-95C4-0C299B5165FD}" dt="2022-10-26T07:22:23.521" v="298"/>
          <ac:picMkLst>
            <pc:docMk/>
            <pc:sldMk cId="0" sldId="330"/>
            <ac:picMk id="6" creationId="{A4B3B06D-51B3-FEE0-B072-A0D9A9123C13}"/>
          </ac:picMkLst>
        </pc:picChg>
      </pc:sldChg>
      <pc:sldChg chg="del">
        <pc:chgData name="Mia Hakulinen" userId="24c8ac0b-351b-491f-8036-4766334f4407" providerId="ADAL" clId="{3A225601-929A-40F2-95C4-0C299B5165FD}" dt="2022-10-26T06:52:49.287" v="160" actId="47"/>
        <pc:sldMkLst>
          <pc:docMk/>
          <pc:sldMk cId="0" sldId="332"/>
        </pc:sldMkLst>
      </pc:sldChg>
      <pc:sldChg chg="addSp modSp mod">
        <pc:chgData name="Mia Hakulinen" userId="24c8ac0b-351b-491f-8036-4766334f4407" providerId="ADAL" clId="{3A225601-929A-40F2-95C4-0C299B5165FD}" dt="2022-10-26T07:22:47.787" v="301" actId="166"/>
        <pc:sldMkLst>
          <pc:docMk/>
          <pc:sldMk cId="0" sldId="334"/>
        </pc:sldMkLst>
        <pc:graphicFrameChg chg="add mod ord modGraphic">
          <ac:chgData name="Mia Hakulinen" userId="24c8ac0b-351b-491f-8036-4766334f4407" providerId="ADAL" clId="{3A225601-929A-40F2-95C4-0C299B5165FD}" dt="2022-10-26T07:22:47.787" v="301" actId="166"/>
          <ac:graphicFrameMkLst>
            <pc:docMk/>
            <pc:sldMk cId="0" sldId="334"/>
            <ac:graphicFrameMk id="5" creationId="{1A743690-21D0-6777-8CCC-30DBBA423BD3}"/>
          </ac:graphicFrameMkLst>
        </pc:graphicFrameChg>
        <pc:picChg chg="add mod">
          <ac:chgData name="Mia Hakulinen" userId="24c8ac0b-351b-491f-8036-4766334f4407" providerId="ADAL" clId="{3A225601-929A-40F2-95C4-0C299B5165FD}" dt="2022-10-26T07:22:42.097" v="300"/>
          <ac:picMkLst>
            <pc:docMk/>
            <pc:sldMk cId="0" sldId="334"/>
            <ac:picMk id="6" creationId="{F0109CFF-E14F-2DBD-A2A8-59BC3730F326}"/>
          </ac:picMkLst>
        </pc:picChg>
      </pc:sldChg>
      <pc:sldChg chg="del">
        <pc:chgData name="Mia Hakulinen" userId="24c8ac0b-351b-491f-8036-4766334f4407" providerId="ADAL" clId="{3A225601-929A-40F2-95C4-0C299B5165FD}" dt="2022-10-26T06:53:42.367" v="169" actId="47"/>
        <pc:sldMkLst>
          <pc:docMk/>
          <pc:sldMk cId="0" sldId="336"/>
        </pc:sldMkLst>
      </pc:sldChg>
      <pc:sldChg chg="addSp modSp mod">
        <pc:chgData name="Mia Hakulinen" userId="24c8ac0b-351b-491f-8036-4766334f4407" providerId="ADAL" clId="{3A225601-929A-40F2-95C4-0C299B5165FD}" dt="2022-10-26T07:23:00.545" v="303" actId="166"/>
        <pc:sldMkLst>
          <pc:docMk/>
          <pc:sldMk cId="0" sldId="338"/>
        </pc:sldMkLst>
        <pc:graphicFrameChg chg="add mod ord modGraphic">
          <ac:chgData name="Mia Hakulinen" userId="24c8ac0b-351b-491f-8036-4766334f4407" providerId="ADAL" clId="{3A225601-929A-40F2-95C4-0C299B5165FD}" dt="2022-10-26T07:23:00.545" v="303" actId="166"/>
          <ac:graphicFrameMkLst>
            <pc:docMk/>
            <pc:sldMk cId="0" sldId="338"/>
            <ac:graphicFrameMk id="5" creationId="{6E60892D-F451-C9C3-B8DF-1E866086BB95}"/>
          </ac:graphicFrameMkLst>
        </pc:graphicFrameChg>
        <pc:picChg chg="add mod">
          <ac:chgData name="Mia Hakulinen" userId="24c8ac0b-351b-491f-8036-4766334f4407" providerId="ADAL" clId="{3A225601-929A-40F2-95C4-0C299B5165FD}" dt="2022-10-26T07:22:52.617" v="302"/>
          <ac:picMkLst>
            <pc:docMk/>
            <pc:sldMk cId="0" sldId="338"/>
            <ac:picMk id="6" creationId="{4F97F641-3951-47B3-6DC2-71E1D606733B}"/>
          </ac:picMkLst>
        </pc:picChg>
      </pc:sldChg>
      <pc:sldChg chg="del">
        <pc:chgData name="Mia Hakulinen" userId="24c8ac0b-351b-491f-8036-4766334f4407" providerId="ADAL" clId="{3A225601-929A-40F2-95C4-0C299B5165FD}" dt="2022-10-26T06:54:32.995" v="179" actId="47"/>
        <pc:sldMkLst>
          <pc:docMk/>
          <pc:sldMk cId="0" sldId="340"/>
        </pc:sldMkLst>
      </pc:sldChg>
      <pc:sldChg chg="addSp modSp mod">
        <pc:chgData name="Mia Hakulinen" userId="24c8ac0b-351b-491f-8036-4766334f4407" providerId="ADAL" clId="{3A225601-929A-40F2-95C4-0C299B5165FD}" dt="2022-10-26T07:45:44.017" v="498" actId="113"/>
        <pc:sldMkLst>
          <pc:docMk/>
          <pc:sldMk cId="0" sldId="342"/>
        </pc:sldMkLst>
        <pc:graphicFrameChg chg="modGraphic">
          <ac:chgData name="Mia Hakulinen" userId="24c8ac0b-351b-491f-8036-4766334f4407" providerId="ADAL" clId="{3A225601-929A-40F2-95C4-0C299B5165FD}" dt="2022-10-26T07:45:44.017" v="498" actId="113"/>
          <ac:graphicFrameMkLst>
            <pc:docMk/>
            <pc:sldMk cId="0" sldId="342"/>
            <ac:graphicFrameMk id="4" creationId="{00000000-0000-0000-0000-000000000000}"/>
          </ac:graphicFrameMkLst>
        </pc:graphicFrameChg>
        <pc:picChg chg="add mod">
          <ac:chgData name="Mia Hakulinen" userId="24c8ac0b-351b-491f-8036-4766334f4407" providerId="ADAL" clId="{3A225601-929A-40F2-95C4-0C299B5165FD}" dt="2022-10-26T07:23:04.305" v="304"/>
          <ac:picMkLst>
            <pc:docMk/>
            <pc:sldMk cId="0" sldId="342"/>
            <ac:picMk id="5" creationId="{D8254144-3314-A161-10CC-48D32167C67F}"/>
          </ac:picMkLst>
        </pc:picChg>
      </pc:sldChg>
      <pc:sldChg chg="addSp modSp mod">
        <pc:chgData name="Mia Hakulinen" userId="24c8ac0b-351b-491f-8036-4766334f4407" providerId="ADAL" clId="{3A225601-929A-40F2-95C4-0C299B5165FD}" dt="2022-10-26T07:23:42.312" v="306" actId="166"/>
        <pc:sldMkLst>
          <pc:docMk/>
          <pc:sldMk cId="0" sldId="344"/>
        </pc:sldMkLst>
        <pc:graphicFrameChg chg="add mod ord modGraphic">
          <ac:chgData name="Mia Hakulinen" userId="24c8ac0b-351b-491f-8036-4766334f4407" providerId="ADAL" clId="{3A225601-929A-40F2-95C4-0C299B5165FD}" dt="2022-10-26T07:23:42.312" v="306" actId="166"/>
          <ac:graphicFrameMkLst>
            <pc:docMk/>
            <pc:sldMk cId="0" sldId="344"/>
            <ac:graphicFrameMk id="5" creationId="{058C4AA4-70C2-013D-2136-647EC9F44114}"/>
          </ac:graphicFrameMkLst>
        </pc:graphicFrameChg>
        <pc:picChg chg="add mod">
          <ac:chgData name="Mia Hakulinen" userId="24c8ac0b-351b-491f-8036-4766334f4407" providerId="ADAL" clId="{3A225601-929A-40F2-95C4-0C299B5165FD}" dt="2022-10-26T07:23:24.799" v="305"/>
          <ac:picMkLst>
            <pc:docMk/>
            <pc:sldMk cId="0" sldId="344"/>
            <ac:picMk id="6" creationId="{0A6A815E-D361-9108-B068-465A194C99EE}"/>
          </ac:picMkLst>
        </pc:picChg>
      </pc:sldChg>
      <pc:sldChg chg="del">
        <pc:chgData name="Mia Hakulinen" userId="24c8ac0b-351b-491f-8036-4766334f4407" providerId="ADAL" clId="{3A225601-929A-40F2-95C4-0C299B5165FD}" dt="2022-10-26T06:56:34.488" v="194" actId="47"/>
        <pc:sldMkLst>
          <pc:docMk/>
          <pc:sldMk cId="0" sldId="346"/>
        </pc:sldMkLst>
      </pc:sldChg>
      <pc:sldChg chg="addSp modSp mod">
        <pc:chgData name="Mia Hakulinen" userId="24c8ac0b-351b-491f-8036-4766334f4407" providerId="ADAL" clId="{3A225601-929A-40F2-95C4-0C299B5165FD}" dt="2022-10-26T07:24:04.157" v="308" actId="166"/>
        <pc:sldMkLst>
          <pc:docMk/>
          <pc:sldMk cId="0" sldId="348"/>
        </pc:sldMkLst>
        <pc:graphicFrameChg chg="add mod ord modGraphic">
          <ac:chgData name="Mia Hakulinen" userId="24c8ac0b-351b-491f-8036-4766334f4407" providerId="ADAL" clId="{3A225601-929A-40F2-95C4-0C299B5165FD}" dt="2022-10-26T07:24:04.157" v="308" actId="166"/>
          <ac:graphicFrameMkLst>
            <pc:docMk/>
            <pc:sldMk cId="0" sldId="348"/>
            <ac:graphicFrameMk id="5" creationId="{928867E4-9C7B-AA75-70B3-FDC689334000}"/>
          </ac:graphicFrameMkLst>
        </pc:graphicFrameChg>
        <pc:picChg chg="add mod">
          <ac:chgData name="Mia Hakulinen" userId="24c8ac0b-351b-491f-8036-4766334f4407" providerId="ADAL" clId="{3A225601-929A-40F2-95C4-0C299B5165FD}" dt="2022-10-26T07:23:49.849" v="307"/>
          <ac:picMkLst>
            <pc:docMk/>
            <pc:sldMk cId="0" sldId="348"/>
            <ac:picMk id="6" creationId="{516C5249-D5A8-9D08-D47F-0FA8922A1FFB}"/>
          </ac:picMkLst>
        </pc:picChg>
      </pc:sldChg>
      <pc:sldChg chg="del">
        <pc:chgData name="Mia Hakulinen" userId="24c8ac0b-351b-491f-8036-4766334f4407" providerId="ADAL" clId="{3A225601-929A-40F2-95C4-0C299B5165FD}" dt="2022-10-26T07:06:40.150" v="203" actId="47"/>
        <pc:sldMkLst>
          <pc:docMk/>
          <pc:sldMk cId="0" sldId="350"/>
        </pc:sldMkLst>
      </pc:sldChg>
      <pc:sldChg chg="del">
        <pc:chgData name="Mia Hakulinen" userId="24c8ac0b-351b-491f-8036-4766334f4407" providerId="ADAL" clId="{3A225601-929A-40F2-95C4-0C299B5165FD}" dt="2022-10-26T07:06:45.489" v="204" actId="47"/>
        <pc:sldMkLst>
          <pc:docMk/>
          <pc:sldMk cId="0" sldId="352"/>
        </pc:sldMkLst>
      </pc:sldChg>
      <pc:sldChg chg="del">
        <pc:chgData name="Mia Hakulinen" userId="24c8ac0b-351b-491f-8036-4766334f4407" providerId="ADAL" clId="{3A225601-929A-40F2-95C4-0C299B5165FD}" dt="2022-10-26T07:06:46.448" v="205" actId="47"/>
        <pc:sldMkLst>
          <pc:docMk/>
          <pc:sldMk cId="0" sldId="354"/>
        </pc:sldMkLst>
      </pc:sldChg>
      <pc:sldChg chg="del">
        <pc:chgData name="Mia Hakulinen" userId="24c8ac0b-351b-491f-8036-4766334f4407" providerId="ADAL" clId="{3A225601-929A-40F2-95C4-0C299B5165FD}" dt="2022-10-26T07:06:48.432" v="206" actId="47"/>
        <pc:sldMkLst>
          <pc:docMk/>
          <pc:sldMk cId="0" sldId="356"/>
        </pc:sldMkLst>
      </pc:sldChg>
      <pc:sldChg chg="del">
        <pc:chgData name="Mia Hakulinen" userId="24c8ac0b-351b-491f-8036-4766334f4407" providerId="ADAL" clId="{3A225601-929A-40F2-95C4-0C299B5165FD}" dt="2022-10-26T07:06:50.097" v="207" actId="47"/>
        <pc:sldMkLst>
          <pc:docMk/>
          <pc:sldMk cId="0" sldId="358"/>
        </pc:sldMkLst>
      </pc:sldChg>
      <pc:sldChg chg="del">
        <pc:chgData name="Mia Hakulinen" userId="24c8ac0b-351b-491f-8036-4766334f4407" providerId="ADAL" clId="{3A225601-929A-40F2-95C4-0C299B5165FD}" dt="2022-10-26T07:06:56.115" v="208" actId="47"/>
        <pc:sldMkLst>
          <pc:docMk/>
          <pc:sldMk cId="0" sldId="360"/>
        </pc:sldMkLst>
      </pc:sldChg>
      <pc:sldChg chg="del">
        <pc:chgData name="Mia Hakulinen" userId="24c8ac0b-351b-491f-8036-4766334f4407" providerId="ADAL" clId="{3A225601-929A-40F2-95C4-0C299B5165FD}" dt="2022-10-26T07:06:57.440" v="209" actId="47"/>
        <pc:sldMkLst>
          <pc:docMk/>
          <pc:sldMk cId="0" sldId="362"/>
        </pc:sldMkLst>
      </pc:sldChg>
      <pc:sldChg chg="addSp modSp mod">
        <pc:chgData name="Mia Hakulinen" userId="24c8ac0b-351b-491f-8036-4766334f4407" providerId="ADAL" clId="{3A225601-929A-40F2-95C4-0C299B5165FD}" dt="2022-10-26T07:46:00.900" v="500" actId="20577"/>
        <pc:sldMkLst>
          <pc:docMk/>
          <pc:sldMk cId="0" sldId="364"/>
        </pc:sldMkLst>
        <pc:spChg chg="mod">
          <ac:chgData name="Mia Hakulinen" userId="24c8ac0b-351b-491f-8036-4766334f4407" providerId="ADAL" clId="{3A225601-929A-40F2-95C4-0C299B5165FD}" dt="2022-10-26T07:46:00.900" v="500" actId="20577"/>
          <ac:spMkLst>
            <pc:docMk/>
            <pc:sldMk cId="0" sldId="364"/>
            <ac:spMk id="2" creationId="{00000000-0000-0000-0000-000000000000}"/>
          </ac:spMkLst>
        </pc:spChg>
        <pc:graphicFrameChg chg="add mod ord modGraphic">
          <ac:chgData name="Mia Hakulinen" userId="24c8ac0b-351b-491f-8036-4766334f4407" providerId="ADAL" clId="{3A225601-929A-40F2-95C4-0C299B5165FD}" dt="2022-10-26T07:26:29.656" v="310" actId="166"/>
          <ac:graphicFrameMkLst>
            <pc:docMk/>
            <pc:sldMk cId="0" sldId="364"/>
            <ac:graphicFrameMk id="5" creationId="{C72AA18B-0FDC-BF93-1925-81D2C94916CF}"/>
          </ac:graphicFrameMkLst>
        </pc:graphicFrameChg>
        <pc:picChg chg="add mod">
          <ac:chgData name="Mia Hakulinen" userId="24c8ac0b-351b-491f-8036-4766334f4407" providerId="ADAL" clId="{3A225601-929A-40F2-95C4-0C299B5165FD}" dt="2022-10-26T07:26:10.192" v="309"/>
          <ac:picMkLst>
            <pc:docMk/>
            <pc:sldMk cId="0" sldId="364"/>
            <ac:picMk id="6" creationId="{ECFDB1DB-08E7-E697-1A84-54C362F5D3AB}"/>
          </ac:picMkLst>
        </pc:picChg>
      </pc:sldChg>
      <pc:sldChg chg="del">
        <pc:chgData name="Mia Hakulinen" userId="24c8ac0b-351b-491f-8036-4766334f4407" providerId="ADAL" clId="{3A225601-929A-40F2-95C4-0C299B5165FD}" dt="2022-10-26T07:07:45.343" v="221" actId="47"/>
        <pc:sldMkLst>
          <pc:docMk/>
          <pc:sldMk cId="0" sldId="366"/>
        </pc:sldMkLst>
      </pc:sldChg>
      <pc:sldChg chg="addSp modSp mod">
        <pc:chgData name="Mia Hakulinen" userId="24c8ac0b-351b-491f-8036-4766334f4407" providerId="ADAL" clId="{3A225601-929A-40F2-95C4-0C299B5165FD}" dt="2022-10-26T07:46:05.835" v="502" actId="20577"/>
        <pc:sldMkLst>
          <pc:docMk/>
          <pc:sldMk cId="0" sldId="368"/>
        </pc:sldMkLst>
        <pc:spChg chg="mod">
          <ac:chgData name="Mia Hakulinen" userId="24c8ac0b-351b-491f-8036-4766334f4407" providerId="ADAL" clId="{3A225601-929A-40F2-95C4-0C299B5165FD}" dt="2022-10-26T07:46:05.835" v="502" actId="20577"/>
          <ac:spMkLst>
            <pc:docMk/>
            <pc:sldMk cId="0" sldId="368"/>
            <ac:spMk id="2" creationId="{00000000-0000-0000-0000-000000000000}"/>
          </ac:spMkLst>
        </pc:spChg>
        <pc:graphicFrameChg chg="add mod ord modGraphic">
          <ac:chgData name="Mia Hakulinen" userId="24c8ac0b-351b-491f-8036-4766334f4407" providerId="ADAL" clId="{3A225601-929A-40F2-95C4-0C299B5165FD}" dt="2022-10-26T07:26:54.943" v="312" actId="166"/>
          <ac:graphicFrameMkLst>
            <pc:docMk/>
            <pc:sldMk cId="0" sldId="368"/>
            <ac:graphicFrameMk id="5" creationId="{51804923-C250-AC48-12CC-61308B5C2C79}"/>
          </ac:graphicFrameMkLst>
        </pc:graphicFrameChg>
        <pc:picChg chg="add mod">
          <ac:chgData name="Mia Hakulinen" userId="24c8ac0b-351b-491f-8036-4766334f4407" providerId="ADAL" clId="{3A225601-929A-40F2-95C4-0C299B5165FD}" dt="2022-10-26T07:26:41.912" v="311"/>
          <ac:picMkLst>
            <pc:docMk/>
            <pc:sldMk cId="0" sldId="368"/>
            <ac:picMk id="6" creationId="{146C7465-4C85-B0DF-B990-450EA450A7C4}"/>
          </ac:picMkLst>
        </pc:picChg>
      </pc:sldChg>
      <pc:sldChg chg="del">
        <pc:chgData name="Mia Hakulinen" userId="24c8ac0b-351b-491f-8036-4766334f4407" providerId="ADAL" clId="{3A225601-929A-40F2-95C4-0C299B5165FD}" dt="2022-10-26T07:08:33.702" v="228" actId="47"/>
        <pc:sldMkLst>
          <pc:docMk/>
          <pc:sldMk cId="0" sldId="370"/>
        </pc:sldMkLst>
      </pc:sldChg>
      <pc:sldChg chg="addSp modSp mod">
        <pc:chgData name="Mia Hakulinen" userId="24c8ac0b-351b-491f-8036-4766334f4407" providerId="ADAL" clId="{3A225601-929A-40F2-95C4-0C299B5165FD}" dt="2022-10-26T07:46:11.684" v="506" actId="20577"/>
        <pc:sldMkLst>
          <pc:docMk/>
          <pc:sldMk cId="0" sldId="372"/>
        </pc:sldMkLst>
        <pc:spChg chg="mod">
          <ac:chgData name="Mia Hakulinen" userId="24c8ac0b-351b-491f-8036-4766334f4407" providerId="ADAL" clId="{3A225601-929A-40F2-95C4-0C299B5165FD}" dt="2022-10-26T07:46:11.684" v="506" actId="20577"/>
          <ac:spMkLst>
            <pc:docMk/>
            <pc:sldMk cId="0" sldId="372"/>
            <ac:spMk id="2" creationId="{00000000-0000-0000-0000-000000000000}"/>
          </ac:spMkLst>
        </pc:spChg>
        <pc:graphicFrameChg chg="add mod ord modGraphic">
          <ac:chgData name="Mia Hakulinen" userId="24c8ac0b-351b-491f-8036-4766334f4407" providerId="ADAL" clId="{3A225601-929A-40F2-95C4-0C299B5165FD}" dt="2022-10-26T07:27:05.179" v="314" actId="166"/>
          <ac:graphicFrameMkLst>
            <pc:docMk/>
            <pc:sldMk cId="0" sldId="372"/>
            <ac:graphicFrameMk id="5" creationId="{FD108929-5B0D-0191-C8BA-8CD90614A737}"/>
          </ac:graphicFrameMkLst>
        </pc:graphicFrameChg>
        <pc:picChg chg="add mod">
          <ac:chgData name="Mia Hakulinen" userId="24c8ac0b-351b-491f-8036-4766334f4407" providerId="ADAL" clId="{3A225601-929A-40F2-95C4-0C299B5165FD}" dt="2022-10-26T07:26:58.374" v="313"/>
          <ac:picMkLst>
            <pc:docMk/>
            <pc:sldMk cId="0" sldId="372"/>
            <ac:picMk id="6" creationId="{4868F7A9-3CA6-7D96-5B2F-EA6992DDCB7B}"/>
          </ac:picMkLst>
        </pc:picChg>
      </pc:sldChg>
      <pc:sldChg chg="del">
        <pc:chgData name="Mia Hakulinen" userId="24c8ac0b-351b-491f-8036-4766334f4407" providerId="ADAL" clId="{3A225601-929A-40F2-95C4-0C299B5165FD}" dt="2022-10-26T07:09:36.662" v="244" actId="47"/>
        <pc:sldMkLst>
          <pc:docMk/>
          <pc:sldMk cId="0" sldId="374"/>
        </pc:sldMkLst>
      </pc:sldChg>
      <pc:sldChg chg="addSp modSp mod">
        <pc:chgData name="Mia Hakulinen" userId="24c8ac0b-351b-491f-8036-4766334f4407" providerId="ADAL" clId="{3A225601-929A-40F2-95C4-0C299B5165FD}" dt="2022-10-26T07:46:18.020" v="510" actId="20577"/>
        <pc:sldMkLst>
          <pc:docMk/>
          <pc:sldMk cId="0" sldId="376"/>
        </pc:sldMkLst>
        <pc:spChg chg="mod">
          <ac:chgData name="Mia Hakulinen" userId="24c8ac0b-351b-491f-8036-4766334f4407" providerId="ADAL" clId="{3A225601-929A-40F2-95C4-0C299B5165FD}" dt="2022-10-26T07:46:18.020" v="510" actId="20577"/>
          <ac:spMkLst>
            <pc:docMk/>
            <pc:sldMk cId="0" sldId="376"/>
            <ac:spMk id="2" creationId="{00000000-0000-0000-0000-000000000000}"/>
          </ac:spMkLst>
        </pc:spChg>
        <pc:graphicFrameChg chg="mod">
          <ac:chgData name="Mia Hakulinen" userId="24c8ac0b-351b-491f-8036-4766334f4407" providerId="ADAL" clId="{3A225601-929A-40F2-95C4-0C299B5165FD}" dt="2022-10-26T07:14:19.181" v="277" actId="207"/>
          <ac:graphicFrameMkLst>
            <pc:docMk/>
            <pc:sldMk cId="0" sldId="376"/>
            <ac:graphicFrameMk id="4" creationId="{00000000-0000-0000-0000-000000000000}"/>
          </ac:graphicFrameMkLst>
        </pc:graphicFrameChg>
        <pc:graphicFrameChg chg="add mod ord modGraphic">
          <ac:chgData name="Mia Hakulinen" userId="24c8ac0b-351b-491f-8036-4766334f4407" providerId="ADAL" clId="{3A225601-929A-40F2-95C4-0C299B5165FD}" dt="2022-10-26T07:27:24.784" v="316" actId="166"/>
          <ac:graphicFrameMkLst>
            <pc:docMk/>
            <pc:sldMk cId="0" sldId="376"/>
            <ac:graphicFrameMk id="5" creationId="{93688DDE-637C-E02F-88EE-1B475A1569BD}"/>
          </ac:graphicFrameMkLst>
        </pc:graphicFrameChg>
        <pc:picChg chg="add mod">
          <ac:chgData name="Mia Hakulinen" userId="24c8ac0b-351b-491f-8036-4766334f4407" providerId="ADAL" clId="{3A225601-929A-40F2-95C4-0C299B5165FD}" dt="2022-10-26T07:27:14.392" v="315"/>
          <ac:picMkLst>
            <pc:docMk/>
            <pc:sldMk cId="0" sldId="376"/>
            <ac:picMk id="6" creationId="{2A807DCA-918A-B4CB-C4EF-E0D459988C26}"/>
          </ac:picMkLst>
        </pc:picChg>
      </pc:sldChg>
      <pc:sldChg chg="del">
        <pc:chgData name="Mia Hakulinen" userId="24c8ac0b-351b-491f-8036-4766334f4407" providerId="ADAL" clId="{3A225601-929A-40F2-95C4-0C299B5165FD}" dt="2022-10-26T07:16:24.529" v="286" actId="47"/>
        <pc:sldMkLst>
          <pc:docMk/>
          <pc:sldMk cId="0" sldId="378"/>
        </pc:sldMkLst>
      </pc:sldChg>
      <pc:sldChg chg="addSp delSp modSp mod setBg">
        <pc:chgData name="Mia Hakulinen" userId="24c8ac0b-351b-491f-8036-4766334f4407" providerId="ADAL" clId="{3A225601-929A-40F2-95C4-0C299B5165FD}" dt="2022-10-26T07:41:07.565" v="402" actId="20577"/>
        <pc:sldMkLst>
          <pc:docMk/>
          <pc:sldMk cId="0" sldId="380"/>
        </pc:sldMkLst>
        <pc:spChg chg="add mod">
          <ac:chgData name="Mia Hakulinen" userId="24c8ac0b-351b-491f-8036-4766334f4407" providerId="ADAL" clId="{3A225601-929A-40F2-95C4-0C299B5165FD}" dt="2022-10-26T07:41:07.565" v="402" actId="20577"/>
          <ac:spMkLst>
            <pc:docMk/>
            <pc:sldMk cId="0" sldId="380"/>
            <ac:spMk id="6" creationId="{E0A323D1-B424-FC26-986D-6A8E325F8950}"/>
          </ac:spMkLst>
        </pc:spChg>
        <pc:spChg chg="add">
          <ac:chgData name="Mia Hakulinen" userId="24c8ac0b-351b-491f-8036-4766334f4407" providerId="ADAL" clId="{3A225601-929A-40F2-95C4-0C299B5165FD}" dt="2022-10-26T07:27:43.716" v="318" actId="26606"/>
          <ac:spMkLst>
            <pc:docMk/>
            <pc:sldMk cId="0" sldId="380"/>
            <ac:spMk id="8" creationId="{03E8462A-FEBA-4848-81CC-3F8DA3E477BE}"/>
          </ac:spMkLst>
        </pc:spChg>
        <pc:spChg chg="add">
          <ac:chgData name="Mia Hakulinen" userId="24c8ac0b-351b-491f-8036-4766334f4407" providerId="ADAL" clId="{3A225601-929A-40F2-95C4-0C299B5165FD}" dt="2022-10-26T07:27:43.716" v="318" actId="26606"/>
          <ac:spMkLst>
            <pc:docMk/>
            <pc:sldMk cId="0" sldId="380"/>
            <ac:spMk id="21" creationId="{7941F9B1-B01B-4A84-89D9-B169AEB4E456}"/>
          </ac:spMkLst>
        </pc:spChg>
        <pc:grpChg chg="add">
          <ac:chgData name="Mia Hakulinen" userId="24c8ac0b-351b-491f-8036-4766334f4407" providerId="ADAL" clId="{3A225601-929A-40F2-95C4-0C299B5165FD}" dt="2022-10-26T07:27:43.716" v="318" actId="26606"/>
          <ac:grpSpMkLst>
            <pc:docMk/>
            <pc:sldMk cId="0" sldId="380"/>
            <ac:grpSpMk id="10" creationId="{2109F83F-40FE-4DB3-84CC-09FB3340D06D}"/>
          </ac:grpSpMkLst>
        </pc:grpChg>
        <pc:graphicFrameChg chg="del">
          <ac:chgData name="Mia Hakulinen" userId="24c8ac0b-351b-491f-8036-4766334f4407" providerId="ADAL" clId="{3A225601-929A-40F2-95C4-0C299B5165FD}" dt="2022-10-26T07:16:38.963" v="287" actId="478"/>
          <ac:graphicFrameMkLst>
            <pc:docMk/>
            <pc:sldMk cId="0" sldId="380"/>
            <ac:graphicFrameMk id="2" creationId="{00000000-0000-0000-0000-000000000000}"/>
          </ac:graphicFrameMkLst>
        </pc:graphicFrameChg>
        <pc:picChg chg="add mod modCrop">
          <ac:chgData name="Mia Hakulinen" userId="24c8ac0b-351b-491f-8036-4766334f4407" providerId="ADAL" clId="{3A225601-929A-40F2-95C4-0C299B5165FD}" dt="2022-10-26T07:37:54.436" v="384" actId="1037"/>
          <ac:picMkLst>
            <pc:docMk/>
            <pc:sldMk cId="0" sldId="380"/>
            <ac:picMk id="3" creationId="{FB781595-7E6C-D08F-BDFD-E75FCB9E9AA3}"/>
          </ac:picMkLst>
        </pc:picChg>
        <pc:picChg chg="add del mod">
          <ac:chgData name="Mia Hakulinen" userId="24c8ac0b-351b-491f-8036-4766334f4407" providerId="ADAL" clId="{3A225601-929A-40F2-95C4-0C299B5165FD}" dt="2022-10-26T07:33:39.620" v="362" actId="478"/>
          <ac:picMkLst>
            <pc:docMk/>
            <pc:sldMk cId="0" sldId="380"/>
            <ac:picMk id="5" creationId="{C67B0031-6FDD-1A33-AAA6-BC22AC7C966A}"/>
          </ac:picMkLst>
        </pc:picChg>
        <pc:picChg chg="add del mod">
          <ac:chgData name="Mia Hakulinen" userId="24c8ac0b-351b-491f-8036-4766334f4407" providerId="ADAL" clId="{3A225601-929A-40F2-95C4-0C299B5165FD}" dt="2022-10-26T07:35:54.436" v="366" actId="478"/>
          <ac:picMkLst>
            <pc:docMk/>
            <pc:sldMk cId="0" sldId="380"/>
            <ac:picMk id="9" creationId="{DB02F433-19E5-E226-995F-84D5750EF66E}"/>
          </ac:picMkLst>
        </pc:picChg>
        <pc:picChg chg="add del mod">
          <ac:chgData name="Mia Hakulinen" userId="24c8ac0b-351b-491f-8036-4766334f4407" providerId="ADAL" clId="{3A225601-929A-40F2-95C4-0C299B5165FD}" dt="2022-10-26T07:36:46.036" v="370" actId="478"/>
          <ac:picMkLst>
            <pc:docMk/>
            <pc:sldMk cId="0" sldId="380"/>
            <ac:picMk id="22" creationId="{B6E95574-ADCE-5405-4027-23B229353E9D}"/>
          </ac:picMkLst>
        </pc:picChg>
        <pc:picChg chg="add del mod modCrop">
          <ac:chgData name="Mia Hakulinen" userId="24c8ac0b-351b-491f-8036-4766334f4407" providerId="ADAL" clId="{3A225601-929A-40F2-95C4-0C299B5165FD}" dt="2022-10-26T07:40:54.460" v="388" actId="478"/>
          <ac:picMkLst>
            <pc:docMk/>
            <pc:sldMk cId="0" sldId="380"/>
            <ac:picMk id="24" creationId="{0BD808D1-2672-8563-8905-818B790615A3}"/>
          </ac:picMkLst>
        </pc:picChg>
        <pc:picChg chg="add mod">
          <ac:chgData name="Mia Hakulinen" userId="24c8ac0b-351b-491f-8036-4766334f4407" providerId="ADAL" clId="{3A225601-929A-40F2-95C4-0C299B5165FD}" dt="2022-10-26T07:40:59.122" v="389" actId="1076"/>
          <ac:picMkLst>
            <pc:docMk/>
            <pc:sldMk cId="0" sldId="380"/>
            <ac:picMk id="26" creationId="{BE6ACC82-4909-E578-F38B-04F2CAA77C20}"/>
          </ac:picMkLst>
        </pc:picChg>
      </pc:sldChg>
      <pc:sldChg chg="add del">
        <pc:chgData name="Mia Hakulinen" userId="24c8ac0b-351b-491f-8036-4766334f4407" providerId="ADAL" clId="{3A225601-929A-40F2-95C4-0C299B5165FD}" dt="2022-10-26T06:44:17.339" v="77"/>
        <pc:sldMkLst>
          <pc:docMk/>
          <pc:sldMk cId="1300722177" sldId="381"/>
        </pc:sldMkLst>
      </pc:sldChg>
      <pc:sldChg chg="add del">
        <pc:chgData name="Mia Hakulinen" userId="24c8ac0b-351b-491f-8036-4766334f4407" providerId="ADAL" clId="{3A225601-929A-40F2-95C4-0C299B5165FD}" dt="2022-10-26T06:48:16.418" v="108"/>
        <pc:sldMkLst>
          <pc:docMk/>
          <pc:sldMk cId="2103827045" sldId="381"/>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Minkä verran Ukrainan sota ja sen kerrannaisvaikutukset ovat vaikuttaneet yrityksesi toimintaan?</c:v>
                </c:pt>
              </c:strCache>
            </c:strRef>
          </c:tx>
          <c:spPr>
            <a:solidFill>
              <a:srgbClr val="234C5A"/>
            </a:solidFill>
            <a:ln>
              <a:solidFill>
                <a:srgbClr val="234C5A"/>
              </a:solidFill>
            </a:ln>
          </c:spPr>
          <c:invertIfNegative val="0"/>
          <c:dLbls>
            <c:dLbl>
              <c:idx val="0"/>
              <c:tx>
                <c:rich>
                  <a:bodyPr/>
                  <a:lstStyle/>
                  <a:p>
                    <a:r>
                      <a:rPr lang="en-US"/>
                      <a:t>19%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A129-4CB2-A3FE-138F4685CC8F}"/>
                </c:ext>
              </c:extLst>
            </c:dLbl>
            <c:dLbl>
              <c:idx val="1"/>
              <c:tx>
                <c:rich>
                  <a:bodyPr/>
                  <a:lstStyle/>
                  <a:p>
                    <a:r>
                      <a:rPr lang="en-US"/>
                      <a:t>38%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A129-4CB2-A3FE-138F4685CC8F}"/>
                </c:ext>
              </c:extLst>
            </c:dLbl>
            <c:dLbl>
              <c:idx val="2"/>
              <c:tx>
                <c:rich>
                  <a:bodyPr/>
                  <a:lstStyle/>
                  <a:p>
                    <a:r>
                      <a:rPr lang="en-US"/>
                      <a:t>24%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A129-4CB2-A3FE-138F4685CC8F}"/>
                </c:ext>
              </c:extLst>
            </c:dLbl>
            <c:dLbl>
              <c:idx val="3"/>
              <c:tx>
                <c:rich>
                  <a:bodyPr/>
                  <a:lstStyle/>
                  <a:p>
                    <a:r>
                      <a:rPr lang="en-US"/>
                      <a:t>16%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A129-4CB2-A3FE-138F4685CC8F}"/>
                </c:ext>
              </c:extLst>
            </c:dLbl>
            <c:dLbl>
              <c:idx val="4"/>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A129-4CB2-A3FE-138F4685CC8F}"/>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Sheet1!$C$2:$C$6</c:f>
              <c:strCache>
                <c:ptCount val="5"/>
                <c:pt idx="0">
                  <c:v>Merkittävästi</c:v>
                </c:pt>
                <c:pt idx="1">
                  <c:v>Jossain määrin</c:v>
                </c:pt>
                <c:pt idx="2">
                  <c:v>Vähäisessä määrin</c:v>
                </c:pt>
                <c:pt idx="3">
                  <c:v>Ei ollenkaan</c:v>
                </c:pt>
                <c:pt idx="4">
                  <c:v>En osaa arvioida vaikutuksia</c:v>
                </c:pt>
              </c:strCache>
            </c:strRef>
          </c:cat>
          <c:val>
            <c:numRef>
              <c:f>Sheet1!$D$2:$D$6</c:f>
              <c:numCache>
                <c:formatCode>General</c:formatCode>
                <c:ptCount val="5"/>
                <c:pt idx="0">
                  <c:v>0.19</c:v>
                </c:pt>
                <c:pt idx="1">
                  <c:v>0.38</c:v>
                </c:pt>
                <c:pt idx="2">
                  <c:v>0.24</c:v>
                </c:pt>
                <c:pt idx="3">
                  <c:v>0.16</c:v>
                </c:pt>
                <c:pt idx="4">
                  <c:v>0.03</c:v>
                </c:pt>
              </c:numCache>
            </c:numRef>
          </c:val>
          <c:extLst>
            <c:ext xmlns:c16="http://schemas.microsoft.com/office/drawing/2014/chart" uri="{C3380CC4-5D6E-409C-BE32-E72D297353CC}">
              <c16:uniqueId val="{00000005-A129-4CB2-A3FE-138F4685CC8F}"/>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Investointimme kohdistuvat?</c:v>
                </c:pt>
              </c:strCache>
            </c:strRef>
          </c:tx>
          <c:spPr>
            <a:solidFill>
              <a:srgbClr val="234C5A"/>
            </a:solidFill>
            <a:ln>
              <a:solidFill>
                <a:srgbClr val="234C5A"/>
              </a:solidFill>
            </a:ln>
          </c:spPr>
          <c:invertIfNegative val="0"/>
          <c:dLbls>
            <c:dLbl>
              <c:idx val="0"/>
              <c:tx>
                <c:rich>
                  <a:bodyPr/>
                  <a:lstStyle/>
                  <a:p>
                    <a:r>
                      <a:rPr lang="en-US"/>
                      <a:t>71%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7E64-49EA-B92B-31BE7A80C32C}"/>
                </c:ext>
              </c:extLst>
            </c:dLbl>
            <c:dLbl>
              <c:idx val="1"/>
              <c:tx>
                <c:rich>
                  <a:bodyPr/>
                  <a:lstStyle/>
                  <a:p>
                    <a:r>
                      <a:rPr lang="en-US"/>
                      <a:t>17%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7E64-49EA-B92B-31BE7A80C32C}"/>
                </c:ext>
              </c:extLst>
            </c:dLbl>
            <c:dLbl>
              <c:idx val="2"/>
              <c:tx>
                <c:rich>
                  <a:bodyPr/>
                  <a:lstStyle/>
                  <a:p>
                    <a:r>
                      <a:rPr lang="en-US"/>
                      <a:t>26%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7E64-49EA-B92B-31BE7A80C32C}"/>
                </c:ext>
              </c:extLst>
            </c:dLbl>
            <c:dLbl>
              <c:idx val="3"/>
              <c:tx>
                <c:rich>
                  <a:bodyPr/>
                  <a:lstStyle/>
                  <a:p>
                    <a:r>
                      <a:rPr lang="en-US"/>
                      <a:t>18%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7E64-49EA-B92B-31BE7A80C32C}"/>
                </c:ext>
              </c:extLst>
            </c:dLbl>
            <c:dLbl>
              <c:idx val="4"/>
              <c:tx>
                <c:rich>
                  <a:bodyPr/>
                  <a:lstStyle/>
                  <a:p>
                    <a:r>
                      <a:rPr lang="en-US"/>
                      <a:t>20%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7E64-49EA-B92B-31BE7A80C32C}"/>
                </c:ext>
              </c:extLst>
            </c:dLbl>
            <c:dLbl>
              <c:idx val="5"/>
              <c:tx>
                <c:rich>
                  <a:bodyPr/>
                  <a:lstStyle/>
                  <a:p>
                    <a:r>
                      <a:rPr lang="en-US"/>
                      <a:t>11%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7E64-49EA-B92B-31BE7A80C32C}"/>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Laite-ja koneinvestointeihin</c:v>
                </c:pt>
                <c:pt idx="1">
                  <c:v>Rakennusinvestointeihin</c:v>
                </c:pt>
                <c:pt idx="2">
                  <c:v>Henkiöstön osaamisen kehittämiseen</c:v>
                </c:pt>
                <c:pt idx="3">
                  <c:v>Kasvuun ja kansainvälistymiseen</c:v>
                </c:pt>
                <c:pt idx="4">
                  <c:v>Tuotekehitykseen</c:v>
                </c:pt>
                <c:pt idx="5">
                  <c:v>Johonkin muuhun</c:v>
                </c:pt>
              </c:strCache>
            </c:strRef>
          </c:cat>
          <c:val>
            <c:numRef>
              <c:f>Sheet1!$D$2:$D$7</c:f>
              <c:numCache>
                <c:formatCode>General</c:formatCode>
                <c:ptCount val="6"/>
                <c:pt idx="0">
                  <c:v>0.71</c:v>
                </c:pt>
                <c:pt idx="1">
                  <c:v>0.17</c:v>
                </c:pt>
                <c:pt idx="2">
                  <c:v>0.26</c:v>
                </c:pt>
                <c:pt idx="3">
                  <c:v>0.18</c:v>
                </c:pt>
                <c:pt idx="4">
                  <c:v>0.2</c:v>
                </c:pt>
                <c:pt idx="5">
                  <c:v>0.11</c:v>
                </c:pt>
              </c:numCache>
            </c:numRef>
          </c:val>
          <c:extLst>
            <c:ext xmlns:c16="http://schemas.microsoft.com/office/drawing/2014/chart" uri="{C3380CC4-5D6E-409C-BE32-E72D297353CC}">
              <c16:uniqueId val="{00000006-7E64-49EA-B92B-31BE7A80C32C}"/>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Euroopan turvallisuus -ja taloustilanteessa minua huolestuttaa</c:v>
                </c:pt>
              </c:strCache>
            </c:strRef>
          </c:tx>
          <c:spPr>
            <a:solidFill>
              <a:srgbClr val="234C5A"/>
            </a:solidFill>
            <a:ln>
              <a:solidFill>
                <a:srgbClr val="234C5A"/>
              </a:solidFill>
            </a:ln>
          </c:spPr>
          <c:invertIfNegative val="0"/>
          <c:dLbls>
            <c:dLbl>
              <c:idx val="0"/>
              <c:tx>
                <c:rich>
                  <a:bodyPr/>
                  <a:lstStyle/>
                  <a:p>
                    <a:r>
                      <a:rPr lang="en-US"/>
                      <a:t>15%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B2D8-410D-9555-8A7687D41668}"/>
                </c:ext>
              </c:extLst>
            </c:dLbl>
            <c:dLbl>
              <c:idx val="1"/>
              <c:tx>
                <c:rich>
                  <a:bodyPr/>
                  <a:lstStyle/>
                  <a:p>
                    <a:r>
                      <a:rPr lang="en-US"/>
                      <a:t>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B2D8-410D-9555-8A7687D41668}"/>
                </c:ext>
              </c:extLst>
            </c:dLbl>
            <c:dLbl>
              <c:idx val="2"/>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B2D8-410D-9555-8A7687D41668}"/>
                </c:ext>
              </c:extLst>
            </c:dLbl>
            <c:dLbl>
              <c:idx val="3"/>
              <c:tx>
                <c:rich>
                  <a:bodyPr/>
                  <a:lstStyle/>
                  <a:p>
                    <a:r>
                      <a:rPr lang="en-US"/>
                      <a:t>25%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B2D8-410D-9555-8A7687D41668}"/>
                </c:ext>
              </c:extLst>
            </c:dLbl>
            <c:dLbl>
              <c:idx val="4"/>
              <c:tx>
                <c:rich>
                  <a:bodyPr/>
                  <a:lstStyle/>
                  <a:p>
                    <a:r>
                      <a:rPr lang="en-US"/>
                      <a:t>53%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B2D8-410D-9555-8A7687D41668}"/>
                </c:ext>
              </c:extLst>
            </c:dLbl>
            <c:dLbl>
              <c:idx val="5"/>
              <c:tx>
                <c:rich>
                  <a:bodyPr/>
                  <a:lstStyle/>
                  <a:p>
                    <a:r>
                      <a:rPr lang="en-US"/>
                      <a:t>50%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B2D8-410D-9555-8A7687D41668}"/>
                </c:ext>
              </c:extLst>
            </c:dLbl>
            <c:dLbl>
              <c:idx val="6"/>
              <c:tx>
                <c:rich>
                  <a:bodyPr/>
                  <a:lstStyle/>
                  <a:p>
                    <a:r>
                      <a:rPr lang="en-US"/>
                      <a:t>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B2D8-410D-9555-8A7687D41668}"/>
                </c:ext>
              </c:extLst>
            </c:dLbl>
            <c:dLbl>
              <c:idx val="7"/>
              <c:tx>
                <c:rich>
                  <a:bodyPr/>
                  <a:lstStyle/>
                  <a:p>
                    <a:r>
                      <a:rPr lang="en-US"/>
                      <a:t>60%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B2D8-410D-9555-8A7687D41668}"/>
                </c:ext>
              </c:extLst>
            </c:dLbl>
            <c:dLbl>
              <c:idx val="8"/>
              <c:tx>
                <c:rich>
                  <a:bodyPr/>
                  <a:lstStyle/>
                  <a:p>
                    <a:r>
                      <a:rPr lang="en-US"/>
                      <a:t>46%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8-B2D8-410D-9555-8A7687D41668}"/>
                </c:ext>
              </c:extLst>
            </c:dLbl>
            <c:dLbl>
              <c:idx val="9"/>
              <c:tx>
                <c:rich>
                  <a:bodyPr/>
                  <a:lstStyle/>
                  <a:p>
                    <a:r>
                      <a:rPr lang="en-US"/>
                      <a:t>47%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9-B2D8-410D-9555-8A7687D41668}"/>
                </c:ext>
              </c:extLst>
            </c:dLbl>
            <c:dLbl>
              <c:idx val="10"/>
              <c:tx>
                <c:rich>
                  <a:bodyPr/>
                  <a:lstStyle/>
                  <a:p>
                    <a:r>
                      <a:rPr lang="en-US"/>
                      <a:t>18%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A-B2D8-410D-9555-8A7687D41668}"/>
                </c:ext>
              </c:extLst>
            </c:dLbl>
            <c:dLbl>
              <c:idx val="11"/>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B-B2D8-410D-9555-8A7687D41668}"/>
                </c:ext>
              </c:extLst>
            </c:dLbl>
            <c:dLbl>
              <c:idx val="12"/>
              <c:tx>
                <c:rich>
                  <a:bodyPr/>
                  <a:lstStyle/>
                  <a:p>
                    <a:r>
                      <a:rPr lang="en-US"/>
                      <a:t>13%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C-B2D8-410D-9555-8A7687D41668}"/>
                </c:ext>
              </c:extLst>
            </c:dLbl>
            <c:dLbl>
              <c:idx val="13"/>
              <c:tx>
                <c:rich>
                  <a:bodyPr/>
                  <a:lstStyle/>
                  <a:p>
                    <a:r>
                      <a:rPr lang="en-US"/>
                      <a:t>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D-B2D8-410D-9555-8A7687D41668}"/>
                </c:ext>
              </c:extLst>
            </c:dLbl>
            <c:spPr>
              <a:noFill/>
              <a:ln>
                <a:noFill/>
              </a:ln>
              <a:effectLst/>
            </c:spPr>
            <c:txPr>
              <a:bodyPr/>
              <a:lstStyle/>
              <a:p>
                <a:pPr>
                  <a:defRPr sz="1200" smtId="4294967295">
                    <a:solidFill>
                      <a:schemeClr val="tx1"/>
                    </a:solidFill>
                    <a:highlight>
                      <a:srgbClr val="00FFFF"/>
                    </a:highlight>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Sheet1!$C$2:$C$15</c:f>
              <c:strCache>
                <c:ptCount val="14"/>
                <c:pt idx="0">
                  <c:v>Toimivatko yrityksemme tuontikuljetukset normaalisti</c:v>
                </c:pt>
                <c:pt idx="1">
                  <c:v>Toimivatko yrityksemme vientikuljetukset normaalisti</c:v>
                </c:pt>
                <c:pt idx="2">
                  <c:v>Saatavien kotiuttaminen yhteistyökumppaneilta, jotka ovat mahdollisesti sidoksissa venäläisiin tai ukrainalaisiin yrityksiin tai omistuksiin</c:v>
                </c:pt>
                <c:pt idx="3">
                  <c:v>Vaikutukset alihankkijoidemme ja yhteistyökumppaneidemme toimintaan</c:v>
                </c:pt>
                <c:pt idx="4">
                  <c:v>Kohonneet kuljetuskustannukset</c:v>
                </c:pt>
                <c:pt idx="5">
                  <c:v>Kohonneet materiaali-ja komponenttikustannukset sekä niiden saatavuus</c:v>
                </c:pt>
                <c:pt idx="6">
                  <c:v>Mahdollisista sopimusjuridiikan tulkintatilanteista johtuvat vaikeudet yrityksellemme</c:v>
                </c:pt>
                <c:pt idx="7">
                  <c:v>Sähkön hinta ja saatavuus</c:v>
                </c:pt>
                <c:pt idx="8">
                  <c:v>Energian hinta ja saatavuus</c:v>
                </c:pt>
                <c:pt idx="9">
                  <c:v>Korkotason nousu ja inflaatio</c:v>
                </c:pt>
                <c:pt idx="10">
                  <c:v>Rahoitusmarkkinoiden epävakaisuus</c:v>
                </c:pt>
                <c:pt idx="11">
                  <c:v>ESG-velvoitteet yrityksellemme</c:v>
                </c:pt>
                <c:pt idx="12">
                  <c:v>Tällä hetkellä en näe erityisiä huolenaiheita yritystoimintaamme liittyen</c:v>
                </c:pt>
                <c:pt idx="13">
                  <c:v>Jokin muu asia, mikä?</c:v>
                </c:pt>
              </c:strCache>
            </c:strRef>
          </c:cat>
          <c:val>
            <c:numRef>
              <c:f>Sheet1!$D$2:$D$15</c:f>
              <c:numCache>
                <c:formatCode>General</c:formatCode>
                <c:ptCount val="14"/>
                <c:pt idx="0">
                  <c:v>0.15</c:v>
                </c:pt>
                <c:pt idx="1">
                  <c:v>0.02</c:v>
                </c:pt>
                <c:pt idx="2">
                  <c:v>0.03</c:v>
                </c:pt>
                <c:pt idx="3">
                  <c:v>0.25</c:v>
                </c:pt>
                <c:pt idx="4">
                  <c:v>0.53</c:v>
                </c:pt>
                <c:pt idx="5">
                  <c:v>0.5</c:v>
                </c:pt>
                <c:pt idx="6">
                  <c:v>0.02</c:v>
                </c:pt>
                <c:pt idx="7">
                  <c:v>0.6</c:v>
                </c:pt>
                <c:pt idx="8">
                  <c:v>0.46</c:v>
                </c:pt>
                <c:pt idx="9">
                  <c:v>0.47</c:v>
                </c:pt>
                <c:pt idx="10">
                  <c:v>0.18</c:v>
                </c:pt>
                <c:pt idx="11">
                  <c:v>0.01</c:v>
                </c:pt>
                <c:pt idx="12">
                  <c:v>0.13</c:v>
                </c:pt>
                <c:pt idx="13">
                  <c:v>0.05</c:v>
                </c:pt>
              </c:numCache>
            </c:numRef>
          </c:val>
          <c:extLst>
            <c:ext xmlns:c16="http://schemas.microsoft.com/office/drawing/2014/chart" uri="{C3380CC4-5D6E-409C-BE32-E72D297353CC}">
              <c16:uniqueId val="{0000000E-B2D8-410D-9555-8A7687D41668}"/>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Arvioin Ukrainan sodalla ja energiakriisillä olevan yrityksellemme seuraavia vaikutuksia</c:v>
                </c:pt>
              </c:strCache>
            </c:strRef>
          </c:tx>
          <c:spPr>
            <a:solidFill>
              <a:srgbClr val="234C5A"/>
            </a:solidFill>
            <a:ln>
              <a:solidFill>
                <a:srgbClr val="234C5A"/>
              </a:solidFill>
            </a:ln>
          </c:spPr>
          <c:invertIfNegative val="0"/>
          <c:dLbls>
            <c:dLbl>
              <c:idx val="0"/>
              <c:tx>
                <c:rich>
                  <a:bodyPr/>
                  <a:lstStyle/>
                  <a:p>
                    <a:r>
                      <a:rPr lang="en-US"/>
                      <a:t>52%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90F9-47FF-AE8C-B3E4B63A3A9A}"/>
                </c:ext>
              </c:extLst>
            </c:dLbl>
            <c:dLbl>
              <c:idx val="1"/>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90F9-47FF-AE8C-B3E4B63A3A9A}"/>
                </c:ext>
              </c:extLst>
            </c:dLbl>
            <c:dLbl>
              <c:idx val="2"/>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90F9-47FF-AE8C-B3E4B63A3A9A}"/>
                </c:ext>
              </c:extLst>
            </c:dLbl>
            <c:dLbl>
              <c:idx val="3"/>
              <c:tx>
                <c:rich>
                  <a:bodyPr/>
                  <a:lstStyle/>
                  <a:p>
                    <a:r>
                      <a:rPr lang="en-US"/>
                      <a:t>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90F9-47FF-AE8C-B3E4B63A3A9A}"/>
                </c:ext>
              </c:extLst>
            </c:dLbl>
            <c:dLbl>
              <c:idx val="4"/>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90F9-47FF-AE8C-B3E4B63A3A9A}"/>
                </c:ext>
              </c:extLst>
            </c:dLbl>
            <c:dLbl>
              <c:idx val="5"/>
              <c:tx>
                <c:rich>
                  <a:bodyPr/>
                  <a:lstStyle/>
                  <a:p>
                    <a:r>
                      <a:rPr lang="en-US"/>
                      <a:t>10%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90F9-47FF-AE8C-B3E4B63A3A9A}"/>
                </c:ext>
              </c:extLst>
            </c:dLbl>
            <c:dLbl>
              <c:idx val="6"/>
              <c:tx>
                <c:rich>
                  <a:bodyPr/>
                  <a:lstStyle/>
                  <a:p>
                    <a:r>
                      <a:rPr lang="en-US"/>
                      <a:t>39%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90F9-47FF-AE8C-B3E4B63A3A9A}"/>
                </c:ext>
              </c:extLst>
            </c:dLbl>
            <c:dLbl>
              <c:idx val="7"/>
              <c:tx>
                <c:rich>
                  <a:bodyPr/>
                  <a:lstStyle/>
                  <a:p>
                    <a:r>
                      <a:rPr lang="en-US"/>
                      <a:t>14%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90F9-47FF-AE8C-B3E4B63A3A9A}"/>
                </c:ext>
              </c:extLst>
            </c:dLbl>
            <c:dLbl>
              <c:idx val="8"/>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8-90F9-47FF-AE8C-B3E4B63A3A9A}"/>
                </c:ext>
              </c:extLst>
            </c:dLbl>
            <c:spPr>
              <a:noFill/>
              <a:ln>
                <a:noFill/>
              </a:ln>
              <a:effectLst/>
            </c:spPr>
            <c:txPr>
              <a:bodyPr/>
              <a:lstStyle/>
              <a:p>
                <a:pPr>
                  <a:defRPr sz="1200" smtId="4294967295">
                    <a:solidFill>
                      <a:schemeClr val="tx1"/>
                    </a:solidFill>
                    <a:highlight>
                      <a:srgbClr val="00FFFF"/>
                    </a:highlight>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Sheet1!$C$2:$C$10</c:f>
              <c:strCache>
                <c:ptCount val="9"/>
                <c:pt idx="0">
                  <c:v>Yrityksemme tuloksentekokyky heikkenee</c:v>
                </c:pt>
                <c:pt idx="1">
                  <c:v>Yrityksemme tuloksentekokyky vahvistuu</c:v>
                </c:pt>
                <c:pt idx="2">
                  <c:v>Tulemme laajentamaan liiketoimintaamme uusille markkina-alueille</c:v>
                </c:pt>
                <c:pt idx="3">
                  <c:v>Tulemme laajentamaan toimintaamme kotimaassa</c:v>
                </c:pt>
                <c:pt idx="4">
                  <c:v>Vähennämme kansainvälistä toimintaamme</c:v>
                </c:pt>
                <c:pt idx="5">
                  <c:v>Yrityksellemme tulee maksuvaikeuksia</c:v>
                </c:pt>
                <c:pt idx="6">
                  <c:v>Ei ole näköpiirissä vaikutuksia lyhyellä aikavälillä</c:v>
                </c:pt>
                <c:pt idx="7">
                  <c:v>Ei ole näköpiirissä vaikutuksia pidemmällä aikavälillä</c:v>
                </c:pt>
                <c:pt idx="8">
                  <c:v>Jokin muu asia mikä?</c:v>
                </c:pt>
              </c:strCache>
            </c:strRef>
          </c:cat>
          <c:val>
            <c:numRef>
              <c:f>Sheet1!$D$2:$D$10</c:f>
              <c:numCache>
                <c:formatCode>General</c:formatCode>
                <c:ptCount val="9"/>
                <c:pt idx="0">
                  <c:v>0.52</c:v>
                </c:pt>
                <c:pt idx="1">
                  <c:v>0.01</c:v>
                </c:pt>
                <c:pt idx="2">
                  <c:v>0.03</c:v>
                </c:pt>
                <c:pt idx="3">
                  <c:v>0.05</c:v>
                </c:pt>
                <c:pt idx="4">
                  <c:v>0.01</c:v>
                </c:pt>
                <c:pt idx="5">
                  <c:v>0.1</c:v>
                </c:pt>
                <c:pt idx="6">
                  <c:v>0.39</c:v>
                </c:pt>
                <c:pt idx="7">
                  <c:v>0.14000000000000001</c:v>
                </c:pt>
                <c:pt idx="8">
                  <c:v>0.03</c:v>
                </c:pt>
              </c:numCache>
            </c:numRef>
          </c:val>
          <c:extLst>
            <c:ext xmlns:c16="http://schemas.microsoft.com/office/drawing/2014/chart" uri="{C3380CC4-5D6E-409C-BE32-E72D297353CC}">
              <c16:uniqueId val="{00000009-90F9-47FF-AE8C-B3E4B63A3A9A}"/>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Millaisena näet yrityksesi toiminnan vuosina  2023-2024?</c:v>
                </c:pt>
              </c:strCache>
            </c:strRef>
          </c:tx>
          <c:spPr>
            <a:solidFill>
              <a:srgbClr val="234C5A"/>
            </a:solidFill>
            <a:ln>
              <a:solidFill>
                <a:srgbClr val="234C5A"/>
              </a:solidFill>
            </a:ln>
          </c:spPr>
          <c:invertIfNegative val="0"/>
          <c:dLbls>
            <c:dLbl>
              <c:idx val="0"/>
              <c:tx>
                <c:rich>
                  <a:bodyPr/>
                  <a:lstStyle/>
                  <a:p>
                    <a:r>
                      <a:rPr lang="en-US"/>
                      <a:t>72%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B773-41F7-AD7A-953FBCD3359B}"/>
                </c:ext>
              </c:extLst>
            </c:dLbl>
            <c:dLbl>
              <c:idx val="1"/>
              <c:tx>
                <c:rich>
                  <a:bodyPr/>
                  <a:lstStyle/>
                  <a:p>
                    <a:r>
                      <a:rPr lang="en-US"/>
                      <a:t>20%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B773-41F7-AD7A-953FBCD3359B}"/>
                </c:ext>
              </c:extLst>
            </c:dLbl>
            <c:dLbl>
              <c:idx val="2"/>
              <c:tx>
                <c:rich>
                  <a:bodyPr/>
                  <a:lstStyle/>
                  <a:p>
                    <a:r>
                      <a:rPr lang="en-US"/>
                      <a:t>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B773-41F7-AD7A-953FBCD3359B}"/>
                </c:ext>
              </c:extLst>
            </c:dLbl>
            <c:dLbl>
              <c:idx val="3"/>
              <c:tx>
                <c:rich>
                  <a:bodyPr/>
                  <a:lstStyle/>
                  <a:p>
                    <a:r>
                      <a:rPr lang="en-US"/>
                      <a:t>12%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B773-41F7-AD7A-953FBCD3359B}"/>
                </c:ext>
              </c:extLst>
            </c:dLbl>
            <c:dLbl>
              <c:idx val="4"/>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B773-41F7-AD7A-953FBCD3359B}"/>
                </c:ext>
              </c:extLst>
            </c:dLbl>
            <c:dLbl>
              <c:idx val="5"/>
              <c:tx>
                <c:rich>
                  <a:bodyPr/>
                  <a:lstStyle/>
                  <a:p>
                    <a:r>
                      <a:rPr lang="en-US"/>
                      <a:t>14%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B773-41F7-AD7A-953FBCD3359B}"/>
                </c:ext>
              </c:extLst>
            </c:dLbl>
            <c:dLbl>
              <c:idx val="6"/>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B773-41F7-AD7A-953FBCD3359B}"/>
                </c:ext>
              </c:extLst>
            </c:dLbl>
            <c:spPr>
              <a:noFill/>
              <a:ln>
                <a:noFill/>
              </a:ln>
              <a:effectLst/>
            </c:spPr>
            <c:txPr>
              <a:bodyPr/>
              <a:lstStyle/>
              <a:p>
                <a:pPr>
                  <a:defRPr sz="1200" smtId="4294967295">
                    <a:solidFill>
                      <a:schemeClr val="tx1"/>
                    </a:solidFill>
                    <a:highlight>
                      <a:srgbClr val="00FFFF"/>
                    </a:highlight>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Sheet1!$C$2:$C$8</c:f>
              <c:strCache>
                <c:ptCount val="7"/>
                <c:pt idx="0">
                  <c:v>Yrityksemme selviää tämän hetkisistä haasteista</c:v>
                </c:pt>
                <c:pt idx="1">
                  <c:v>Näemme yrityksellemme uusia kasvun ja liiketoiminnan kehittymisen                        mahdollisuuksia</c:v>
                </c:pt>
                <c:pt idx="2">
                  <c:v>Tulemme investoimaan yrityksen laajenemiseen seuraavan kahden vuoden aikana</c:v>
                </c:pt>
                <c:pt idx="3">
                  <c:v>Pohdimme yrityksen toiminnan alasajoa</c:v>
                </c:pt>
                <c:pt idx="4">
                  <c:v>Pohdimme yrityksen toiminna keskeyttämistä joksikin aikaa</c:v>
                </c:pt>
                <c:pt idx="5">
                  <c:v>Mietimme yrityksemme myyntiä</c:v>
                </c:pt>
                <c:pt idx="6">
                  <c:v>Pohdimme yrityksen ostoa tai muuta merkittävää laajenemista liiketoimintakaupan  avulla</c:v>
                </c:pt>
              </c:strCache>
            </c:strRef>
          </c:cat>
          <c:val>
            <c:numRef>
              <c:f>Sheet1!$D$2:$D$8</c:f>
              <c:numCache>
                <c:formatCode>General</c:formatCode>
                <c:ptCount val="7"/>
                <c:pt idx="0">
                  <c:v>0.72</c:v>
                </c:pt>
                <c:pt idx="1">
                  <c:v>0.2</c:v>
                </c:pt>
                <c:pt idx="2">
                  <c:v>0.08</c:v>
                </c:pt>
                <c:pt idx="3">
                  <c:v>0.12</c:v>
                </c:pt>
                <c:pt idx="4">
                  <c:v>0.06</c:v>
                </c:pt>
                <c:pt idx="5">
                  <c:v>0.14000000000000001</c:v>
                </c:pt>
                <c:pt idx="6">
                  <c:v>0.01</c:v>
                </c:pt>
              </c:numCache>
            </c:numRef>
          </c:val>
          <c:extLst>
            <c:ext xmlns:c16="http://schemas.microsoft.com/office/drawing/2014/chart" uri="{C3380CC4-5D6E-409C-BE32-E72D297353CC}">
              <c16:uniqueId val="{00000007-B773-41F7-AD7A-953FBCD3359B}"/>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Kuinka paljon sähkön hinnankorotukset vaikuttavat yrityksesi toimintaan?</c:v>
                </c:pt>
              </c:strCache>
            </c:strRef>
          </c:tx>
          <c:spPr>
            <a:solidFill>
              <a:srgbClr val="234C5A"/>
            </a:solidFill>
            <a:ln>
              <a:solidFill>
                <a:srgbClr val="234C5A"/>
              </a:solidFill>
            </a:ln>
          </c:spPr>
          <c:invertIfNegative val="0"/>
          <c:dLbls>
            <c:dLbl>
              <c:idx val="0"/>
              <c:tx>
                <c:rich>
                  <a:bodyPr/>
                  <a:lstStyle/>
                  <a:p>
                    <a:r>
                      <a:rPr lang="en-US"/>
                      <a:t>19%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3477-434F-95DC-91D747A10047}"/>
                </c:ext>
              </c:extLst>
            </c:dLbl>
            <c:dLbl>
              <c:idx val="1"/>
              <c:tx>
                <c:rich>
                  <a:bodyPr/>
                  <a:lstStyle/>
                  <a:p>
                    <a:r>
                      <a:rPr lang="en-US"/>
                      <a:t>44%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3477-434F-95DC-91D747A10047}"/>
                </c:ext>
              </c:extLst>
            </c:dLbl>
            <c:dLbl>
              <c:idx val="2"/>
              <c:tx>
                <c:rich>
                  <a:bodyPr/>
                  <a:lstStyle/>
                  <a:p>
                    <a:r>
                      <a:rPr lang="en-US"/>
                      <a:t>31%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3477-434F-95DC-91D747A10047}"/>
                </c:ext>
              </c:extLst>
            </c:dLbl>
            <c:dLbl>
              <c:idx val="3"/>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3477-434F-95DC-91D747A1004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Sheet1!$C$2:$C$5</c:f>
              <c:strCache>
                <c:ptCount val="4"/>
                <c:pt idx="0">
                  <c:v>Merkittävästi</c:v>
                </c:pt>
                <c:pt idx="1">
                  <c:v>Jonkin verran</c:v>
                </c:pt>
                <c:pt idx="2">
                  <c:v>Ei juuri ollenkaan</c:v>
                </c:pt>
                <c:pt idx="3">
                  <c:v>En osaa sanoa tällä hetkellä</c:v>
                </c:pt>
              </c:strCache>
            </c:strRef>
          </c:cat>
          <c:val>
            <c:numRef>
              <c:f>Sheet1!$D$2:$D$5</c:f>
              <c:numCache>
                <c:formatCode>General</c:formatCode>
                <c:ptCount val="4"/>
                <c:pt idx="0">
                  <c:v>0.19</c:v>
                </c:pt>
                <c:pt idx="1">
                  <c:v>0.44</c:v>
                </c:pt>
                <c:pt idx="2">
                  <c:v>0.31</c:v>
                </c:pt>
                <c:pt idx="3">
                  <c:v>0.06</c:v>
                </c:pt>
              </c:numCache>
            </c:numRef>
          </c:val>
          <c:extLst>
            <c:ext xmlns:c16="http://schemas.microsoft.com/office/drawing/2014/chart" uri="{C3380CC4-5D6E-409C-BE32-E72D297353CC}">
              <c16:uniqueId val="{00000004-3477-434F-95DC-91D747A10047}"/>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Mitä vaikutuksia sähkön ja energian hinnankorotuksilla on yrityksenne toimintaan?</c:v>
                </c:pt>
              </c:strCache>
            </c:strRef>
          </c:tx>
          <c:spPr>
            <a:solidFill>
              <a:srgbClr val="234C5A"/>
            </a:solidFill>
            <a:ln>
              <a:solidFill>
                <a:srgbClr val="234C5A"/>
              </a:solidFill>
            </a:ln>
          </c:spPr>
          <c:invertIfNegative val="0"/>
          <c:dLbls>
            <c:dLbl>
              <c:idx val="0"/>
              <c:tx>
                <c:rich>
                  <a:bodyPr/>
                  <a:lstStyle/>
                  <a:p>
                    <a:r>
                      <a:rPr lang="en-US"/>
                      <a:t>29%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75B5-4281-9598-9B9B202149F5}"/>
                </c:ext>
              </c:extLst>
            </c:dLbl>
            <c:dLbl>
              <c:idx val="1"/>
              <c:tx>
                <c:rich>
                  <a:bodyPr/>
                  <a:lstStyle/>
                  <a:p>
                    <a:r>
                      <a:rPr lang="en-US"/>
                      <a:t>11%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75B5-4281-9598-9B9B202149F5}"/>
                </c:ext>
              </c:extLst>
            </c:dLbl>
            <c:dLbl>
              <c:idx val="2"/>
              <c:tx>
                <c:rich>
                  <a:bodyPr/>
                  <a:lstStyle/>
                  <a:p>
                    <a:r>
                      <a:rPr lang="en-US"/>
                      <a:t>41%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75B5-4281-9598-9B9B202149F5}"/>
                </c:ext>
              </c:extLst>
            </c:dLbl>
            <c:dLbl>
              <c:idx val="3"/>
              <c:tx>
                <c:rich>
                  <a:bodyPr/>
                  <a:lstStyle/>
                  <a:p>
                    <a:r>
                      <a:rPr lang="en-US"/>
                      <a:t>15%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75B5-4281-9598-9B9B202149F5}"/>
                </c:ext>
              </c:extLst>
            </c:dLbl>
            <c:dLbl>
              <c:idx val="4"/>
              <c:tx>
                <c:rich>
                  <a:bodyPr/>
                  <a:lstStyle/>
                  <a:p>
                    <a:r>
                      <a:rPr lang="en-US"/>
                      <a:t>21%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75B5-4281-9598-9B9B202149F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Sheet1!$C$2:$C$6</c:f>
              <c:strCache>
                <c:ptCount val="5"/>
                <c:pt idx="0">
                  <c:v>Harkitsemme tuotannon sopeuttamista/supistamista talvikuukausien aikana</c:v>
                </c:pt>
                <c:pt idx="1">
                  <c:v>Harkitsemme lomautuksia</c:v>
                </c:pt>
                <c:pt idx="2">
                  <c:v>Olemme tehneet erilaisia sähkön-ja energian säästöön liittyviä toimenpiteitä. Mitä?</c:v>
                </c:pt>
                <c:pt idx="3">
                  <c:v>Suunnittelemme erilaisia energiatehokkuuteen liittyviä investointeja. Mitä?</c:v>
                </c:pt>
                <c:pt idx="4">
                  <c:v>Jotain muuta, mitä?</c:v>
                </c:pt>
              </c:strCache>
            </c:strRef>
          </c:cat>
          <c:val>
            <c:numRef>
              <c:f>Sheet1!$D$2:$D$6</c:f>
              <c:numCache>
                <c:formatCode>General</c:formatCode>
                <c:ptCount val="5"/>
                <c:pt idx="0">
                  <c:v>0.28999999999999998</c:v>
                </c:pt>
                <c:pt idx="1">
                  <c:v>0.11</c:v>
                </c:pt>
                <c:pt idx="2">
                  <c:v>0.41</c:v>
                </c:pt>
                <c:pt idx="3">
                  <c:v>0.15</c:v>
                </c:pt>
                <c:pt idx="4">
                  <c:v>0.21</c:v>
                </c:pt>
              </c:numCache>
            </c:numRef>
          </c:val>
          <c:extLst>
            <c:ext xmlns:c16="http://schemas.microsoft.com/office/drawing/2014/chart" uri="{C3380CC4-5D6E-409C-BE32-E72D297353CC}">
              <c16:uniqueId val="{00000005-75B5-4281-9598-9B9B202149F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Oletteko nostaneet palveluiden/tuotteidenne hintoja sähkönhinnan kohoamisen vuoksi?</c:v>
                </c:pt>
              </c:strCache>
            </c:strRef>
          </c:tx>
          <c:spPr>
            <a:solidFill>
              <a:srgbClr val="234C5A"/>
            </a:solidFill>
            <a:ln>
              <a:solidFill>
                <a:srgbClr val="234C5A"/>
              </a:solidFill>
            </a:ln>
          </c:spPr>
          <c:invertIfNegative val="0"/>
          <c:dLbls>
            <c:dLbl>
              <c:idx val="0"/>
              <c:tx>
                <c:rich>
                  <a:bodyPr/>
                  <a:lstStyle/>
                  <a:p>
                    <a:r>
                      <a:rPr lang="en-US"/>
                      <a:t>17%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633B-45DC-AB65-A24A12AAA165}"/>
                </c:ext>
              </c:extLst>
            </c:dLbl>
            <c:dLbl>
              <c:idx val="1"/>
              <c:tx>
                <c:rich>
                  <a:bodyPr/>
                  <a:lstStyle/>
                  <a:p>
                    <a:r>
                      <a:rPr lang="en-US"/>
                      <a:t>39%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633B-45DC-AB65-A24A12AAA165}"/>
                </c:ext>
              </c:extLst>
            </c:dLbl>
            <c:dLbl>
              <c:idx val="2"/>
              <c:tx>
                <c:rich>
                  <a:bodyPr/>
                  <a:lstStyle/>
                  <a:p>
                    <a:r>
                      <a:rPr lang="en-US"/>
                      <a:t>20%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633B-45DC-AB65-A24A12AAA165}"/>
                </c:ext>
              </c:extLst>
            </c:dLbl>
            <c:dLbl>
              <c:idx val="3"/>
              <c:tx>
                <c:rich>
                  <a:bodyPr/>
                  <a:lstStyle/>
                  <a:p>
                    <a:r>
                      <a:rPr lang="en-US"/>
                      <a:t>12%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633B-45DC-AB65-A24A12AAA165}"/>
                </c:ext>
              </c:extLst>
            </c:dLbl>
            <c:dLbl>
              <c:idx val="4"/>
              <c:tx>
                <c:rich>
                  <a:bodyPr/>
                  <a:lstStyle/>
                  <a:p>
                    <a:r>
                      <a:rPr lang="en-US"/>
                      <a:t>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633B-45DC-AB65-A24A12AAA165}"/>
                </c:ext>
              </c:extLst>
            </c:dLbl>
            <c:dLbl>
              <c:idx val="5"/>
              <c:tx>
                <c:rich>
                  <a:bodyPr/>
                  <a:lstStyle/>
                  <a:p>
                    <a:r>
                      <a:rPr lang="en-US"/>
                      <a:t>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633B-45DC-AB65-A24A12AAA16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Kyllä</c:v>
                </c:pt>
                <c:pt idx="1">
                  <c:v>Ei</c:v>
                </c:pt>
                <c:pt idx="2">
                  <c:v>Harkitsemme hintojen nostoa</c:v>
                </c:pt>
                <c:pt idx="3">
                  <c:v>Nostamme hintoja, mutta muista syistä</c:v>
                </c:pt>
                <c:pt idx="4">
                  <c:v>Emme voi nostaa hintoja kireän kilpailutilanteen vuoksi</c:v>
                </c:pt>
                <c:pt idx="5">
                  <c:v>Voimassa olevat sopimuksemme eivät salli hinnankorotuksia sopimuskauden keskellä</c:v>
                </c:pt>
              </c:strCache>
            </c:strRef>
          </c:cat>
          <c:val>
            <c:numRef>
              <c:f>Sheet1!$D$2:$D$7</c:f>
              <c:numCache>
                <c:formatCode>General</c:formatCode>
                <c:ptCount val="6"/>
                <c:pt idx="0">
                  <c:v>0.17</c:v>
                </c:pt>
                <c:pt idx="1">
                  <c:v>0.39</c:v>
                </c:pt>
                <c:pt idx="2">
                  <c:v>0.2</c:v>
                </c:pt>
                <c:pt idx="3">
                  <c:v>0.12</c:v>
                </c:pt>
                <c:pt idx="4">
                  <c:v>7.0000000000000007E-2</c:v>
                </c:pt>
                <c:pt idx="5">
                  <c:v>0.05</c:v>
                </c:pt>
              </c:numCache>
            </c:numRef>
          </c:val>
          <c:extLst>
            <c:ext xmlns:c16="http://schemas.microsoft.com/office/drawing/2014/chart" uri="{C3380CC4-5D6E-409C-BE32-E72D297353CC}">
              <c16:uniqueId val="{00000006-633B-45DC-AB65-A24A12AAA16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Olemme nostaneet / nostamassa hintoja</c:v>
                </c:pt>
              </c:strCache>
            </c:strRef>
          </c:tx>
          <c:spPr>
            <a:solidFill>
              <a:srgbClr val="234C5A"/>
            </a:solidFill>
            <a:ln>
              <a:solidFill>
                <a:srgbClr val="234C5A"/>
              </a:solidFill>
            </a:ln>
          </c:spPr>
          <c:invertIfNegative val="0"/>
          <c:dLbls>
            <c:dLbl>
              <c:idx val="0"/>
              <c:tx>
                <c:rich>
                  <a:bodyPr/>
                  <a:lstStyle/>
                  <a:p>
                    <a:r>
                      <a:rPr lang="en-US"/>
                      <a:t>48%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E2C7-4E92-9699-4AE998EB67B7}"/>
                </c:ext>
              </c:extLst>
            </c:dLbl>
            <c:dLbl>
              <c:idx val="1"/>
              <c:tx>
                <c:rich>
                  <a:bodyPr/>
                  <a:lstStyle/>
                  <a:p>
                    <a:r>
                      <a:rPr lang="en-US"/>
                      <a:t>45%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E2C7-4E92-9699-4AE998EB67B7}"/>
                </c:ext>
              </c:extLst>
            </c:dLbl>
            <c:dLbl>
              <c:idx val="2"/>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E2C7-4E92-9699-4AE998EB67B7}"/>
                </c:ext>
              </c:extLst>
            </c:dLbl>
            <c:dLbl>
              <c:idx val="3"/>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E2C7-4E92-9699-4AE998EB67B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Sheet1!$C$2:$C$6</c:f>
              <c:strCache>
                <c:ptCount val="5"/>
                <c:pt idx="0">
                  <c:v>alle 10%</c:v>
                </c:pt>
                <c:pt idx="1">
                  <c:v>10-15 %</c:v>
                </c:pt>
                <c:pt idx="2">
                  <c:v>15-25 %</c:v>
                </c:pt>
                <c:pt idx="3">
                  <c:v>25-35%</c:v>
                </c:pt>
                <c:pt idx="4">
                  <c:v>yli 35%</c:v>
                </c:pt>
              </c:strCache>
            </c:strRef>
          </c:cat>
          <c:val>
            <c:numRef>
              <c:f>Sheet1!$D$2:$D$6</c:f>
              <c:numCache>
                <c:formatCode>General</c:formatCode>
                <c:ptCount val="5"/>
                <c:pt idx="0">
                  <c:v>0.48</c:v>
                </c:pt>
                <c:pt idx="1">
                  <c:v>0.45</c:v>
                </c:pt>
                <c:pt idx="2">
                  <c:v>0.06</c:v>
                </c:pt>
                <c:pt idx="3">
                  <c:v>0.01</c:v>
                </c:pt>
                <c:pt idx="4">
                  <c:v>0</c:v>
                </c:pt>
              </c:numCache>
            </c:numRef>
          </c:val>
          <c:extLst>
            <c:ext xmlns:c16="http://schemas.microsoft.com/office/drawing/2014/chart" uri="{C3380CC4-5D6E-409C-BE32-E72D297353CC}">
              <c16:uniqueId val="{00000005-E2C7-4E92-9699-4AE998EB67B7}"/>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Mitä Suomessa pitäisi tehdä sähkön ja energian saatavuuden turvaamiseksi?</c:v>
                </c:pt>
              </c:strCache>
            </c:strRef>
          </c:tx>
          <c:spPr>
            <a:solidFill>
              <a:srgbClr val="234C5A"/>
            </a:solidFill>
            <a:ln>
              <a:solidFill>
                <a:srgbClr val="234C5A"/>
              </a:solidFill>
            </a:ln>
          </c:spPr>
          <c:invertIfNegative val="0"/>
          <c:dLbls>
            <c:dLbl>
              <c:idx val="0"/>
              <c:tx>
                <c:rich>
                  <a:bodyPr/>
                  <a:lstStyle/>
                  <a:p>
                    <a:r>
                      <a:rPr lang="en-US"/>
                      <a:t>57%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CD3B-4E6B-B1CC-4DED677B1B00}"/>
                </c:ext>
              </c:extLst>
            </c:dLbl>
            <c:dLbl>
              <c:idx val="1"/>
              <c:tx>
                <c:rich>
                  <a:bodyPr/>
                  <a:lstStyle/>
                  <a:p>
                    <a:r>
                      <a:rPr lang="en-US"/>
                      <a:t>46%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CD3B-4E6B-B1CC-4DED677B1B00}"/>
                </c:ext>
              </c:extLst>
            </c:dLbl>
            <c:dLbl>
              <c:idx val="2"/>
              <c:tx>
                <c:rich>
                  <a:bodyPr/>
                  <a:lstStyle/>
                  <a:p>
                    <a:r>
                      <a:rPr lang="en-US"/>
                      <a:t>61%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CD3B-4E6B-B1CC-4DED677B1B00}"/>
                </c:ext>
              </c:extLst>
            </c:dLbl>
            <c:dLbl>
              <c:idx val="3"/>
              <c:tx>
                <c:rich>
                  <a:bodyPr/>
                  <a:lstStyle/>
                  <a:p>
                    <a:r>
                      <a:rPr lang="en-US"/>
                      <a:t>47%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CD3B-4E6B-B1CC-4DED677B1B00}"/>
                </c:ext>
              </c:extLst>
            </c:dLbl>
            <c:dLbl>
              <c:idx val="4"/>
              <c:tx>
                <c:rich>
                  <a:bodyPr/>
                  <a:lstStyle/>
                  <a:p>
                    <a:r>
                      <a:rPr lang="en-US"/>
                      <a:t>23%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CD3B-4E6B-B1CC-4DED677B1B00}"/>
                </c:ext>
              </c:extLst>
            </c:dLbl>
            <c:dLbl>
              <c:idx val="5"/>
              <c:tx>
                <c:rich>
                  <a:bodyPr/>
                  <a:lstStyle/>
                  <a:p>
                    <a:r>
                      <a:rPr lang="en-US"/>
                      <a:t>46%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CD3B-4E6B-B1CC-4DED677B1B00}"/>
                </c:ext>
              </c:extLst>
            </c:dLbl>
            <c:dLbl>
              <c:idx val="6"/>
              <c:tx>
                <c:rich>
                  <a:bodyPr/>
                  <a:lstStyle/>
                  <a:p>
                    <a:r>
                      <a:rPr lang="en-US"/>
                      <a:t>29%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CD3B-4E6B-B1CC-4DED677B1B00}"/>
                </c:ext>
              </c:extLst>
            </c:dLbl>
            <c:dLbl>
              <c:idx val="7"/>
              <c:tx>
                <c:rich>
                  <a:bodyPr/>
                  <a:lstStyle/>
                  <a:p>
                    <a:r>
                      <a:rPr lang="en-US"/>
                      <a:t>35%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CD3B-4E6B-B1CC-4DED677B1B00}"/>
                </c:ext>
              </c:extLst>
            </c:dLbl>
            <c:dLbl>
              <c:idx val="8"/>
              <c:tx>
                <c:rich>
                  <a:bodyPr/>
                  <a:lstStyle/>
                  <a:p>
                    <a:r>
                      <a:rPr lang="en-US"/>
                      <a:t>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8-CD3B-4E6B-B1CC-4DED677B1B00}"/>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Sheet1!$C$2:$C$10</c:f>
              <c:strCache>
                <c:ptCount val="9"/>
                <c:pt idx="0">
                  <c:v>Ydinvoimaa pitää rakentaa lisää</c:v>
                </c:pt>
                <c:pt idx="1">
                  <c:v>Lupamenettelyjen ja rahoituksen myöntäminen erilaisille pienvoimaloille</c:v>
                </c:pt>
                <c:pt idx="2">
                  <c:v>Turpeen alasajosta on luovuttava</c:v>
                </c:pt>
                <c:pt idx="3">
                  <c:v>Tuulivoimaa on rakennettava merkittävästi lisää nykyisten voimaloiden lisäksi</c:v>
                </c:pt>
                <c:pt idx="4">
                  <c:v>Vesivoimaa on rakennettava lisää</c:v>
                </c:pt>
                <c:pt idx="5">
                  <c:v>Bioenergian tuotantoa on lisättävä </c:v>
                </c:pt>
                <c:pt idx="6">
                  <c:v>Rakennusten energiatehokkuutta on lisättävä</c:v>
                </c:pt>
                <c:pt idx="7">
                  <c:v>Kansalaisten ja yritysten energiatietoisuutta on lisättävä</c:v>
                </c:pt>
                <c:pt idx="8">
                  <c:v>Jotain muuta, mitä</c:v>
                </c:pt>
              </c:strCache>
            </c:strRef>
          </c:cat>
          <c:val>
            <c:numRef>
              <c:f>Sheet1!$D$2:$D$10</c:f>
              <c:numCache>
                <c:formatCode>General</c:formatCode>
                <c:ptCount val="9"/>
                <c:pt idx="0">
                  <c:v>0.56999999999999995</c:v>
                </c:pt>
                <c:pt idx="1">
                  <c:v>0.46</c:v>
                </c:pt>
                <c:pt idx="2">
                  <c:v>0.61</c:v>
                </c:pt>
                <c:pt idx="3">
                  <c:v>0.47</c:v>
                </c:pt>
                <c:pt idx="4">
                  <c:v>0.23</c:v>
                </c:pt>
                <c:pt idx="5">
                  <c:v>0.46</c:v>
                </c:pt>
                <c:pt idx="6">
                  <c:v>0.28999999999999998</c:v>
                </c:pt>
                <c:pt idx="7">
                  <c:v>0.35</c:v>
                </c:pt>
                <c:pt idx="8">
                  <c:v>0.08</c:v>
                </c:pt>
              </c:numCache>
            </c:numRef>
          </c:val>
          <c:extLst>
            <c:ext xmlns:c16="http://schemas.microsoft.com/office/drawing/2014/chart" uri="{C3380CC4-5D6E-409C-BE32-E72D297353CC}">
              <c16:uniqueId val="{00000009-CD3B-4E6B-B1CC-4DED677B1B00}"/>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Onko yrityksesi jo tehnyt toimenpiteitä vihreän siirtymän tavoitteiden mukaisesti?</c:v>
                </c:pt>
              </c:strCache>
            </c:strRef>
          </c:tx>
          <c:spPr>
            <a:solidFill>
              <a:srgbClr val="234C5A"/>
            </a:solidFill>
            <a:ln>
              <a:solidFill>
                <a:srgbClr val="234C5A"/>
              </a:solidFill>
            </a:ln>
          </c:spPr>
          <c:invertIfNegative val="0"/>
          <c:dLbls>
            <c:dLbl>
              <c:idx val="0"/>
              <c:tx>
                <c:rich>
                  <a:bodyPr/>
                  <a:lstStyle/>
                  <a:p>
                    <a:r>
                      <a:rPr lang="en-US"/>
                      <a:t>25%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77DE-4D07-8026-DBC5C72A89FD}"/>
                </c:ext>
              </c:extLst>
            </c:dLbl>
            <c:dLbl>
              <c:idx val="1"/>
              <c:tx>
                <c:rich>
                  <a:bodyPr/>
                  <a:lstStyle/>
                  <a:p>
                    <a:r>
                      <a:rPr lang="en-US"/>
                      <a:t>14%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77DE-4D07-8026-DBC5C72A89FD}"/>
                </c:ext>
              </c:extLst>
            </c:dLbl>
            <c:dLbl>
              <c:idx val="2"/>
              <c:tx>
                <c:rich>
                  <a:bodyPr/>
                  <a:lstStyle/>
                  <a:p>
                    <a:r>
                      <a:rPr lang="en-US"/>
                      <a:t>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77DE-4D07-8026-DBC5C72A89FD}"/>
                </c:ext>
              </c:extLst>
            </c:dLbl>
            <c:dLbl>
              <c:idx val="3"/>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77DE-4D07-8026-DBC5C72A89FD}"/>
                </c:ext>
              </c:extLst>
            </c:dLbl>
            <c:dLbl>
              <c:idx val="4"/>
              <c:tx>
                <c:rich>
                  <a:bodyPr/>
                  <a:lstStyle/>
                  <a:p>
                    <a:r>
                      <a:rPr lang="en-US"/>
                      <a:t>57%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77DE-4D07-8026-DBC5C72A89FD}"/>
                </c:ext>
              </c:extLst>
            </c:dLbl>
            <c:dLbl>
              <c:idx val="5"/>
              <c:tx>
                <c:rich>
                  <a:bodyPr/>
                  <a:lstStyle/>
                  <a:p>
                    <a:r>
                      <a:rPr lang="en-US"/>
                      <a:t>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77DE-4D07-8026-DBC5C72A89F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Olemme parantaneet yrityksemme energiaratkaisuja</c:v>
                </c:pt>
                <c:pt idx="1">
                  <c:v>Suunnittelemme tekevämme energiatehokkuuteen liittyviä parannuksia</c:v>
                </c:pt>
                <c:pt idx="2">
                  <c:v>Vihreä siirtymä on osa yrityksemme strategiaa</c:v>
                </c:pt>
                <c:pt idx="3">
                  <c:v>Vihreä siirtymä tuo yrityksellemme liiketoiminnan kasvumahdollisuuksia</c:v>
                </c:pt>
                <c:pt idx="4">
                  <c:v>Emme ole tehneet erityisiä toimia</c:v>
                </c:pt>
                <c:pt idx="5">
                  <c:v>Vapaa sana</c:v>
                </c:pt>
              </c:strCache>
            </c:strRef>
          </c:cat>
          <c:val>
            <c:numRef>
              <c:f>Sheet1!$D$2:$D$7</c:f>
              <c:numCache>
                <c:formatCode>General</c:formatCode>
                <c:ptCount val="6"/>
                <c:pt idx="0">
                  <c:v>0.25</c:v>
                </c:pt>
                <c:pt idx="1">
                  <c:v>0.14000000000000001</c:v>
                </c:pt>
                <c:pt idx="2">
                  <c:v>0.09</c:v>
                </c:pt>
                <c:pt idx="3">
                  <c:v>0.04</c:v>
                </c:pt>
                <c:pt idx="4">
                  <c:v>0.56999999999999995</c:v>
                </c:pt>
                <c:pt idx="5">
                  <c:v>0.05</c:v>
                </c:pt>
              </c:numCache>
            </c:numRef>
          </c:val>
          <c:extLst>
            <c:ext xmlns:c16="http://schemas.microsoft.com/office/drawing/2014/chart" uri="{C3380CC4-5D6E-409C-BE32-E72D297353CC}">
              <c16:uniqueId val="{00000006-77DE-4D07-8026-DBC5C72A89FD}"/>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Millaisia vaikutukset ovat olleet?</c:v>
                </c:pt>
              </c:strCache>
            </c:strRef>
          </c:tx>
          <c:spPr>
            <a:solidFill>
              <a:srgbClr val="234C5A"/>
            </a:solidFill>
            <a:ln>
              <a:solidFill>
                <a:srgbClr val="234C5A"/>
              </a:solidFill>
            </a:ln>
          </c:spPr>
          <c:invertIfNegative val="0"/>
          <c:dLbls>
            <c:dLbl>
              <c:idx val="0"/>
              <c:tx>
                <c:rich>
                  <a:bodyPr/>
                  <a:lstStyle/>
                  <a:p>
                    <a:r>
                      <a:rPr lang="en-US"/>
                      <a:t>70%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1AEC-4AC5-83DF-9F87DFBDE4EB}"/>
                </c:ext>
              </c:extLst>
            </c:dLbl>
            <c:dLbl>
              <c:idx val="1"/>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1AEC-4AC5-83DF-9F87DFBDE4EB}"/>
                </c:ext>
              </c:extLst>
            </c:dLbl>
            <c:dLbl>
              <c:idx val="2"/>
              <c:tx>
                <c:rich>
                  <a:bodyPr/>
                  <a:lstStyle/>
                  <a:p>
                    <a:r>
                      <a:rPr lang="en-US"/>
                      <a:t>27%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1AEC-4AC5-83DF-9F87DFBDE4EB}"/>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Sheet1!$C$2:$C$4</c:f>
              <c:strCache>
                <c:ptCount val="3"/>
                <c:pt idx="0">
                  <c:v>Negatiivisia</c:v>
                </c:pt>
                <c:pt idx="1">
                  <c:v>Positiivisia</c:v>
                </c:pt>
                <c:pt idx="2">
                  <c:v>Neutraaleja</c:v>
                </c:pt>
              </c:strCache>
            </c:strRef>
          </c:cat>
          <c:val>
            <c:numRef>
              <c:f>Sheet1!$D$2:$D$4</c:f>
              <c:numCache>
                <c:formatCode>General</c:formatCode>
                <c:ptCount val="3"/>
                <c:pt idx="0">
                  <c:v>0.7</c:v>
                </c:pt>
                <c:pt idx="1">
                  <c:v>0.03</c:v>
                </c:pt>
                <c:pt idx="2">
                  <c:v>0.27</c:v>
                </c:pt>
              </c:numCache>
            </c:numRef>
          </c:val>
          <c:extLst>
            <c:ext xmlns:c16="http://schemas.microsoft.com/office/drawing/2014/chart" uri="{C3380CC4-5D6E-409C-BE32-E72D297353CC}">
              <c16:uniqueId val="{00000003-1AEC-4AC5-83DF-9F87DFBDE4EB}"/>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Onko ESG yrityksellenne tuttu juttu?</c:v>
                </c:pt>
              </c:strCache>
            </c:strRef>
          </c:tx>
          <c:spPr>
            <a:solidFill>
              <a:srgbClr val="234C5A"/>
            </a:solidFill>
            <a:ln>
              <a:solidFill>
                <a:srgbClr val="234C5A"/>
              </a:solidFill>
            </a:ln>
          </c:spPr>
          <c:invertIfNegative val="0"/>
          <c:dLbls>
            <c:dLbl>
              <c:idx val="0"/>
              <c:tx>
                <c:rich>
                  <a:bodyPr/>
                  <a:lstStyle/>
                  <a:p>
                    <a:r>
                      <a:rPr lang="en-US"/>
                      <a:t>88%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18F7-4EE4-A4F5-48DADF05D1E0}"/>
                </c:ext>
              </c:extLst>
            </c:dLbl>
            <c:dLbl>
              <c:idx val="1"/>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18F7-4EE4-A4F5-48DADF05D1E0}"/>
                </c:ext>
              </c:extLst>
            </c:dLbl>
            <c:dLbl>
              <c:idx val="2"/>
              <c:tx>
                <c:rich>
                  <a:bodyPr/>
                  <a:lstStyle/>
                  <a:p>
                    <a:r>
                      <a:rPr lang="en-US"/>
                      <a:t>11%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18F7-4EE4-A4F5-48DADF05D1E0}"/>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Sheet1!$C$2:$C$4</c:f>
              <c:strCache>
                <c:ptCount val="3"/>
                <c:pt idx="0">
                  <c:v>Mikä ESG?</c:v>
                </c:pt>
                <c:pt idx="1">
                  <c:v>Olemme tehneet yrityksellemme oman ESG-vastuullisuusohjelman</c:v>
                </c:pt>
                <c:pt idx="2">
                  <c:v>Suunnitelmissa on saada yrityksellemme oma ESG-vastuullisuusohjelma</c:v>
                </c:pt>
              </c:strCache>
            </c:strRef>
          </c:cat>
          <c:val>
            <c:numRef>
              <c:f>Sheet1!$D$2:$D$4</c:f>
              <c:numCache>
                <c:formatCode>General</c:formatCode>
                <c:ptCount val="3"/>
                <c:pt idx="0">
                  <c:v>0.88</c:v>
                </c:pt>
                <c:pt idx="1">
                  <c:v>0.01</c:v>
                </c:pt>
                <c:pt idx="2">
                  <c:v>0.11</c:v>
                </c:pt>
              </c:numCache>
            </c:numRef>
          </c:val>
          <c:extLst>
            <c:ext xmlns:c16="http://schemas.microsoft.com/office/drawing/2014/chart" uri="{C3380CC4-5D6E-409C-BE32-E72D297353CC}">
              <c16:uniqueId val="{00000003-18F7-4EE4-A4F5-48DADF05D1E0}"/>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Minkä syiden vuoksi olette tehneet yrityksellenne ESG-ohjelman?</c:v>
                </c:pt>
              </c:strCache>
            </c:strRef>
          </c:tx>
          <c:spPr>
            <a:solidFill>
              <a:srgbClr val="234C5A"/>
            </a:solidFill>
            <a:ln>
              <a:solidFill>
                <a:srgbClr val="234C5A"/>
              </a:solidFill>
            </a:ln>
          </c:spPr>
          <c:invertIfNegative val="0"/>
          <c:dLbls>
            <c:dLbl>
              <c:idx val="0"/>
              <c:tx>
                <c:rich>
                  <a:bodyPr/>
                  <a:lstStyle/>
                  <a:p>
                    <a:r>
                      <a:rPr lang="en-US"/>
                      <a:t>50%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A6A3-4F1D-91F1-CB9578A6E077}"/>
                </c:ext>
              </c:extLst>
            </c:dLbl>
            <c:dLbl>
              <c:idx val="1"/>
              <c:tx>
                <c:rich>
                  <a:bodyPr/>
                  <a:lstStyle/>
                  <a:p>
                    <a:r>
                      <a:rPr lang="en-US"/>
                      <a:t>25%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A6A3-4F1D-91F1-CB9578A6E077}"/>
                </c:ext>
              </c:extLst>
            </c:dLbl>
            <c:dLbl>
              <c:idx val="4"/>
              <c:tx>
                <c:rich>
                  <a:bodyPr/>
                  <a:lstStyle/>
                  <a:p>
                    <a:r>
                      <a:rPr lang="en-US"/>
                      <a:t>50%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A6A3-4F1D-91F1-CB9578A6E077}"/>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Sheet1!$C$2:$C$6</c:f>
              <c:strCache>
                <c:ptCount val="5"/>
                <c:pt idx="0">
                  <c:v>Yritysasiakkaiden vaatimukset</c:v>
                </c:pt>
                <c:pt idx="1">
                  <c:v>Kuluttajien vaatimukset</c:v>
                </c:pt>
                <c:pt idx="2">
                  <c:v>Päämiehen vaatimukset sillä yrityksemme toimii alihankkijana ulkopuoliselle              toimijalle</c:v>
                </c:pt>
                <c:pt idx="3">
                  <c:v>Rahoittajien vaatimukset</c:v>
                </c:pt>
                <c:pt idx="4">
                  <c:v>Toimialamme vaatimukset ESG-dokumentoinnista</c:v>
                </c:pt>
              </c:strCache>
            </c:strRef>
          </c:cat>
          <c:val>
            <c:numRef>
              <c:f>Sheet1!$D$2:$D$6</c:f>
              <c:numCache>
                <c:formatCode>General</c:formatCode>
                <c:ptCount val="5"/>
                <c:pt idx="0">
                  <c:v>0.5</c:v>
                </c:pt>
                <c:pt idx="1">
                  <c:v>0.25</c:v>
                </c:pt>
                <c:pt idx="2">
                  <c:v>0</c:v>
                </c:pt>
                <c:pt idx="3">
                  <c:v>0</c:v>
                </c:pt>
                <c:pt idx="4">
                  <c:v>0.5</c:v>
                </c:pt>
              </c:numCache>
            </c:numRef>
          </c:val>
          <c:extLst>
            <c:ext xmlns:c16="http://schemas.microsoft.com/office/drawing/2014/chart" uri="{C3380CC4-5D6E-409C-BE32-E72D297353CC}">
              <c16:uniqueId val="{00000005-A6A3-4F1D-91F1-CB9578A6E077}"/>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Mitkä asiat aiheuttavat sinulle huolta tällä hetkellä?</c:v>
                </c:pt>
              </c:strCache>
            </c:strRef>
          </c:tx>
          <c:spPr>
            <a:solidFill>
              <a:srgbClr val="234C5A"/>
            </a:solidFill>
            <a:ln>
              <a:solidFill>
                <a:srgbClr val="234C5A"/>
              </a:solidFill>
            </a:ln>
          </c:spPr>
          <c:invertIfNegative val="0"/>
          <c:dLbls>
            <c:dLbl>
              <c:idx val="0"/>
              <c:tx>
                <c:rich>
                  <a:bodyPr/>
                  <a:lstStyle/>
                  <a:p>
                    <a:r>
                      <a:rPr lang="en-US"/>
                      <a:t>27%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D863-45F4-AB23-984C27321516}"/>
                </c:ext>
              </c:extLst>
            </c:dLbl>
            <c:dLbl>
              <c:idx val="1"/>
              <c:tx>
                <c:rich>
                  <a:bodyPr/>
                  <a:lstStyle/>
                  <a:p>
                    <a:r>
                      <a:rPr lang="en-US"/>
                      <a:t>30%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D863-45F4-AB23-984C27321516}"/>
                </c:ext>
              </c:extLst>
            </c:dLbl>
            <c:dLbl>
              <c:idx val="2"/>
              <c:tx>
                <c:rich>
                  <a:bodyPr/>
                  <a:lstStyle/>
                  <a:p>
                    <a:r>
                      <a:rPr lang="en-US"/>
                      <a:t>48%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D863-45F4-AB23-984C27321516}"/>
                </c:ext>
              </c:extLst>
            </c:dLbl>
            <c:dLbl>
              <c:idx val="3"/>
              <c:tx>
                <c:rich>
                  <a:bodyPr/>
                  <a:lstStyle/>
                  <a:p>
                    <a:r>
                      <a:rPr lang="en-US"/>
                      <a:t>16%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D863-45F4-AB23-984C27321516}"/>
                </c:ext>
              </c:extLst>
            </c:dLbl>
            <c:dLbl>
              <c:idx val="4"/>
              <c:tx>
                <c:rich>
                  <a:bodyPr/>
                  <a:lstStyle/>
                  <a:p>
                    <a:r>
                      <a:rPr lang="en-US"/>
                      <a:t>30%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D863-45F4-AB23-984C27321516}"/>
                </c:ext>
              </c:extLst>
            </c:dLbl>
            <c:dLbl>
              <c:idx val="5"/>
              <c:tx>
                <c:rich>
                  <a:bodyPr/>
                  <a:lstStyle/>
                  <a:p>
                    <a:r>
                      <a:rPr lang="en-US"/>
                      <a:t>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D863-45F4-AB23-984C27321516}"/>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Tällä hetkellä minua ei ole erityisiä huolenaiheita</c:v>
                </c:pt>
                <c:pt idx="1">
                  <c:v>Yritykseni taloudellinen tilanne</c:v>
                </c:pt>
                <c:pt idx="2">
                  <c:v>Yritykseni tulevaisuus yleensä</c:v>
                </c:pt>
                <c:pt idx="3">
                  <c:v>Henkilökohtaiset mm. perhesyyt</c:v>
                </c:pt>
                <c:pt idx="4">
                  <c:v>Oma terveys</c:v>
                </c:pt>
                <c:pt idx="5">
                  <c:v>Jokin muu, mikä?</c:v>
                </c:pt>
              </c:strCache>
            </c:strRef>
          </c:cat>
          <c:val>
            <c:numRef>
              <c:f>Sheet1!$D$2:$D$7</c:f>
              <c:numCache>
                <c:formatCode>General</c:formatCode>
                <c:ptCount val="6"/>
                <c:pt idx="0">
                  <c:v>0.27</c:v>
                </c:pt>
                <c:pt idx="1">
                  <c:v>0.3</c:v>
                </c:pt>
                <c:pt idx="2">
                  <c:v>0.48</c:v>
                </c:pt>
                <c:pt idx="3">
                  <c:v>0.16</c:v>
                </c:pt>
                <c:pt idx="4">
                  <c:v>0.3</c:v>
                </c:pt>
                <c:pt idx="5">
                  <c:v>7.0000000000000007E-2</c:v>
                </c:pt>
              </c:numCache>
            </c:numRef>
          </c:val>
          <c:extLst>
            <c:ext xmlns:c16="http://schemas.microsoft.com/office/drawing/2014/chart" uri="{C3380CC4-5D6E-409C-BE32-E72D297353CC}">
              <c16:uniqueId val="{00000006-D863-45F4-AB23-984C27321516}"/>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Kaipaatko apua henkiseen jaksamiseen liittyen?</c:v>
                </c:pt>
              </c:strCache>
            </c:strRef>
          </c:tx>
          <c:spPr>
            <a:solidFill>
              <a:srgbClr val="234C5A"/>
            </a:solidFill>
            <a:ln>
              <a:solidFill>
                <a:srgbClr val="234C5A"/>
              </a:solidFill>
            </a:ln>
          </c:spPr>
          <c:invertIfNegative val="0"/>
          <c:dLbls>
            <c:dLbl>
              <c:idx val="0"/>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DB2F-43D8-ABE3-EB5F0601A673}"/>
                </c:ext>
              </c:extLst>
            </c:dLbl>
            <c:dLbl>
              <c:idx val="1"/>
              <c:tx>
                <c:rich>
                  <a:bodyPr/>
                  <a:lstStyle/>
                  <a:p>
                    <a:r>
                      <a:rPr lang="en-US"/>
                      <a:t>94%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DB2F-43D8-ABE3-EB5F0601A673}"/>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Sheet1!$C$2:$C$3</c:f>
              <c:strCache>
                <c:ptCount val="2"/>
                <c:pt idx="0">
                  <c:v>Kyllä</c:v>
                </c:pt>
                <c:pt idx="1">
                  <c:v>Ei</c:v>
                </c:pt>
              </c:strCache>
            </c:strRef>
          </c:cat>
          <c:val>
            <c:numRef>
              <c:f>Sheet1!$D$2:$D$3</c:f>
              <c:numCache>
                <c:formatCode>General</c:formatCode>
                <c:ptCount val="2"/>
                <c:pt idx="0">
                  <c:v>0.06</c:v>
                </c:pt>
                <c:pt idx="1">
                  <c:v>0.94</c:v>
                </c:pt>
              </c:numCache>
            </c:numRef>
          </c:val>
          <c:extLst>
            <c:ext xmlns:c16="http://schemas.microsoft.com/office/drawing/2014/chart" uri="{C3380CC4-5D6E-409C-BE32-E72D297353CC}">
              <c16:uniqueId val="{00000002-DB2F-43D8-ABE3-EB5F0601A673}"/>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Lopuksi muutamia taustatietojaValitse yrityksesi toimiala</c:v>
                </c:pt>
              </c:strCache>
            </c:strRef>
          </c:tx>
          <c:spPr>
            <a:solidFill>
              <a:srgbClr val="234C5A"/>
            </a:solidFill>
            <a:ln>
              <a:solidFill>
                <a:srgbClr val="234C5A"/>
              </a:solidFill>
            </a:ln>
          </c:spPr>
          <c:invertIfNegative val="0"/>
          <c:dLbls>
            <c:dLbl>
              <c:idx val="0"/>
              <c:tx>
                <c:rich>
                  <a:bodyPr/>
                  <a:lstStyle/>
                  <a:p>
                    <a:r>
                      <a:rPr lang="en-US"/>
                      <a:t>14%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C60A-43C0-AA12-A33EA90968DB}"/>
                </c:ext>
              </c:extLst>
            </c:dLbl>
            <c:dLbl>
              <c:idx val="1"/>
              <c:tx>
                <c:rich>
                  <a:bodyPr/>
                  <a:lstStyle/>
                  <a:p>
                    <a:r>
                      <a:rPr lang="en-US"/>
                      <a:t>15%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C60A-43C0-AA12-A33EA90968DB}"/>
                </c:ext>
              </c:extLst>
            </c:dLbl>
            <c:dLbl>
              <c:idx val="2"/>
              <c:tx>
                <c:rich>
                  <a:bodyPr/>
                  <a:lstStyle/>
                  <a:p>
                    <a:r>
                      <a:rPr lang="en-US"/>
                      <a:t>15%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C60A-43C0-AA12-A33EA90968DB}"/>
                </c:ext>
              </c:extLst>
            </c:dLbl>
            <c:dLbl>
              <c:idx val="3"/>
              <c:tx>
                <c:rich>
                  <a:bodyPr/>
                  <a:lstStyle/>
                  <a:p>
                    <a:r>
                      <a:rPr lang="en-US"/>
                      <a:t>56%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C60A-43C0-AA12-A33EA90968DB}"/>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Sheet1!$C$2:$C$5</c:f>
              <c:strCache>
                <c:ptCount val="4"/>
                <c:pt idx="0">
                  <c:v>teollisuus</c:v>
                </c:pt>
                <c:pt idx="1">
                  <c:v>kauppa</c:v>
                </c:pt>
                <c:pt idx="2">
                  <c:v>rakentaminen</c:v>
                </c:pt>
                <c:pt idx="3">
                  <c:v>palvelut</c:v>
                </c:pt>
              </c:strCache>
            </c:strRef>
          </c:cat>
          <c:val>
            <c:numRef>
              <c:f>Sheet1!$D$2:$D$5</c:f>
              <c:numCache>
                <c:formatCode>General</c:formatCode>
                <c:ptCount val="4"/>
                <c:pt idx="0">
                  <c:v>0.14000000000000001</c:v>
                </c:pt>
                <c:pt idx="1">
                  <c:v>0.15</c:v>
                </c:pt>
                <c:pt idx="2">
                  <c:v>0.15</c:v>
                </c:pt>
                <c:pt idx="3">
                  <c:v>0.56000000000000005</c:v>
                </c:pt>
              </c:numCache>
            </c:numRef>
          </c:val>
          <c:extLst>
            <c:ext xmlns:c16="http://schemas.microsoft.com/office/drawing/2014/chart" uri="{C3380CC4-5D6E-409C-BE32-E72D297353CC}">
              <c16:uniqueId val="{00000004-C60A-43C0-AA12-A33EA90968DB}"/>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Olen</c:v>
                </c:pt>
              </c:strCache>
            </c:strRef>
          </c:tx>
          <c:spPr>
            <a:solidFill>
              <a:srgbClr val="234C5A"/>
            </a:solidFill>
            <a:ln>
              <a:solidFill>
                <a:srgbClr val="234C5A"/>
              </a:solidFill>
            </a:ln>
          </c:spPr>
          <c:invertIfNegative val="0"/>
          <c:dLbls>
            <c:dLbl>
              <c:idx val="0"/>
              <c:tx>
                <c:rich>
                  <a:bodyPr/>
                  <a:lstStyle/>
                  <a:p>
                    <a:r>
                      <a:rPr lang="en-US"/>
                      <a:t>39%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05C8-4ACA-91D2-F017FFD463DA}"/>
                </c:ext>
              </c:extLst>
            </c:dLbl>
            <c:dLbl>
              <c:idx val="1"/>
              <c:tx>
                <c:rich>
                  <a:bodyPr/>
                  <a:lstStyle/>
                  <a:p>
                    <a:r>
                      <a:rPr lang="en-US"/>
                      <a:t>37%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05C8-4ACA-91D2-F017FFD463DA}"/>
                </c:ext>
              </c:extLst>
            </c:dLbl>
            <c:dLbl>
              <c:idx val="2"/>
              <c:tx>
                <c:rich>
                  <a:bodyPr/>
                  <a:lstStyle/>
                  <a:p>
                    <a:r>
                      <a:rPr lang="en-US"/>
                      <a:t>21%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05C8-4ACA-91D2-F017FFD463DA}"/>
                </c:ext>
              </c:extLst>
            </c:dLbl>
            <c:dLbl>
              <c:idx val="3"/>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05C8-4ACA-91D2-F017FFD463DA}"/>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Sheet1!$C$2:$C$6</c:f>
              <c:strCache>
                <c:ptCount val="5"/>
                <c:pt idx="0">
                  <c:v>yksinyrittäjä</c:v>
                </c:pt>
                <c:pt idx="1">
                  <c:v>työnantajayrittäjä (1-5 henkilöä työllistävä)</c:v>
                </c:pt>
                <c:pt idx="2">
                  <c:v>työnantajayrittäjä (6-49 henkilöä työllistävä)</c:v>
                </c:pt>
                <c:pt idx="3">
                  <c:v>työnantajayrittäjä (50-249 henkilöä työllistävä)</c:v>
                </c:pt>
                <c:pt idx="4">
                  <c:v>työnantajayrittäjä ( yli 249 henkilöä työllistävä)</c:v>
                </c:pt>
              </c:strCache>
            </c:strRef>
          </c:cat>
          <c:val>
            <c:numRef>
              <c:f>Sheet1!$D$2:$D$6</c:f>
              <c:numCache>
                <c:formatCode>General</c:formatCode>
                <c:ptCount val="5"/>
                <c:pt idx="0">
                  <c:v>0.39</c:v>
                </c:pt>
                <c:pt idx="1">
                  <c:v>0.37</c:v>
                </c:pt>
                <c:pt idx="2">
                  <c:v>0.21</c:v>
                </c:pt>
                <c:pt idx="3">
                  <c:v>0.03</c:v>
                </c:pt>
                <c:pt idx="4">
                  <c:v>0</c:v>
                </c:pt>
              </c:numCache>
            </c:numRef>
          </c:val>
          <c:extLst>
            <c:ext xmlns:c16="http://schemas.microsoft.com/office/drawing/2014/chart" uri="{C3380CC4-5D6E-409C-BE32-E72D297353CC}">
              <c16:uniqueId val="{00000005-05C8-4ACA-91D2-F017FFD463DA}"/>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Olen</c:v>
                </c:pt>
              </c:strCache>
            </c:strRef>
          </c:tx>
          <c:spPr>
            <a:solidFill>
              <a:srgbClr val="234C5A"/>
            </a:solidFill>
            <a:ln>
              <a:solidFill>
                <a:srgbClr val="234C5A"/>
              </a:solidFill>
            </a:ln>
          </c:spPr>
          <c:invertIfNegative val="0"/>
          <c:dLbls>
            <c:dLbl>
              <c:idx val="0"/>
              <c:tx>
                <c:rich>
                  <a:bodyPr/>
                  <a:lstStyle/>
                  <a:p>
                    <a:r>
                      <a:rPr lang="en-US"/>
                      <a:t>36%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79D9-4390-B3D5-9720140E6DBC}"/>
                </c:ext>
              </c:extLst>
            </c:dLbl>
            <c:dLbl>
              <c:idx val="1"/>
              <c:tx>
                <c:rich>
                  <a:bodyPr/>
                  <a:lstStyle/>
                  <a:p>
                    <a:r>
                      <a:rPr lang="en-US"/>
                      <a:t>63%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79D9-4390-B3D5-9720140E6DBC}"/>
                </c:ext>
              </c:extLst>
            </c:dLbl>
            <c:dLbl>
              <c:idx val="2"/>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79D9-4390-B3D5-9720140E6DBC}"/>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Sheet1!$C$2:$C$4</c:f>
              <c:strCache>
                <c:ptCount val="3"/>
                <c:pt idx="0">
                  <c:v>Nainen</c:v>
                </c:pt>
                <c:pt idx="1">
                  <c:v>Mies</c:v>
                </c:pt>
                <c:pt idx="2">
                  <c:v>Muu</c:v>
                </c:pt>
              </c:strCache>
            </c:strRef>
          </c:cat>
          <c:val>
            <c:numRef>
              <c:f>Sheet1!$D$2:$D$4</c:f>
              <c:numCache>
                <c:formatCode>General</c:formatCode>
                <c:ptCount val="3"/>
                <c:pt idx="0">
                  <c:v>0.36</c:v>
                </c:pt>
                <c:pt idx="1">
                  <c:v>0.63</c:v>
                </c:pt>
                <c:pt idx="2">
                  <c:v>0.01</c:v>
                </c:pt>
              </c:numCache>
            </c:numRef>
          </c:val>
          <c:extLst>
            <c:ext xmlns:c16="http://schemas.microsoft.com/office/drawing/2014/chart" uri="{C3380CC4-5D6E-409C-BE32-E72D297353CC}">
              <c16:uniqueId val="{00000003-79D9-4390-B3D5-9720140E6DBC}"/>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Yrityksen kotipaikka</c:v>
                </c:pt>
              </c:strCache>
            </c:strRef>
          </c:tx>
          <c:spPr>
            <a:solidFill>
              <a:srgbClr val="234C5A"/>
            </a:solidFill>
            <a:ln>
              <a:solidFill>
                <a:srgbClr val="234C5A"/>
              </a:solidFill>
            </a:ln>
          </c:spPr>
          <c:invertIfNegative val="0"/>
          <c:dLbls>
            <c:dLbl>
              <c:idx val="0"/>
              <c:tx>
                <c:rich>
                  <a:bodyPr/>
                  <a:lstStyle/>
                  <a:p>
                    <a:r>
                      <a:rPr lang="en-US"/>
                      <a:t>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590F-4B2A-AEBE-08463005637F}"/>
                </c:ext>
              </c:extLst>
            </c:dLbl>
            <c:dLbl>
              <c:idx val="1"/>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590F-4B2A-AEBE-08463005637F}"/>
                </c:ext>
              </c:extLst>
            </c:dLbl>
            <c:dLbl>
              <c:idx val="2"/>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590F-4B2A-AEBE-08463005637F}"/>
                </c:ext>
              </c:extLst>
            </c:dLbl>
            <c:dLbl>
              <c:idx val="3"/>
              <c:tx>
                <c:rich>
                  <a:bodyPr/>
                  <a:lstStyle/>
                  <a:p>
                    <a:r>
                      <a:rPr lang="en-US"/>
                      <a:t>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590F-4B2A-AEBE-08463005637F}"/>
                </c:ext>
              </c:extLst>
            </c:dLbl>
            <c:dLbl>
              <c:idx val="4"/>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590F-4B2A-AEBE-08463005637F}"/>
                </c:ext>
              </c:extLst>
            </c:dLbl>
            <c:dLbl>
              <c:idx val="5"/>
              <c:tx>
                <c:rich>
                  <a:bodyPr/>
                  <a:lstStyle/>
                  <a:p>
                    <a:r>
                      <a:rPr lang="en-US"/>
                      <a:t>43%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590F-4B2A-AEBE-08463005637F}"/>
                </c:ext>
              </c:extLst>
            </c:dLbl>
            <c:dLbl>
              <c:idx val="6"/>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590F-4B2A-AEBE-08463005637F}"/>
                </c:ext>
              </c:extLst>
            </c:dLbl>
            <c:dLbl>
              <c:idx val="7"/>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590F-4B2A-AEBE-08463005637F}"/>
                </c:ext>
              </c:extLst>
            </c:dLbl>
            <c:dLbl>
              <c:idx val="8"/>
              <c:tx>
                <c:rich>
                  <a:bodyPr/>
                  <a:lstStyle/>
                  <a:p>
                    <a:r>
                      <a:rPr lang="en-US"/>
                      <a:t>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8-590F-4B2A-AEBE-08463005637F}"/>
                </c:ext>
              </c:extLst>
            </c:dLbl>
            <c:dLbl>
              <c:idx val="9"/>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9-590F-4B2A-AEBE-08463005637F}"/>
                </c:ext>
              </c:extLst>
            </c:dLbl>
            <c:dLbl>
              <c:idx val="11"/>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B-590F-4B2A-AEBE-08463005637F}"/>
                </c:ext>
              </c:extLst>
            </c:dLbl>
            <c:dLbl>
              <c:idx val="12"/>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C-590F-4B2A-AEBE-08463005637F}"/>
                </c:ext>
              </c:extLst>
            </c:dLbl>
            <c:dLbl>
              <c:idx val="13"/>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D-590F-4B2A-AEBE-08463005637F}"/>
                </c:ext>
              </c:extLst>
            </c:dLbl>
            <c:dLbl>
              <c:idx val="15"/>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F-590F-4B2A-AEBE-08463005637F}"/>
                </c:ext>
              </c:extLst>
            </c:dLbl>
            <c:dLbl>
              <c:idx val="16"/>
              <c:tx>
                <c:rich>
                  <a:bodyPr/>
                  <a:lstStyle/>
                  <a:p>
                    <a:r>
                      <a:rPr lang="en-US"/>
                      <a:t>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0-590F-4B2A-AEBE-08463005637F}"/>
                </c:ext>
              </c:extLst>
            </c:dLbl>
            <c:dLbl>
              <c:idx val="17"/>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1-590F-4B2A-AEBE-08463005637F}"/>
                </c:ext>
              </c:extLst>
            </c:dLbl>
            <c:dLbl>
              <c:idx val="18"/>
              <c:tx>
                <c:rich>
                  <a:bodyPr/>
                  <a:lstStyle/>
                  <a:p>
                    <a:r>
                      <a:rPr lang="en-US"/>
                      <a:t>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2-590F-4B2A-AEBE-08463005637F}"/>
                </c:ext>
              </c:extLst>
            </c:dLbl>
            <c:dLbl>
              <c:idx val="19"/>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3-590F-4B2A-AEBE-08463005637F}"/>
                </c:ext>
              </c:extLst>
            </c:dLbl>
            <c:spPr>
              <a:noFill/>
              <a:ln>
                <a:noFill/>
              </a:ln>
              <a:effectLst/>
            </c:spPr>
            <c:txPr>
              <a:bodyPr/>
              <a:lstStyle/>
              <a:p>
                <a:pPr>
                  <a:defRPr sz="1200" smtId="4294967295">
                    <a:solidFill>
                      <a:schemeClr val="tx1"/>
                    </a:solidFill>
                    <a:highlight>
                      <a:srgbClr val="00FFFF"/>
                    </a:highlight>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Sheet1!$C$2:$C$21</c:f>
              <c:strCache>
                <c:ptCount val="20"/>
                <c:pt idx="0">
                  <c:v>Iisalmi </c:v>
                </c:pt>
                <c:pt idx="1">
                  <c:v>Joroinen </c:v>
                </c:pt>
                <c:pt idx="2">
                  <c:v>Kaavi </c:v>
                </c:pt>
                <c:pt idx="3">
                  <c:v>Keitele </c:v>
                </c:pt>
                <c:pt idx="4">
                  <c:v>Kiuruvesi </c:v>
                </c:pt>
                <c:pt idx="5">
                  <c:v>Kuopio </c:v>
                </c:pt>
                <c:pt idx="6">
                  <c:v>Lapinlahti </c:v>
                </c:pt>
                <c:pt idx="7">
                  <c:v>Leppävirta </c:v>
                </c:pt>
                <c:pt idx="8">
                  <c:v>Pielavesi </c:v>
                </c:pt>
                <c:pt idx="9">
                  <c:v>Rautalampi </c:v>
                </c:pt>
                <c:pt idx="10">
                  <c:v>Rautavaara </c:v>
                </c:pt>
                <c:pt idx="11">
                  <c:v>Siilinjärvi </c:v>
                </c:pt>
                <c:pt idx="12">
                  <c:v>Sonkajärvi</c:v>
                </c:pt>
                <c:pt idx="13">
                  <c:v>Suonenjoki </c:v>
                </c:pt>
                <c:pt idx="14">
                  <c:v>Tervo </c:v>
                </c:pt>
                <c:pt idx="15">
                  <c:v>Tuusniemi </c:v>
                </c:pt>
                <c:pt idx="16">
                  <c:v>Varkaus </c:v>
                </c:pt>
                <c:pt idx="17">
                  <c:v>Vesanto </c:v>
                </c:pt>
                <c:pt idx="18">
                  <c:v>Vieremä </c:v>
                </c:pt>
                <c:pt idx="19">
                  <c:v>Muu</c:v>
                </c:pt>
              </c:strCache>
            </c:strRef>
          </c:cat>
          <c:val>
            <c:numRef>
              <c:f>Sheet1!$D$2:$D$21</c:f>
              <c:numCache>
                <c:formatCode>General</c:formatCode>
                <c:ptCount val="20"/>
                <c:pt idx="0">
                  <c:v>0.09</c:v>
                </c:pt>
                <c:pt idx="1">
                  <c:v>0.03</c:v>
                </c:pt>
                <c:pt idx="2">
                  <c:v>0.01</c:v>
                </c:pt>
                <c:pt idx="3">
                  <c:v>0.02</c:v>
                </c:pt>
                <c:pt idx="4">
                  <c:v>0.03</c:v>
                </c:pt>
                <c:pt idx="5">
                  <c:v>0.43</c:v>
                </c:pt>
                <c:pt idx="6">
                  <c:v>0.06</c:v>
                </c:pt>
                <c:pt idx="7">
                  <c:v>0.04</c:v>
                </c:pt>
                <c:pt idx="8">
                  <c:v>0.05</c:v>
                </c:pt>
                <c:pt idx="9">
                  <c:v>0.04</c:v>
                </c:pt>
                <c:pt idx="10">
                  <c:v>0</c:v>
                </c:pt>
                <c:pt idx="11">
                  <c:v>0.06</c:v>
                </c:pt>
                <c:pt idx="12">
                  <c:v>0.01</c:v>
                </c:pt>
                <c:pt idx="13">
                  <c:v>0.03</c:v>
                </c:pt>
                <c:pt idx="14">
                  <c:v>0</c:v>
                </c:pt>
                <c:pt idx="15">
                  <c:v>0.01</c:v>
                </c:pt>
                <c:pt idx="16">
                  <c:v>0.05</c:v>
                </c:pt>
                <c:pt idx="17">
                  <c:v>0.01</c:v>
                </c:pt>
                <c:pt idx="18">
                  <c:v>0.02</c:v>
                </c:pt>
                <c:pt idx="19">
                  <c:v>0.01</c:v>
                </c:pt>
              </c:numCache>
            </c:numRef>
          </c:val>
          <c:extLst>
            <c:ext xmlns:c16="http://schemas.microsoft.com/office/drawing/2014/chart" uri="{C3380CC4-5D6E-409C-BE32-E72D297353CC}">
              <c16:uniqueId val="{00000014-590F-4B2A-AEBE-08463005637F}"/>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Miltä kuluva vuosi 2022 näyttää yrityksesi liikevaihdon kehityksen kannalta? Liikevaihto</c:v>
                </c:pt>
              </c:strCache>
            </c:strRef>
          </c:tx>
          <c:spPr>
            <a:solidFill>
              <a:srgbClr val="234C5A"/>
            </a:solidFill>
            <a:ln>
              <a:solidFill>
                <a:srgbClr val="234C5A"/>
              </a:solidFill>
            </a:ln>
          </c:spPr>
          <c:invertIfNegative val="0"/>
          <c:dLbls>
            <c:dLbl>
              <c:idx val="0"/>
              <c:tx>
                <c:rich>
                  <a:bodyPr/>
                  <a:lstStyle/>
                  <a:p>
                    <a:r>
                      <a:rPr lang="en-US"/>
                      <a:t>25%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CD3D-4B34-A3BD-BD9A683CE2F4}"/>
                </c:ext>
              </c:extLst>
            </c:dLbl>
            <c:dLbl>
              <c:idx val="1"/>
              <c:tx>
                <c:rich>
                  <a:bodyPr/>
                  <a:lstStyle/>
                  <a:p>
                    <a:r>
                      <a:rPr lang="en-US"/>
                      <a:t>26%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CD3D-4B34-A3BD-BD9A683CE2F4}"/>
                </c:ext>
              </c:extLst>
            </c:dLbl>
            <c:dLbl>
              <c:idx val="2"/>
              <c:tx>
                <c:rich>
                  <a:bodyPr/>
                  <a:lstStyle/>
                  <a:p>
                    <a:r>
                      <a:rPr lang="en-US"/>
                      <a:t>14%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CD3D-4B34-A3BD-BD9A683CE2F4}"/>
                </c:ext>
              </c:extLst>
            </c:dLbl>
            <c:dLbl>
              <c:idx val="3"/>
              <c:tx>
                <c:rich>
                  <a:bodyPr/>
                  <a:lstStyle/>
                  <a:p>
                    <a:r>
                      <a:rPr lang="en-US"/>
                      <a:t>26%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CD3D-4B34-A3BD-BD9A683CE2F4}"/>
                </c:ext>
              </c:extLst>
            </c:dLbl>
            <c:dLbl>
              <c:idx val="4"/>
              <c:tx>
                <c:rich>
                  <a:bodyPr/>
                  <a:lstStyle/>
                  <a:p>
                    <a:r>
                      <a:rPr lang="en-US"/>
                      <a:t>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CD3D-4B34-A3BD-BD9A683CE2F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Sheet1!$C$2:$C$6</c:f>
              <c:strCache>
                <c:ptCount val="5"/>
                <c:pt idx="0">
                  <c:v>pysyy suunnilleen samana kuin viime vuonna</c:v>
                </c:pt>
                <c:pt idx="1">
                  <c:v>tulee laskemaan vähäisessä määrin</c:v>
                </c:pt>
                <c:pt idx="2">
                  <c:v>tulee laskemaan merkittävässä määrin</c:v>
                </c:pt>
                <c:pt idx="3">
                  <c:v>tulee kasvamaan vähäisessä määrin</c:v>
                </c:pt>
                <c:pt idx="4">
                  <c:v>tulee kasvamaan merkittävästi</c:v>
                </c:pt>
              </c:strCache>
            </c:strRef>
          </c:cat>
          <c:val>
            <c:numRef>
              <c:f>Sheet1!$D$2:$D$6</c:f>
              <c:numCache>
                <c:formatCode>General</c:formatCode>
                <c:ptCount val="5"/>
                <c:pt idx="0">
                  <c:v>0.25</c:v>
                </c:pt>
                <c:pt idx="1">
                  <c:v>0.26</c:v>
                </c:pt>
                <c:pt idx="2">
                  <c:v>0.14000000000000001</c:v>
                </c:pt>
                <c:pt idx="3">
                  <c:v>0.26</c:v>
                </c:pt>
                <c:pt idx="4">
                  <c:v>0.09</c:v>
                </c:pt>
              </c:numCache>
            </c:numRef>
          </c:val>
          <c:extLst>
            <c:ext xmlns:c16="http://schemas.microsoft.com/office/drawing/2014/chart" uri="{C3380CC4-5D6E-409C-BE32-E72D297353CC}">
              <c16:uniqueId val="{00000005-CD3D-4B34-A3BD-BD9A683CE2F4}"/>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Miten arvioit yrityksesi myynnin kehittymistä tulevien 3 kk aikana? Myynti</c:v>
                </c:pt>
              </c:strCache>
            </c:strRef>
          </c:tx>
          <c:spPr>
            <a:solidFill>
              <a:srgbClr val="234C5A"/>
            </a:solidFill>
            <a:ln>
              <a:solidFill>
                <a:srgbClr val="234C5A"/>
              </a:solidFill>
            </a:ln>
          </c:spPr>
          <c:invertIfNegative val="0"/>
          <c:dLbls>
            <c:dLbl>
              <c:idx val="0"/>
              <c:tx>
                <c:rich>
                  <a:bodyPr/>
                  <a:lstStyle/>
                  <a:p>
                    <a:r>
                      <a:rPr lang="en-US"/>
                      <a:t>35%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9BBE-4D33-A698-E0DE4267F4C3}"/>
                </c:ext>
              </c:extLst>
            </c:dLbl>
            <c:dLbl>
              <c:idx val="1"/>
              <c:tx>
                <c:rich>
                  <a:bodyPr/>
                  <a:lstStyle/>
                  <a:p>
                    <a:r>
                      <a:rPr lang="en-US"/>
                      <a:t>23%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9BBE-4D33-A698-E0DE4267F4C3}"/>
                </c:ext>
              </c:extLst>
            </c:dLbl>
            <c:dLbl>
              <c:idx val="2"/>
              <c:tx>
                <c:rich>
                  <a:bodyPr/>
                  <a:lstStyle/>
                  <a:p>
                    <a:r>
                      <a:rPr lang="en-US"/>
                      <a:t>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9BBE-4D33-A698-E0DE4267F4C3}"/>
                </c:ext>
              </c:extLst>
            </c:dLbl>
            <c:dLbl>
              <c:idx val="3"/>
              <c:tx>
                <c:rich>
                  <a:bodyPr/>
                  <a:lstStyle/>
                  <a:p>
                    <a:r>
                      <a:rPr lang="en-US"/>
                      <a:t>10%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9BBE-4D33-A698-E0DE4267F4C3}"/>
                </c:ext>
              </c:extLst>
            </c:dLbl>
            <c:dLbl>
              <c:idx val="4"/>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9BBE-4D33-A698-E0DE4267F4C3}"/>
                </c:ext>
              </c:extLst>
            </c:dLbl>
            <c:dLbl>
              <c:idx val="5"/>
              <c:tx>
                <c:rich>
                  <a:bodyPr/>
                  <a:lstStyle/>
                  <a:p>
                    <a:r>
                      <a:rPr lang="en-US"/>
                      <a:t>16%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9BBE-4D33-A698-E0DE4267F4C3}"/>
                </c:ext>
              </c:extLst>
            </c:dLbl>
            <c:dLbl>
              <c:idx val="6"/>
              <c:tx>
                <c:rich>
                  <a:bodyPr/>
                  <a:lstStyle/>
                  <a:p>
                    <a:r>
                      <a:rPr lang="en-US"/>
                      <a:t>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9BBE-4D33-A698-E0DE4267F4C3}"/>
                </c:ext>
              </c:extLst>
            </c:dLbl>
            <c:dLbl>
              <c:idx val="7"/>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9BBE-4D33-A698-E0DE4267F4C3}"/>
                </c:ext>
              </c:extLst>
            </c:dLbl>
            <c:dLbl>
              <c:idx val="8"/>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8-9BBE-4D33-A698-E0DE4267F4C3}"/>
                </c:ext>
              </c:extLst>
            </c:dLbl>
            <c:spPr>
              <a:noFill/>
              <a:ln>
                <a:noFill/>
              </a:ln>
              <a:effectLst/>
            </c:spPr>
            <c:txPr>
              <a:bodyPr/>
              <a:lstStyle/>
              <a:p>
                <a:pPr>
                  <a:defRPr sz="1200" smtId="4294967295">
                    <a:solidFill>
                      <a:schemeClr val="tx1"/>
                    </a:solidFill>
                    <a:highlight>
                      <a:srgbClr val="00FFFF"/>
                    </a:highlight>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Sheet1!$C$2:$C$10</c:f>
              <c:strCache>
                <c:ptCount val="9"/>
                <c:pt idx="0">
                  <c:v>pysyy ennallaan</c:v>
                </c:pt>
                <c:pt idx="1">
                  <c:v>vähenee 10-15 %</c:v>
                </c:pt>
                <c:pt idx="2">
                  <c:v>vähenee 15-25 %</c:v>
                </c:pt>
                <c:pt idx="3">
                  <c:v>vähenee yli 25%</c:v>
                </c:pt>
                <c:pt idx="4">
                  <c:v>vähenee ______%</c:v>
                </c:pt>
                <c:pt idx="5">
                  <c:v>lisääntyy 10-15%</c:v>
                </c:pt>
                <c:pt idx="6">
                  <c:v>lisääntyy 15-25%</c:v>
                </c:pt>
                <c:pt idx="7">
                  <c:v>lisääntyy yli 25%</c:v>
                </c:pt>
                <c:pt idx="8">
                  <c:v>lisääntyy _____ %</c:v>
                </c:pt>
              </c:strCache>
            </c:strRef>
          </c:cat>
          <c:val>
            <c:numRef>
              <c:f>Sheet1!$D$2:$D$10</c:f>
              <c:numCache>
                <c:formatCode>General</c:formatCode>
                <c:ptCount val="9"/>
                <c:pt idx="0">
                  <c:v>0.35</c:v>
                </c:pt>
                <c:pt idx="1">
                  <c:v>0.23</c:v>
                </c:pt>
                <c:pt idx="2">
                  <c:v>0.08</c:v>
                </c:pt>
                <c:pt idx="3">
                  <c:v>0.1</c:v>
                </c:pt>
                <c:pt idx="4">
                  <c:v>0.04</c:v>
                </c:pt>
                <c:pt idx="5">
                  <c:v>0.16</c:v>
                </c:pt>
                <c:pt idx="6">
                  <c:v>0.02</c:v>
                </c:pt>
                <c:pt idx="7">
                  <c:v>0.01</c:v>
                </c:pt>
                <c:pt idx="8">
                  <c:v>0.01</c:v>
                </c:pt>
              </c:numCache>
            </c:numRef>
          </c:val>
          <c:extLst>
            <c:ext xmlns:c16="http://schemas.microsoft.com/office/drawing/2014/chart" uri="{C3380CC4-5D6E-409C-BE32-E72D297353CC}">
              <c16:uniqueId val="{00000009-9BBE-4D33-A698-E0DE4267F4C3}"/>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Oletteko tehneet muutoksia yrityksenne tuote/palvelutarjontaan sodan ja sen kerrannaisvaikutusten vuoksi?</c:v>
                </c:pt>
              </c:strCache>
            </c:strRef>
          </c:tx>
          <c:spPr>
            <a:solidFill>
              <a:srgbClr val="234C5A"/>
            </a:solidFill>
            <a:ln>
              <a:solidFill>
                <a:srgbClr val="234C5A"/>
              </a:solidFill>
            </a:ln>
          </c:spPr>
          <c:invertIfNegative val="0"/>
          <c:dLbls>
            <c:dLbl>
              <c:idx val="0"/>
              <c:tx>
                <c:rich>
                  <a:bodyPr/>
                  <a:lstStyle/>
                  <a:p>
                    <a:r>
                      <a:rPr lang="en-US"/>
                      <a:t>15%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6D5D-488F-B6EE-583EB97143A6}"/>
                </c:ext>
              </c:extLst>
            </c:dLbl>
            <c:dLbl>
              <c:idx val="1"/>
              <c:tx>
                <c:rich>
                  <a:bodyPr/>
                  <a:lstStyle/>
                  <a:p>
                    <a:r>
                      <a:rPr lang="en-US"/>
                      <a:t>67%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6D5D-488F-B6EE-583EB97143A6}"/>
                </c:ext>
              </c:extLst>
            </c:dLbl>
            <c:dLbl>
              <c:idx val="2"/>
              <c:tx>
                <c:rich>
                  <a:bodyPr/>
                  <a:lstStyle/>
                  <a:p>
                    <a:r>
                      <a:rPr lang="en-US"/>
                      <a:t>11%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6D5D-488F-B6EE-583EB97143A6}"/>
                </c:ext>
              </c:extLst>
            </c:dLbl>
            <c:dLbl>
              <c:idx val="3"/>
              <c:tx>
                <c:rich>
                  <a:bodyPr/>
                  <a:lstStyle/>
                  <a:p>
                    <a:r>
                      <a:rPr lang="en-US"/>
                      <a:t>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6D5D-488F-B6EE-583EB97143A6}"/>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Sheet1!$C$2:$C$5</c:f>
              <c:strCache>
                <c:ptCount val="4"/>
                <c:pt idx="0">
                  <c:v>Kyllä</c:v>
                </c:pt>
                <c:pt idx="1">
                  <c:v>Emme</c:v>
                </c:pt>
                <c:pt idx="2">
                  <c:v>Harkitsemme muutoksia myöhemmässä vaiheessa</c:v>
                </c:pt>
                <c:pt idx="3">
                  <c:v>Olemme tehneet muutoksia muista syistä kuin sodan vaikutusten vuoksi</c:v>
                </c:pt>
              </c:strCache>
            </c:strRef>
          </c:cat>
          <c:val>
            <c:numRef>
              <c:f>Sheet1!$D$2:$D$5</c:f>
              <c:numCache>
                <c:formatCode>General</c:formatCode>
                <c:ptCount val="4"/>
                <c:pt idx="0">
                  <c:v>0.15</c:v>
                </c:pt>
                <c:pt idx="1">
                  <c:v>0.67</c:v>
                </c:pt>
                <c:pt idx="2">
                  <c:v>0.11</c:v>
                </c:pt>
                <c:pt idx="3">
                  <c:v>7.0000000000000007E-2</c:v>
                </c:pt>
              </c:numCache>
            </c:numRef>
          </c:val>
          <c:extLst>
            <c:ext xmlns:c16="http://schemas.microsoft.com/office/drawing/2014/chart" uri="{C3380CC4-5D6E-409C-BE32-E72D297353CC}">
              <c16:uniqueId val="{00000004-6D5D-488F-B6EE-583EB97143A6}"/>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Oletteko hakemassa kansainvälisesti uusia markkinoita tai uusia asiakassegmenttejä muuttuneen geopoliittisen ja markkinatilanteen vuoksi?</c:v>
                </c:pt>
              </c:strCache>
            </c:strRef>
          </c:tx>
          <c:spPr>
            <a:solidFill>
              <a:srgbClr val="234C5A"/>
            </a:solidFill>
            <a:ln>
              <a:solidFill>
                <a:srgbClr val="234C5A"/>
              </a:solidFill>
            </a:ln>
          </c:spPr>
          <c:invertIfNegative val="0"/>
          <c:dLbls>
            <c:dLbl>
              <c:idx val="0"/>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1013-4BC9-B0F5-90AEFF44C244}"/>
                </c:ext>
              </c:extLst>
            </c:dLbl>
            <c:dLbl>
              <c:idx val="1"/>
              <c:tx>
                <c:rich>
                  <a:bodyPr/>
                  <a:lstStyle/>
                  <a:p>
                    <a:r>
                      <a:rPr lang="en-US"/>
                      <a:t>88%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1013-4BC9-B0F5-90AEFF44C244}"/>
                </c:ext>
              </c:extLst>
            </c:dLbl>
            <c:dLbl>
              <c:idx val="2"/>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1013-4BC9-B0F5-90AEFF44C244}"/>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Sheet1!$C$2:$C$4</c:f>
              <c:strCache>
                <c:ptCount val="3"/>
                <c:pt idx="0">
                  <c:v>Kyllä </c:v>
                </c:pt>
                <c:pt idx="1">
                  <c:v>Emme</c:v>
                </c:pt>
                <c:pt idx="2">
                  <c:v>Harkitsemme parhaillaan</c:v>
                </c:pt>
              </c:strCache>
            </c:strRef>
          </c:cat>
          <c:val>
            <c:numRef>
              <c:f>Sheet1!$D$2:$D$4</c:f>
              <c:numCache>
                <c:formatCode>General</c:formatCode>
                <c:ptCount val="3"/>
                <c:pt idx="0">
                  <c:v>0.06</c:v>
                </c:pt>
                <c:pt idx="1">
                  <c:v>0.88</c:v>
                </c:pt>
                <c:pt idx="2">
                  <c:v>0.06</c:v>
                </c:pt>
              </c:numCache>
            </c:numRef>
          </c:val>
          <c:extLst>
            <c:ext xmlns:c16="http://schemas.microsoft.com/office/drawing/2014/chart" uri="{C3380CC4-5D6E-409C-BE32-E72D297353CC}">
              <c16:uniqueId val="{00000003-1013-4BC9-B0F5-90AEFF44C244}"/>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Kun vastasitte ei, niin mistä syistä?</c:v>
                </c:pt>
              </c:strCache>
            </c:strRef>
          </c:tx>
          <c:spPr>
            <a:solidFill>
              <a:srgbClr val="234C5A"/>
            </a:solidFill>
            <a:ln>
              <a:solidFill>
                <a:srgbClr val="234C5A"/>
              </a:solidFill>
            </a:ln>
          </c:spPr>
          <c:invertIfNegative val="0"/>
          <c:dLbls>
            <c:dLbl>
              <c:idx val="0"/>
              <c:tx>
                <c:rich>
                  <a:bodyPr/>
                  <a:lstStyle/>
                  <a:p>
                    <a:r>
                      <a:rPr lang="en-US"/>
                      <a:t>18%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6A43-4B0E-988F-78D8013A5A1D}"/>
                </c:ext>
              </c:extLst>
            </c:dLbl>
            <c:dLbl>
              <c:idx val="1"/>
              <c:tx>
                <c:rich>
                  <a:bodyPr/>
                  <a:lstStyle/>
                  <a:p>
                    <a:r>
                      <a:rPr lang="en-US"/>
                      <a:t>80%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6A43-4B0E-988F-78D8013A5A1D}"/>
                </c:ext>
              </c:extLst>
            </c:dLbl>
            <c:dLbl>
              <c:idx val="2"/>
              <c:tx>
                <c:rich>
                  <a:bodyPr/>
                  <a:lstStyle/>
                  <a:p>
                    <a:r>
                      <a:rPr lang="en-US"/>
                      <a:t>11%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6A43-4B0E-988F-78D8013A5A1D}"/>
                </c:ext>
              </c:extLst>
            </c:dLbl>
            <c:dLbl>
              <c:idx val="3"/>
              <c:tx>
                <c:rich>
                  <a:bodyPr/>
                  <a:lstStyle/>
                  <a:p>
                    <a:r>
                      <a:rPr lang="en-US"/>
                      <a:t>12%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6A43-4B0E-988F-78D8013A5A1D}"/>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Sheet1!$C$2:$C$5</c:f>
              <c:strCache>
                <c:ptCount val="4"/>
                <c:pt idx="0">
                  <c:v>Yrityksemme tuotanto/palvelukapasiteetti ei riitä</c:v>
                </c:pt>
                <c:pt idx="1">
                  <c:v>Laajeneminen kansainvälisesti ei kuulu yrityksemme strategiaan </c:v>
                </c:pt>
                <c:pt idx="2">
                  <c:v>Yrityksellämme ei ole henkilöresursseja kansainvälistymisen aloittamiseen</c:v>
                </c:pt>
                <c:pt idx="3">
                  <c:v>Yrityksellämme ei ole taloudellisia resursseja panostaa kansainvälistymiseen</c:v>
                </c:pt>
              </c:strCache>
            </c:strRef>
          </c:cat>
          <c:val>
            <c:numRef>
              <c:f>Sheet1!$D$2:$D$5</c:f>
              <c:numCache>
                <c:formatCode>General</c:formatCode>
                <c:ptCount val="4"/>
                <c:pt idx="0">
                  <c:v>0.18</c:v>
                </c:pt>
                <c:pt idx="1">
                  <c:v>0.8</c:v>
                </c:pt>
                <c:pt idx="2">
                  <c:v>0.11</c:v>
                </c:pt>
                <c:pt idx="3">
                  <c:v>0.12</c:v>
                </c:pt>
              </c:numCache>
            </c:numRef>
          </c:val>
          <c:extLst>
            <c:ext xmlns:c16="http://schemas.microsoft.com/office/drawing/2014/chart" uri="{C3380CC4-5D6E-409C-BE32-E72D297353CC}">
              <c16:uniqueId val="{00000004-6A43-4B0E-988F-78D8013A5A1D}"/>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Onko yrityksenne näköpiirissä henkilöstömuutoksia?</c:v>
                </c:pt>
              </c:strCache>
            </c:strRef>
          </c:tx>
          <c:spPr>
            <a:solidFill>
              <a:srgbClr val="234C5A"/>
            </a:solidFill>
            <a:ln>
              <a:solidFill>
                <a:srgbClr val="234C5A"/>
              </a:solidFill>
            </a:ln>
          </c:spPr>
          <c:invertIfNegative val="0"/>
          <c:dLbls>
            <c:dLbl>
              <c:idx val="0"/>
              <c:tx>
                <c:rich>
                  <a:bodyPr/>
                  <a:lstStyle/>
                  <a:p>
                    <a:r>
                      <a:rPr lang="en-US"/>
                      <a:t>11%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9013-4C96-B388-BBB098BCE62E}"/>
                </c:ext>
              </c:extLst>
            </c:dLbl>
            <c:dLbl>
              <c:idx val="1"/>
              <c:tx>
                <c:rich>
                  <a:bodyPr/>
                  <a:lstStyle/>
                  <a:p>
                    <a:r>
                      <a:rPr lang="en-US"/>
                      <a:t>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9013-4C96-B388-BBB098BCE62E}"/>
                </c:ext>
              </c:extLst>
            </c:dLbl>
            <c:dLbl>
              <c:idx val="2"/>
              <c:tx>
                <c:rich>
                  <a:bodyPr/>
                  <a:lstStyle/>
                  <a:p>
                    <a:r>
                      <a:rPr lang="en-US"/>
                      <a:t>66%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9013-4C96-B388-BBB098BCE62E}"/>
                </c:ext>
              </c:extLst>
            </c:dLbl>
            <c:dLbl>
              <c:idx val="3"/>
              <c:tx>
                <c:rich>
                  <a:bodyPr/>
                  <a:lstStyle/>
                  <a:p>
                    <a:r>
                      <a:rPr lang="en-US"/>
                      <a:t>16%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9013-4C96-B388-BBB098BCE62E}"/>
                </c:ext>
              </c:extLst>
            </c:dLbl>
            <c:dLbl>
              <c:idx val="4"/>
              <c:tx>
                <c:rich>
                  <a:bodyPr/>
                  <a:lstStyle/>
                  <a:p>
                    <a:r>
                      <a:rPr lang="en-US"/>
                      <a:t>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9013-4C96-B388-BBB098BCE62E}"/>
                </c:ext>
              </c:extLst>
            </c:dLbl>
            <c:spPr>
              <a:noFill/>
              <a:ln>
                <a:noFill/>
              </a:ln>
              <a:effectLst/>
            </c:spPr>
            <c:txPr>
              <a:bodyPr/>
              <a:lstStyle/>
              <a:p>
                <a:pPr>
                  <a:defRPr sz="1200" smtId="4294967295">
                    <a:solidFill>
                      <a:schemeClr val="tx1"/>
                    </a:solidFill>
                    <a:highlight>
                      <a:srgbClr val="00FFFF"/>
                    </a:highlight>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Sheet1!$C$2:$C$6</c:f>
              <c:strCache>
                <c:ptCount val="5"/>
                <c:pt idx="0">
                  <c:v>Harkitsemme lomautuksia</c:v>
                </c:pt>
                <c:pt idx="1">
                  <c:v>Harkitsemme irtisanomisia</c:v>
                </c:pt>
                <c:pt idx="2">
                  <c:v>Ei vaikutuksia</c:v>
                </c:pt>
                <c:pt idx="3">
                  <c:v>Meillä on tarve lisätä henkilöstöä</c:v>
                </c:pt>
                <c:pt idx="4">
                  <c:v>Olen itse yrittäjänä siirtymässä palkkatöihin</c:v>
                </c:pt>
              </c:strCache>
            </c:strRef>
          </c:cat>
          <c:val>
            <c:numRef>
              <c:f>Sheet1!$D$2:$D$6</c:f>
              <c:numCache>
                <c:formatCode>General</c:formatCode>
                <c:ptCount val="5"/>
                <c:pt idx="0">
                  <c:v>0.11</c:v>
                </c:pt>
                <c:pt idx="1">
                  <c:v>0.02</c:v>
                </c:pt>
                <c:pt idx="2">
                  <c:v>0.66</c:v>
                </c:pt>
                <c:pt idx="3">
                  <c:v>0.16</c:v>
                </c:pt>
                <c:pt idx="4">
                  <c:v>0.05</c:v>
                </c:pt>
              </c:numCache>
            </c:numRef>
          </c:val>
          <c:extLst>
            <c:ext xmlns:c16="http://schemas.microsoft.com/office/drawing/2014/chart" uri="{C3380CC4-5D6E-409C-BE32-E72D297353CC}">
              <c16:uniqueId val="{00000005-9013-4C96-B388-BBB098BCE62E}"/>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Millaisia ovat yrityksenne investointinäkymät ensi vuodelle?</c:v>
                </c:pt>
              </c:strCache>
            </c:strRef>
          </c:tx>
          <c:spPr>
            <a:solidFill>
              <a:srgbClr val="234C5A"/>
            </a:solidFill>
            <a:ln>
              <a:solidFill>
                <a:srgbClr val="234C5A"/>
              </a:solidFill>
            </a:ln>
          </c:spPr>
          <c:invertIfNegative val="0"/>
          <c:dLbls>
            <c:dLbl>
              <c:idx val="0"/>
              <c:tx>
                <c:rich>
                  <a:bodyPr/>
                  <a:lstStyle/>
                  <a:p>
                    <a:r>
                      <a:rPr lang="en-US"/>
                      <a:t>17%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5FE7-4CC8-8BA2-0510FB09A1A2}"/>
                </c:ext>
              </c:extLst>
            </c:dLbl>
            <c:dLbl>
              <c:idx val="1"/>
              <c:tx>
                <c:rich>
                  <a:bodyPr/>
                  <a:lstStyle/>
                  <a:p>
                    <a:r>
                      <a:rPr lang="en-US"/>
                      <a:t>66%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5FE7-4CC8-8BA2-0510FB09A1A2}"/>
                </c:ext>
              </c:extLst>
            </c:dLbl>
            <c:dLbl>
              <c:idx val="2"/>
              <c:tx>
                <c:rich>
                  <a:bodyPr/>
                  <a:lstStyle/>
                  <a:p>
                    <a:r>
                      <a:rPr lang="en-US"/>
                      <a:t>17%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5FE7-4CC8-8BA2-0510FB09A1A2}"/>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Sheet1!$C$2:$C$4</c:f>
              <c:strCache>
                <c:ptCount val="3"/>
                <c:pt idx="0">
                  <c:v>Olemme investoimassa ensi vuonna</c:v>
                </c:pt>
                <c:pt idx="1">
                  <c:v>Emme ole suunnittelemassa investointeja</c:v>
                </c:pt>
                <c:pt idx="2">
                  <c:v>Olemme siirtäneet tehtyjä investointisuunnitelmia myöhäisempään ajankohtaan</c:v>
                </c:pt>
              </c:strCache>
            </c:strRef>
          </c:cat>
          <c:val>
            <c:numRef>
              <c:f>Sheet1!$D$2:$D$4</c:f>
              <c:numCache>
                <c:formatCode>General</c:formatCode>
                <c:ptCount val="3"/>
                <c:pt idx="0">
                  <c:v>0.17</c:v>
                </c:pt>
                <c:pt idx="1">
                  <c:v>0.66</c:v>
                </c:pt>
                <c:pt idx="2">
                  <c:v>0.17</c:v>
                </c:pt>
              </c:numCache>
            </c:numRef>
          </c:val>
          <c:extLst>
            <c:ext xmlns:c16="http://schemas.microsoft.com/office/drawing/2014/chart" uri="{C3380CC4-5D6E-409C-BE32-E72D297353CC}">
              <c16:uniqueId val="{00000003-5FE7-4CC8-8BA2-0510FB09A1A2}"/>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2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a:t>Muokkaa ots.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3258566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133846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42364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263617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43566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2113751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2869475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885837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E8FD0B7A-F5DD-4F40-B4CB-3B2C354B893A}"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2904039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E8FD0B7A-F5DD-4F40-B4CB-3B2C354B893A}" type="datetimeFigureOut">
              <a:rPr lang="en-US" smtClean="0"/>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419558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E8FD0B7A-F5DD-4F40-B4CB-3B2C354B893A}" type="datetimeFigureOut">
              <a:rPr lang="en-US" smtClean="0"/>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820793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E8FD0B7A-F5DD-4F40-B4CB-3B2C354B893A}" type="datetimeFigureOut">
              <a:rPr lang="en-US" smtClean="0"/>
              <a:t>11/2/2022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1040047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E8FD0B7A-F5DD-4F40-B4CB-3B2C354B893A}" type="datetimeFigureOut">
              <a:rPr lang="en-US" smtClean="0"/>
              <a:t>11/2/2022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1645541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FD0B7A-F5DD-4F40-B4CB-3B2C354B893A}" type="datetimeFigureOut">
              <a:rPr lang="en-US" smtClean="0"/>
              <a:t>11/2/2022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1500446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ots.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E8FD0B7A-F5DD-4F40-B4CB-3B2C354B893A}" type="datetimeFigureOut">
              <a:rPr lang="en-US" smtClean="0"/>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extLst>
      <p:ext uri="{BB962C8B-B14F-4D97-AF65-F5344CB8AC3E}">
        <p14:creationId xmlns:p14="http://schemas.microsoft.com/office/powerpoint/2010/main" val="2494092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11/2/2022</a:t>
            </a:fld>
            <a:endParaRPr lang="en-US"/>
          </a:p>
        </p:txBody>
      </p:sp>
    </p:spTree>
    <p:extLst>
      <p:ext uri="{BB962C8B-B14F-4D97-AF65-F5344CB8AC3E}">
        <p14:creationId xmlns:p14="http://schemas.microsoft.com/office/powerpoint/2010/main" val="4167588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8FD0B7A-F5DD-4F40-B4CB-3B2C354B893A}" type="datetimeFigureOut">
              <a:rPr lang="en-US" smtClean="0"/>
              <a:t>11/2/2022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AE1883-0942-4AA3-9DB2-9C7C3A0314B1}" type="slidenum">
              <a:rPr lang="en-US" smtClean="0"/>
              <a:t>‹#›</a:t>
            </a:fld>
            <a:endParaRPr lang="en-US"/>
          </a:p>
        </p:txBody>
      </p:sp>
    </p:spTree>
    <p:extLst>
      <p:ext uri="{BB962C8B-B14F-4D97-AF65-F5344CB8AC3E}">
        <p14:creationId xmlns:p14="http://schemas.microsoft.com/office/powerpoint/2010/main" val="396846212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chart" Target="../charts/chart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635000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ctr"/>
          <a:lstStyle/>
          <a:p>
            <a:pPr algn="ctr"/>
            <a:r>
              <a:rPr sz="2000" b="1" i="0" u="none" dirty="0" err="1">
                <a:solidFill>
                  <a:srgbClr val="333333"/>
                </a:solidFill>
                <a:latin typeface="Arial"/>
              </a:rPr>
              <a:t>Ukrainakysely</a:t>
            </a:r>
            <a:r>
              <a:rPr sz="2000" b="1" i="0" u="none" dirty="0">
                <a:solidFill>
                  <a:srgbClr val="333333"/>
                </a:solidFill>
                <a:latin typeface="Arial"/>
              </a:rPr>
              <a:t> </a:t>
            </a:r>
            <a:r>
              <a:rPr sz="2000" b="1" i="0" u="none" dirty="0" err="1">
                <a:solidFill>
                  <a:srgbClr val="333333"/>
                </a:solidFill>
                <a:latin typeface="Arial"/>
              </a:rPr>
              <a:t>lokakuu</a:t>
            </a:r>
            <a:r>
              <a:rPr sz="2000" b="1" i="0" u="none" dirty="0">
                <a:solidFill>
                  <a:srgbClr val="333333"/>
                </a:solidFill>
                <a:latin typeface="Arial"/>
              </a:rPr>
              <a:t> 2022</a:t>
            </a:r>
          </a:p>
          <a:p>
            <a:pPr algn="ctr"/>
            <a:endParaRPr lang="fi-FI" sz="2000" b="1" i="0" u="none" dirty="0">
              <a:solidFill>
                <a:srgbClr val="333333"/>
              </a:solidFill>
              <a:latin typeface="Arial"/>
            </a:endParaRPr>
          </a:p>
          <a:p>
            <a:pPr algn="ctr"/>
            <a:r>
              <a:rPr sz="2000" b="1" i="0" u="none" dirty="0" err="1">
                <a:solidFill>
                  <a:srgbClr val="333333"/>
                </a:solidFill>
                <a:latin typeface="Arial"/>
              </a:rPr>
              <a:t>Miten</a:t>
            </a:r>
            <a:r>
              <a:rPr sz="2000" b="1" i="0" u="none" dirty="0">
                <a:solidFill>
                  <a:srgbClr val="333333"/>
                </a:solidFill>
                <a:latin typeface="Arial"/>
              </a:rPr>
              <a:t> </a:t>
            </a:r>
            <a:r>
              <a:rPr sz="2000" b="1" i="0" u="none" dirty="0" err="1">
                <a:solidFill>
                  <a:srgbClr val="333333"/>
                </a:solidFill>
                <a:latin typeface="Arial"/>
              </a:rPr>
              <a:t>yritykselläsi</a:t>
            </a:r>
            <a:r>
              <a:rPr sz="2000" b="1" i="0" u="none" dirty="0">
                <a:solidFill>
                  <a:srgbClr val="333333"/>
                </a:solidFill>
                <a:latin typeface="Arial"/>
              </a:rPr>
              <a:t> </a:t>
            </a:r>
            <a:r>
              <a:rPr sz="2000" b="1" i="0" u="none" dirty="0" err="1">
                <a:solidFill>
                  <a:srgbClr val="333333"/>
                </a:solidFill>
                <a:latin typeface="Arial"/>
              </a:rPr>
              <a:t>menee</a:t>
            </a:r>
            <a:r>
              <a:rPr sz="2000" b="1" i="0" u="none" dirty="0">
                <a:solidFill>
                  <a:srgbClr val="333333"/>
                </a:solidFill>
                <a:latin typeface="Arial"/>
              </a:rPr>
              <a:t>? -</a:t>
            </a:r>
            <a:r>
              <a:rPr sz="2000" b="1" i="0" u="none" dirty="0" err="1">
                <a:solidFill>
                  <a:srgbClr val="333333"/>
                </a:solidFill>
                <a:latin typeface="Arial"/>
              </a:rPr>
              <a:t>kysely</a:t>
            </a:r>
            <a:r>
              <a:rPr sz="2000" b="1" i="0" u="none" dirty="0">
                <a:solidFill>
                  <a:srgbClr val="333333"/>
                </a:solidFill>
                <a:latin typeface="Arial"/>
              </a:rPr>
              <a:t> </a:t>
            </a:r>
            <a:r>
              <a:rPr sz="2000" b="1" i="0" u="none" dirty="0" err="1">
                <a:solidFill>
                  <a:srgbClr val="333333"/>
                </a:solidFill>
                <a:latin typeface="Arial"/>
              </a:rPr>
              <a:t>lokakuu</a:t>
            </a:r>
            <a:r>
              <a:rPr sz="2000" b="1" i="0" u="none" dirty="0">
                <a:solidFill>
                  <a:srgbClr val="333333"/>
                </a:solidFill>
                <a:latin typeface="Arial"/>
              </a:rPr>
              <a:t> 2022</a:t>
            </a:r>
          </a:p>
          <a:p>
            <a:pPr algn="ctr"/>
            <a:endParaRPr lang="fi-FI" sz="1400" b="0" i="0" u="none" dirty="0">
              <a:solidFill>
                <a:srgbClr val="333333"/>
              </a:solidFill>
              <a:latin typeface="Arial"/>
            </a:endParaRPr>
          </a:p>
          <a:p>
            <a:pPr algn="ctr"/>
            <a:r>
              <a:rPr sz="1400" b="1" i="0" u="none" dirty="0" err="1">
                <a:solidFill>
                  <a:srgbClr val="333333"/>
                </a:solidFill>
                <a:latin typeface="Arial"/>
              </a:rPr>
              <a:t>Vastaajien</a:t>
            </a:r>
            <a:r>
              <a:rPr sz="1400" b="1" i="0" u="none" dirty="0">
                <a:solidFill>
                  <a:srgbClr val="333333"/>
                </a:solidFill>
                <a:latin typeface="Arial"/>
              </a:rPr>
              <a:t> </a:t>
            </a:r>
            <a:r>
              <a:rPr sz="1400" b="1" i="0" u="none" dirty="0" err="1">
                <a:solidFill>
                  <a:srgbClr val="333333"/>
                </a:solidFill>
                <a:latin typeface="Arial"/>
              </a:rPr>
              <a:t>kokonaismäärä</a:t>
            </a:r>
            <a:r>
              <a:rPr sz="1400" b="1" i="0" u="none" dirty="0">
                <a:solidFill>
                  <a:srgbClr val="333333"/>
                </a:solidFill>
                <a:latin typeface="Arial"/>
              </a:rPr>
              <a:t>: 401</a:t>
            </a:r>
            <a:endParaRPr lang="fi-FI" sz="1400" b="1" i="0" u="none" dirty="0">
              <a:solidFill>
                <a:srgbClr val="333333"/>
              </a:solidFill>
              <a:latin typeface="Arial"/>
            </a:endParaRPr>
          </a:p>
          <a:p>
            <a:pPr algn="ctr"/>
            <a:endParaRPr lang="fi-FI" sz="1400" dirty="0">
              <a:latin typeface="Arial"/>
            </a:endParaRPr>
          </a:p>
          <a:p>
            <a:pPr algn="ctr"/>
            <a:r>
              <a:rPr lang="fi-FI" sz="1400" b="1" i="1" u="none" dirty="0">
                <a:solidFill>
                  <a:schemeClr val="accent1">
                    <a:lumMod val="75000"/>
                  </a:schemeClr>
                </a:solidFill>
                <a:latin typeface="Arial"/>
              </a:rPr>
              <a:t>Kysely on toteutettu anonyymina </a:t>
            </a:r>
            <a:r>
              <a:rPr lang="fi-FI" sz="1400" b="1" i="1" dirty="0" err="1">
                <a:solidFill>
                  <a:schemeClr val="accent1">
                    <a:lumMod val="75000"/>
                  </a:schemeClr>
                </a:solidFill>
                <a:latin typeface="Arial"/>
              </a:rPr>
              <a:t>W</a:t>
            </a:r>
            <a:r>
              <a:rPr lang="fi-FI" sz="1400" b="1" i="1" u="none" dirty="0" err="1">
                <a:solidFill>
                  <a:schemeClr val="accent1">
                    <a:lumMod val="75000"/>
                  </a:schemeClr>
                </a:solidFill>
                <a:latin typeface="Arial"/>
              </a:rPr>
              <a:t>ebropol</a:t>
            </a:r>
            <a:r>
              <a:rPr lang="fi-FI" sz="1400" b="1" i="1" u="none" dirty="0">
                <a:solidFill>
                  <a:schemeClr val="accent1">
                    <a:lumMod val="75000"/>
                  </a:schemeClr>
                </a:solidFill>
                <a:latin typeface="Arial"/>
              </a:rPr>
              <a:t> kyselynä 19.-26.10.2022 välisenä aikana</a:t>
            </a:r>
            <a:br>
              <a:rPr lang="fi-FI" sz="1400" b="0" i="0" u="none" dirty="0">
                <a:solidFill>
                  <a:srgbClr val="333333"/>
                </a:solidFill>
                <a:latin typeface="Arial"/>
              </a:rPr>
            </a:br>
            <a:br>
              <a:rPr lang="fi-FI" sz="1400" b="0" i="0" u="none" dirty="0">
                <a:solidFill>
                  <a:srgbClr val="333333"/>
                </a:solidFill>
                <a:latin typeface="Arial"/>
              </a:rPr>
            </a:br>
            <a:r>
              <a:rPr lang="fi-FI" sz="1400" b="1" i="0" u="none" dirty="0">
                <a:solidFill>
                  <a:srgbClr val="333333"/>
                </a:solidFill>
                <a:latin typeface="Arial"/>
              </a:rPr>
              <a:t>Paula Aikio-Tallgren</a:t>
            </a:r>
          </a:p>
          <a:p>
            <a:pPr algn="ctr"/>
            <a:endParaRPr lang="fi-FI" sz="1400" dirty="0">
              <a:latin typeface="Arial"/>
            </a:endParaRPr>
          </a:p>
          <a:p>
            <a:pPr algn="ctr"/>
            <a:endParaRPr sz="1400" b="0" i="0" u="none" dirty="0">
              <a:solidFill>
                <a:srgbClr val="333333"/>
              </a:solidFill>
              <a:latin typeface="Arial"/>
            </a:endParaRPr>
          </a:p>
        </p:txBody>
      </p:sp>
      <p:pic>
        <p:nvPicPr>
          <p:cNvPr id="6" name="Kuva 5">
            <a:extLst>
              <a:ext uri="{FF2B5EF4-FFF2-40B4-BE49-F238E27FC236}">
                <a16:creationId xmlns:a16="http://schemas.microsoft.com/office/drawing/2014/main" id="{FD6889EE-982D-9C91-026F-B93D7613367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6549" r="23893"/>
          <a:stretch/>
        </p:blipFill>
        <p:spPr>
          <a:xfrm>
            <a:off x="4079776" y="4581128"/>
            <a:ext cx="4032448" cy="162738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9. Millaisia ovat yrityksenne </a:t>
            </a:r>
            <a:r>
              <a:rPr sz="1400" b="1" i="0" u="none">
                <a:solidFill>
                  <a:srgbClr val="8E44AD"/>
                </a:solidFill>
                <a:latin typeface="Arial"/>
              </a:rPr>
              <a:t>investointinäkymät</a:t>
            </a:r>
            <a:r>
              <a:rPr sz="1400" b="1" i="0" u="none">
                <a:latin typeface="Arial" pitchFamily="34" charset="0"/>
              </a:rPr>
              <a:t> ensi vuodelle?</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395</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56E44EDD-3CF0-D34F-6430-FEA72B6311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2CE771A7-9629-A72F-DE14-1073E2E571E6}"/>
              </a:ext>
            </a:extLst>
          </p:cNvPr>
          <p:cNvGraphicFramePr>
            <a:graphicFrameLocks noGrp="1"/>
          </p:cNvGraphicFramePr>
          <p:nvPr>
            <p:extLst>
              <p:ext uri="{D42A27DB-BD31-4B8C-83A1-F6EECF244321}">
                <p14:modId xmlns:p14="http://schemas.microsoft.com/office/powerpoint/2010/main" val="3720526099"/>
              </p:ext>
            </p:extLst>
          </p:nvPr>
        </p:nvGraphicFramePr>
        <p:xfrm>
          <a:off x="8287355" y="746760"/>
          <a:ext cx="1049006" cy="4986495"/>
        </p:xfrm>
        <a:graphic>
          <a:graphicData uri="http://schemas.openxmlformats.org/drawingml/2006/table">
            <a:tbl>
              <a:tblPr firstRow="1" bandRow="1"/>
              <a:tblGrid>
                <a:gridCol w="1049006">
                  <a:extLst>
                    <a:ext uri="{9D8B030D-6E8A-4147-A177-3AD203B41FA5}">
                      <a16:colId xmlns:a16="http://schemas.microsoft.com/office/drawing/2014/main" val="3728126548"/>
                    </a:ext>
                  </a:extLst>
                </a:gridCol>
              </a:tblGrid>
              <a:tr h="367305">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2916263304"/>
                  </a:ext>
                </a:extLst>
              </a:tr>
              <a:tr h="1539730">
                <a:tc>
                  <a:txBody>
                    <a:bodyPr/>
                    <a:lstStyle/>
                    <a:p>
                      <a:pPr algn="r"/>
                      <a:r>
                        <a:rPr sz="1200" b="0" i="0" u="none" dirty="0">
                          <a:solidFill>
                            <a:srgbClr val="333333"/>
                          </a:solidFill>
                          <a:latin typeface="Arial"/>
                        </a:rPr>
                        <a:t>66</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449950116"/>
                  </a:ext>
                </a:extLst>
              </a:tr>
              <a:tr h="1539730">
                <a:tc>
                  <a:txBody>
                    <a:bodyPr/>
                    <a:lstStyle/>
                    <a:p>
                      <a:pPr algn="r"/>
                      <a:r>
                        <a:rPr sz="1200" b="0" i="0" u="none" dirty="0">
                          <a:solidFill>
                            <a:srgbClr val="333333"/>
                          </a:solidFill>
                          <a:latin typeface="Arial"/>
                        </a:rPr>
                        <a:t>262</a:t>
                      </a:r>
                    </a:p>
                  </a:txBody>
                  <a:tcPr>
                    <a:solidFill>
                      <a:srgbClr val="EFEFEF"/>
                    </a:solidFill>
                  </a:tcPr>
                </a:tc>
                <a:extLst>
                  <a:ext uri="{0D108BD9-81ED-4DB2-BD59-A6C34878D82A}">
                    <a16:rowId xmlns:a16="http://schemas.microsoft.com/office/drawing/2014/main" val="11529814"/>
                  </a:ext>
                </a:extLst>
              </a:tr>
              <a:tr h="1539730">
                <a:tc>
                  <a:txBody>
                    <a:bodyPr/>
                    <a:lstStyle/>
                    <a:p>
                      <a:pPr algn="r"/>
                      <a:r>
                        <a:rPr sz="1200" b="0" i="0" u="none" dirty="0">
                          <a:solidFill>
                            <a:srgbClr val="333333"/>
                          </a:solidFill>
                          <a:latin typeface="Arial"/>
                        </a:rPr>
                        <a:t>67</a:t>
                      </a:r>
                    </a:p>
                  </a:txBody>
                  <a:tcPr/>
                </a:tc>
                <a:extLst>
                  <a:ext uri="{0D108BD9-81ED-4DB2-BD59-A6C34878D82A}">
                    <a16:rowId xmlns:a16="http://schemas.microsoft.com/office/drawing/2014/main" val="3916368229"/>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10. Investointimme kohdistuvat?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66, valittujen vastausten lukumäärä: 107</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1DC73AFA-B492-2D6E-DCEF-44E38FF95CC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00EE3FBB-EB67-CA01-4B4C-9BC6D707D33C}"/>
              </a:ext>
            </a:extLst>
          </p:cNvPr>
          <p:cNvGraphicFramePr>
            <a:graphicFrameLocks noGrp="1"/>
          </p:cNvGraphicFramePr>
          <p:nvPr>
            <p:extLst>
              <p:ext uri="{D42A27DB-BD31-4B8C-83A1-F6EECF244321}">
                <p14:modId xmlns:p14="http://schemas.microsoft.com/office/powerpoint/2010/main" val="2858374468"/>
              </p:ext>
            </p:extLst>
          </p:nvPr>
        </p:nvGraphicFramePr>
        <p:xfrm>
          <a:off x="8297333" y="708373"/>
          <a:ext cx="823003" cy="5024883"/>
        </p:xfrm>
        <a:graphic>
          <a:graphicData uri="http://schemas.openxmlformats.org/drawingml/2006/table">
            <a:tbl>
              <a:tblPr firstRow="1" bandRow="1"/>
              <a:tblGrid>
                <a:gridCol w="823003">
                  <a:extLst>
                    <a:ext uri="{9D8B030D-6E8A-4147-A177-3AD203B41FA5}">
                      <a16:colId xmlns:a16="http://schemas.microsoft.com/office/drawing/2014/main" val="3123836590"/>
                    </a:ext>
                  </a:extLst>
                </a:gridCol>
              </a:tblGrid>
              <a:tr h="397471">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3207472459"/>
                  </a:ext>
                </a:extLst>
              </a:tr>
              <a:tr h="795238">
                <a:tc>
                  <a:txBody>
                    <a:bodyPr/>
                    <a:lstStyle/>
                    <a:p>
                      <a:pPr algn="r"/>
                      <a:r>
                        <a:rPr sz="1200" b="0" i="0" u="none" dirty="0">
                          <a:solidFill>
                            <a:srgbClr val="333333"/>
                          </a:solidFill>
                          <a:latin typeface="Arial"/>
                        </a:rPr>
                        <a:t>47</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2122287552"/>
                  </a:ext>
                </a:extLst>
              </a:tr>
              <a:tr h="795238">
                <a:tc>
                  <a:txBody>
                    <a:bodyPr/>
                    <a:lstStyle/>
                    <a:p>
                      <a:pPr algn="r"/>
                      <a:r>
                        <a:rPr sz="1200" b="0" i="0" u="none" dirty="0">
                          <a:solidFill>
                            <a:srgbClr val="333333"/>
                          </a:solidFill>
                          <a:latin typeface="Arial"/>
                        </a:rPr>
                        <a:t>11</a:t>
                      </a:r>
                    </a:p>
                  </a:txBody>
                  <a:tcPr>
                    <a:solidFill>
                      <a:srgbClr val="EFEFEF"/>
                    </a:solidFill>
                  </a:tcPr>
                </a:tc>
                <a:extLst>
                  <a:ext uri="{0D108BD9-81ED-4DB2-BD59-A6C34878D82A}">
                    <a16:rowId xmlns:a16="http://schemas.microsoft.com/office/drawing/2014/main" val="1033721234"/>
                  </a:ext>
                </a:extLst>
              </a:tr>
              <a:tr h="795238">
                <a:tc>
                  <a:txBody>
                    <a:bodyPr/>
                    <a:lstStyle/>
                    <a:p>
                      <a:pPr algn="r"/>
                      <a:r>
                        <a:rPr sz="1200" b="0" i="0" u="none" dirty="0">
                          <a:solidFill>
                            <a:srgbClr val="333333"/>
                          </a:solidFill>
                          <a:latin typeface="Arial"/>
                        </a:rPr>
                        <a:t>17</a:t>
                      </a:r>
                    </a:p>
                  </a:txBody>
                  <a:tcPr/>
                </a:tc>
                <a:extLst>
                  <a:ext uri="{0D108BD9-81ED-4DB2-BD59-A6C34878D82A}">
                    <a16:rowId xmlns:a16="http://schemas.microsoft.com/office/drawing/2014/main" val="3629695693"/>
                  </a:ext>
                </a:extLst>
              </a:tr>
              <a:tr h="795238">
                <a:tc>
                  <a:txBody>
                    <a:bodyPr/>
                    <a:lstStyle/>
                    <a:p>
                      <a:pPr algn="r"/>
                      <a:r>
                        <a:rPr sz="1200" b="0" i="0" u="none" dirty="0">
                          <a:solidFill>
                            <a:srgbClr val="333333"/>
                          </a:solidFill>
                          <a:latin typeface="Arial"/>
                        </a:rPr>
                        <a:t>12</a:t>
                      </a:r>
                    </a:p>
                  </a:txBody>
                  <a:tcPr>
                    <a:solidFill>
                      <a:srgbClr val="EFEFEF"/>
                    </a:solidFill>
                  </a:tcPr>
                </a:tc>
                <a:extLst>
                  <a:ext uri="{0D108BD9-81ED-4DB2-BD59-A6C34878D82A}">
                    <a16:rowId xmlns:a16="http://schemas.microsoft.com/office/drawing/2014/main" val="4163274181"/>
                  </a:ext>
                </a:extLst>
              </a:tr>
              <a:tr h="795238">
                <a:tc>
                  <a:txBody>
                    <a:bodyPr/>
                    <a:lstStyle/>
                    <a:p>
                      <a:pPr algn="r"/>
                      <a:r>
                        <a:rPr sz="1200" b="0" i="0" u="none" dirty="0">
                          <a:solidFill>
                            <a:srgbClr val="333333"/>
                          </a:solidFill>
                          <a:latin typeface="Arial"/>
                        </a:rPr>
                        <a:t>13</a:t>
                      </a:r>
                    </a:p>
                  </a:txBody>
                  <a:tcPr/>
                </a:tc>
                <a:extLst>
                  <a:ext uri="{0D108BD9-81ED-4DB2-BD59-A6C34878D82A}">
                    <a16:rowId xmlns:a16="http://schemas.microsoft.com/office/drawing/2014/main" val="1252869105"/>
                  </a:ext>
                </a:extLst>
              </a:tr>
              <a:tr h="651222">
                <a:tc>
                  <a:txBody>
                    <a:bodyPr/>
                    <a:lstStyle/>
                    <a:p>
                      <a:pPr algn="r"/>
                      <a:r>
                        <a:rPr sz="1200" b="0" i="0" u="none" dirty="0">
                          <a:solidFill>
                            <a:srgbClr val="333333"/>
                          </a:solidFill>
                          <a:latin typeface="Arial"/>
                        </a:rPr>
                        <a:t>7</a:t>
                      </a:r>
                    </a:p>
                  </a:txBody>
                  <a:tcPr>
                    <a:solidFill>
                      <a:srgbClr val="EFEFEF"/>
                    </a:solidFill>
                  </a:tcPr>
                </a:tc>
                <a:extLst>
                  <a:ext uri="{0D108BD9-81ED-4DB2-BD59-A6C34878D82A}">
                    <a16:rowId xmlns:a16="http://schemas.microsoft.com/office/drawing/2014/main" val="136067546"/>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11. Euroopan </a:t>
            </a:r>
            <a:r>
              <a:rPr sz="1400" b="1" i="0" u="none">
                <a:solidFill>
                  <a:srgbClr val="8E44AD"/>
                </a:solidFill>
                <a:latin typeface="Arial"/>
              </a:rPr>
              <a:t>turvallisuus -ja taloustilanteessa</a:t>
            </a:r>
            <a:r>
              <a:rPr sz="1400" b="1" i="0" u="none">
                <a:latin typeface="Arial" pitchFamily="34" charset="0"/>
              </a:rPr>
              <a:t> minua huolestuttaa</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400, valittujen vastausten lukumäärä: 1348</a:t>
            </a:r>
          </a:p>
        </p:txBody>
      </p:sp>
      <p:graphicFrame>
        <p:nvGraphicFramePr>
          <p:cNvPr id="4" name="ChartObject"/>
          <p:cNvGraphicFramePr/>
          <p:nvPr>
            <p:extLst>
              <p:ext uri="{D42A27DB-BD31-4B8C-83A1-F6EECF244321}">
                <p14:modId xmlns:p14="http://schemas.microsoft.com/office/powerpoint/2010/main" val="3951310501"/>
              </p:ext>
            </p:extLst>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41C623DB-09D4-5352-4AEB-DAB3AF71E9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A74311B4-8E04-D6BB-C02A-DDBC40374601}"/>
              </a:ext>
            </a:extLst>
          </p:cNvPr>
          <p:cNvGraphicFramePr>
            <a:graphicFrameLocks noGrp="1"/>
          </p:cNvGraphicFramePr>
          <p:nvPr>
            <p:extLst>
              <p:ext uri="{D42A27DB-BD31-4B8C-83A1-F6EECF244321}">
                <p14:modId xmlns:p14="http://schemas.microsoft.com/office/powerpoint/2010/main" val="4094360890"/>
              </p:ext>
            </p:extLst>
          </p:nvPr>
        </p:nvGraphicFramePr>
        <p:xfrm>
          <a:off x="8184232" y="831184"/>
          <a:ext cx="750995" cy="4995570"/>
        </p:xfrm>
        <a:graphic>
          <a:graphicData uri="http://schemas.openxmlformats.org/drawingml/2006/table">
            <a:tbl>
              <a:tblPr firstRow="1" bandRow="1"/>
              <a:tblGrid>
                <a:gridCol w="750995">
                  <a:extLst>
                    <a:ext uri="{9D8B030D-6E8A-4147-A177-3AD203B41FA5}">
                      <a16:colId xmlns:a16="http://schemas.microsoft.com/office/drawing/2014/main" val="418950176"/>
                    </a:ext>
                  </a:extLst>
                </a:gridCol>
              </a:tblGrid>
              <a:tr h="333038">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2132560886"/>
                  </a:ext>
                </a:extLst>
              </a:tr>
              <a:tr h="333038">
                <a:tc>
                  <a:txBody>
                    <a:bodyPr/>
                    <a:lstStyle/>
                    <a:p>
                      <a:pPr algn="r"/>
                      <a:r>
                        <a:rPr sz="1200" b="0" i="0" u="none" dirty="0">
                          <a:solidFill>
                            <a:srgbClr val="333333"/>
                          </a:solidFill>
                          <a:latin typeface="Arial"/>
                        </a:rPr>
                        <a:t>59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612053341"/>
                  </a:ext>
                </a:extLst>
              </a:tr>
              <a:tr h="333038">
                <a:tc>
                  <a:txBody>
                    <a:bodyPr/>
                    <a:lstStyle/>
                    <a:p>
                      <a:pPr algn="r"/>
                      <a:r>
                        <a:rPr sz="1200" b="0" i="0" u="none" dirty="0">
                          <a:solidFill>
                            <a:srgbClr val="333333"/>
                          </a:solidFill>
                          <a:latin typeface="Arial"/>
                        </a:rPr>
                        <a:t>9</a:t>
                      </a:r>
                    </a:p>
                  </a:txBody>
                  <a:tcPr>
                    <a:solidFill>
                      <a:srgbClr val="EFEFEF"/>
                    </a:solidFill>
                  </a:tcPr>
                </a:tc>
                <a:extLst>
                  <a:ext uri="{0D108BD9-81ED-4DB2-BD59-A6C34878D82A}">
                    <a16:rowId xmlns:a16="http://schemas.microsoft.com/office/drawing/2014/main" val="3483682564"/>
                  </a:ext>
                </a:extLst>
              </a:tr>
              <a:tr h="333038">
                <a:tc>
                  <a:txBody>
                    <a:bodyPr/>
                    <a:lstStyle/>
                    <a:p>
                      <a:pPr algn="r"/>
                      <a:r>
                        <a:rPr sz="1200" b="0" i="0" u="none" dirty="0">
                          <a:solidFill>
                            <a:srgbClr val="333333"/>
                          </a:solidFill>
                          <a:latin typeface="Arial"/>
                        </a:rPr>
                        <a:t>11</a:t>
                      </a:r>
                    </a:p>
                  </a:txBody>
                  <a:tcPr/>
                </a:tc>
                <a:extLst>
                  <a:ext uri="{0D108BD9-81ED-4DB2-BD59-A6C34878D82A}">
                    <a16:rowId xmlns:a16="http://schemas.microsoft.com/office/drawing/2014/main" val="3524758945"/>
                  </a:ext>
                </a:extLst>
              </a:tr>
              <a:tr h="333038">
                <a:tc>
                  <a:txBody>
                    <a:bodyPr/>
                    <a:lstStyle/>
                    <a:p>
                      <a:pPr algn="r"/>
                      <a:r>
                        <a:rPr sz="1200" b="0" i="0" u="none" dirty="0">
                          <a:solidFill>
                            <a:srgbClr val="333333"/>
                          </a:solidFill>
                          <a:latin typeface="Arial"/>
                        </a:rPr>
                        <a:t>98</a:t>
                      </a:r>
                    </a:p>
                  </a:txBody>
                  <a:tcPr>
                    <a:solidFill>
                      <a:srgbClr val="EFEFEF"/>
                    </a:solidFill>
                  </a:tcPr>
                </a:tc>
                <a:extLst>
                  <a:ext uri="{0D108BD9-81ED-4DB2-BD59-A6C34878D82A}">
                    <a16:rowId xmlns:a16="http://schemas.microsoft.com/office/drawing/2014/main" val="3508429645"/>
                  </a:ext>
                </a:extLst>
              </a:tr>
              <a:tr h="333038">
                <a:tc>
                  <a:txBody>
                    <a:bodyPr/>
                    <a:lstStyle/>
                    <a:p>
                      <a:pPr algn="r"/>
                      <a:r>
                        <a:rPr sz="1200" b="0" i="0" u="none" dirty="0">
                          <a:solidFill>
                            <a:srgbClr val="333333"/>
                          </a:solidFill>
                          <a:latin typeface="Arial"/>
                        </a:rPr>
                        <a:t>210</a:t>
                      </a:r>
                    </a:p>
                  </a:txBody>
                  <a:tcPr/>
                </a:tc>
                <a:extLst>
                  <a:ext uri="{0D108BD9-81ED-4DB2-BD59-A6C34878D82A}">
                    <a16:rowId xmlns:a16="http://schemas.microsoft.com/office/drawing/2014/main" val="1087601546"/>
                  </a:ext>
                </a:extLst>
              </a:tr>
              <a:tr h="333038">
                <a:tc>
                  <a:txBody>
                    <a:bodyPr/>
                    <a:lstStyle/>
                    <a:p>
                      <a:pPr algn="r"/>
                      <a:r>
                        <a:rPr sz="1200" b="0" i="0" u="none" dirty="0">
                          <a:solidFill>
                            <a:srgbClr val="333333"/>
                          </a:solidFill>
                          <a:latin typeface="Arial"/>
                        </a:rPr>
                        <a:t>199</a:t>
                      </a:r>
                    </a:p>
                  </a:txBody>
                  <a:tcPr>
                    <a:solidFill>
                      <a:srgbClr val="EFEFEF"/>
                    </a:solidFill>
                  </a:tcPr>
                </a:tc>
                <a:extLst>
                  <a:ext uri="{0D108BD9-81ED-4DB2-BD59-A6C34878D82A}">
                    <a16:rowId xmlns:a16="http://schemas.microsoft.com/office/drawing/2014/main" val="551380392"/>
                  </a:ext>
                </a:extLst>
              </a:tr>
              <a:tr h="333038">
                <a:tc>
                  <a:txBody>
                    <a:bodyPr/>
                    <a:lstStyle/>
                    <a:p>
                      <a:pPr algn="r"/>
                      <a:r>
                        <a:rPr sz="1200" b="0" i="0" u="none" dirty="0">
                          <a:solidFill>
                            <a:srgbClr val="333333"/>
                          </a:solidFill>
                          <a:latin typeface="Arial"/>
                        </a:rPr>
                        <a:t>7</a:t>
                      </a:r>
                    </a:p>
                  </a:txBody>
                  <a:tcPr/>
                </a:tc>
                <a:extLst>
                  <a:ext uri="{0D108BD9-81ED-4DB2-BD59-A6C34878D82A}">
                    <a16:rowId xmlns:a16="http://schemas.microsoft.com/office/drawing/2014/main" val="3909217370"/>
                  </a:ext>
                </a:extLst>
              </a:tr>
              <a:tr h="333038">
                <a:tc>
                  <a:txBody>
                    <a:bodyPr/>
                    <a:lstStyle/>
                    <a:p>
                      <a:pPr algn="r"/>
                      <a:r>
                        <a:rPr sz="1200" b="0" i="0" u="none" dirty="0">
                          <a:solidFill>
                            <a:srgbClr val="333333"/>
                          </a:solidFill>
                          <a:latin typeface="Arial"/>
                        </a:rPr>
                        <a:t>240</a:t>
                      </a:r>
                    </a:p>
                  </a:txBody>
                  <a:tcPr>
                    <a:solidFill>
                      <a:srgbClr val="EFEFEF"/>
                    </a:solidFill>
                  </a:tcPr>
                </a:tc>
                <a:extLst>
                  <a:ext uri="{0D108BD9-81ED-4DB2-BD59-A6C34878D82A}">
                    <a16:rowId xmlns:a16="http://schemas.microsoft.com/office/drawing/2014/main" val="2639235701"/>
                  </a:ext>
                </a:extLst>
              </a:tr>
              <a:tr h="333038">
                <a:tc>
                  <a:txBody>
                    <a:bodyPr/>
                    <a:lstStyle/>
                    <a:p>
                      <a:pPr algn="r"/>
                      <a:r>
                        <a:rPr sz="1200" b="0" i="0" u="none" dirty="0">
                          <a:solidFill>
                            <a:srgbClr val="333333"/>
                          </a:solidFill>
                          <a:latin typeface="Arial"/>
                        </a:rPr>
                        <a:t>184</a:t>
                      </a:r>
                    </a:p>
                  </a:txBody>
                  <a:tcPr/>
                </a:tc>
                <a:extLst>
                  <a:ext uri="{0D108BD9-81ED-4DB2-BD59-A6C34878D82A}">
                    <a16:rowId xmlns:a16="http://schemas.microsoft.com/office/drawing/2014/main" val="921565171"/>
                  </a:ext>
                </a:extLst>
              </a:tr>
              <a:tr h="333038">
                <a:tc>
                  <a:txBody>
                    <a:bodyPr/>
                    <a:lstStyle/>
                    <a:p>
                      <a:pPr algn="r"/>
                      <a:r>
                        <a:rPr sz="1200" b="0" i="0" u="none" dirty="0">
                          <a:solidFill>
                            <a:srgbClr val="333333"/>
                          </a:solidFill>
                          <a:latin typeface="Arial"/>
                        </a:rPr>
                        <a:t>187</a:t>
                      </a:r>
                    </a:p>
                  </a:txBody>
                  <a:tcPr>
                    <a:solidFill>
                      <a:srgbClr val="EFEFEF"/>
                    </a:solidFill>
                  </a:tcPr>
                </a:tc>
                <a:extLst>
                  <a:ext uri="{0D108BD9-81ED-4DB2-BD59-A6C34878D82A}">
                    <a16:rowId xmlns:a16="http://schemas.microsoft.com/office/drawing/2014/main" val="1448440885"/>
                  </a:ext>
                </a:extLst>
              </a:tr>
              <a:tr h="333038">
                <a:tc>
                  <a:txBody>
                    <a:bodyPr/>
                    <a:lstStyle/>
                    <a:p>
                      <a:pPr algn="r"/>
                      <a:r>
                        <a:rPr sz="1200" b="0" i="0" u="none" dirty="0">
                          <a:solidFill>
                            <a:srgbClr val="333333"/>
                          </a:solidFill>
                          <a:latin typeface="Arial"/>
                        </a:rPr>
                        <a:t>72</a:t>
                      </a:r>
                    </a:p>
                  </a:txBody>
                  <a:tcPr/>
                </a:tc>
                <a:extLst>
                  <a:ext uri="{0D108BD9-81ED-4DB2-BD59-A6C34878D82A}">
                    <a16:rowId xmlns:a16="http://schemas.microsoft.com/office/drawing/2014/main" val="20415556"/>
                  </a:ext>
                </a:extLst>
              </a:tr>
              <a:tr h="333038">
                <a:tc>
                  <a:txBody>
                    <a:bodyPr/>
                    <a:lstStyle/>
                    <a:p>
                      <a:pPr algn="r"/>
                      <a:r>
                        <a:rPr sz="1200" b="0" i="0" u="none" dirty="0">
                          <a:solidFill>
                            <a:srgbClr val="333333"/>
                          </a:solidFill>
                          <a:latin typeface="Arial"/>
                        </a:rPr>
                        <a:t>3</a:t>
                      </a:r>
                    </a:p>
                  </a:txBody>
                  <a:tcPr>
                    <a:solidFill>
                      <a:srgbClr val="EFEFEF"/>
                    </a:solidFill>
                  </a:tcPr>
                </a:tc>
                <a:extLst>
                  <a:ext uri="{0D108BD9-81ED-4DB2-BD59-A6C34878D82A}">
                    <a16:rowId xmlns:a16="http://schemas.microsoft.com/office/drawing/2014/main" val="3443893153"/>
                  </a:ext>
                </a:extLst>
              </a:tr>
              <a:tr h="333038">
                <a:tc>
                  <a:txBody>
                    <a:bodyPr/>
                    <a:lstStyle/>
                    <a:p>
                      <a:pPr algn="r"/>
                      <a:r>
                        <a:rPr sz="1200" b="0" i="0" u="none" dirty="0">
                          <a:solidFill>
                            <a:srgbClr val="333333"/>
                          </a:solidFill>
                          <a:latin typeface="Arial"/>
                        </a:rPr>
                        <a:t>51</a:t>
                      </a:r>
                    </a:p>
                  </a:txBody>
                  <a:tcPr/>
                </a:tc>
                <a:extLst>
                  <a:ext uri="{0D108BD9-81ED-4DB2-BD59-A6C34878D82A}">
                    <a16:rowId xmlns:a16="http://schemas.microsoft.com/office/drawing/2014/main" val="1235108997"/>
                  </a:ext>
                </a:extLst>
              </a:tr>
              <a:tr h="333038">
                <a:tc>
                  <a:txBody>
                    <a:bodyPr/>
                    <a:lstStyle/>
                    <a:p>
                      <a:pPr algn="r"/>
                      <a:r>
                        <a:rPr sz="1200" b="0" i="0" u="none" dirty="0">
                          <a:solidFill>
                            <a:srgbClr val="333333"/>
                          </a:solidFill>
                          <a:latin typeface="Arial"/>
                        </a:rPr>
                        <a:t>18</a:t>
                      </a:r>
                    </a:p>
                  </a:txBody>
                  <a:tcPr>
                    <a:solidFill>
                      <a:srgbClr val="EFEFEF"/>
                    </a:solidFill>
                  </a:tcPr>
                </a:tc>
                <a:extLst>
                  <a:ext uri="{0D108BD9-81ED-4DB2-BD59-A6C34878D82A}">
                    <a16:rowId xmlns:a16="http://schemas.microsoft.com/office/drawing/2014/main" val="2751643086"/>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12. Arvioin Ukrainan sodalla ja energiakriisillä olevan yrityksellemme seuraavia </a:t>
            </a:r>
            <a:r>
              <a:rPr sz="1400" b="1" i="0" u="none">
                <a:solidFill>
                  <a:srgbClr val="8E44AD"/>
                </a:solidFill>
                <a:latin typeface="Arial"/>
              </a:rPr>
              <a:t>vaikutuksia</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394, valittujen vastausten lukumäärä: 505</a:t>
            </a:r>
          </a:p>
        </p:txBody>
      </p:sp>
      <p:graphicFrame>
        <p:nvGraphicFramePr>
          <p:cNvPr id="4" name="ChartObject"/>
          <p:cNvGraphicFramePr/>
          <p:nvPr>
            <p:extLst>
              <p:ext uri="{D42A27DB-BD31-4B8C-83A1-F6EECF244321}">
                <p14:modId xmlns:p14="http://schemas.microsoft.com/office/powerpoint/2010/main" val="763224380"/>
              </p:ext>
            </p:extLst>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CC6BA524-CEE6-1E3E-4AF1-ECC949CEFC0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82C34592-D07F-2FD0-4245-E3DCC64F1DFE}"/>
              </a:ext>
            </a:extLst>
          </p:cNvPr>
          <p:cNvGraphicFramePr>
            <a:graphicFrameLocks noGrp="1"/>
          </p:cNvGraphicFramePr>
          <p:nvPr>
            <p:extLst>
              <p:ext uri="{D42A27DB-BD31-4B8C-83A1-F6EECF244321}">
                <p14:modId xmlns:p14="http://schemas.microsoft.com/office/powerpoint/2010/main" val="1476902417"/>
              </p:ext>
            </p:extLst>
          </p:nvPr>
        </p:nvGraphicFramePr>
        <p:xfrm>
          <a:off x="8184232" y="840740"/>
          <a:ext cx="678987" cy="4892520"/>
        </p:xfrm>
        <a:graphic>
          <a:graphicData uri="http://schemas.openxmlformats.org/drawingml/2006/table">
            <a:tbl>
              <a:tblPr firstRow="1" bandRow="1"/>
              <a:tblGrid>
                <a:gridCol w="678987">
                  <a:extLst>
                    <a:ext uri="{9D8B030D-6E8A-4147-A177-3AD203B41FA5}">
                      <a16:colId xmlns:a16="http://schemas.microsoft.com/office/drawing/2014/main" val="1932890130"/>
                    </a:ext>
                  </a:extLst>
                </a:gridCol>
              </a:tblGrid>
              <a:tr h="365979">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928283910"/>
                  </a:ext>
                </a:extLst>
              </a:tr>
              <a:tr h="502949">
                <a:tc>
                  <a:txBody>
                    <a:bodyPr/>
                    <a:lstStyle/>
                    <a:p>
                      <a:pPr algn="r"/>
                      <a:r>
                        <a:rPr sz="1200" b="0" i="0" u="none" dirty="0">
                          <a:solidFill>
                            <a:srgbClr val="333333"/>
                          </a:solidFill>
                          <a:latin typeface="Arial"/>
                        </a:rPr>
                        <a:t>203</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3075400369"/>
                  </a:ext>
                </a:extLst>
              </a:tr>
              <a:tr h="502949">
                <a:tc>
                  <a:txBody>
                    <a:bodyPr/>
                    <a:lstStyle/>
                    <a:p>
                      <a:pPr algn="r"/>
                      <a:r>
                        <a:rPr sz="1200" b="0" i="0" u="none" dirty="0">
                          <a:solidFill>
                            <a:srgbClr val="333333"/>
                          </a:solidFill>
                          <a:latin typeface="Arial"/>
                        </a:rPr>
                        <a:t>2</a:t>
                      </a:r>
                    </a:p>
                  </a:txBody>
                  <a:tcPr>
                    <a:solidFill>
                      <a:srgbClr val="EFEFEF"/>
                    </a:solidFill>
                  </a:tcPr>
                </a:tc>
                <a:extLst>
                  <a:ext uri="{0D108BD9-81ED-4DB2-BD59-A6C34878D82A}">
                    <a16:rowId xmlns:a16="http://schemas.microsoft.com/office/drawing/2014/main" val="2120322434"/>
                  </a:ext>
                </a:extLst>
              </a:tr>
              <a:tr h="502949">
                <a:tc>
                  <a:txBody>
                    <a:bodyPr/>
                    <a:lstStyle/>
                    <a:p>
                      <a:pPr algn="r"/>
                      <a:r>
                        <a:rPr sz="1200" b="0" i="0" u="none" dirty="0">
                          <a:solidFill>
                            <a:srgbClr val="333333"/>
                          </a:solidFill>
                          <a:latin typeface="Arial"/>
                        </a:rPr>
                        <a:t>13</a:t>
                      </a:r>
                    </a:p>
                  </a:txBody>
                  <a:tcPr/>
                </a:tc>
                <a:extLst>
                  <a:ext uri="{0D108BD9-81ED-4DB2-BD59-A6C34878D82A}">
                    <a16:rowId xmlns:a16="http://schemas.microsoft.com/office/drawing/2014/main" val="1349429302"/>
                  </a:ext>
                </a:extLst>
              </a:tr>
              <a:tr h="502949">
                <a:tc>
                  <a:txBody>
                    <a:bodyPr/>
                    <a:lstStyle/>
                    <a:p>
                      <a:pPr algn="r"/>
                      <a:r>
                        <a:rPr sz="1200" b="0" i="0" u="none" dirty="0">
                          <a:solidFill>
                            <a:srgbClr val="333333"/>
                          </a:solidFill>
                          <a:latin typeface="Arial"/>
                        </a:rPr>
                        <a:t>21</a:t>
                      </a:r>
                    </a:p>
                  </a:txBody>
                  <a:tcPr>
                    <a:solidFill>
                      <a:srgbClr val="EFEFEF"/>
                    </a:solidFill>
                  </a:tcPr>
                </a:tc>
                <a:extLst>
                  <a:ext uri="{0D108BD9-81ED-4DB2-BD59-A6C34878D82A}">
                    <a16:rowId xmlns:a16="http://schemas.microsoft.com/office/drawing/2014/main" val="1131083544"/>
                  </a:ext>
                </a:extLst>
              </a:tr>
              <a:tr h="502949">
                <a:tc>
                  <a:txBody>
                    <a:bodyPr/>
                    <a:lstStyle/>
                    <a:p>
                      <a:pPr algn="r"/>
                      <a:r>
                        <a:rPr sz="1200" b="0" i="0" u="none" dirty="0">
                          <a:solidFill>
                            <a:srgbClr val="333333"/>
                          </a:solidFill>
                          <a:latin typeface="Arial"/>
                        </a:rPr>
                        <a:t>5</a:t>
                      </a:r>
                    </a:p>
                  </a:txBody>
                  <a:tcPr/>
                </a:tc>
                <a:extLst>
                  <a:ext uri="{0D108BD9-81ED-4DB2-BD59-A6C34878D82A}">
                    <a16:rowId xmlns:a16="http://schemas.microsoft.com/office/drawing/2014/main" val="864569033"/>
                  </a:ext>
                </a:extLst>
              </a:tr>
              <a:tr h="502949">
                <a:tc>
                  <a:txBody>
                    <a:bodyPr/>
                    <a:lstStyle/>
                    <a:p>
                      <a:pPr algn="r"/>
                      <a:r>
                        <a:rPr sz="1200" b="0" i="0" u="none" dirty="0">
                          <a:solidFill>
                            <a:srgbClr val="333333"/>
                          </a:solidFill>
                          <a:latin typeface="Arial"/>
                        </a:rPr>
                        <a:t>41</a:t>
                      </a:r>
                    </a:p>
                  </a:txBody>
                  <a:tcPr>
                    <a:solidFill>
                      <a:srgbClr val="EFEFEF"/>
                    </a:solidFill>
                  </a:tcPr>
                </a:tc>
                <a:extLst>
                  <a:ext uri="{0D108BD9-81ED-4DB2-BD59-A6C34878D82A}">
                    <a16:rowId xmlns:a16="http://schemas.microsoft.com/office/drawing/2014/main" val="1100586060"/>
                  </a:ext>
                </a:extLst>
              </a:tr>
              <a:tr h="502949">
                <a:tc>
                  <a:txBody>
                    <a:bodyPr/>
                    <a:lstStyle/>
                    <a:p>
                      <a:pPr algn="r"/>
                      <a:r>
                        <a:rPr sz="1200" b="0" i="0" u="none" dirty="0">
                          <a:solidFill>
                            <a:srgbClr val="333333"/>
                          </a:solidFill>
                          <a:latin typeface="Arial"/>
                        </a:rPr>
                        <a:t>152</a:t>
                      </a:r>
                    </a:p>
                  </a:txBody>
                  <a:tcPr/>
                </a:tc>
                <a:extLst>
                  <a:ext uri="{0D108BD9-81ED-4DB2-BD59-A6C34878D82A}">
                    <a16:rowId xmlns:a16="http://schemas.microsoft.com/office/drawing/2014/main" val="3561685289"/>
                  </a:ext>
                </a:extLst>
              </a:tr>
              <a:tr h="502949">
                <a:tc>
                  <a:txBody>
                    <a:bodyPr/>
                    <a:lstStyle/>
                    <a:p>
                      <a:pPr algn="r"/>
                      <a:r>
                        <a:rPr sz="1200" b="0" i="0" u="none" dirty="0">
                          <a:solidFill>
                            <a:srgbClr val="333333"/>
                          </a:solidFill>
                          <a:latin typeface="Arial"/>
                        </a:rPr>
                        <a:t>57</a:t>
                      </a:r>
                    </a:p>
                  </a:txBody>
                  <a:tcPr>
                    <a:solidFill>
                      <a:srgbClr val="EFEFEF"/>
                    </a:solidFill>
                  </a:tcPr>
                </a:tc>
                <a:extLst>
                  <a:ext uri="{0D108BD9-81ED-4DB2-BD59-A6C34878D82A}">
                    <a16:rowId xmlns:a16="http://schemas.microsoft.com/office/drawing/2014/main" val="1009735096"/>
                  </a:ext>
                </a:extLst>
              </a:tr>
              <a:tr h="502949">
                <a:tc>
                  <a:txBody>
                    <a:bodyPr/>
                    <a:lstStyle/>
                    <a:p>
                      <a:pPr algn="r"/>
                      <a:r>
                        <a:rPr sz="1200" b="0" i="0" u="none" dirty="0">
                          <a:solidFill>
                            <a:srgbClr val="333333"/>
                          </a:solidFill>
                          <a:latin typeface="Arial"/>
                        </a:rPr>
                        <a:t>11</a:t>
                      </a:r>
                    </a:p>
                  </a:txBody>
                  <a:tcPr/>
                </a:tc>
                <a:extLst>
                  <a:ext uri="{0D108BD9-81ED-4DB2-BD59-A6C34878D82A}">
                    <a16:rowId xmlns:a16="http://schemas.microsoft.com/office/drawing/2014/main" val="54270734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13. Millaisena näet yrityksesi toiminnan vuosina  </a:t>
            </a:r>
            <a:r>
              <a:rPr sz="1400" b="1" i="0" u="none">
                <a:solidFill>
                  <a:srgbClr val="8E44AD"/>
                </a:solidFill>
                <a:latin typeface="Arial"/>
              </a:rPr>
              <a:t>2023-2024</a:t>
            </a:r>
            <a:r>
              <a:rPr sz="1400" b="1" i="0" u="none">
                <a:latin typeface="Arial" pitchFamily="34" charset="0"/>
              </a:rPr>
              <a: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399, valittujen vastausten lukumäärä: 529</a:t>
            </a:r>
          </a:p>
        </p:txBody>
      </p:sp>
      <p:graphicFrame>
        <p:nvGraphicFramePr>
          <p:cNvPr id="4" name="ChartObject"/>
          <p:cNvGraphicFramePr/>
          <p:nvPr>
            <p:extLst>
              <p:ext uri="{D42A27DB-BD31-4B8C-83A1-F6EECF244321}">
                <p14:modId xmlns:p14="http://schemas.microsoft.com/office/powerpoint/2010/main" val="2073401481"/>
              </p:ext>
            </p:extLst>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38B039A1-F063-BFC4-63FB-5D8C99B9CC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0631EF5C-3004-3002-E91D-BD9BF535A5E4}"/>
              </a:ext>
            </a:extLst>
          </p:cNvPr>
          <p:cNvGraphicFramePr>
            <a:graphicFrameLocks noGrp="1"/>
          </p:cNvGraphicFramePr>
          <p:nvPr>
            <p:extLst>
              <p:ext uri="{D42A27DB-BD31-4B8C-83A1-F6EECF244321}">
                <p14:modId xmlns:p14="http://schemas.microsoft.com/office/powerpoint/2010/main" val="215319617"/>
              </p:ext>
            </p:extLst>
          </p:nvPr>
        </p:nvGraphicFramePr>
        <p:xfrm>
          <a:off x="8225325" y="840740"/>
          <a:ext cx="606979" cy="4892517"/>
        </p:xfrm>
        <a:graphic>
          <a:graphicData uri="http://schemas.openxmlformats.org/drawingml/2006/table">
            <a:tbl>
              <a:tblPr firstRow="1" bandRow="1"/>
              <a:tblGrid>
                <a:gridCol w="606979">
                  <a:extLst>
                    <a:ext uri="{9D8B030D-6E8A-4147-A177-3AD203B41FA5}">
                      <a16:colId xmlns:a16="http://schemas.microsoft.com/office/drawing/2014/main" val="2825455327"/>
                    </a:ext>
                  </a:extLst>
                </a:gridCol>
              </a:tblGrid>
              <a:tr h="303674">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3004251087"/>
                  </a:ext>
                </a:extLst>
              </a:tr>
              <a:tr h="655549">
                <a:tc>
                  <a:txBody>
                    <a:bodyPr/>
                    <a:lstStyle/>
                    <a:p>
                      <a:pPr algn="r"/>
                      <a:r>
                        <a:rPr sz="1200" b="0" i="0" u="none" dirty="0">
                          <a:solidFill>
                            <a:srgbClr val="333333"/>
                          </a:solidFill>
                          <a:latin typeface="Arial"/>
                        </a:rPr>
                        <a:t>289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204757310"/>
                  </a:ext>
                </a:extLst>
              </a:tr>
              <a:tr h="655549">
                <a:tc>
                  <a:txBody>
                    <a:bodyPr/>
                    <a:lstStyle/>
                    <a:p>
                      <a:pPr algn="r"/>
                      <a:r>
                        <a:rPr sz="1200" b="0" i="0" u="none" dirty="0">
                          <a:solidFill>
                            <a:srgbClr val="333333"/>
                          </a:solidFill>
                          <a:latin typeface="Arial"/>
                        </a:rPr>
                        <a:t>81</a:t>
                      </a:r>
                    </a:p>
                  </a:txBody>
                  <a:tcPr>
                    <a:solidFill>
                      <a:srgbClr val="EFEFEF"/>
                    </a:solidFill>
                  </a:tcPr>
                </a:tc>
                <a:extLst>
                  <a:ext uri="{0D108BD9-81ED-4DB2-BD59-A6C34878D82A}">
                    <a16:rowId xmlns:a16="http://schemas.microsoft.com/office/drawing/2014/main" val="1471906241"/>
                  </a:ext>
                </a:extLst>
              </a:tr>
              <a:tr h="655549">
                <a:tc>
                  <a:txBody>
                    <a:bodyPr/>
                    <a:lstStyle/>
                    <a:p>
                      <a:pPr algn="r"/>
                      <a:r>
                        <a:rPr sz="1200" b="0" i="0" u="none" dirty="0">
                          <a:solidFill>
                            <a:srgbClr val="333333"/>
                          </a:solidFill>
                          <a:latin typeface="Arial"/>
                        </a:rPr>
                        <a:t>31</a:t>
                      </a:r>
                    </a:p>
                  </a:txBody>
                  <a:tcPr/>
                </a:tc>
                <a:extLst>
                  <a:ext uri="{0D108BD9-81ED-4DB2-BD59-A6C34878D82A}">
                    <a16:rowId xmlns:a16="http://schemas.microsoft.com/office/drawing/2014/main" val="1943065803"/>
                  </a:ext>
                </a:extLst>
              </a:tr>
              <a:tr h="655549">
                <a:tc>
                  <a:txBody>
                    <a:bodyPr/>
                    <a:lstStyle/>
                    <a:p>
                      <a:pPr algn="r"/>
                      <a:r>
                        <a:rPr sz="1200" b="0" i="0" u="none" dirty="0">
                          <a:solidFill>
                            <a:srgbClr val="333333"/>
                          </a:solidFill>
                          <a:latin typeface="Arial"/>
                        </a:rPr>
                        <a:t>46</a:t>
                      </a:r>
                    </a:p>
                  </a:txBody>
                  <a:tcPr>
                    <a:solidFill>
                      <a:srgbClr val="EFEFEF"/>
                    </a:solidFill>
                  </a:tcPr>
                </a:tc>
                <a:extLst>
                  <a:ext uri="{0D108BD9-81ED-4DB2-BD59-A6C34878D82A}">
                    <a16:rowId xmlns:a16="http://schemas.microsoft.com/office/drawing/2014/main" val="1255608398"/>
                  </a:ext>
                </a:extLst>
              </a:tr>
              <a:tr h="655549">
                <a:tc>
                  <a:txBody>
                    <a:bodyPr/>
                    <a:lstStyle/>
                    <a:p>
                      <a:pPr algn="r"/>
                      <a:r>
                        <a:rPr sz="1200" b="0" i="0" u="none" dirty="0">
                          <a:solidFill>
                            <a:srgbClr val="333333"/>
                          </a:solidFill>
                          <a:latin typeface="Arial"/>
                        </a:rPr>
                        <a:t>22</a:t>
                      </a:r>
                    </a:p>
                  </a:txBody>
                  <a:tcPr/>
                </a:tc>
                <a:extLst>
                  <a:ext uri="{0D108BD9-81ED-4DB2-BD59-A6C34878D82A}">
                    <a16:rowId xmlns:a16="http://schemas.microsoft.com/office/drawing/2014/main" val="3722210417"/>
                  </a:ext>
                </a:extLst>
              </a:tr>
              <a:tr h="655549">
                <a:tc>
                  <a:txBody>
                    <a:bodyPr/>
                    <a:lstStyle/>
                    <a:p>
                      <a:pPr algn="r"/>
                      <a:r>
                        <a:rPr sz="1200" b="0" i="0" u="none" dirty="0">
                          <a:solidFill>
                            <a:srgbClr val="333333"/>
                          </a:solidFill>
                          <a:latin typeface="Arial"/>
                        </a:rPr>
                        <a:t>55</a:t>
                      </a:r>
                    </a:p>
                  </a:txBody>
                  <a:tcPr>
                    <a:solidFill>
                      <a:srgbClr val="EFEFEF"/>
                    </a:solidFill>
                  </a:tcPr>
                </a:tc>
                <a:extLst>
                  <a:ext uri="{0D108BD9-81ED-4DB2-BD59-A6C34878D82A}">
                    <a16:rowId xmlns:a16="http://schemas.microsoft.com/office/drawing/2014/main" val="1237627227"/>
                  </a:ext>
                </a:extLst>
              </a:tr>
              <a:tr h="655549">
                <a:tc>
                  <a:txBody>
                    <a:bodyPr/>
                    <a:lstStyle/>
                    <a:p>
                      <a:pPr algn="r"/>
                      <a:r>
                        <a:rPr sz="1200" b="0" i="0" u="none" dirty="0">
                          <a:solidFill>
                            <a:srgbClr val="333333"/>
                          </a:solidFill>
                          <a:latin typeface="Arial"/>
                        </a:rPr>
                        <a:t>5</a:t>
                      </a:r>
                    </a:p>
                  </a:txBody>
                  <a:tcPr/>
                </a:tc>
                <a:extLst>
                  <a:ext uri="{0D108BD9-81ED-4DB2-BD59-A6C34878D82A}">
                    <a16:rowId xmlns:a16="http://schemas.microsoft.com/office/drawing/2014/main" val="2552686921"/>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14. Kuinka paljon </a:t>
            </a:r>
            <a:r>
              <a:rPr sz="1400" b="1" i="0" u="none">
                <a:solidFill>
                  <a:srgbClr val="8E44AD"/>
                </a:solidFill>
                <a:latin typeface="Arial"/>
              </a:rPr>
              <a:t>sähkön hinnankorotukset</a:t>
            </a:r>
            <a:r>
              <a:rPr sz="1400" b="1" i="0" u="none">
                <a:latin typeface="Arial" pitchFamily="34" charset="0"/>
              </a:rPr>
              <a:t> vaikuttavat yrityksesi toimintaan?</a:t>
            </a:r>
          </a:p>
        </p:txBody>
      </p:sp>
      <p:sp>
        <p:nvSpPr>
          <p:cNvPr id="3" name="New shape"/>
          <p:cNvSpPr/>
          <p:nvPr/>
        </p:nvSpPr>
        <p:spPr>
          <a:xfrm>
            <a:off x="254000" y="5943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999999"/>
          </a:fontRef>
        </p:style>
        <p:txBody>
          <a:bodyPr lIns="0" tIns="0" rIns="0" bIns="0" rtlCol="0" anchor="t">
            <a:spAutoFit/>
          </a:bodyPr>
          <a:lstStyle/>
          <a:p>
            <a:r>
              <a:rPr sz="1200" b="0" i="1" u="none">
                <a:latin typeface="Arial" pitchFamily="34" charset="0"/>
              </a:rPr>
              <a:t>Muutama sana sähkön ja energiahintojen noususta ja niiden vaikutuksesta yrityksesi toimintaan</a:t>
            </a:r>
          </a:p>
        </p:txBody>
      </p:sp>
      <p:sp>
        <p:nvSpPr>
          <p:cNvPr id="4" name="New shape"/>
          <p:cNvSpPr/>
          <p:nvPr/>
        </p:nvSpPr>
        <p:spPr>
          <a:xfrm>
            <a:off x="254000" y="90424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400</a:t>
            </a:r>
          </a:p>
        </p:txBody>
      </p:sp>
      <p:graphicFrame>
        <p:nvGraphicFramePr>
          <p:cNvPr id="5" name="ChartObject"/>
          <p:cNvGraphicFramePr/>
          <p:nvPr/>
        </p:nvGraphicFramePr>
        <p:xfrm>
          <a:off x="254000" y="127762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Kuva 7">
            <a:extLst>
              <a:ext uri="{FF2B5EF4-FFF2-40B4-BE49-F238E27FC236}">
                <a16:creationId xmlns:a16="http://schemas.microsoft.com/office/drawing/2014/main" id="{12166AD0-C697-E855-610A-411E00A38E3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7" name="Taulukko 6">
            <a:extLst>
              <a:ext uri="{FF2B5EF4-FFF2-40B4-BE49-F238E27FC236}">
                <a16:creationId xmlns:a16="http://schemas.microsoft.com/office/drawing/2014/main" id="{B5B75C99-6FBD-6533-0AD3-5EA0BE827857}"/>
              </a:ext>
            </a:extLst>
          </p:cNvPr>
          <p:cNvGraphicFramePr>
            <a:graphicFrameLocks noGrp="1"/>
          </p:cNvGraphicFramePr>
          <p:nvPr>
            <p:extLst>
              <p:ext uri="{D42A27DB-BD31-4B8C-83A1-F6EECF244321}">
                <p14:modId xmlns:p14="http://schemas.microsoft.com/office/powerpoint/2010/main" val="1160995428"/>
              </p:ext>
            </p:extLst>
          </p:nvPr>
        </p:nvGraphicFramePr>
        <p:xfrm>
          <a:off x="8184232" y="1087120"/>
          <a:ext cx="792088" cy="4934167"/>
        </p:xfrm>
        <a:graphic>
          <a:graphicData uri="http://schemas.openxmlformats.org/drawingml/2006/table">
            <a:tbl>
              <a:tblPr firstRow="1" bandRow="1"/>
              <a:tblGrid>
                <a:gridCol w="792088">
                  <a:extLst>
                    <a:ext uri="{9D8B030D-6E8A-4147-A177-3AD203B41FA5}">
                      <a16:colId xmlns:a16="http://schemas.microsoft.com/office/drawing/2014/main" val="307294729"/>
                    </a:ext>
                  </a:extLst>
                </a:gridCol>
              </a:tblGrid>
              <a:tr h="331455">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4135365708"/>
                  </a:ext>
                </a:extLst>
              </a:tr>
              <a:tr h="1150678">
                <a:tc>
                  <a:txBody>
                    <a:bodyPr/>
                    <a:lstStyle/>
                    <a:p>
                      <a:pPr algn="r"/>
                      <a:r>
                        <a:rPr sz="1200" b="0" i="0" u="none" dirty="0">
                          <a:solidFill>
                            <a:srgbClr val="333333"/>
                          </a:solidFill>
                          <a:latin typeface="Arial"/>
                        </a:rPr>
                        <a:t>76</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2509713490"/>
                  </a:ext>
                </a:extLst>
              </a:tr>
              <a:tr h="1150678">
                <a:tc>
                  <a:txBody>
                    <a:bodyPr/>
                    <a:lstStyle/>
                    <a:p>
                      <a:pPr algn="r"/>
                      <a:r>
                        <a:rPr sz="1200" b="0" i="0" u="none" dirty="0">
                          <a:solidFill>
                            <a:srgbClr val="333333"/>
                          </a:solidFill>
                          <a:latin typeface="Arial"/>
                        </a:rPr>
                        <a:t>177</a:t>
                      </a:r>
                    </a:p>
                  </a:txBody>
                  <a:tcPr>
                    <a:solidFill>
                      <a:srgbClr val="EFEFEF"/>
                    </a:solidFill>
                  </a:tcPr>
                </a:tc>
                <a:extLst>
                  <a:ext uri="{0D108BD9-81ED-4DB2-BD59-A6C34878D82A}">
                    <a16:rowId xmlns:a16="http://schemas.microsoft.com/office/drawing/2014/main" val="4215592079"/>
                  </a:ext>
                </a:extLst>
              </a:tr>
              <a:tr h="1150678">
                <a:tc>
                  <a:txBody>
                    <a:bodyPr/>
                    <a:lstStyle/>
                    <a:p>
                      <a:pPr algn="r"/>
                      <a:r>
                        <a:rPr sz="1200" b="0" i="0" u="none" dirty="0">
                          <a:solidFill>
                            <a:srgbClr val="333333"/>
                          </a:solidFill>
                          <a:latin typeface="Arial"/>
                        </a:rPr>
                        <a:t>123</a:t>
                      </a:r>
                    </a:p>
                  </a:txBody>
                  <a:tcPr/>
                </a:tc>
                <a:extLst>
                  <a:ext uri="{0D108BD9-81ED-4DB2-BD59-A6C34878D82A}">
                    <a16:rowId xmlns:a16="http://schemas.microsoft.com/office/drawing/2014/main" val="187348447"/>
                  </a:ext>
                </a:extLst>
              </a:tr>
              <a:tr h="1150678">
                <a:tc>
                  <a:txBody>
                    <a:bodyPr/>
                    <a:lstStyle/>
                    <a:p>
                      <a:pPr algn="r"/>
                      <a:r>
                        <a:rPr sz="1200" b="0" i="0" u="none" dirty="0">
                          <a:solidFill>
                            <a:srgbClr val="333333"/>
                          </a:solidFill>
                          <a:latin typeface="Arial"/>
                        </a:rPr>
                        <a:t>24</a:t>
                      </a:r>
                    </a:p>
                  </a:txBody>
                  <a:tcPr>
                    <a:solidFill>
                      <a:srgbClr val="EFEFEF"/>
                    </a:solidFill>
                  </a:tcPr>
                </a:tc>
                <a:extLst>
                  <a:ext uri="{0D108BD9-81ED-4DB2-BD59-A6C34878D82A}">
                    <a16:rowId xmlns:a16="http://schemas.microsoft.com/office/drawing/2014/main" val="3097240224"/>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15. </a:t>
            </a:r>
            <a:r>
              <a:rPr sz="1400" b="1" i="0" u="none">
                <a:solidFill>
                  <a:srgbClr val="8E44AD"/>
                </a:solidFill>
                <a:latin typeface="Arial"/>
              </a:rPr>
              <a:t>Mitä vaikutuksia</a:t>
            </a:r>
            <a:r>
              <a:rPr sz="1400" b="1" i="0" u="none">
                <a:latin typeface="Arial" pitchFamily="34" charset="0"/>
              </a:rPr>
              <a:t> sähkön ja energian hinnankorotuksilla on yrityksenne toimintaan?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241, valittujen vastausten lukumäärä: 279</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7" name="Kuva 6">
            <a:extLst>
              <a:ext uri="{FF2B5EF4-FFF2-40B4-BE49-F238E27FC236}">
                <a16:creationId xmlns:a16="http://schemas.microsoft.com/office/drawing/2014/main" id="{0327328B-00E6-2D5F-9529-C479FEEF17E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28179248-6A0A-3EAA-712F-D49BA4A00D59}"/>
              </a:ext>
            </a:extLst>
          </p:cNvPr>
          <p:cNvGraphicFramePr>
            <a:graphicFrameLocks noGrp="1"/>
          </p:cNvGraphicFramePr>
          <p:nvPr>
            <p:extLst>
              <p:ext uri="{D42A27DB-BD31-4B8C-83A1-F6EECF244321}">
                <p14:modId xmlns:p14="http://schemas.microsoft.com/office/powerpoint/2010/main" val="3672028382"/>
              </p:ext>
            </p:extLst>
          </p:nvPr>
        </p:nvGraphicFramePr>
        <p:xfrm>
          <a:off x="8225325" y="657860"/>
          <a:ext cx="606979" cy="5079998"/>
        </p:xfrm>
        <a:graphic>
          <a:graphicData uri="http://schemas.openxmlformats.org/drawingml/2006/table">
            <a:tbl>
              <a:tblPr firstRow="1" bandRow="1"/>
              <a:tblGrid>
                <a:gridCol w="606979">
                  <a:extLst>
                    <a:ext uri="{9D8B030D-6E8A-4147-A177-3AD203B41FA5}">
                      <a16:colId xmlns:a16="http://schemas.microsoft.com/office/drawing/2014/main" val="1833818100"/>
                    </a:ext>
                  </a:extLst>
                </a:gridCol>
              </a:tblGrid>
              <a:tr h="517958">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3230862737"/>
                  </a:ext>
                </a:extLst>
              </a:tr>
              <a:tr h="912408">
                <a:tc>
                  <a:txBody>
                    <a:bodyPr/>
                    <a:lstStyle/>
                    <a:p>
                      <a:pPr algn="r"/>
                      <a:r>
                        <a:rPr sz="1200" b="0" i="0" u="none" dirty="0">
                          <a:solidFill>
                            <a:srgbClr val="333333"/>
                          </a:solidFill>
                          <a:latin typeface="Arial"/>
                        </a:rPr>
                        <a:t>69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3129939228"/>
                  </a:ext>
                </a:extLst>
              </a:tr>
              <a:tr h="912408">
                <a:tc>
                  <a:txBody>
                    <a:bodyPr/>
                    <a:lstStyle/>
                    <a:p>
                      <a:pPr algn="r"/>
                      <a:r>
                        <a:rPr sz="1200" b="0" i="0" u="none" dirty="0">
                          <a:solidFill>
                            <a:srgbClr val="333333"/>
                          </a:solidFill>
                          <a:latin typeface="Arial"/>
                        </a:rPr>
                        <a:t>26</a:t>
                      </a:r>
                    </a:p>
                  </a:txBody>
                  <a:tcPr>
                    <a:solidFill>
                      <a:srgbClr val="EFEFEF"/>
                    </a:solidFill>
                  </a:tcPr>
                </a:tc>
                <a:extLst>
                  <a:ext uri="{0D108BD9-81ED-4DB2-BD59-A6C34878D82A}">
                    <a16:rowId xmlns:a16="http://schemas.microsoft.com/office/drawing/2014/main" val="1665076141"/>
                  </a:ext>
                </a:extLst>
              </a:tr>
              <a:tr h="912408">
                <a:tc>
                  <a:txBody>
                    <a:bodyPr/>
                    <a:lstStyle/>
                    <a:p>
                      <a:pPr algn="r"/>
                      <a:r>
                        <a:rPr sz="1200" b="0" i="0" u="none" dirty="0">
                          <a:solidFill>
                            <a:srgbClr val="333333"/>
                          </a:solidFill>
                          <a:latin typeface="Arial"/>
                        </a:rPr>
                        <a:t>98</a:t>
                      </a:r>
                    </a:p>
                  </a:txBody>
                  <a:tcPr/>
                </a:tc>
                <a:extLst>
                  <a:ext uri="{0D108BD9-81ED-4DB2-BD59-A6C34878D82A}">
                    <a16:rowId xmlns:a16="http://schemas.microsoft.com/office/drawing/2014/main" val="4145660466"/>
                  </a:ext>
                </a:extLst>
              </a:tr>
              <a:tr h="912408">
                <a:tc>
                  <a:txBody>
                    <a:bodyPr/>
                    <a:lstStyle/>
                    <a:p>
                      <a:pPr algn="r"/>
                      <a:r>
                        <a:rPr sz="1200" b="0" i="0" u="none" dirty="0">
                          <a:solidFill>
                            <a:srgbClr val="333333"/>
                          </a:solidFill>
                          <a:latin typeface="Arial"/>
                        </a:rPr>
                        <a:t>35</a:t>
                      </a:r>
                    </a:p>
                  </a:txBody>
                  <a:tcPr>
                    <a:solidFill>
                      <a:srgbClr val="EFEFEF"/>
                    </a:solidFill>
                  </a:tcPr>
                </a:tc>
                <a:extLst>
                  <a:ext uri="{0D108BD9-81ED-4DB2-BD59-A6C34878D82A}">
                    <a16:rowId xmlns:a16="http://schemas.microsoft.com/office/drawing/2014/main" val="3274756954"/>
                  </a:ext>
                </a:extLst>
              </a:tr>
              <a:tr h="912408">
                <a:tc>
                  <a:txBody>
                    <a:bodyPr/>
                    <a:lstStyle/>
                    <a:p>
                      <a:pPr algn="r"/>
                      <a:r>
                        <a:rPr sz="1200" b="0" i="0" u="none" dirty="0">
                          <a:solidFill>
                            <a:srgbClr val="333333"/>
                          </a:solidFill>
                          <a:latin typeface="Arial"/>
                        </a:rPr>
                        <a:t>51</a:t>
                      </a:r>
                    </a:p>
                  </a:txBody>
                  <a:tcPr/>
                </a:tc>
                <a:extLst>
                  <a:ext uri="{0D108BD9-81ED-4DB2-BD59-A6C34878D82A}">
                    <a16:rowId xmlns:a16="http://schemas.microsoft.com/office/drawing/2014/main" val="986265808"/>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16. Oletteko </a:t>
            </a:r>
            <a:r>
              <a:rPr sz="1400" b="1" i="0" u="none">
                <a:solidFill>
                  <a:srgbClr val="8E44AD"/>
                </a:solidFill>
                <a:latin typeface="Arial"/>
              </a:rPr>
              <a:t>nostaneet</a:t>
            </a:r>
            <a:r>
              <a:rPr sz="1400" b="1" i="0" u="none">
                <a:latin typeface="Arial" pitchFamily="34" charset="0"/>
              </a:rPr>
              <a:t> palveluiden/tuotteidenne </a:t>
            </a:r>
            <a:r>
              <a:rPr sz="1400" b="1" i="0" u="none">
                <a:solidFill>
                  <a:srgbClr val="8E44AD"/>
                </a:solidFill>
                <a:latin typeface="Arial"/>
              </a:rPr>
              <a:t>hintoja</a:t>
            </a:r>
            <a:r>
              <a:rPr sz="1400" b="1" i="0" u="none">
                <a:latin typeface="Arial" pitchFamily="34" charset="0"/>
              </a:rPr>
              <a:t> sähkönhinnan kohoamisen vuoksi?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396</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7" name="Kuva 6">
            <a:extLst>
              <a:ext uri="{FF2B5EF4-FFF2-40B4-BE49-F238E27FC236}">
                <a16:creationId xmlns:a16="http://schemas.microsoft.com/office/drawing/2014/main" id="{EED2E592-527D-49DE-3C61-F5214D6981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BB33F131-DE3D-B8F8-87A4-4EF6C7BA1CFD}"/>
              </a:ext>
            </a:extLst>
          </p:cNvPr>
          <p:cNvGraphicFramePr>
            <a:graphicFrameLocks noGrp="1"/>
          </p:cNvGraphicFramePr>
          <p:nvPr>
            <p:extLst>
              <p:ext uri="{D42A27DB-BD31-4B8C-83A1-F6EECF244321}">
                <p14:modId xmlns:p14="http://schemas.microsoft.com/office/powerpoint/2010/main" val="3364699338"/>
              </p:ext>
            </p:extLst>
          </p:nvPr>
        </p:nvGraphicFramePr>
        <p:xfrm>
          <a:off x="8225325" y="404664"/>
          <a:ext cx="750995" cy="5328596"/>
        </p:xfrm>
        <a:graphic>
          <a:graphicData uri="http://schemas.openxmlformats.org/drawingml/2006/table">
            <a:tbl>
              <a:tblPr firstRow="1" bandRow="1"/>
              <a:tblGrid>
                <a:gridCol w="750995">
                  <a:extLst>
                    <a:ext uri="{9D8B030D-6E8A-4147-A177-3AD203B41FA5}">
                      <a16:colId xmlns:a16="http://schemas.microsoft.com/office/drawing/2014/main" val="2397699907"/>
                    </a:ext>
                  </a:extLst>
                </a:gridCol>
              </a:tblGrid>
              <a:tr h="761228">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4210800727"/>
                  </a:ext>
                </a:extLst>
              </a:tr>
              <a:tr h="761228">
                <a:tc>
                  <a:txBody>
                    <a:bodyPr/>
                    <a:lstStyle/>
                    <a:p>
                      <a:pPr algn="r"/>
                      <a:r>
                        <a:rPr sz="1200" b="0" i="0" u="none" dirty="0">
                          <a:solidFill>
                            <a:srgbClr val="333333"/>
                          </a:solidFill>
                          <a:latin typeface="Arial"/>
                        </a:rPr>
                        <a:t>69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83242105"/>
                  </a:ext>
                </a:extLst>
              </a:tr>
              <a:tr h="761228">
                <a:tc>
                  <a:txBody>
                    <a:bodyPr/>
                    <a:lstStyle/>
                    <a:p>
                      <a:pPr algn="r"/>
                      <a:r>
                        <a:rPr sz="1200" b="0" i="0" u="none" dirty="0">
                          <a:solidFill>
                            <a:srgbClr val="333333"/>
                          </a:solidFill>
                          <a:latin typeface="Arial"/>
                        </a:rPr>
                        <a:t>156</a:t>
                      </a:r>
                    </a:p>
                  </a:txBody>
                  <a:tcPr>
                    <a:solidFill>
                      <a:srgbClr val="EFEFEF"/>
                    </a:solidFill>
                  </a:tcPr>
                </a:tc>
                <a:extLst>
                  <a:ext uri="{0D108BD9-81ED-4DB2-BD59-A6C34878D82A}">
                    <a16:rowId xmlns:a16="http://schemas.microsoft.com/office/drawing/2014/main" val="3525029604"/>
                  </a:ext>
                </a:extLst>
              </a:tr>
              <a:tr h="761228">
                <a:tc>
                  <a:txBody>
                    <a:bodyPr/>
                    <a:lstStyle/>
                    <a:p>
                      <a:pPr algn="r"/>
                      <a:r>
                        <a:rPr sz="1200" b="0" i="0" u="none" dirty="0">
                          <a:solidFill>
                            <a:srgbClr val="333333"/>
                          </a:solidFill>
                          <a:latin typeface="Arial"/>
                        </a:rPr>
                        <a:t>79</a:t>
                      </a:r>
                    </a:p>
                  </a:txBody>
                  <a:tcPr/>
                </a:tc>
                <a:extLst>
                  <a:ext uri="{0D108BD9-81ED-4DB2-BD59-A6C34878D82A}">
                    <a16:rowId xmlns:a16="http://schemas.microsoft.com/office/drawing/2014/main" val="3192332154"/>
                  </a:ext>
                </a:extLst>
              </a:tr>
              <a:tr h="761228">
                <a:tc>
                  <a:txBody>
                    <a:bodyPr/>
                    <a:lstStyle/>
                    <a:p>
                      <a:pPr algn="r"/>
                      <a:r>
                        <a:rPr sz="1200" b="0" i="0" u="none">
                          <a:solidFill>
                            <a:srgbClr val="333333"/>
                          </a:solidFill>
                          <a:latin typeface="Arial"/>
                        </a:rPr>
                        <a:t>46</a:t>
                      </a:r>
                    </a:p>
                  </a:txBody>
                  <a:tcPr>
                    <a:solidFill>
                      <a:srgbClr val="EFEFEF"/>
                    </a:solidFill>
                  </a:tcPr>
                </a:tc>
                <a:extLst>
                  <a:ext uri="{0D108BD9-81ED-4DB2-BD59-A6C34878D82A}">
                    <a16:rowId xmlns:a16="http://schemas.microsoft.com/office/drawing/2014/main" val="2230252607"/>
                  </a:ext>
                </a:extLst>
              </a:tr>
              <a:tr h="761228">
                <a:tc>
                  <a:txBody>
                    <a:bodyPr/>
                    <a:lstStyle/>
                    <a:p>
                      <a:pPr algn="r"/>
                      <a:r>
                        <a:rPr sz="1200" b="0" i="0" u="none" dirty="0">
                          <a:solidFill>
                            <a:srgbClr val="333333"/>
                          </a:solidFill>
                          <a:latin typeface="Arial"/>
                        </a:rPr>
                        <a:t>28</a:t>
                      </a:r>
                    </a:p>
                  </a:txBody>
                  <a:tcPr/>
                </a:tc>
                <a:extLst>
                  <a:ext uri="{0D108BD9-81ED-4DB2-BD59-A6C34878D82A}">
                    <a16:rowId xmlns:a16="http://schemas.microsoft.com/office/drawing/2014/main" val="859152763"/>
                  </a:ext>
                </a:extLst>
              </a:tr>
              <a:tr h="761228">
                <a:tc>
                  <a:txBody>
                    <a:bodyPr/>
                    <a:lstStyle/>
                    <a:p>
                      <a:pPr algn="r"/>
                      <a:r>
                        <a:rPr sz="1200" b="0" i="0" u="none" dirty="0">
                          <a:solidFill>
                            <a:srgbClr val="333333"/>
                          </a:solidFill>
                          <a:latin typeface="Arial"/>
                        </a:rPr>
                        <a:t>18</a:t>
                      </a:r>
                    </a:p>
                  </a:txBody>
                  <a:tcPr>
                    <a:solidFill>
                      <a:srgbClr val="EFEFEF"/>
                    </a:solidFill>
                  </a:tcPr>
                </a:tc>
                <a:extLst>
                  <a:ext uri="{0D108BD9-81ED-4DB2-BD59-A6C34878D82A}">
                    <a16:rowId xmlns:a16="http://schemas.microsoft.com/office/drawing/2014/main" val="992292032"/>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17. Olemme nostaneet / nostamassa hintoja</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69</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7" name="Kuva 6">
            <a:extLst>
              <a:ext uri="{FF2B5EF4-FFF2-40B4-BE49-F238E27FC236}">
                <a16:creationId xmlns:a16="http://schemas.microsoft.com/office/drawing/2014/main" id="{1B359AD5-FF87-117A-0BA5-E941598860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50353935-8565-BC9F-5539-561E367733FC}"/>
              </a:ext>
            </a:extLst>
          </p:cNvPr>
          <p:cNvGraphicFramePr>
            <a:graphicFrameLocks noGrp="1"/>
          </p:cNvGraphicFramePr>
          <p:nvPr>
            <p:extLst>
              <p:ext uri="{D42A27DB-BD31-4B8C-83A1-F6EECF244321}">
                <p14:modId xmlns:p14="http://schemas.microsoft.com/office/powerpoint/2010/main" val="1658805568"/>
              </p:ext>
            </p:extLst>
          </p:nvPr>
        </p:nvGraphicFramePr>
        <p:xfrm>
          <a:off x="8297333" y="840740"/>
          <a:ext cx="678987" cy="4986018"/>
        </p:xfrm>
        <a:graphic>
          <a:graphicData uri="http://schemas.openxmlformats.org/drawingml/2006/table">
            <a:tbl>
              <a:tblPr firstRow="1" bandRow="1"/>
              <a:tblGrid>
                <a:gridCol w="678987">
                  <a:extLst>
                    <a:ext uri="{9D8B030D-6E8A-4147-A177-3AD203B41FA5}">
                      <a16:colId xmlns:a16="http://schemas.microsoft.com/office/drawing/2014/main" val="606084913"/>
                    </a:ext>
                  </a:extLst>
                </a:gridCol>
              </a:tblGrid>
              <a:tr h="371443">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3455872485"/>
                  </a:ext>
                </a:extLst>
              </a:tr>
              <a:tr h="922915">
                <a:tc>
                  <a:txBody>
                    <a:bodyPr/>
                    <a:lstStyle/>
                    <a:p>
                      <a:pPr algn="r"/>
                      <a:r>
                        <a:rPr sz="1200" b="0" i="0" u="none" dirty="0">
                          <a:solidFill>
                            <a:srgbClr val="333333"/>
                          </a:solidFill>
                          <a:latin typeface="Arial"/>
                        </a:rPr>
                        <a:t>33</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4023113723"/>
                  </a:ext>
                </a:extLst>
              </a:tr>
              <a:tr h="922915">
                <a:tc>
                  <a:txBody>
                    <a:bodyPr/>
                    <a:lstStyle/>
                    <a:p>
                      <a:pPr algn="r"/>
                      <a:r>
                        <a:rPr sz="1200" b="0" i="0" u="none" dirty="0">
                          <a:solidFill>
                            <a:srgbClr val="333333"/>
                          </a:solidFill>
                          <a:latin typeface="Arial"/>
                        </a:rPr>
                        <a:t>31</a:t>
                      </a:r>
                    </a:p>
                  </a:txBody>
                  <a:tcPr>
                    <a:solidFill>
                      <a:srgbClr val="EFEFEF"/>
                    </a:solidFill>
                  </a:tcPr>
                </a:tc>
                <a:extLst>
                  <a:ext uri="{0D108BD9-81ED-4DB2-BD59-A6C34878D82A}">
                    <a16:rowId xmlns:a16="http://schemas.microsoft.com/office/drawing/2014/main" val="3752318419"/>
                  </a:ext>
                </a:extLst>
              </a:tr>
              <a:tr h="922915">
                <a:tc>
                  <a:txBody>
                    <a:bodyPr/>
                    <a:lstStyle/>
                    <a:p>
                      <a:pPr algn="r"/>
                      <a:r>
                        <a:rPr sz="1200" b="0" i="0" u="none" dirty="0">
                          <a:solidFill>
                            <a:srgbClr val="333333"/>
                          </a:solidFill>
                          <a:latin typeface="Arial"/>
                        </a:rPr>
                        <a:t>4</a:t>
                      </a:r>
                    </a:p>
                  </a:txBody>
                  <a:tcPr/>
                </a:tc>
                <a:extLst>
                  <a:ext uri="{0D108BD9-81ED-4DB2-BD59-A6C34878D82A}">
                    <a16:rowId xmlns:a16="http://schemas.microsoft.com/office/drawing/2014/main" val="1113018694"/>
                  </a:ext>
                </a:extLst>
              </a:tr>
              <a:tr h="922915">
                <a:tc>
                  <a:txBody>
                    <a:bodyPr/>
                    <a:lstStyle/>
                    <a:p>
                      <a:pPr algn="r"/>
                      <a:r>
                        <a:rPr sz="1200" b="0" i="0" u="none" dirty="0">
                          <a:solidFill>
                            <a:srgbClr val="333333"/>
                          </a:solidFill>
                          <a:latin typeface="Arial"/>
                        </a:rPr>
                        <a:t>1</a:t>
                      </a:r>
                    </a:p>
                  </a:txBody>
                  <a:tcPr>
                    <a:solidFill>
                      <a:srgbClr val="EFEFEF"/>
                    </a:solidFill>
                  </a:tcPr>
                </a:tc>
                <a:extLst>
                  <a:ext uri="{0D108BD9-81ED-4DB2-BD59-A6C34878D82A}">
                    <a16:rowId xmlns:a16="http://schemas.microsoft.com/office/drawing/2014/main" val="1832134635"/>
                  </a:ext>
                </a:extLst>
              </a:tr>
              <a:tr h="922915">
                <a:tc>
                  <a:txBody>
                    <a:bodyPr/>
                    <a:lstStyle/>
                    <a:p>
                      <a:pPr algn="r"/>
                      <a:r>
                        <a:rPr sz="1200" b="0" i="0" u="none" dirty="0">
                          <a:solidFill>
                            <a:srgbClr val="333333"/>
                          </a:solidFill>
                          <a:latin typeface="Arial"/>
                        </a:rPr>
                        <a:t>0</a:t>
                      </a:r>
                    </a:p>
                  </a:txBody>
                  <a:tcPr/>
                </a:tc>
                <a:extLst>
                  <a:ext uri="{0D108BD9-81ED-4DB2-BD59-A6C34878D82A}">
                    <a16:rowId xmlns:a16="http://schemas.microsoft.com/office/drawing/2014/main" val="2509766846"/>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18. </a:t>
            </a:r>
            <a:r>
              <a:rPr sz="1400" b="1" i="0" u="none">
                <a:solidFill>
                  <a:srgbClr val="8E44AD"/>
                </a:solidFill>
                <a:latin typeface="Arial"/>
              </a:rPr>
              <a:t>Mitä Suomessa pitäisi tehdä</a:t>
            </a:r>
            <a:r>
              <a:rPr sz="1400" b="1" i="0" u="none">
                <a:latin typeface="Arial" pitchFamily="34" charset="0"/>
              </a:rPr>
              <a:t> sähkön ja energian saatavuuden turvaamiseksi?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389, valittujen vastausten lukumäärä: 1362</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Kuva 5">
            <a:extLst>
              <a:ext uri="{FF2B5EF4-FFF2-40B4-BE49-F238E27FC236}">
                <a16:creationId xmlns:a16="http://schemas.microsoft.com/office/drawing/2014/main" id="{A023D053-1426-6EDE-D0FA-7100A3E2F5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5" name="Taulukko 4">
            <a:extLst>
              <a:ext uri="{FF2B5EF4-FFF2-40B4-BE49-F238E27FC236}">
                <a16:creationId xmlns:a16="http://schemas.microsoft.com/office/drawing/2014/main" id="{4B9058BB-51B7-98EA-287B-16DF4A08B600}"/>
              </a:ext>
            </a:extLst>
          </p:cNvPr>
          <p:cNvGraphicFramePr>
            <a:graphicFrameLocks noGrp="1"/>
          </p:cNvGraphicFramePr>
          <p:nvPr>
            <p:extLst>
              <p:ext uri="{D42A27DB-BD31-4B8C-83A1-F6EECF244321}">
                <p14:modId xmlns:p14="http://schemas.microsoft.com/office/powerpoint/2010/main" val="3129119885"/>
              </p:ext>
            </p:extLst>
          </p:nvPr>
        </p:nvGraphicFramePr>
        <p:xfrm>
          <a:off x="8204600" y="836712"/>
          <a:ext cx="771720" cy="4896544"/>
        </p:xfrm>
        <a:graphic>
          <a:graphicData uri="http://schemas.openxmlformats.org/drawingml/2006/table">
            <a:tbl>
              <a:tblPr firstRow="1" bandRow="1"/>
              <a:tblGrid>
                <a:gridCol w="771720">
                  <a:extLst>
                    <a:ext uri="{9D8B030D-6E8A-4147-A177-3AD203B41FA5}">
                      <a16:colId xmlns:a16="http://schemas.microsoft.com/office/drawing/2014/main" val="1626300310"/>
                    </a:ext>
                  </a:extLst>
                </a:gridCol>
              </a:tblGrid>
              <a:tr h="369413">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886387641"/>
                  </a:ext>
                </a:extLst>
              </a:tr>
              <a:tr h="495014">
                <a:tc>
                  <a:txBody>
                    <a:bodyPr/>
                    <a:lstStyle/>
                    <a:p>
                      <a:pPr algn="r"/>
                      <a:r>
                        <a:rPr sz="1200" b="0" i="0" u="none" dirty="0">
                          <a:solidFill>
                            <a:srgbClr val="333333"/>
                          </a:solidFill>
                          <a:latin typeface="Arial"/>
                        </a:rPr>
                        <a:t>220</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894972293"/>
                  </a:ext>
                </a:extLst>
              </a:tr>
              <a:tr h="495014">
                <a:tc>
                  <a:txBody>
                    <a:bodyPr/>
                    <a:lstStyle/>
                    <a:p>
                      <a:pPr algn="r"/>
                      <a:r>
                        <a:rPr sz="1200" b="0" i="0" u="none" dirty="0">
                          <a:solidFill>
                            <a:srgbClr val="333333"/>
                          </a:solidFill>
                          <a:latin typeface="Arial"/>
                        </a:rPr>
                        <a:t>177</a:t>
                      </a:r>
                    </a:p>
                  </a:txBody>
                  <a:tcPr>
                    <a:solidFill>
                      <a:srgbClr val="EFEFEF"/>
                    </a:solidFill>
                  </a:tcPr>
                </a:tc>
                <a:extLst>
                  <a:ext uri="{0D108BD9-81ED-4DB2-BD59-A6C34878D82A}">
                    <a16:rowId xmlns:a16="http://schemas.microsoft.com/office/drawing/2014/main" val="960323062"/>
                  </a:ext>
                </a:extLst>
              </a:tr>
              <a:tr h="495014">
                <a:tc>
                  <a:txBody>
                    <a:bodyPr/>
                    <a:lstStyle/>
                    <a:p>
                      <a:pPr algn="r"/>
                      <a:r>
                        <a:rPr sz="1200" b="0" i="0" u="none" dirty="0">
                          <a:solidFill>
                            <a:srgbClr val="333333"/>
                          </a:solidFill>
                          <a:latin typeface="Arial"/>
                        </a:rPr>
                        <a:t>237</a:t>
                      </a:r>
                    </a:p>
                  </a:txBody>
                  <a:tcPr/>
                </a:tc>
                <a:extLst>
                  <a:ext uri="{0D108BD9-81ED-4DB2-BD59-A6C34878D82A}">
                    <a16:rowId xmlns:a16="http://schemas.microsoft.com/office/drawing/2014/main" val="3597636231"/>
                  </a:ext>
                </a:extLst>
              </a:tr>
              <a:tr h="495014">
                <a:tc>
                  <a:txBody>
                    <a:bodyPr/>
                    <a:lstStyle/>
                    <a:p>
                      <a:pPr algn="r"/>
                      <a:r>
                        <a:rPr sz="1200" b="0" i="0" u="none" dirty="0">
                          <a:solidFill>
                            <a:srgbClr val="333333"/>
                          </a:solidFill>
                          <a:latin typeface="Arial"/>
                        </a:rPr>
                        <a:t>182</a:t>
                      </a:r>
                    </a:p>
                  </a:txBody>
                  <a:tcPr>
                    <a:solidFill>
                      <a:srgbClr val="EFEFEF"/>
                    </a:solidFill>
                  </a:tcPr>
                </a:tc>
                <a:extLst>
                  <a:ext uri="{0D108BD9-81ED-4DB2-BD59-A6C34878D82A}">
                    <a16:rowId xmlns:a16="http://schemas.microsoft.com/office/drawing/2014/main" val="2650704072"/>
                  </a:ext>
                </a:extLst>
              </a:tr>
              <a:tr h="495014">
                <a:tc>
                  <a:txBody>
                    <a:bodyPr/>
                    <a:lstStyle/>
                    <a:p>
                      <a:pPr algn="r"/>
                      <a:r>
                        <a:rPr sz="1200" b="0" i="0" u="none" dirty="0">
                          <a:solidFill>
                            <a:srgbClr val="333333"/>
                          </a:solidFill>
                          <a:latin typeface="Arial"/>
                        </a:rPr>
                        <a:t>89</a:t>
                      </a:r>
                    </a:p>
                  </a:txBody>
                  <a:tcPr/>
                </a:tc>
                <a:extLst>
                  <a:ext uri="{0D108BD9-81ED-4DB2-BD59-A6C34878D82A}">
                    <a16:rowId xmlns:a16="http://schemas.microsoft.com/office/drawing/2014/main" val="407219883"/>
                  </a:ext>
                </a:extLst>
              </a:tr>
              <a:tr h="495014">
                <a:tc>
                  <a:txBody>
                    <a:bodyPr/>
                    <a:lstStyle/>
                    <a:p>
                      <a:pPr algn="r"/>
                      <a:r>
                        <a:rPr sz="1200" b="0" i="0" u="none" dirty="0">
                          <a:solidFill>
                            <a:srgbClr val="333333"/>
                          </a:solidFill>
                          <a:latin typeface="Arial"/>
                        </a:rPr>
                        <a:t>178</a:t>
                      </a:r>
                    </a:p>
                  </a:txBody>
                  <a:tcPr>
                    <a:solidFill>
                      <a:srgbClr val="EFEFEF"/>
                    </a:solidFill>
                  </a:tcPr>
                </a:tc>
                <a:extLst>
                  <a:ext uri="{0D108BD9-81ED-4DB2-BD59-A6C34878D82A}">
                    <a16:rowId xmlns:a16="http://schemas.microsoft.com/office/drawing/2014/main" val="3551954296"/>
                  </a:ext>
                </a:extLst>
              </a:tr>
              <a:tr h="495014">
                <a:tc>
                  <a:txBody>
                    <a:bodyPr/>
                    <a:lstStyle/>
                    <a:p>
                      <a:pPr algn="r"/>
                      <a:r>
                        <a:rPr sz="1200" b="0" i="0" u="none" dirty="0">
                          <a:solidFill>
                            <a:srgbClr val="333333"/>
                          </a:solidFill>
                          <a:latin typeface="Arial"/>
                        </a:rPr>
                        <a:t>111</a:t>
                      </a:r>
                    </a:p>
                  </a:txBody>
                  <a:tcPr/>
                </a:tc>
                <a:extLst>
                  <a:ext uri="{0D108BD9-81ED-4DB2-BD59-A6C34878D82A}">
                    <a16:rowId xmlns:a16="http://schemas.microsoft.com/office/drawing/2014/main" val="516743817"/>
                  </a:ext>
                </a:extLst>
              </a:tr>
              <a:tr h="495014">
                <a:tc>
                  <a:txBody>
                    <a:bodyPr/>
                    <a:lstStyle/>
                    <a:p>
                      <a:pPr algn="r"/>
                      <a:r>
                        <a:rPr sz="1200" b="0" i="0" u="none" dirty="0">
                          <a:solidFill>
                            <a:srgbClr val="333333"/>
                          </a:solidFill>
                          <a:latin typeface="Arial"/>
                        </a:rPr>
                        <a:t>137</a:t>
                      </a:r>
                    </a:p>
                  </a:txBody>
                  <a:tcPr>
                    <a:solidFill>
                      <a:srgbClr val="EFEFEF"/>
                    </a:solidFill>
                  </a:tcPr>
                </a:tc>
                <a:extLst>
                  <a:ext uri="{0D108BD9-81ED-4DB2-BD59-A6C34878D82A}">
                    <a16:rowId xmlns:a16="http://schemas.microsoft.com/office/drawing/2014/main" val="1818968974"/>
                  </a:ext>
                </a:extLst>
              </a:tr>
              <a:tr h="567019">
                <a:tc>
                  <a:txBody>
                    <a:bodyPr/>
                    <a:lstStyle/>
                    <a:p>
                      <a:pPr algn="r"/>
                      <a:r>
                        <a:rPr sz="1200" b="0" i="0" u="none" dirty="0">
                          <a:solidFill>
                            <a:srgbClr val="333333"/>
                          </a:solidFill>
                          <a:latin typeface="Arial"/>
                        </a:rPr>
                        <a:t>31</a:t>
                      </a:r>
                    </a:p>
                  </a:txBody>
                  <a:tcPr/>
                </a:tc>
                <a:extLst>
                  <a:ext uri="{0D108BD9-81ED-4DB2-BD59-A6C34878D82A}">
                    <a16:rowId xmlns:a16="http://schemas.microsoft.com/office/drawing/2014/main" val="30529684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 </a:t>
            </a:r>
            <a:r>
              <a:rPr sz="1400" b="1" i="0" u="none">
                <a:solidFill>
                  <a:srgbClr val="000000"/>
                </a:solidFill>
                <a:latin typeface="Arial"/>
              </a:rPr>
              <a:t>Minkä verran Ukrainan sota ja sen kerrannaisvaikutukset ovat vaikuttaneet yrityksesi toimintaan?</a:t>
            </a:r>
          </a:p>
        </p:txBody>
      </p:sp>
      <p:sp>
        <p:nvSpPr>
          <p:cNvPr id="3" name="New shape"/>
          <p:cNvSpPr/>
          <p:nvPr/>
        </p:nvSpPr>
        <p:spPr>
          <a:xfrm>
            <a:off x="254000" y="594360"/>
            <a:ext cx="11684000" cy="548640"/>
          </a:xfrm>
          <a:prstGeom prst="rect">
            <a:avLst/>
          </a:prstGeom>
          <a:noFill/>
          <a:ln>
            <a:noFill/>
          </a:ln>
        </p:spPr>
        <p:style>
          <a:lnRef idx="2">
            <a:schemeClr val="accent1">
              <a:shade val="50000"/>
            </a:schemeClr>
          </a:lnRef>
          <a:fillRef idx="1">
            <a:schemeClr val="accent1"/>
          </a:fillRef>
          <a:effectRef idx="0">
            <a:schemeClr val="accent1"/>
          </a:effectRef>
          <a:fontRef idx="minor">
            <a:srgbClr val="999999"/>
          </a:fontRef>
        </p:style>
        <p:txBody>
          <a:bodyPr lIns="0" tIns="0" rIns="0" bIns="0" rtlCol="0" anchor="t">
            <a:spAutoFit/>
          </a:bodyPr>
          <a:lstStyle/>
          <a:p>
            <a:r>
              <a:rPr sz="1200" b="0" i="1" u="none">
                <a:latin typeface="Arial" pitchFamily="34" charset="0"/>
              </a:rPr>
              <a:t>Haluamme Savon Yrittäjissä tuottaa yrityksellesi parasta mahdollista palvelua.Kerro, miten energiakriisi ja Ukrainan sota sekä muut alkaneen syksyn ilmiöt vaikuttavat yritykseesi ja millaisena näet yrityksesi lähitulevaisuuden. Entä millaista tukea kaipaat juuri nyt?Meillä on Sinulle muutamia kysymyksiä, joihin vastaaminen vie 5-10 min.Aluksi pari kysymystä yrityksesi tämänhetkiseen tilanteeseen ja Euroopan turvallisuuteen liittyen</a:t>
            </a:r>
          </a:p>
        </p:txBody>
      </p:sp>
      <p:sp>
        <p:nvSpPr>
          <p:cNvPr id="4" name="New shape"/>
          <p:cNvSpPr/>
          <p:nvPr/>
        </p:nvSpPr>
        <p:spPr>
          <a:xfrm>
            <a:off x="254000" y="127000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399</a:t>
            </a:r>
          </a:p>
        </p:txBody>
      </p:sp>
      <p:pic>
        <p:nvPicPr>
          <p:cNvPr id="6" name="Kuva 5">
            <a:extLst>
              <a:ext uri="{FF2B5EF4-FFF2-40B4-BE49-F238E27FC236}">
                <a16:creationId xmlns:a16="http://schemas.microsoft.com/office/drawing/2014/main" id="{2254EC18-7D35-1BEA-E1F9-D8A470B52A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96200" y="5417642"/>
            <a:ext cx="4229993" cy="845998"/>
          </a:xfrm>
          <a:prstGeom prst="rect">
            <a:avLst/>
          </a:prstGeom>
        </p:spPr>
      </p:pic>
      <p:graphicFrame>
        <p:nvGraphicFramePr>
          <p:cNvPr id="5" name="ChartObject"/>
          <p:cNvGraphicFramePr/>
          <p:nvPr/>
        </p:nvGraphicFramePr>
        <p:xfrm>
          <a:off x="254000" y="1643380"/>
          <a:ext cx="8255000" cy="49606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ulukko 6">
            <a:extLst>
              <a:ext uri="{FF2B5EF4-FFF2-40B4-BE49-F238E27FC236}">
                <a16:creationId xmlns:a16="http://schemas.microsoft.com/office/drawing/2014/main" id="{CF7220FF-0AAB-EB84-BB36-16F578E1A423}"/>
              </a:ext>
            </a:extLst>
          </p:cNvPr>
          <p:cNvGraphicFramePr>
            <a:graphicFrameLocks noGrp="1"/>
          </p:cNvGraphicFramePr>
          <p:nvPr>
            <p:extLst>
              <p:ext uri="{D42A27DB-BD31-4B8C-83A1-F6EECF244321}">
                <p14:modId xmlns:p14="http://schemas.microsoft.com/office/powerpoint/2010/main" val="3791379086"/>
              </p:ext>
            </p:extLst>
          </p:nvPr>
        </p:nvGraphicFramePr>
        <p:xfrm>
          <a:off x="8210797" y="1143000"/>
          <a:ext cx="765523" cy="5120642"/>
        </p:xfrm>
        <a:graphic>
          <a:graphicData uri="http://schemas.openxmlformats.org/drawingml/2006/table">
            <a:tbl>
              <a:tblPr firstRow="1" bandRow="1"/>
              <a:tblGrid>
                <a:gridCol w="765523">
                  <a:extLst>
                    <a:ext uri="{9D8B030D-6E8A-4147-A177-3AD203B41FA5}">
                      <a16:colId xmlns:a16="http://schemas.microsoft.com/office/drawing/2014/main" val="1995760376"/>
                    </a:ext>
                  </a:extLst>
                </a:gridCol>
              </a:tblGrid>
              <a:tr h="658577">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839347062"/>
                  </a:ext>
                </a:extLst>
              </a:tr>
              <a:tr h="892413">
                <a:tc>
                  <a:txBody>
                    <a:bodyPr/>
                    <a:lstStyle/>
                    <a:p>
                      <a:pPr algn="r"/>
                      <a:r>
                        <a:rPr sz="1200" b="0" i="0" u="none" dirty="0">
                          <a:solidFill>
                            <a:srgbClr val="333333"/>
                          </a:solidFill>
                          <a:latin typeface="Arial"/>
                        </a:rPr>
                        <a:t>76</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3397447239"/>
                  </a:ext>
                </a:extLst>
              </a:tr>
              <a:tr h="892413">
                <a:tc>
                  <a:txBody>
                    <a:bodyPr/>
                    <a:lstStyle/>
                    <a:p>
                      <a:pPr algn="r"/>
                      <a:r>
                        <a:rPr sz="1200" b="0" i="0" u="none" dirty="0">
                          <a:solidFill>
                            <a:srgbClr val="333333"/>
                          </a:solidFill>
                          <a:latin typeface="Arial"/>
                        </a:rPr>
                        <a:t>150</a:t>
                      </a:r>
                    </a:p>
                  </a:txBody>
                  <a:tcPr>
                    <a:solidFill>
                      <a:srgbClr val="EFEFEF"/>
                    </a:solidFill>
                  </a:tcPr>
                </a:tc>
                <a:extLst>
                  <a:ext uri="{0D108BD9-81ED-4DB2-BD59-A6C34878D82A}">
                    <a16:rowId xmlns:a16="http://schemas.microsoft.com/office/drawing/2014/main" val="2860683387"/>
                  </a:ext>
                </a:extLst>
              </a:tr>
              <a:tr h="892413">
                <a:tc>
                  <a:txBody>
                    <a:bodyPr/>
                    <a:lstStyle/>
                    <a:p>
                      <a:pPr algn="r"/>
                      <a:r>
                        <a:rPr sz="1200" b="0" i="0" u="none" dirty="0">
                          <a:solidFill>
                            <a:srgbClr val="333333"/>
                          </a:solidFill>
                          <a:latin typeface="Arial"/>
                        </a:rPr>
                        <a:t>97</a:t>
                      </a:r>
                    </a:p>
                  </a:txBody>
                  <a:tcPr/>
                </a:tc>
                <a:extLst>
                  <a:ext uri="{0D108BD9-81ED-4DB2-BD59-A6C34878D82A}">
                    <a16:rowId xmlns:a16="http://schemas.microsoft.com/office/drawing/2014/main" val="3819239533"/>
                  </a:ext>
                </a:extLst>
              </a:tr>
              <a:tr h="892413">
                <a:tc>
                  <a:txBody>
                    <a:bodyPr/>
                    <a:lstStyle/>
                    <a:p>
                      <a:pPr algn="r"/>
                      <a:r>
                        <a:rPr sz="1200" b="0" i="0" u="none" dirty="0">
                          <a:solidFill>
                            <a:srgbClr val="333333"/>
                          </a:solidFill>
                          <a:latin typeface="Arial"/>
                        </a:rPr>
                        <a:t>62</a:t>
                      </a:r>
                    </a:p>
                  </a:txBody>
                  <a:tcPr>
                    <a:solidFill>
                      <a:srgbClr val="EFEFEF"/>
                    </a:solidFill>
                  </a:tcPr>
                </a:tc>
                <a:extLst>
                  <a:ext uri="{0D108BD9-81ED-4DB2-BD59-A6C34878D82A}">
                    <a16:rowId xmlns:a16="http://schemas.microsoft.com/office/drawing/2014/main" val="1328252218"/>
                  </a:ext>
                </a:extLst>
              </a:tr>
              <a:tr h="892413">
                <a:tc>
                  <a:txBody>
                    <a:bodyPr/>
                    <a:lstStyle/>
                    <a:p>
                      <a:pPr algn="r"/>
                      <a:r>
                        <a:rPr sz="1200" b="0" i="0" u="none" dirty="0">
                          <a:solidFill>
                            <a:srgbClr val="333333"/>
                          </a:solidFill>
                          <a:latin typeface="Arial"/>
                        </a:rPr>
                        <a:t>14</a:t>
                      </a:r>
                    </a:p>
                  </a:txBody>
                  <a:tcPr/>
                </a:tc>
                <a:extLst>
                  <a:ext uri="{0D108BD9-81ED-4DB2-BD59-A6C34878D82A}">
                    <a16:rowId xmlns:a16="http://schemas.microsoft.com/office/drawing/2014/main" val="97428400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19. Onko yrityksesi jo tehnyt </a:t>
            </a:r>
            <a:r>
              <a:rPr sz="1400" b="1" i="0" u="none">
                <a:solidFill>
                  <a:srgbClr val="8E44AD"/>
                </a:solidFill>
                <a:latin typeface="Arial"/>
              </a:rPr>
              <a:t>toimenpiteitä vihreän siirtymän</a:t>
            </a:r>
            <a:r>
              <a:rPr sz="1400" b="1" i="0" u="none">
                <a:latin typeface="Arial" pitchFamily="34" charset="0"/>
              </a:rPr>
              <a:t> tavoitteiden mukaisesti?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389, valittujen vastausten lukumäärä: 443</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Kuva 5">
            <a:extLst>
              <a:ext uri="{FF2B5EF4-FFF2-40B4-BE49-F238E27FC236}">
                <a16:creationId xmlns:a16="http://schemas.microsoft.com/office/drawing/2014/main" id="{A4B3B06D-51B3-FEE0-B072-A0D9A9123C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5" name="Taulukko 4">
            <a:extLst>
              <a:ext uri="{FF2B5EF4-FFF2-40B4-BE49-F238E27FC236}">
                <a16:creationId xmlns:a16="http://schemas.microsoft.com/office/drawing/2014/main" id="{5D8F7A32-32AE-FE0C-5960-774CEEAA2C8A}"/>
              </a:ext>
            </a:extLst>
          </p:cNvPr>
          <p:cNvGraphicFramePr>
            <a:graphicFrameLocks noGrp="1"/>
          </p:cNvGraphicFramePr>
          <p:nvPr>
            <p:extLst>
              <p:ext uri="{D42A27DB-BD31-4B8C-83A1-F6EECF244321}">
                <p14:modId xmlns:p14="http://schemas.microsoft.com/office/powerpoint/2010/main" val="639413486"/>
              </p:ext>
            </p:extLst>
          </p:nvPr>
        </p:nvGraphicFramePr>
        <p:xfrm>
          <a:off x="8184232" y="746760"/>
          <a:ext cx="936104" cy="4986494"/>
        </p:xfrm>
        <a:graphic>
          <a:graphicData uri="http://schemas.openxmlformats.org/drawingml/2006/table">
            <a:tbl>
              <a:tblPr firstRow="1" bandRow="1"/>
              <a:tblGrid>
                <a:gridCol w="936104">
                  <a:extLst>
                    <a:ext uri="{9D8B030D-6E8A-4147-A177-3AD203B41FA5}">
                      <a16:colId xmlns:a16="http://schemas.microsoft.com/office/drawing/2014/main" val="3631835017"/>
                    </a:ext>
                  </a:extLst>
                </a:gridCol>
              </a:tblGrid>
              <a:tr h="390200">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3730489046"/>
                  </a:ext>
                </a:extLst>
              </a:tr>
              <a:tr h="766049">
                <a:tc>
                  <a:txBody>
                    <a:bodyPr/>
                    <a:lstStyle/>
                    <a:p>
                      <a:pPr algn="r"/>
                      <a:r>
                        <a:rPr sz="1200" b="0" i="0" u="none" dirty="0">
                          <a:solidFill>
                            <a:srgbClr val="333333"/>
                          </a:solidFill>
                          <a:latin typeface="Arial"/>
                        </a:rPr>
                        <a:t>97</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577585651"/>
                  </a:ext>
                </a:extLst>
              </a:tr>
              <a:tr h="766049">
                <a:tc>
                  <a:txBody>
                    <a:bodyPr/>
                    <a:lstStyle/>
                    <a:p>
                      <a:pPr algn="r"/>
                      <a:r>
                        <a:rPr sz="1200" b="0" i="0" u="none" dirty="0">
                          <a:solidFill>
                            <a:srgbClr val="333333"/>
                          </a:solidFill>
                          <a:latin typeface="Arial"/>
                        </a:rPr>
                        <a:t>56</a:t>
                      </a:r>
                    </a:p>
                  </a:txBody>
                  <a:tcPr>
                    <a:solidFill>
                      <a:srgbClr val="EFEFEF"/>
                    </a:solidFill>
                  </a:tcPr>
                </a:tc>
                <a:extLst>
                  <a:ext uri="{0D108BD9-81ED-4DB2-BD59-A6C34878D82A}">
                    <a16:rowId xmlns:a16="http://schemas.microsoft.com/office/drawing/2014/main" val="393332"/>
                  </a:ext>
                </a:extLst>
              </a:tr>
              <a:tr h="766049">
                <a:tc>
                  <a:txBody>
                    <a:bodyPr/>
                    <a:lstStyle/>
                    <a:p>
                      <a:pPr algn="r"/>
                      <a:r>
                        <a:rPr sz="1200" b="0" i="0" u="none" dirty="0">
                          <a:solidFill>
                            <a:srgbClr val="333333"/>
                          </a:solidFill>
                          <a:latin typeface="Arial"/>
                        </a:rPr>
                        <a:t>34</a:t>
                      </a:r>
                    </a:p>
                  </a:txBody>
                  <a:tcPr/>
                </a:tc>
                <a:extLst>
                  <a:ext uri="{0D108BD9-81ED-4DB2-BD59-A6C34878D82A}">
                    <a16:rowId xmlns:a16="http://schemas.microsoft.com/office/drawing/2014/main" val="4155424251"/>
                  </a:ext>
                </a:extLst>
              </a:tr>
              <a:tr h="766049">
                <a:tc>
                  <a:txBody>
                    <a:bodyPr/>
                    <a:lstStyle/>
                    <a:p>
                      <a:pPr algn="r"/>
                      <a:r>
                        <a:rPr sz="1200" b="0" i="0" u="none" dirty="0">
                          <a:solidFill>
                            <a:srgbClr val="333333"/>
                          </a:solidFill>
                          <a:latin typeface="Arial"/>
                        </a:rPr>
                        <a:t>17</a:t>
                      </a:r>
                    </a:p>
                  </a:txBody>
                  <a:tcPr>
                    <a:solidFill>
                      <a:srgbClr val="EFEFEF"/>
                    </a:solidFill>
                  </a:tcPr>
                </a:tc>
                <a:extLst>
                  <a:ext uri="{0D108BD9-81ED-4DB2-BD59-A6C34878D82A}">
                    <a16:rowId xmlns:a16="http://schemas.microsoft.com/office/drawing/2014/main" val="2946446660"/>
                  </a:ext>
                </a:extLst>
              </a:tr>
              <a:tr h="766049">
                <a:tc>
                  <a:txBody>
                    <a:bodyPr/>
                    <a:lstStyle/>
                    <a:p>
                      <a:pPr algn="r"/>
                      <a:r>
                        <a:rPr sz="1200" b="0" i="0" u="none" dirty="0">
                          <a:solidFill>
                            <a:srgbClr val="333333"/>
                          </a:solidFill>
                          <a:latin typeface="Arial"/>
                        </a:rPr>
                        <a:t>221</a:t>
                      </a:r>
                    </a:p>
                  </a:txBody>
                  <a:tcPr/>
                </a:tc>
                <a:extLst>
                  <a:ext uri="{0D108BD9-81ED-4DB2-BD59-A6C34878D82A}">
                    <a16:rowId xmlns:a16="http://schemas.microsoft.com/office/drawing/2014/main" val="3702508738"/>
                  </a:ext>
                </a:extLst>
              </a:tr>
              <a:tr h="766049">
                <a:tc>
                  <a:txBody>
                    <a:bodyPr/>
                    <a:lstStyle/>
                    <a:p>
                      <a:pPr algn="r"/>
                      <a:r>
                        <a:rPr sz="1200" b="0" i="0" u="none" dirty="0">
                          <a:solidFill>
                            <a:srgbClr val="333333"/>
                          </a:solidFill>
                          <a:latin typeface="Arial"/>
                        </a:rPr>
                        <a:t>18</a:t>
                      </a:r>
                    </a:p>
                  </a:txBody>
                  <a:tcPr>
                    <a:solidFill>
                      <a:srgbClr val="EFEFEF"/>
                    </a:solidFill>
                  </a:tcPr>
                </a:tc>
                <a:extLst>
                  <a:ext uri="{0D108BD9-81ED-4DB2-BD59-A6C34878D82A}">
                    <a16:rowId xmlns:a16="http://schemas.microsoft.com/office/drawing/2014/main" val="2126688925"/>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20. </a:t>
            </a:r>
            <a:r>
              <a:rPr sz="1400" b="1" i="0" u="none">
                <a:solidFill>
                  <a:srgbClr val="8E44AD"/>
                </a:solidFill>
                <a:latin typeface="Arial"/>
              </a:rPr>
              <a:t>Onko ESG yrityksellenne tuttu juttu?</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371</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Kuva 5">
            <a:extLst>
              <a:ext uri="{FF2B5EF4-FFF2-40B4-BE49-F238E27FC236}">
                <a16:creationId xmlns:a16="http://schemas.microsoft.com/office/drawing/2014/main" id="{F0109CFF-E14F-2DBD-A2A8-59BC3730F32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5" name="Taulukko 4">
            <a:extLst>
              <a:ext uri="{FF2B5EF4-FFF2-40B4-BE49-F238E27FC236}">
                <a16:creationId xmlns:a16="http://schemas.microsoft.com/office/drawing/2014/main" id="{1A743690-21D0-6777-8CCC-30DBBA423BD3}"/>
              </a:ext>
            </a:extLst>
          </p:cNvPr>
          <p:cNvGraphicFramePr>
            <a:graphicFrameLocks noGrp="1"/>
          </p:cNvGraphicFramePr>
          <p:nvPr>
            <p:extLst>
              <p:ext uri="{D42A27DB-BD31-4B8C-83A1-F6EECF244321}">
                <p14:modId xmlns:p14="http://schemas.microsoft.com/office/powerpoint/2010/main" val="195718244"/>
              </p:ext>
            </p:extLst>
          </p:nvPr>
        </p:nvGraphicFramePr>
        <p:xfrm>
          <a:off x="8184233" y="818767"/>
          <a:ext cx="648072" cy="4986497"/>
        </p:xfrm>
        <a:graphic>
          <a:graphicData uri="http://schemas.openxmlformats.org/drawingml/2006/table">
            <a:tbl>
              <a:tblPr firstRow="1" bandRow="1"/>
              <a:tblGrid>
                <a:gridCol w="648072">
                  <a:extLst>
                    <a:ext uri="{9D8B030D-6E8A-4147-A177-3AD203B41FA5}">
                      <a16:colId xmlns:a16="http://schemas.microsoft.com/office/drawing/2014/main" val="73912870"/>
                    </a:ext>
                  </a:extLst>
                </a:gridCol>
              </a:tblGrid>
              <a:tr h="361184">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1278611556"/>
                  </a:ext>
                </a:extLst>
              </a:tr>
              <a:tr h="1541771">
                <a:tc>
                  <a:txBody>
                    <a:bodyPr/>
                    <a:lstStyle/>
                    <a:p>
                      <a:pPr algn="r"/>
                      <a:r>
                        <a:rPr sz="1200" b="0" i="0" u="none" dirty="0">
                          <a:solidFill>
                            <a:srgbClr val="333333"/>
                          </a:solidFill>
                          <a:latin typeface="Arial"/>
                        </a:rPr>
                        <a:t>327</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745913049"/>
                  </a:ext>
                </a:extLst>
              </a:tr>
              <a:tr h="1541771">
                <a:tc>
                  <a:txBody>
                    <a:bodyPr/>
                    <a:lstStyle/>
                    <a:p>
                      <a:pPr algn="r"/>
                      <a:r>
                        <a:rPr sz="1200" b="0" i="0" u="none" dirty="0">
                          <a:solidFill>
                            <a:srgbClr val="333333"/>
                          </a:solidFill>
                          <a:latin typeface="Arial"/>
                        </a:rPr>
                        <a:t>4</a:t>
                      </a:r>
                    </a:p>
                  </a:txBody>
                  <a:tcPr>
                    <a:solidFill>
                      <a:srgbClr val="EFEFEF"/>
                    </a:solidFill>
                  </a:tcPr>
                </a:tc>
                <a:extLst>
                  <a:ext uri="{0D108BD9-81ED-4DB2-BD59-A6C34878D82A}">
                    <a16:rowId xmlns:a16="http://schemas.microsoft.com/office/drawing/2014/main" val="2650938099"/>
                  </a:ext>
                </a:extLst>
              </a:tr>
              <a:tr h="1541771">
                <a:tc>
                  <a:txBody>
                    <a:bodyPr/>
                    <a:lstStyle/>
                    <a:p>
                      <a:pPr algn="r"/>
                      <a:r>
                        <a:rPr sz="1200" b="0" i="0" u="none" dirty="0">
                          <a:solidFill>
                            <a:srgbClr val="333333"/>
                          </a:solidFill>
                          <a:latin typeface="Arial"/>
                        </a:rPr>
                        <a:t>40</a:t>
                      </a:r>
                    </a:p>
                  </a:txBody>
                  <a:tcPr/>
                </a:tc>
                <a:extLst>
                  <a:ext uri="{0D108BD9-81ED-4DB2-BD59-A6C34878D82A}">
                    <a16:rowId xmlns:a16="http://schemas.microsoft.com/office/drawing/2014/main" val="22704636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21. Minkä syiden vuoksi olette tehneet yrityksellenne ESG-ohjelman?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4, valittujen vastausten lukumäärä: 5</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Kuva 5">
            <a:extLst>
              <a:ext uri="{FF2B5EF4-FFF2-40B4-BE49-F238E27FC236}">
                <a16:creationId xmlns:a16="http://schemas.microsoft.com/office/drawing/2014/main" id="{4F97F641-3951-47B3-6DC2-71E1D60673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5" name="Taulukko 4">
            <a:extLst>
              <a:ext uri="{FF2B5EF4-FFF2-40B4-BE49-F238E27FC236}">
                <a16:creationId xmlns:a16="http://schemas.microsoft.com/office/drawing/2014/main" id="{6E60892D-F451-C9C3-B8DF-1E866086BB95}"/>
              </a:ext>
            </a:extLst>
          </p:cNvPr>
          <p:cNvGraphicFramePr>
            <a:graphicFrameLocks noGrp="1"/>
          </p:cNvGraphicFramePr>
          <p:nvPr>
            <p:extLst>
              <p:ext uri="{D42A27DB-BD31-4B8C-83A1-F6EECF244321}">
                <p14:modId xmlns:p14="http://schemas.microsoft.com/office/powerpoint/2010/main" val="1794772337"/>
              </p:ext>
            </p:extLst>
          </p:nvPr>
        </p:nvGraphicFramePr>
        <p:xfrm>
          <a:off x="8225325" y="861696"/>
          <a:ext cx="534971" cy="4871562"/>
        </p:xfrm>
        <a:graphic>
          <a:graphicData uri="http://schemas.openxmlformats.org/drawingml/2006/table">
            <a:tbl>
              <a:tblPr firstRow="1" bandRow="1"/>
              <a:tblGrid>
                <a:gridCol w="534971">
                  <a:extLst>
                    <a:ext uri="{9D8B030D-6E8A-4147-A177-3AD203B41FA5}">
                      <a16:colId xmlns:a16="http://schemas.microsoft.com/office/drawing/2014/main" val="4088233390"/>
                    </a:ext>
                  </a:extLst>
                </a:gridCol>
              </a:tblGrid>
              <a:tr h="302902">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2970315698"/>
                  </a:ext>
                </a:extLst>
              </a:tr>
              <a:tr h="913732">
                <a:tc>
                  <a:txBody>
                    <a:bodyPr/>
                    <a:lstStyle/>
                    <a:p>
                      <a:pPr algn="r"/>
                      <a:r>
                        <a:rPr sz="1200" b="0" i="0" u="none" dirty="0">
                          <a:solidFill>
                            <a:srgbClr val="333333"/>
                          </a:solidFill>
                          <a:latin typeface="Arial"/>
                        </a:rPr>
                        <a:t>2</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967708133"/>
                  </a:ext>
                </a:extLst>
              </a:tr>
              <a:tr h="913732">
                <a:tc>
                  <a:txBody>
                    <a:bodyPr/>
                    <a:lstStyle/>
                    <a:p>
                      <a:pPr algn="r"/>
                      <a:r>
                        <a:rPr sz="1200" b="0" i="0" u="none" dirty="0">
                          <a:solidFill>
                            <a:srgbClr val="333333"/>
                          </a:solidFill>
                          <a:latin typeface="Arial"/>
                        </a:rPr>
                        <a:t>1</a:t>
                      </a:r>
                    </a:p>
                  </a:txBody>
                  <a:tcPr>
                    <a:solidFill>
                      <a:srgbClr val="EFEFEF"/>
                    </a:solidFill>
                  </a:tcPr>
                </a:tc>
                <a:extLst>
                  <a:ext uri="{0D108BD9-81ED-4DB2-BD59-A6C34878D82A}">
                    <a16:rowId xmlns:a16="http://schemas.microsoft.com/office/drawing/2014/main" val="2236985627"/>
                  </a:ext>
                </a:extLst>
              </a:tr>
              <a:tr h="913732">
                <a:tc>
                  <a:txBody>
                    <a:bodyPr/>
                    <a:lstStyle/>
                    <a:p>
                      <a:pPr algn="r"/>
                      <a:r>
                        <a:rPr sz="1200" b="0" i="0" u="none" dirty="0">
                          <a:solidFill>
                            <a:srgbClr val="333333"/>
                          </a:solidFill>
                          <a:latin typeface="Arial"/>
                        </a:rPr>
                        <a:t>0</a:t>
                      </a:r>
                    </a:p>
                  </a:txBody>
                  <a:tcPr/>
                </a:tc>
                <a:extLst>
                  <a:ext uri="{0D108BD9-81ED-4DB2-BD59-A6C34878D82A}">
                    <a16:rowId xmlns:a16="http://schemas.microsoft.com/office/drawing/2014/main" val="3599085406"/>
                  </a:ext>
                </a:extLst>
              </a:tr>
              <a:tr h="913732">
                <a:tc>
                  <a:txBody>
                    <a:bodyPr/>
                    <a:lstStyle/>
                    <a:p>
                      <a:pPr algn="r"/>
                      <a:r>
                        <a:rPr sz="1200" b="0" i="0" u="none" dirty="0">
                          <a:solidFill>
                            <a:srgbClr val="333333"/>
                          </a:solidFill>
                          <a:latin typeface="Arial"/>
                        </a:rPr>
                        <a:t>0</a:t>
                      </a:r>
                    </a:p>
                  </a:txBody>
                  <a:tcPr>
                    <a:solidFill>
                      <a:srgbClr val="EFEFEF"/>
                    </a:solidFill>
                  </a:tcPr>
                </a:tc>
                <a:extLst>
                  <a:ext uri="{0D108BD9-81ED-4DB2-BD59-A6C34878D82A}">
                    <a16:rowId xmlns:a16="http://schemas.microsoft.com/office/drawing/2014/main" val="3787693976"/>
                  </a:ext>
                </a:extLst>
              </a:tr>
              <a:tr h="913732">
                <a:tc>
                  <a:txBody>
                    <a:bodyPr/>
                    <a:lstStyle/>
                    <a:p>
                      <a:pPr algn="r"/>
                      <a:r>
                        <a:rPr sz="1200" b="0" i="0" u="none" dirty="0">
                          <a:solidFill>
                            <a:srgbClr val="333333"/>
                          </a:solidFill>
                          <a:latin typeface="Arial"/>
                        </a:rPr>
                        <a:t>2</a:t>
                      </a:r>
                    </a:p>
                  </a:txBody>
                  <a:tcPr/>
                </a:tc>
                <a:extLst>
                  <a:ext uri="{0D108BD9-81ED-4DB2-BD59-A6C34878D82A}">
                    <a16:rowId xmlns:a16="http://schemas.microsoft.com/office/drawing/2014/main" val="4259205684"/>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6400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22. </a:t>
            </a:r>
            <a:r>
              <a:rPr sz="1400" b="1" i="0" u="none">
                <a:solidFill>
                  <a:srgbClr val="8E44AD"/>
                </a:solidFill>
                <a:latin typeface="Arial"/>
              </a:rPr>
              <a:t>Miten sinä jaksat?</a:t>
            </a:r>
            <a:br>
              <a:rPr sz="1400" b="1" i="0" u="none">
                <a:solidFill>
                  <a:srgbClr val="8E44AD"/>
                </a:solidFill>
                <a:latin typeface="Arial"/>
              </a:rPr>
            </a:br>
            <a:br>
              <a:rPr sz="1400" b="1" i="0" u="none">
                <a:solidFill>
                  <a:srgbClr val="8E44AD"/>
                </a:solidFill>
                <a:latin typeface="Arial"/>
              </a:rPr>
            </a:br>
            <a:r>
              <a:rPr sz="1400" b="1" i="0" u="none">
                <a:latin typeface="Arial" pitchFamily="34" charset="0"/>
              </a:rPr>
              <a:t>Millaiseksi koet henkisen hyvinvointisi?</a:t>
            </a:r>
          </a:p>
        </p:txBody>
      </p:sp>
      <p:sp>
        <p:nvSpPr>
          <p:cNvPr id="3" name="New shape"/>
          <p:cNvSpPr/>
          <p:nvPr/>
        </p:nvSpPr>
        <p:spPr>
          <a:xfrm>
            <a:off x="254000" y="108458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291</a:t>
            </a:r>
          </a:p>
        </p:txBody>
      </p:sp>
      <p:graphicFrame>
        <p:nvGraphicFramePr>
          <p:cNvPr id="4" name="New Table"/>
          <p:cNvGraphicFramePr>
            <a:graphicFrameLocks noGrp="1"/>
          </p:cNvGraphicFramePr>
          <p:nvPr>
            <p:extLst>
              <p:ext uri="{D42A27DB-BD31-4B8C-83A1-F6EECF244321}">
                <p14:modId xmlns:p14="http://schemas.microsoft.com/office/powerpoint/2010/main" val="3741586643"/>
              </p:ext>
            </p:extLst>
          </p:nvPr>
        </p:nvGraphicFramePr>
        <p:xfrm>
          <a:off x="254000" y="1457960"/>
          <a:ext cx="9010350" cy="1644144"/>
        </p:xfrm>
        <a:graphic>
          <a:graphicData uri="http://schemas.openxmlformats.org/drawingml/2006/table">
            <a:tbl>
              <a:tblPr firstRow="1" bandRow="1"/>
              <a:tblGrid>
                <a:gridCol w="1501725">
                  <a:extLst>
                    <a:ext uri="{9D8B030D-6E8A-4147-A177-3AD203B41FA5}">
                      <a16:colId xmlns:a16="http://schemas.microsoft.com/office/drawing/2014/main" val="20000"/>
                    </a:ext>
                  </a:extLst>
                </a:gridCol>
                <a:gridCol w="1501725">
                  <a:extLst>
                    <a:ext uri="{9D8B030D-6E8A-4147-A177-3AD203B41FA5}">
                      <a16:colId xmlns:a16="http://schemas.microsoft.com/office/drawing/2014/main" val="20001"/>
                    </a:ext>
                  </a:extLst>
                </a:gridCol>
                <a:gridCol w="1501725">
                  <a:extLst>
                    <a:ext uri="{9D8B030D-6E8A-4147-A177-3AD203B41FA5}">
                      <a16:colId xmlns:a16="http://schemas.microsoft.com/office/drawing/2014/main" val="20002"/>
                    </a:ext>
                  </a:extLst>
                </a:gridCol>
                <a:gridCol w="1501725">
                  <a:extLst>
                    <a:ext uri="{9D8B030D-6E8A-4147-A177-3AD203B41FA5}">
                      <a16:colId xmlns:a16="http://schemas.microsoft.com/office/drawing/2014/main" val="20003"/>
                    </a:ext>
                  </a:extLst>
                </a:gridCol>
                <a:gridCol w="1501725">
                  <a:extLst>
                    <a:ext uri="{9D8B030D-6E8A-4147-A177-3AD203B41FA5}">
                      <a16:colId xmlns:a16="http://schemas.microsoft.com/office/drawing/2014/main" val="20004"/>
                    </a:ext>
                  </a:extLst>
                </a:gridCol>
                <a:gridCol w="1501725">
                  <a:extLst>
                    <a:ext uri="{9D8B030D-6E8A-4147-A177-3AD203B41FA5}">
                      <a16:colId xmlns:a16="http://schemas.microsoft.com/office/drawing/2014/main" val="20005"/>
                    </a:ext>
                  </a:extLst>
                </a:gridCol>
              </a:tblGrid>
              <a:tr h="822072">
                <a:tc>
                  <a:txBody>
                    <a:bodyPr/>
                    <a:lstStyle/>
                    <a:p>
                      <a:pPr algn="r"/>
                      <a:r>
                        <a:rPr sz="1200" b="1" i="0" u="none">
                          <a:solidFill>
                            <a:srgbClr val="333333"/>
                          </a:solidFill>
                          <a:latin typeface="Arial"/>
                        </a:rPr>
                        <a:t>Minimiarvo</a:t>
                      </a:r>
                    </a:p>
                  </a:txBody>
                  <a:tcPr>
                    <a:lnB w="25400">
                      <a:solidFill>
                        <a:srgbClr val="124456"/>
                      </a:solidFill>
                    </a:lnB>
                  </a:tcPr>
                </a:tc>
                <a:tc>
                  <a:txBody>
                    <a:bodyPr/>
                    <a:lstStyle/>
                    <a:p>
                      <a:pPr algn="r"/>
                      <a:r>
                        <a:rPr sz="1200" b="1" i="0" u="none">
                          <a:solidFill>
                            <a:srgbClr val="333333"/>
                          </a:solidFill>
                          <a:latin typeface="Arial"/>
                        </a:rPr>
                        <a:t>Maksimiarvo</a:t>
                      </a:r>
                    </a:p>
                  </a:txBody>
                  <a:tcPr>
                    <a:lnB w="25400">
                      <a:solidFill>
                        <a:srgbClr val="124456"/>
                      </a:solidFill>
                    </a:lnB>
                  </a:tcPr>
                </a:tc>
                <a:tc>
                  <a:txBody>
                    <a:bodyPr/>
                    <a:lstStyle/>
                    <a:p>
                      <a:pPr algn="r"/>
                      <a:r>
                        <a:rPr sz="1200" b="1" i="0" u="none" dirty="0" err="1">
                          <a:solidFill>
                            <a:srgbClr val="00B0F0"/>
                          </a:solidFill>
                          <a:latin typeface="Arial"/>
                        </a:rPr>
                        <a:t>Keskiarvo</a:t>
                      </a:r>
                      <a:endParaRPr sz="1200" b="1" i="0" u="none" dirty="0">
                        <a:solidFill>
                          <a:srgbClr val="00B0F0"/>
                        </a:solidFill>
                        <a:latin typeface="Arial"/>
                      </a:endParaRPr>
                    </a:p>
                  </a:txBody>
                  <a:tcPr>
                    <a:lnB w="25400">
                      <a:solidFill>
                        <a:srgbClr val="124456"/>
                      </a:solidFill>
                    </a:lnB>
                  </a:tcPr>
                </a:tc>
                <a:tc>
                  <a:txBody>
                    <a:bodyPr/>
                    <a:lstStyle/>
                    <a:p>
                      <a:pPr algn="r"/>
                      <a:r>
                        <a:rPr sz="1200" b="1" i="0" u="none">
                          <a:solidFill>
                            <a:srgbClr val="333333"/>
                          </a:solidFill>
                          <a:latin typeface="Arial"/>
                        </a:rPr>
                        <a:t>Mediaani</a:t>
                      </a:r>
                    </a:p>
                  </a:txBody>
                  <a:tcPr>
                    <a:lnB w="25400">
                      <a:solidFill>
                        <a:srgbClr val="124456"/>
                      </a:solidFill>
                    </a:lnB>
                  </a:tcPr>
                </a:tc>
                <a:tc>
                  <a:txBody>
                    <a:bodyPr/>
                    <a:lstStyle/>
                    <a:p>
                      <a:pPr algn="r"/>
                      <a:r>
                        <a:rPr sz="1200" b="1" i="0" u="none">
                          <a:solidFill>
                            <a:srgbClr val="333333"/>
                          </a:solidFill>
                          <a:latin typeface="Arial"/>
                        </a:rPr>
                        <a:t>Summa</a:t>
                      </a:r>
                    </a:p>
                  </a:txBody>
                  <a:tcPr>
                    <a:lnB w="25400">
                      <a:solidFill>
                        <a:srgbClr val="124456"/>
                      </a:solidFill>
                    </a:lnB>
                  </a:tcPr>
                </a:tc>
                <a:tc>
                  <a:txBody>
                    <a:bodyPr/>
                    <a:lstStyle/>
                    <a:p>
                      <a:pPr algn="r"/>
                      <a:r>
                        <a:rPr sz="1200" b="1" i="0" u="none">
                          <a:solidFill>
                            <a:srgbClr val="333333"/>
                          </a:solidFill>
                          <a:latin typeface="Arial"/>
                        </a:rPr>
                        <a:t>Keskihajonta</a:t>
                      </a:r>
                    </a:p>
                  </a:txBody>
                  <a:tcPr>
                    <a:lnB w="25400">
                      <a:solidFill>
                        <a:srgbClr val="124456"/>
                      </a:solidFill>
                    </a:lnB>
                  </a:tcPr>
                </a:tc>
                <a:extLst>
                  <a:ext uri="{0D108BD9-81ED-4DB2-BD59-A6C34878D82A}">
                    <a16:rowId xmlns:a16="http://schemas.microsoft.com/office/drawing/2014/main" val="10000"/>
                  </a:ext>
                </a:extLst>
              </a:tr>
              <a:tr h="822072">
                <a:tc>
                  <a:txBody>
                    <a:bodyPr/>
                    <a:lstStyle/>
                    <a:p>
                      <a:pPr algn="r"/>
                      <a:r>
                        <a:rPr sz="1200" b="0" i="0" u="none">
                          <a:solidFill>
                            <a:srgbClr val="333333"/>
                          </a:solidFill>
                          <a:latin typeface="Arial"/>
                        </a:rPr>
                        <a:t>1,0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5,0</a:t>
                      </a:r>
                    </a:p>
                  </a:txBody>
                  <a:tcPr>
                    <a:lnT w="25400" cap="flat" cmpd="sng" algn="ctr">
                      <a:solidFill>
                        <a:srgbClr val="124456"/>
                      </a:solidFill>
                      <a:prstDash val="solid"/>
                      <a:round/>
                      <a:headEnd type="none" w="med" len="med"/>
                      <a:tailEnd type="none" w="med" len="med"/>
                    </a:lnT>
                  </a:tcPr>
                </a:tc>
                <a:tc>
                  <a:txBody>
                    <a:bodyPr/>
                    <a:lstStyle/>
                    <a:p>
                      <a:pPr algn="r"/>
                      <a:r>
                        <a:rPr sz="1200" b="1" i="0" u="none" dirty="0">
                          <a:solidFill>
                            <a:srgbClr val="00B0F0"/>
                          </a:solidFill>
                          <a:latin typeface="Arial"/>
                        </a:rPr>
                        <a:t>3,4</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4,0</a:t>
                      </a:r>
                    </a:p>
                  </a:txBody>
                  <a:tcPr>
                    <a:lnT w="25400" cap="flat" cmpd="sng" algn="ctr">
                      <a:solidFill>
                        <a:srgbClr val="124456"/>
                      </a:solidFill>
                      <a:prstDash val="solid"/>
                      <a:round/>
                      <a:headEnd type="none" w="med" len="med"/>
                      <a:tailEnd type="none" w="med" len="med"/>
                    </a:lnT>
                  </a:tcPr>
                </a:tc>
                <a:tc>
                  <a:txBody>
                    <a:bodyPr/>
                    <a:lstStyle/>
                    <a:p>
                      <a:pPr algn="r"/>
                      <a:r>
                        <a:rPr sz="1200" b="0" i="0" u="none">
                          <a:solidFill>
                            <a:srgbClr val="333333"/>
                          </a:solidFill>
                          <a:latin typeface="Arial"/>
                        </a:rPr>
                        <a:t>986,0</a:t>
                      </a:r>
                    </a:p>
                  </a:txBody>
                  <a:tcPr>
                    <a:lnT w="25400" cap="flat" cmpd="sng" algn="ctr">
                      <a:solidFill>
                        <a:srgbClr val="124456"/>
                      </a:solidFill>
                      <a:prstDash val="solid"/>
                      <a:round/>
                      <a:headEnd type="none" w="med" len="med"/>
                      <a:tailEnd type="none" w="med" len="med"/>
                    </a:lnT>
                  </a:tcPr>
                </a:tc>
                <a:tc>
                  <a:txBody>
                    <a:bodyPr/>
                    <a:lstStyle/>
                    <a:p>
                      <a:pPr algn="r"/>
                      <a:r>
                        <a:rPr sz="1200" b="0" i="0" u="none" dirty="0">
                          <a:solidFill>
                            <a:srgbClr val="333333"/>
                          </a:solidFill>
                          <a:latin typeface="Arial"/>
                        </a:rPr>
                        <a:t>1,1</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001"/>
                  </a:ext>
                </a:extLst>
              </a:tr>
            </a:tbl>
          </a:graphicData>
        </a:graphic>
      </p:graphicFrame>
      <p:pic>
        <p:nvPicPr>
          <p:cNvPr id="5" name="Kuva 4">
            <a:extLst>
              <a:ext uri="{FF2B5EF4-FFF2-40B4-BE49-F238E27FC236}">
                <a16:creationId xmlns:a16="http://schemas.microsoft.com/office/drawing/2014/main" id="{D8254144-3314-A161-10CC-48D32167C6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23. Mitkä asiat aiheuttavat sinulle huolta tällä hetkellä?</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395, valittujen vastausten lukumäärä: 622</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Kuva 5">
            <a:extLst>
              <a:ext uri="{FF2B5EF4-FFF2-40B4-BE49-F238E27FC236}">
                <a16:creationId xmlns:a16="http://schemas.microsoft.com/office/drawing/2014/main" id="{0A6A815E-D361-9108-B068-465A194C99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5" name="Taulukko 4">
            <a:extLst>
              <a:ext uri="{FF2B5EF4-FFF2-40B4-BE49-F238E27FC236}">
                <a16:creationId xmlns:a16="http://schemas.microsoft.com/office/drawing/2014/main" id="{058C4AA4-70C2-013D-2136-647EC9F44114}"/>
              </a:ext>
            </a:extLst>
          </p:cNvPr>
          <p:cNvGraphicFramePr>
            <a:graphicFrameLocks noGrp="1"/>
          </p:cNvGraphicFramePr>
          <p:nvPr>
            <p:extLst>
              <p:ext uri="{D42A27DB-BD31-4B8C-83A1-F6EECF244321}">
                <p14:modId xmlns:p14="http://schemas.microsoft.com/office/powerpoint/2010/main" val="1445201759"/>
              </p:ext>
            </p:extLst>
          </p:nvPr>
        </p:nvGraphicFramePr>
        <p:xfrm>
          <a:off x="8225325" y="836712"/>
          <a:ext cx="823003" cy="4871559"/>
        </p:xfrm>
        <a:graphic>
          <a:graphicData uri="http://schemas.openxmlformats.org/drawingml/2006/table">
            <a:tbl>
              <a:tblPr firstRow="1" bandRow="1"/>
              <a:tblGrid>
                <a:gridCol w="823003">
                  <a:extLst>
                    <a:ext uri="{9D8B030D-6E8A-4147-A177-3AD203B41FA5}">
                      <a16:colId xmlns:a16="http://schemas.microsoft.com/office/drawing/2014/main" val="4150502117"/>
                    </a:ext>
                  </a:extLst>
                </a:gridCol>
              </a:tblGrid>
              <a:tr h="361863">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3078470013"/>
                  </a:ext>
                </a:extLst>
              </a:tr>
              <a:tr h="751616">
                <a:tc>
                  <a:txBody>
                    <a:bodyPr/>
                    <a:lstStyle/>
                    <a:p>
                      <a:pPr algn="r"/>
                      <a:r>
                        <a:rPr sz="1200" b="0" i="0" u="none" dirty="0">
                          <a:solidFill>
                            <a:srgbClr val="333333"/>
                          </a:solidFill>
                          <a:latin typeface="Arial"/>
                        </a:rPr>
                        <a:t>105</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3140133886"/>
                  </a:ext>
                </a:extLst>
              </a:tr>
              <a:tr h="751616">
                <a:tc>
                  <a:txBody>
                    <a:bodyPr/>
                    <a:lstStyle/>
                    <a:p>
                      <a:pPr algn="r"/>
                      <a:r>
                        <a:rPr sz="1200" b="0" i="0" u="none" dirty="0">
                          <a:solidFill>
                            <a:srgbClr val="333333"/>
                          </a:solidFill>
                          <a:latin typeface="Arial"/>
                        </a:rPr>
                        <a:t>120</a:t>
                      </a:r>
                    </a:p>
                  </a:txBody>
                  <a:tcPr>
                    <a:solidFill>
                      <a:srgbClr val="EFEFEF"/>
                    </a:solidFill>
                  </a:tcPr>
                </a:tc>
                <a:extLst>
                  <a:ext uri="{0D108BD9-81ED-4DB2-BD59-A6C34878D82A}">
                    <a16:rowId xmlns:a16="http://schemas.microsoft.com/office/drawing/2014/main" val="777696728"/>
                  </a:ext>
                </a:extLst>
              </a:tr>
              <a:tr h="751616">
                <a:tc>
                  <a:txBody>
                    <a:bodyPr/>
                    <a:lstStyle/>
                    <a:p>
                      <a:pPr algn="r"/>
                      <a:r>
                        <a:rPr sz="1200" b="0" i="0" u="none" dirty="0">
                          <a:solidFill>
                            <a:srgbClr val="333333"/>
                          </a:solidFill>
                          <a:latin typeface="Arial"/>
                        </a:rPr>
                        <a:t>188</a:t>
                      </a:r>
                    </a:p>
                  </a:txBody>
                  <a:tcPr/>
                </a:tc>
                <a:extLst>
                  <a:ext uri="{0D108BD9-81ED-4DB2-BD59-A6C34878D82A}">
                    <a16:rowId xmlns:a16="http://schemas.microsoft.com/office/drawing/2014/main" val="3734568739"/>
                  </a:ext>
                </a:extLst>
              </a:tr>
              <a:tr h="751616">
                <a:tc>
                  <a:txBody>
                    <a:bodyPr/>
                    <a:lstStyle/>
                    <a:p>
                      <a:pPr algn="r"/>
                      <a:r>
                        <a:rPr sz="1200" b="0" i="0" u="none" dirty="0">
                          <a:solidFill>
                            <a:srgbClr val="333333"/>
                          </a:solidFill>
                          <a:latin typeface="Arial"/>
                        </a:rPr>
                        <a:t>64</a:t>
                      </a:r>
                    </a:p>
                  </a:txBody>
                  <a:tcPr>
                    <a:solidFill>
                      <a:srgbClr val="EFEFEF"/>
                    </a:solidFill>
                  </a:tcPr>
                </a:tc>
                <a:extLst>
                  <a:ext uri="{0D108BD9-81ED-4DB2-BD59-A6C34878D82A}">
                    <a16:rowId xmlns:a16="http://schemas.microsoft.com/office/drawing/2014/main" val="1913918614"/>
                  </a:ext>
                </a:extLst>
              </a:tr>
              <a:tr h="751616">
                <a:tc>
                  <a:txBody>
                    <a:bodyPr/>
                    <a:lstStyle/>
                    <a:p>
                      <a:pPr algn="r"/>
                      <a:r>
                        <a:rPr sz="1200" b="0" i="0" u="none" dirty="0">
                          <a:solidFill>
                            <a:srgbClr val="333333"/>
                          </a:solidFill>
                          <a:latin typeface="Arial"/>
                        </a:rPr>
                        <a:t>118</a:t>
                      </a:r>
                    </a:p>
                  </a:txBody>
                  <a:tcPr/>
                </a:tc>
                <a:extLst>
                  <a:ext uri="{0D108BD9-81ED-4DB2-BD59-A6C34878D82A}">
                    <a16:rowId xmlns:a16="http://schemas.microsoft.com/office/drawing/2014/main" val="3341810923"/>
                  </a:ext>
                </a:extLst>
              </a:tr>
              <a:tr h="751616">
                <a:tc>
                  <a:txBody>
                    <a:bodyPr/>
                    <a:lstStyle/>
                    <a:p>
                      <a:pPr algn="r"/>
                      <a:r>
                        <a:rPr sz="1200" b="0" i="0" u="none" dirty="0">
                          <a:solidFill>
                            <a:srgbClr val="333333"/>
                          </a:solidFill>
                          <a:latin typeface="Arial"/>
                        </a:rPr>
                        <a:t>27</a:t>
                      </a:r>
                    </a:p>
                  </a:txBody>
                  <a:tcPr>
                    <a:solidFill>
                      <a:srgbClr val="EFEFEF"/>
                    </a:solidFill>
                  </a:tcPr>
                </a:tc>
                <a:extLst>
                  <a:ext uri="{0D108BD9-81ED-4DB2-BD59-A6C34878D82A}">
                    <a16:rowId xmlns:a16="http://schemas.microsoft.com/office/drawing/2014/main" val="3014544279"/>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24. Kaipaatko apua henkiseen jaksamiseen liittyen?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393</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Kuva 5">
            <a:extLst>
              <a:ext uri="{FF2B5EF4-FFF2-40B4-BE49-F238E27FC236}">
                <a16:creationId xmlns:a16="http://schemas.microsoft.com/office/drawing/2014/main" id="{516C5249-D5A8-9D08-D47F-0FA8922A1FF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5" name="Taulukko 4">
            <a:extLst>
              <a:ext uri="{FF2B5EF4-FFF2-40B4-BE49-F238E27FC236}">
                <a16:creationId xmlns:a16="http://schemas.microsoft.com/office/drawing/2014/main" id="{928867E4-9C7B-AA75-70B3-FDC689334000}"/>
              </a:ext>
            </a:extLst>
          </p:cNvPr>
          <p:cNvGraphicFramePr>
            <a:graphicFrameLocks noGrp="1"/>
          </p:cNvGraphicFramePr>
          <p:nvPr>
            <p:extLst>
              <p:ext uri="{D42A27DB-BD31-4B8C-83A1-F6EECF244321}">
                <p14:modId xmlns:p14="http://schemas.microsoft.com/office/powerpoint/2010/main" val="2309076423"/>
              </p:ext>
            </p:extLst>
          </p:nvPr>
        </p:nvGraphicFramePr>
        <p:xfrm>
          <a:off x="8184233" y="725264"/>
          <a:ext cx="720080" cy="5080000"/>
        </p:xfrm>
        <a:graphic>
          <a:graphicData uri="http://schemas.openxmlformats.org/drawingml/2006/table">
            <a:tbl>
              <a:tblPr firstRow="1" bandRow="1"/>
              <a:tblGrid>
                <a:gridCol w="720080">
                  <a:extLst>
                    <a:ext uri="{9D8B030D-6E8A-4147-A177-3AD203B41FA5}">
                      <a16:colId xmlns:a16="http://schemas.microsoft.com/office/drawing/2014/main" val="3275116503"/>
                    </a:ext>
                  </a:extLst>
                </a:gridCol>
              </a:tblGrid>
              <a:tr h="466952">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290651042"/>
                  </a:ext>
                </a:extLst>
              </a:tr>
              <a:tr h="2306524">
                <a:tc>
                  <a:txBody>
                    <a:bodyPr/>
                    <a:lstStyle/>
                    <a:p>
                      <a:pPr algn="r"/>
                      <a:r>
                        <a:rPr sz="1200" b="0" i="0" u="none" dirty="0">
                          <a:solidFill>
                            <a:srgbClr val="333333"/>
                          </a:solidFill>
                          <a:latin typeface="Arial"/>
                        </a:rPr>
                        <a:t>25</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605829793"/>
                  </a:ext>
                </a:extLst>
              </a:tr>
              <a:tr h="2306524">
                <a:tc>
                  <a:txBody>
                    <a:bodyPr/>
                    <a:lstStyle/>
                    <a:p>
                      <a:pPr algn="r"/>
                      <a:r>
                        <a:rPr sz="1200" b="0" i="0" u="none" dirty="0">
                          <a:solidFill>
                            <a:srgbClr val="333333"/>
                          </a:solidFill>
                          <a:latin typeface="Arial"/>
                        </a:rPr>
                        <a:t>368</a:t>
                      </a:r>
                    </a:p>
                  </a:txBody>
                  <a:tcPr>
                    <a:solidFill>
                      <a:srgbClr val="EFEFEF"/>
                    </a:solidFill>
                  </a:tcPr>
                </a:tc>
                <a:extLst>
                  <a:ext uri="{0D108BD9-81ED-4DB2-BD59-A6C34878D82A}">
                    <a16:rowId xmlns:a16="http://schemas.microsoft.com/office/drawing/2014/main" val="4235425325"/>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6400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dirty="0">
                <a:latin typeface="Arial" pitchFamily="34" charset="0"/>
              </a:rPr>
              <a:t>2</a:t>
            </a:r>
            <a:r>
              <a:rPr lang="fi-FI" sz="1400" b="1" i="0" u="none" dirty="0">
                <a:latin typeface="Arial" pitchFamily="34" charset="0"/>
              </a:rPr>
              <a:t>5</a:t>
            </a:r>
            <a:r>
              <a:rPr sz="1400" b="1" i="0" u="none" dirty="0">
                <a:latin typeface="Arial" pitchFamily="34" charset="0"/>
              </a:rPr>
              <a:t>. </a:t>
            </a:r>
            <a:r>
              <a:rPr sz="1400" b="1" i="0" u="none" dirty="0" err="1">
                <a:solidFill>
                  <a:srgbClr val="8E44AD"/>
                </a:solidFill>
                <a:latin typeface="Arial"/>
              </a:rPr>
              <a:t>Lopuksi</a:t>
            </a:r>
            <a:r>
              <a:rPr sz="1400" b="1" i="0" u="none" dirty="0">
                <a:solidFill>
                  <a:srgbClr val="8E44AD"/>
                </a:solidFill>
                <a:latin typeface="Arial"/>
              </a:rPr>
              <a:t> </a:t>
            </a:r>
            <a:r>
              <a:rPr sz="1400" b="1" i="0" u="none" dirty="0" err="1">
                <a:solidFill>
                  <a:srgbClr val="8E44AD"/>
                </a:solidFill>
                <a:latin typeface="Arial"/>
              </a:rPr>
              <a:t>muutamia</a:t>
            </a:r>
            <a:r>
              <a:rPr sz="1400" b="1" i="0" u="none" dirty="0">
                <a:solidFill>
                  <a:srgbClr val="8E44AD"/>
                </a:solidFill>
                <a:latin typeface="Arial"/>
              </a:rPr>
              <a:t> </a:t>
            </a:r>
            <a:r>
              <a:rPr sz="1400" b="1" i="0" u="none" dirty="0" err="1">
                <a:solidFill>
                  <a:srgbClr val="8E44AD"/>
                </a:solidFill>
                <a:latin typeface="Arial"/>
              </a:rPr>
              <a:t>taustatietoja</a:t>
            </a:r>
            <a:br>
              <a:rPr sz="1400" b="1" i="0" u="none" dirty="0">
                <a:solidFill>
                  <a:srgbClr val="8E44AD"/>
                </a:solidFill>
                <a:latin typeface="Arial"/>
              </a:rPr>
            </a:br>
            <a:br>
              <a:rPr sz="1400" b="1" i="0" u="none" dirty="0">
                <a:solidFill>
                  <a:srgbClr val="8E44AD"/>
                </a:solidFill>
                <a:latin typeface="Arial"/>
              </a:rPr>
            </a:br>
            <a:r>
              <a:rPr sz="1400" b="1" i="0" u="none" dirty="0" err="1">
                <a:latin typeface="Arial" pitchFamily="34" charset="0"/>
              </a:rPr>
              <a:t>Valitse</a:t>
            </a:r>
            <a:r>
              <a:rPr sz="1400" b="1" i="0" u="none" dirty="0">
                <a:latin typeface="Arial" pitchFamily="34" charset="0"/>
              </a:rPr>
              <a:t> </a:t>
            </a:r>
            <a:r>
              <a:rPr sz="1400" b="1" i="0" u="none" dirty="0" err="1">
                <a:latin typeface="Arial" pitchFamily="34" charset="0"/>
              </a:rPr>
              <a:t>yrityksesi</a:t>
            </a:r>
            <a:r>
              <a:rPr sz="1400" b="1" i="0" u="none" dirty="0">
                <a:latin typeface="Arial" pitchFamily="34" charset="0"/>
              </a:rPr>
              <a:t> </a:t>
            </a:r>
            <a:r>
              <a:rPr sz="1400" b="1" i="0" u="none" dirty="0" err="1">
                <a:latin typeface="Arial" pitchFamily="34" charset="0"/>
              </a:rPr>
              <a:t>toimiala</a:t>
            </a:r>
            <a:endParaRPr sz="1400" b="1" i="0" u="none" dirty="0">
              <a:latin typeface="Arial" pitchFamily="34" charset="0"/>
            </a:endParaRPr>
          </a:p>
        </p:txBody>
      </p:sp>
      <p:sp>
        <p:nvSpPr>
          <p:cNvPr id="3" name="New shape"/>
          <p:cNvSpPr/>
          <p:nvPr/>
        </p:nvSpPr>
        <p:spPr>
          <a:xfrm>
            <a:off x="254000" y="108458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397</a:t>
            </a:r>
          </a:p>
        </p:txBody>
      </p:sp>
      <p:graphicFrame>
        <p:nvGraphicFramePr>
          <p:cNvPr id="4" name="ChartObject"/>
          <p:cNvGraphicFramePr/>
          <p:nvPr/>
        </p:nvGraphicFramePr>
        <p:xfrm>
          <a:off x="254000" y="145796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Kuva 5">
            <a:extLst>
              <a:ext uri="{FF2B5EF4-FFF2-40B4-BE49-F238E27FC236}">
                <a16:creationId xmlns:a16="http://schemas.microsoft.com/office/drawing/2014/main" id="{ECFDB1DB-08E7-E697-1A84-54C362F5D3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5" name="Taulukko 4">
            <a:extLst>
              <a:ext uri="{FF2B5EF4-FFF2-40B4-BE49-F238E27FC236}">
                <a16:creationId xmlns:a16="http://schemas.microsoft.com/office/drawing/2014/main" id="{C72AA18B-0FDC-BF93-1925-81D2C94916CF}"/>
              </a:ext>
            </a:extLst>
          </p:cNvPr>
          <p:cNvGraphicFramePr>
            <a:graphicFrameLocks noGrp="1"/>
          </p:cNvGraphicFramePr>
          <p:nvPr>
            <p:extLst>
              <p:ext uri="{D42A27DB-BD31-4B8C-83A1-F6EECF244321}">
                <p14:modId xmlns:p14="http://schemas.microsoft.com/office/powerpoint/2010/main" val="584770408"/>
              </p:ext>
            </p:extLst>
          </p:nvPr>
        </p:nvGraphicFramePr>
        <p:xfrm>
          <a:off x="8225325" y="1156588"/>
          <a:ext cx="895011" cy="5008716"/>
        </p:xfrm>
        <a:graphic>
          <a:graphicData uri="http://schemas.openxmlformats.org/drawingml/2006/table">
            <a:tbl>
              <a:tblPr firstRow="1" bandRow="1"/>
              <a:tblGrid>
                <a:gridCol w="895011">
                  <a:extLst>
                    <a:ext uri="{9D8B030D-6E8A-4147-A177-3AD203B41FA5}">
                      <a16:colId xmlns:a16="http://schemas.microsoft.com/office/drawing/2014/main" val="3203596549"/>
                    </a:ext>
                  </a:extLst>
                </a:gridCol>
              </a:tblGrid>
              <a:tr h="422900">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1603854446"/>
                  </a:ext>
                </a:extLst>
              </a:tr>
              <a:tr h="1146454">
                <a:tc>
                  <a:txBody>
                    <a:bodyPr/>
                    <a:lstStyle/>
                    <a:p>
                      <a:pPr algn="r"/>
                      <a:r>
                        <a:rPr sz="1200" b="0" i="0" u="none" dirty="0">
                          <a:solidFill>
                            <a:srgbClr val="333333"/>
                          </a:solidFill>
                          <a:latin typeface="Arial"/>
                        </a:rPr>
                        <a:t>57</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2091233797"/>
                  </a:ext>
                </a:extLst>
              </a:tr>
              <a:tr h="1146454">
                <a:tc>
                  <a:txBody>
                    <a:bodyPr/>
                    <a:lstStyle/>
                    <a:p>
                      <a:pPr algn="r"/>
                      <a:r>
                        <a:rPr sz="1200" b="0" i="0" u="none" dirty="0">
                          <a:solidFill>
                            <a:srgbClr val="333333"/>
                          </a:solidFill>
                          <a:latin typeface="Arial"/>
                        </a:rPr>
                        <a:t>61</a:t>
                      </a:r>
                    </a:p>
                  </a:txBody>
                  <a:tcPr>
                    <a:solidFill>
                      <a:srgbClr val="EFEFEF"/>
                    </a:solidFill>
                  </a:tcPr>
                </a:tc>
                <a:extLst>
                  <a:ext uri="{0D108BD9-81ED-4DB2-BD59-A6C34878D82A}">
                    <a16:rowId xmlns:a16="http://schemas.microsoft.com/office/drawing/2014/main" val="3467384329"/>
                  </a:ext>
                </a:extLst>
              </a:tr>
              <a:tr h="1146454">
                <a:tc>
                  <a:txBody>
                    <a:bodyPr/>
                    <a:lstStyle/>
                    <a:p>
                      <a:pPr algn="r"/>
                      <a:r>
                        <a:rPr sz="1200" b="0" i="0" u="none" dirty="0">
                          <a:solidFill>
                            <a:srgbClr val="333333"/>
                          </a:solidFill>
                          <a:latin typeface="Arial"/>
                        </a:rPr>
                        <a:t>58</a:t>
                      </a:r>
                    </a:p>
                  </a:txBody>
                  <a:tcPr/>
                </a:tc>
                <a:extLst>
                  <a:ext uri="{0D108BD9-81ED-4DB2-BD59-A6C34878D82A}">
                    <a16:rowId xmlns:a16="http://schemas.microsoft.com/office/drawing/2014/main" val="3660966479"/>
                  </a:ext>
                </a:extLst>
              </a:tr>
              <a:tr h="1146454">
                <a:tc>
                  <a:txBody>
                    <a:bodyPr/>
                    <a:lstStyle/>
                    <a:p>
                      <a:pPr algn="r"/>
                      <a:r>
                        <a:rPr sz="1200" b="0" i="0" u="none" dirty="0">
                          <a:solidFill>
                            <a:srgbClr val="333333"/>
                          </a:solidFill>
                          <a:latin typeface="Arial"/>
                        </a:rPr>
                        <a:t>221</a:t>
                      </a:r>
                    </a:p>
                  </a:txBody>
                  <a:tcPr>
                    <a:solidFill>
                      <a:srgbClr val="EFEFEF"/>
                    </a:solidFill>
                  </a:tcPr>
                </a:tc>
                <a:extLst>
                  <a:ext uri="{0D108BD9-81ED-4DB2-BD59-A6C34878D82A}">
                    <a16:rowId xmlns:a16="http://schemas.microsoft.com/office/drawing/2014/main" val="1699171944"/>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dirty="0">
                <a:latin typeface="Arial" pitchFamily="34" charset="0"/>
              </a:rPr>
              <a:t>2</a:t>
            </a:r>
            <a:r>
              <a:rPr lang="fi-FI" sz="1400" b="1" i="0" u="none" dirty="0">
                <a:latin typeface="Arial" pitchFamily="34" charset="0"/>
              </a:rPr>
              <a:t>6</a:t>
            </a:r>
            <a:r>
              <a:rPr sz="1400" b="1" i="0" u="none" dirty="0">
                <a:latin typeface="Arial" pitchFamily="34" charset="0"/>
              </a:rPr>
              <a:t>. Olen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399</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Kuva 5">
            <a:extLst>
              <a:ext uri="{FF2B5EF4-FFF2-40B4-BE49-F238E27FC236}">
                <a16:creationId xmlns:a16="http://schemas.microsoft.com/office/drawing/2014/main" id="{146C7465-4C85-B0DF-B990-450EA450A7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5" name="Taulukko 4">
            <a:extLst>
              <a:ext uri="{FF2B5EF4-FFF2-40B4-BE49-F238E27FC236}">
                <a16:creationId xmlns:a16="http://schemas.microsoft.com/office/drawing/2014/main" id="{51804923-C250-AC48-12CC-61308B5C2C79}"/>
              </a:ext>
            </a:extLst>
          </p:cNvPr>
          <p:cNvGraphicFramePr>
            <a:graphicFrameLocks noGrp="1"/>
          </p:cNvGraphicFramePr>
          <p:nvPr>
            <p:extLst>
              <p:ext uri="{D42A27DB-BD31-4B8C-83A1-F6EECF244321}">
                <p14:modId xmlns:p14="http://schemas.microsoft.com/office/powerpoint/2010/main" val="2438967479"/>
              </p:ext>
            </p:extLst>
          </p:nvPr>
        </p:nvGraphicFramePr>
        <p:xfrm>
          <a:off x="8256241" y="840740"/>
          <a:ext cx="792088" cy="4892516"/>
        </p:xfrm>
        <a:graphic>
          <a:graphicData uri="http://schemas.openxmlformats.org/drawingml/2006/table">
            <a:tbl>
              <a:tblPr firstRow="1" bandRow="1"/>
              <a:tblGrid>
                <a:gridCol w="792088">
                  <a:extLst>
                    <a:ext uri="{9D8B030D-6E8A-4147-A177-3AD203B41FA5}">
                      <a16:colId xmlns:a16="http://schemas.microsoft.com/office/drawing/2014/main" val="1221476935"/>
                    </a:ext>
                  </a:extLst>
                </a:gridCol>
              </a:tblGrid>
              <a:tr h="392906">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1566673773"/>
                  </a:ext>
                </a:extLst>
              </a:tr>
              <a:tr h="899922">
                <a:tc>
                  <a:txBody>
                    <a:bodyPr/>
                    <a:lstStyle/>
                    <a:p>
                      <a:pPr algn="r"/>
                      <a:r>
                        <a:rPr sz="1200" b="0" i="0" u="none" dirty="0">
                          <a:solidFill>
                            <a:srgbClr val="333333"/>
                          </a:solidFill>
                          <a:latin typeface="Arial"/>
                        </a:rPr>
                        <a:t>154</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3132335958"/>
                  </a:ext>
                </a:extLst>
              </a:tr>
              <a:tr h="899922">
                <a:tc>
                  <a:txBody>
                    <a:bodyPr/>
                    <a:lstStyle/>
                    <a:p>
                      <a:pPr algn="r"/>
                      <a:r>
                        <a:rPr sz="1200" b="0" i="0" u="none" dirty="0">
                          <a:solidFill>
                            <a:srgbClr val="333333"/>
                          </a:solidFill>
                          <a:latin typeface="Arial"/>
                        </a:rPr>
                        <a:t>147</a:t>
                      </a:r>
                    </a:p>
                  </a:txBody>
                  <a:tcPr>
                    <a:solidFill>
                      <a:srgbClr val="EFEFEF"/>
                    </a:solidFill>
                  </a:tcPr>
                </a:tc>
                <a:extLst>
                  <a:ext uri="{0D108BD9-81ED-4DB2-BD59-A6C34878D82A}">
                    <a16:rowId xmlns:a16="http://schemas.microsoft.com/office/drawing/2014/main" val="2436164380"/>
                  </a:ext>
                </a:extLst>
              </a:tr>
              <a:tr h="899922">
                <a:tc>
                  <a:txBody>
                    <a:bodyPr/>
                    <a:lstStyle/>
                    <a:p>
                      <a:pPr algn="r"/>
                      <a:r>
                        <a:rPr sz="1200" b="0" i="0" u="none" dirty="0">
                          <a:solidFill>
                            <a:srgbClr val="333333"/>
                          </a:solidFill>
                          <a:latin typeface="Arial"/>
                        </a:rPr>
                        <a:t>84</a:t>
                      </a:r>
                    </a:p>
                  </a:txBody>
                  <a:tcPr/>
                </a:tc>
                <a:extLst>
                  <a:ext uri="{0D108BD9-81ED-4DB2-BD59-A6C34878D82A}">
                    <a16:rowId xmlns:a16="http://schemas.microsoft.com/office/drawing/2014/main" val="565954780"/>
                  </a:ext>
                </a:extLst>
              </a:tr>
              <a:tr h="899922">
                <a:tc>
                  <a:txBody>
                    <a:bodyPr/>
                    <a:lstStyle/>
                    <a:p>
                      <a:pPr algn="r"/>
                      <a:r>
                        <a:rPr sz="1200" b="0" i="0" u="none" dirty="0">
                          <a:solidFill>
                            <a:srgbClr val="333333"/>
                          </a:solidFill>
                          <a:latin typeface="Arial"/>
                        </a:rPr>
                        <a:t>13</a:t>
                      </a:r>
                    </a:p>
                  </a:txBody>
                  <a:tcPr>
                    <a:solidFill>
                      <a:srgbClr val="EFEFEF"/>
                    </a:solidFill>
                  </a:tcPr>
                </a:tc>
                <a:extLst>
                  <a:ext uri="{0D108BD9-81ED-4DB2-BD59-A6C34878D82A}">
                    <a16:rowId xmlns:a16="http://schemas.microsoft.com/office/drawing/2014/main" val="1802101585"/>
                  </a:ext>
                </a:extLst>
              </a:tr>
              <a:tr h="899922">
                <a:tc>
                  <a:txBody>
                    <a:bodyPr/>
                    <a:lstStyle/>
                    <a:p>
                      <a:pPr algn="r"/>
                      <a:r>
                        <a:rPr sz="1200" b="0" i="0" u="none" dirty="0">
                          <a:solidFill>
                            <a:srgbClr val="333333"/>
                          </a:solidFill>
                          <a:latin typeface="Arial"/>
                        </a:rPr>
                        <a:t>1</a:t>
                      </a:r>
                    </a:p>
                  </a:txBody>
                  <a:tcPr/>
                </a:tc>
                <a:extLst>
                  <a:ext uri="{0D108BD9-81ED-4DB2-BD59-A6C34878D82A}">
                    <a16:rowId xmlns:a16="http://schemas.microsoft.com/office/drawing/2014/main" val="1349351177"/>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lang="fi-FI" sz="1400" b="1" dirty="0">
                <a:latin typeface="Arial" pitchFamily="34" charset="0"/>
              </a:rPr>
              <a:t>27</a:t>
            </a:r>
            <a:r>
              <a:rPr sz="1400" b="1" i="0" u="none" dirty="0">
                <a:latin typeface="Arial" pitchFamily="34" charset="0"/>
              </a:rPr>
              <a:t>. Olen</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398</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Kuva 5">
            <a:extLst>
              <a:ext uri="{FF2B5EF4-FFF2-40B4-BE49-F238E27FC236}">
                <a16:creationId xmlns:a16="http://schemas.microsoft.com/office/drawing/2014/main" id="{4868F7A9-3CA6-7D96-5B2F-EA6992DDCB7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5" name="Taulukko 4">
            <a:extLst>
              <a:ext uri="{FF2B5EF4-FFF2-40B4-BE49-F238E27FC236}">
                <a16:creationId xmlns:a16="http://schemas.microsoft.com/office/drawing/2014/main" id="{FD108929-5B0D-0191-C8BA-8CD90614A737}"/>
              </a:ext>
            </a:extLst>
          </p:cNvPr>
          <p:cNvGraphicFramePr>
            <a:graphicFrameLocks noGrp="1"/>
          </p:cNvGraphicFramePr>
          <p:nvPr>
            <p:extLst>
              <p:ext uri="{D42A27DB-BD31-4B8C-83A1-F6EECF244321}">
                <p14:modId xmlns:p14="http://schemas.microsoft.com/office/powerpoint/2010/main" val="2306740747"/>
              </p:ext>
            </p:extLst>
          </p:nvPr>
        </p:nvGraphicFramePr>
        <p:xfrm>
          <a:off x="8184232" y="870574"/>
          <a:ext cx="648072" cy="4862681"/>
        </p:xfrm>
        <a:graphic>
          <a:graphicData uri="http://schemas.openxmlformats.org/drawingml/2006/table">
            <a:tbl>
              <a:tblPr firstRow="1" bandRow="1"/>
              <a:tblGrid>
                <a:gridCol w="648072">
                  <a:extLst>
                    <a:ext uri="{9D8B030D-6E8A-4147-A177-3AD203B41FA5}">
                      <a16:colId xmlns:a16="http://schemas.microsoft.com/office/drawing/2014/main" val="380048235"/>
                    </a:ext>
                  </a:extLst>
                </a:gridCol>
              </a:tblGrid>
              <a:tr h="331151">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710584297"/>
                  </a:ext>
                </a:extLst>
              </a:tr>
              <a:tr h="1510510">
                <a:tc>
                  <a:txBody>
                    <a:bodyPr/>
                    <a:lstStyle/>
                    <a:p>
                      <a:pPr algn="r"/>
                      <a:r>
                        <a:rPr sz="1200" b="0" i="0" u="none" dirty="0">
                          <a:solidFill>
                            <a:srgbClr val="333333"/>
                          </a:solidFill>
                          <a:latin typeface="Arial"/>
                        </a:rPr>
                        <a:t>145</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298047684"/>
                  </a:ext>
                </a:extLst>
              </a:tr>
              <a:tr h="1510510">
                <a:tc>
                  <a:txBody>
                    <a:bodyPr/>
                    <a:lstStyle/>
                    <a:p>
                      <a:pPr algn="r"/>
                      <a:r>
                        <a:rPr sz="1200" b="0" i="0" u="none" dirty="0">
                          <a:solidFill>
                            <a:srgbClr val="333333"/>
                          </a:solidFill>
                          <a:latin typeface="Arial"/>
                        </a:rPr>
                        <a:t>251</a:t>
                      </a:r>
                    </a:p>
                  </a:txBody>
                  <a:tcPr>
                    <a:solidFill>
                      <a:srgbClr val="EFEFEF"/>
                    </a:solidFill>
                  </a:tcPr>
                </a:tc>
                <a:extLst>
                  <a:ext uri="{0D108BD9-81ED-4DB2-BD59-A6C34878D82A}">
                    <a16:rowId xmlns:a16="http://schemas.microsoft.com/office/drawing/2014/main" val="354383303"/>
                  </a:ext>
                </a:extLst>
              </a:tr>
              <a:tr h="1510510">
                <a:tc>
                  <a:txBody>
                    <a:bodyPr/>
                    <a:lstStyle/>
                    <a:p>
                      <a:pPr algn="r"/>
                      <a:r>
                        <a:rPr sz="1200" b="0" i="0" u="none" dirty="0">
                          <a:solidFill>
                            <a:srgbClr val="333333"/>
                          </a:solidFill>
                          <a:latin typeface="Arial"/>
                        </a:rPr>
                        <a:t>2</a:t>
                      </a:r>
                    </a:p>
                  </a:txBody>
                  <a:tcPr/>
                </a:tc>
                <a:extLst>
                  <a:ext uri="{0D108BD9-81ED-4DB2-BD59-A6C34878D82A}">
                    <a16:rowId xmlns:a16="http://schemas.microsoft.com/office/drawing/2014/main" val="1775761706"/>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lang="fi-FI" sz="1400" b="1" dirty="0">
                <a:latin typeface="Arial" pitchFamily="34" charset="0"/>
              </a:rPr>
              <a:t>28</a:t>
            </a:r>
            <a:r>
              <a:rPr sz="1400" b="1" i="0" u="none" dirty="0">
                <a:latin typeface="Arial" pitchFamily="34" charset="0"/>
              </a:rPr>
              <a:t>. </a:t>
            </a:r>
            <a:r>
              <a:rPr sz="1400" b="1" i="0" u="none" dirty="0" err="1">
                <a:latin typeface="Arial" pitchFamily="34" charset="0"/>
              </a:rPr>
              <a:t>Yrityksen</a:t>
            </a:r>
            <a:r>
              <a:rPr sz="1400" b="1" i="0" u="none" dirty="0">
                <a:latin typeface="Arial" pitchFamily="34" charset="0"/>
              </a:rPr>
              <a:t> </a:t>
            </a:r>
            <a:r>
              <a:rPr sz="1400" b="1" i="0" u="none" dirty="0" err="1">
                <a:latin typeface="Arial" pitchFamily="34" charset="0"/>
              </a:rPr>
              <a:t>kotipaikka</a:t>
            </a:r>
            <a:endParaRPr sz="1400" b="1" i="0" u="none" dirty="0">
              <a:latin typeface="Arial" pitchFamily="34" charset="0"/>
            </a:endParaRP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390</a:t>
            </a:r>
          </a:p>
        </p:txBody>
      </p:sp>
      <p:graphicFrame>
        <p:nvGraphicFramePr>
          <p:cNvPr id="4" name="ChartObject"/>
          <p:cNvGraphicFramePr/>
          <p:nvPr>
            <p:extLst>
              <p:ext uri="{D42A27DB-BD31-4B8C-83A1-F6EECF244321}">
                <p14:modId xmlns:p14="http://schemas.microsoft.com/office/powerpoint/2010/main" val="3317241884"/>
              </p:ext>
            </p:extLst>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6" name="Kuva 5">
            <a:extLst>
              <a:ext uri="{FF2B5EF4-FFF2-40B4-BE49-F238E27FC236}">
                <a16:creationId xmlns:a16="http://schemas.microsoft.com/office/drawing/2014/main" id="{2A807DCA-918A-B4CB-C4EF-E0D459988C2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5" name="Taulukko 4">
            <a:extLst>
              <a:ext uri="{FF2B5EF4-FFF2-40B4-BE49-F238E27FC236}">
                <a16:creationId xmlns:a16="http://schemas.microsoft.com/office/drawing/2014/main" id="{93688DDE-637C-E02F-88EE-1B475A1569BD}"/>
              </a:ext>
            </a:extLst>
          </p:cNvPr>
          <p:cNvGraphicFramePr>
            <a:graphicFrameLocks noGrp="1"/>
          </p:cNvGraphicFramePr>
          <p:nvPr>
            <p:extLst>
              <p:ext uri="{D42A27DB-BD31-4B8C-83A1-F6EECF244321}">
                <p14:modId xmlns:p14="http://schemas.microsoft.com/office/powerpoint/2010/main" val="702926396"/>
              </p:ext>
            </p:extLst>
          </p:nvPr>
        </p:nvGraphicFramePr>
        <p:xfrm>
          <a:off x="8184232" y="830296"/>
          <a:ext cx="448952" cy="5059680"/>
        </p:xfrm>
        <a:graphic>
          <a:graphicData uri="http://schemas.openxmlformats.org/drawingml/2006/table">
            <a:tbl>
              <a:tblPr firstRow="1" bandRow="1"/>
              <a:tblGrid>
                <a:gridCol w="448952">
                  <a:extLst>
                    <a:ext uri="{9D8B030D-6E8A-4147-A177-3AD203B41FA5}">
                      <a16:colId xmlns:a16="http://schemas.microsoft.com/office/drawing/2014/main" val="1891018980"/>
                    </a:ext>
                  </a:extLst>
                </a:gridCol>
              </a:tblGrid>
              <a:tr h="0">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1970259102"/>
                  </a:ext>
                </a:extLst>
              </a:tr>
              <a:tr h="212255">
                <a:tc>
                  <a:txBody>
                    <a:bodyPr/>
                    <a:lstStyle/>
                    <a:p>
                      <a:pPr algn="r"/>
                      <a:r>
                        <a:rPr sz="1000" b="0" i="0" u="none" dirty="0">
                          <a:solidFill>
                            <a:srgbClr val="333333"/>
                          </a:solidFill>
                          <a:latin typeface="Arial"/>
                        </a:rPr>
                        <a:t>34</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2351235206"/>
                  </a:ext>
                </a:extLst>
              </a:tr>
              <a:tr h="212255">
                <a:tc>
                  <a:txBody>
                    <a:bodyPr/>
                    <a:lstStyle/>
                    <a:p>
                      <a:pPr algn="r"/>
                      <a:r>
                        <a:rPr sz="1000" b="0" i="0" u="none" dirty="0">
                          <a:solidFill>
                            <a:srgbClr val="333333"/>
                          </a:solidFill>
                          <a:latin typeface="Arial"/>
                        </a:rPr>
                        <a:t>11</a:t>
                      </a:r>
                    </a:p>
                  </a:txBody>
                  <a:tcPr>
                    <a:solidFill>
                      <a:srgbClr val="EFEFEF"/>
                    </a:solidFill>
                  </a:tcPr>
                </a:tc>
                <a:extLst>
                  <a:ext uri="{0D108BD9-81ED-4DB2-BD59-A6C34878D82A}">
                    <a16:rowId xmlns:a16="http://schemas.microsoft.com/office/drawing/2014/main" val="3498843341"/>
                  </a:ext>
                </a:extLst>
              </a:tr>
              <a:tr h="212571">
                <a:tc>
                  <a:txBody>
                    <a:bodyPr/>
                    <a:lstStyle/>
                    <a:p>
                      <a:pPr algn="r"/>
                      <a:r>
                        <a:rPr sz="1000" b="0" i="0" u="none" dirty="0">
                          <a:solidFill>
                            <a:srgbClr val="333333"/>
                          </a:solidFill>
                          <a:latin typeface="Arial"/>
                        </a:rPr>
                        <a:t>3</a:t>
                      </a:r>
                    </a:p>
                  </a:txBody>
                  <a:tcPr/>
                </a:tc>
                <a:extLst>
                  <a:ext uri="{0D108BD9-81ED-4DB2-BD59-A6C34878D82A}">
                    <a16:rowId xmlns:a16="http://schemas.microsoft.com/office/drawing/2014/main" val="268732042"/>
                  </a:ext>
                </a:extLst>
              </a:tr>
              <a:tr h="212571">
                <a:tc>
                  <a:txBody>
                    <a:bodyPr/>
                    <a:lstStyle/>
                    <a:p>
                      <a:pPr algn="r"/>
                      <a:r>
                        <a:rPr sz="1000" b="0" i="0" u="none">
                          <a:solidFill>
                            <a:srgbClr val="333333"/>
                          </a:solidFill>
                          <a:latin typeface="Arial"/>
                        </a:rPr>
                        <a:t>8</a:t>
                      </a:r>
                    </a:p>
                  </a:txBody>
                  <a:tcPr>
                    <a:solidFill>
                      <a:srgbClr val="EFEFEF"/>
                    </a:solidFill>
                  </a:tcPr>
                </a:tc>
                <a:extLst>
                  <a:ext uri="{0D108BD9-81ED-4DB2-BD59-A6C34878D82A}">
                    <a16:rowId xmlns:a16="http://schemas.microsoft.com/office/drawing/2014/main" val="2572564119"/>
                  </a:ext>
                </a:extLst>
              </a:tr>
              <a:tr h="212255">
                <a:tc>
                  <a:txBody>
                    <a:bodyPr/>
                    <a:lstStyle/>
                    <a:p>
                      <a:pPr algn="r"/>
                      <a:r>
                        <a:rPr sz="1000" b="0" i="0" u="none" dirty="0">
                          <a:solidFill>
                            <a:srgbClr val="333333"/>
                          </a:solidFill>
                          <a:latin typeface="Arial"/>
                        </a:rPr>
                        <a:t>10</a:t>
                      </a:r>
                    </a:p>
                  </a:txBody>
                  <a:tcPr/>
                </a:tc>
                <a:extLst>
                  <a:ext uri="{0D108BD9-81ED-4DB2-BD59-A6C34878D82A}">
                    <a16:rowId xmlns:a16="http://schemas.microsoft.com/office/drawing/2014/main" val="1087379501"/>
                  </a:ext>
                </a:extLst>
              </a:tr>
              <a:tr h="241088">
                <a:tc>
                  <a:txBody>
                    <a:bodyPr/>
                    <a:lstStyle/>
                    <a:p>
                      <a:pPr algn="r"/>
                      <a:r>
                        <a:rPr sz="1000" b="0" i="0" u="none">
                          <a:solidFill>
                            <a:srgbClr val="333333"/>
                          </a:solidFill>
                          <a:latin typeface="Arial"/>
                        </a:rPr>
                        <a:t>169</a:t>
                      </a:r>
                    </a:p>
                  </a:txBody>
                  <a:tcPr>
                    <a:solidFill>
                      <a:srgbClr val="EFEFEF"/>
                    </a:solidFill>
                  </a:tcPr>
                </a:tc>
                <a:extLst>
                  <a:ext uri="{0D108BD9-81ED-4DB2-BD59-A6C34878D82A}">
                    <a16:rowId xmlns:a16="http://schemas.microsoft.com/office/drawing/2014/main" val="4147867469"/>
                  </a:ext>
                </a:extLst>
              </a:tr>
              <a:tr h="212571">
                <a:tc>
                  <a:txBody>
                    <a:bodyPr/>
                    <a:lstStyle/>
                    <a:p>
                      <a:pPr algn="r"/>
                      <a:r>
                        <a:rPr sz="1000" b="0" i="0" u="none" dirty="0">
                          <a:solidFill>
                            <a:srgbClr val="333333"/>
                          </a:solidFill>
                          <a:latin typeface="Arial"/>
                        </a:rPr>
                        <a:t>24</a:t>
                      </a:r>
                    </a:p>
                  </a:txBody>
                  <a:tcPr/>
                </a:tc>
                <a:extLst>
                  <a:ext uri="{0D108BD9-81ED-4DB2-BD59-A6C34878D82A}">
                    <a16:rowId xmlns:a16="http://schemas.microsoft.com/office/drawing/2014/main" val="798926600"/>
                  </a:ext>
                </a:extLst>
              </a:tr>
              <a:tr h="212571">
                <a:tc>
                  <a:txBody>
                    <a:bodyPr/>
                    <a:lstStyle/>
                    <a:p>
                      <a:pPr algn="r"/>
                      <a:r>
                        <a:rPr sz="1000" b="0" i="0" u="none">
                          <a:solidFill>
                            <a:srgbClr val="333333"/>
                          </a:solidFill>
                          <a:latin typeface="Arial"/>
                        </a:rPr>
                        <a:t>16</a:t>
                      </a:r>
                    </a:p>
                  </a:txBody>
                  <a:tcPr>
                    <a:solidFill>
                      <a:srgbClr val="EFEFEF"/>
                    </a:solidFill>
                  </a:tcPr>
                </a:tc>
                <a:extLst>
                  <a:ext uri="{0D108BD9-81ED-4DB2-BD59-A6C34878D82A}">
                    <a16:rowId xmlns:a16="http://schemas.microsoft.com/office/drawing/2014/main" val="448320719"/>
                  </a:ext>
                </a:extLst>
              </a:tr>
              <a:tr h="212571">
                <a:tc>
                  <a:txBody>
                    <a:bodyPr/>
                    <a:lstStyle/>
                    <a:p>
                      <a:pPr algn="r"/>
                      <a:r>
                        <a:rPr sz="1000" b="0" i="0" u="none" dirty="0">
                          <a:solidFill>
                            <a:srgbClr val="333333"/>
                          </a:solidFill>
                          <a:latin typeface="Arial"/>
                        </a:rPr>
                        <a:t>18</a:t>
                      </a:r>
                    </a:p>
                  </a:txBody>
                  <a:tcPr/>
                </a:tc>
                <a:extLst>
                  <a:ext uri="{0D108BD9-81ED-4DB2-BD59-A6C34878D82A}">
                    <a16:rowId xmlns:a16="http://schemas.microsoft.com/office/drawing/2014/main" val="2416066110"/>
                  </a:ext>
                </a:extLst>
              </a:tr>
              <a:tr h="170563">
                <a:tc>
                  <a:txBody>
                    <a:bodyPr/>
                    <a:lstStyle/>
                    <a:p>
                      <a:pPr algn="r"/>
                      <a:r>
                        <a:rPr sz="1000" b="0" i="0" u="none" dirty="0">
                          <a:solidFill>
                            <a:srgbClr val="333333"/>
                          </a:solidFill>
                          <a:latin typeface="Arial"/>
                        </a:rPr>
                        <a:t>15</a:t>
                      </a:r>
                    </a:p>
                  </a:txBody>
                  <a:tcPr>
                    <a:solidFill>
                      <a:srgbClr val="EFEFEF"/>
                    </a:solidFill>
                  </a:tcPr>
                </a:tc>
                <a:extLst>
                  <a:ext uri="{0D108BD9-81ED-4DB2-BD59-A6C34878D82A}">
                    <a16:rowId xmlns:a16="http://schemas.microsoft.com/office/drawing/2014/main" val="1032776410"/>
                  </a:ext>
                </a:extLst>
              </a:tr>
              <a:tr h="142747">
                <a:tc>
                  <a:txBody>
                    <a:bodyPr/>
                    <a:lstStyle/>
                    <a:p>
                      <a:pPr algn="r"/>
                      <a:r>
                        <a:rPr sz="1000" b="0" i="0" u="none" dirty="0">
                          <a:solidFill>
                            <a:srgbClr val="333333"/>
                          </a:solidFill>
                          <a:latin typeface="Arial"/>
                        </a:rPr>
                        <a:t>1</a:t>
                      </a:r>
                    </a:p>
                  </a:txBody>
                  <a:tcPr/>
                </a:tc>
                <a:extLst>
                  <a:ext uri="{0D108BD9-81ED-4DB2-BD59-A6C34878D82A}">
                    <a16:rowId xmlns:a16="http://schemas.microsoft.com/office/drawing/2014/main" val="2318055605"/>
                  </a:ext>
                </a:extLst>
              </a:tr>
              <a:tr h="212571">
                <a:tc>
                  <a:txBody>
                    <a:bodyPr/>
                    <a:lstStyle/>
                    <a:p>
                      <a:pPr algn="r"/>
                      <a:r>
                        <a:rPr sz="1000" b="0" i="0" u="none" dirty="0">
                          <a:solidFill>
                            <a:srgbClr val="333333"/>
                          </a:solidFill>
                          <a:latin typeface="Arial"/>
                        </a:rPr>
                        <a:t>22</a:t>
                      </a:r>
                    </a:p>
                  </a:txBody>
                  <a:tcPr>
                    <a:solidFill>
                      <a:srgbClr val="EFEFEF"/>
                    </a:solidFill>
                  </a:tcPr>
                </a:tc>
                <a:extLst>
                  <a:ext uri="{0D108BD9-81ED-4DB2-BD59-A6C34878D82A}">
                    <a16:rowId xmlns:a16="http://schemas.microsoft.com/office/drawing/2014/main" val="1041474868"/>
                  </a:ext>
                </a:extLst>
              </a:tr>
              <a:tr h="212571">
                <a:tc>
                  <a:txBody>
                    <a:bodyPr/>
                    <a:lstStyle/>
                    <a:p>
                      <a:pPr algn="r"/>
                      <a:r>
                        <a:rPr sz="1000" b="0" i="0" u="none" dirty="0">
                          <a:solidFill>
                            <a:srgbClr val="333333"/>
                          </a:solidFill>
                          <a:latin typeface="Arial"/>
                        </a:rPr>
                        <a:t>5</a:t>
                      </a:r>
                    </a:p>
                  </a:txBody>
                  <a:tcPr/>
                </a:tc>
                <a:extLst>
                  <a:ext uri="{0D108BD9-81ED-4DB2-BD59-A6C34878D82A}">
                    <a16:rowId xmlns:a16="http://schemas.microsoft.com/office/drawing/2014/main" val="347160928"/>
                  </a:ext>
                </a:extLst>
              </a:tr>
              <a:tr h="212571">
                <a:tc>
                  <a:txBody>
                    <a:bodyPr/>
                    <a:lstStyle/>
                    <a:p>
                      <a:pPr algn="r"/>
                      <a:r>
                        <a:rPr sz="1000" b="0" i="0" u="none" dirty="0">
                          <a:solidFill>
                            <a:srgbClr val="333333"/>
                          </a:solidFill>
                          <a:latin typeface="Arial"/>
                        </a:rPr>
                        <a:t>13</a:t>
                      </a:r>
                    </a:p>
                  </a:txBody>
                  <a:tcPr>
                    <a:solidFill>
                      <a:srgbClr val="EFEFEF"/>
                    </a:solidFill>
                  </a:tcPr>
                </a:tc>
                <a:extLst>
                  <a:ext uri="{0D108BD9-81ED-4DB2-BD59-A6C34878D82A}">
                    <a16:rowId xmlns:a16="http://schemas.microsoft.com/office/drawing/2014/main" val="4141676745"/>
                  </a:ext>
                </a:extLst>
              </a:tr>
              <a:tr h="212571">
                <a:tc>
                  <a:txBody>
                    <a:bodyPr/>
                    <a:lstStyle/>
                    <a:p>
                      <a:pPr algn="r"/>
                      <a:r>
                        <a:rPr sz="1000" b="0" i="0" u="none" dirty="0">
                          <a:solidFill>
                            <a:srgbClr val="333333"/>
                          </a:solidFill>
                          <a:latin typeface="Arial"/>
                        </a:rPr>
                        <a:t>2</a:t>
                      </a:r>
                    </a:p>
                  </a:txBody>
                  <a:tcPr/>
                </a:tc>
                <a:extLst>
                  <a:ext uri="{0D108BD9-81ED-4DB2-BD59-A6C34878D82A}">
                    <a16:rowId xmlns:a16="http://schemas.microsoft.com/office/drawing/2014/main" val="2508477793"/>
                  </a:ext>
                </a:extLst>
              </a:tr>
              <a:tr h="212571">
                <a:tc>
                  <a:txBody>
                    <a:bodyPr/>
                    <a:lstStyle/>
                    <a:p>
                      <a:pPr algn="r"/>
                      <a:r>
                        <a:rPr sz="1000" b="0" i="0" u="none" dirty="0">
                          <a:solidFill>
                            <a:srgbClr val="333333"/>
                          </a:solidFill>
                          <a:latin typeface="Arial"/>
                        </a:rPr>
                        <a:t>3</a:t>
                      </a:r>
                    </a:p>
                  </a:txBody>
                  <a:tcPr>
                    <a:solidFill>
                      <a:srgbClr val="EFEFEF"/>
                    </a:solidFill>
                  </a:tcPr>
                </a:tc>
                <a:extLst>
                  <a:ext uri="{0D108BD9-81ED-4DB2-BD59-A6C34878D82A}">
                    <a16:rowId xmlns:a16="http://schemas.microsoft.com/office/drawing/2014/main" val="3331566109"/>
                  </a:ext>
                </a:extLst>
              </a:tr>
              <a:tr h="212571">
                <a:tc>
                  <a:txBody>
                    <a:bodyPr/>
                    <a:lstStyle/>
                    <a:p>
                      <a:pPr algn="r"/>
                      <a:r>
                        <a:rPr sz="1000" b="0" i="0" u="none" dirty="0">
                          <a:solidFill>
                            <a:srgbClr val="333333"/>
                          </a:solidFill>
                          <a:latin typeface="Arial"/>
                        </a:rPr>
                        <a:t>20</a:t>
                      </a:r>
                    </a:p>
                  </a:txBody>
                  <a:tcPr/>
                </a:tc>
                <a:extLst>
                  <a:ext uri="{0D108BD9-81ED-4DB2-BD59-A6C34878D82A}">
                    <a16:rowId xmlns:a16="http://schemas.microsoft.com/office/drawing/2014/main" val="2805870236"/>
                  </a:ext>
                </a:extLst>
              </a:tr>
              <a:tr h="212571">
                <a:tc>
                  <a:txBody>
                    <a:bodyPr/>
                    <a:lstStyle/>
                    <a:p>
                      <a:pPr algn="r"/>
                      <a:r>
                        <a:rPr sz="1000" b="0" i="0" u="none" dirty="0">
                          <a:solidFill>
                            <a:srgbClr val="333333"/>
                          </a:solidFill>
                          <a:latin typeface="Arial"/>
                        </a:rPr>
                        <a:t>5</a:t>
                      </a:r>
                    </a:p>
                  </a:txBody>
                  <a:tcPr>
                    <a:solidFill>
                      <a:srgbClr val="EFEFEF"/>
                    </a:solidFill>
                  </a:tcPr>
                </a:tc>
                <a:extLst>
                  <a:ext uri="{0D108BD9-81ED-4DB2-BD59-A6C34878D82A}">
                    <a16:rowId xmlns:a16="http://schemas.microsoft.com/office/drawing/2014/main" val="1757256024"/>
                  </a:ext>
                </a:extLst>
              </a:tr>
              <a:tr h="212571">
                <a:tc>
                  <a:txBody>
                    <a:bodyPr/>
                    <a:lstStyle/>
                    <a:p>
                      <a:pPr algn="r"/>
                      <a:r>
                        <a:rPr sz="1000" b="0" i="0" u="none" dirty="0">
                          <a:solidFill>
                            <a:srgbClr val="333333"/>
                          </a:solidFill>
                          <a:latin typeface="Arial"/>
                        </a:rPr>
                        <a:t>7</a:t>
                      </a:r>
                      <a:endParaRPr lang="fi-FI" sz="1000" b="0" i="0" u="none" dirty="0">
                        <a:solidFill>
                          <a:srgbClr val="333333"/>
                        </a:solidFill>
                        <a:latin typeface="Arial"/>
                      </a:endParaRPr>
                    </a:p>
                    <a:p>
                      <a:pPr algn="r"/>
                      <a:r>
                        <a:rPr lang="fi-FI" sz="1000" b="0" i="0" u="none" dirty="0">
                          <a:solidFill>
                            <a:srgbClr val="333333"/>
                          </a:solidFill>
                          <a:latin typeface="Arial"/>
                        </a:rPr>
                        <a:t>4</a:t>
                      </a:r>
                      <a:endParaRPr sz="1000" b="0" i="0" u="none" dirty="0">
                        <a:solidFill>
                          <a:srgbClr val="333333"/>
                        </a:solidFill>
                        <a:latin typeface="Arial"/>
                      </a:endParaRPr>
                    </a:p>
                  </a:txBody>
                  <a:tcPr/>
                </a:tc>
                <a:extLst>
                  <a:ext uri="{0D108BD9-81ED-4DB2-BD59-A6C34878D82A}">
                    <a16:rowId xmlns:a16="http://schemas.microsoft.com/office/drawing/2014/main" val="3746745759"/>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2. Millaisia </a:t>
            </a:r>
            <a:r>
              <a:rPr sz="1400" b="1" i="0" u="none">
                <a:solidFill>
                  <a:srgbClr val="8E44AD"/>
                </a:solidFill>
                <a:latin typeface="Arial"/>
              </a:rPr>
              <a:t>vaikutukset</a:t>
            </a:r>
            <a:r>
              <a:rPr sz="1400" b="1" i="0" u="none">
                <a:solidFill>
                  <a:srgbClr val="16A085"/>
                </a:solidFill>
                <a:latin typeface="Arial"/>
              </a:rPr>
              <a:t> </a:t>
            </a:r>
            <a:r>
              <a:rPr sz="1400" b="1" i="0" u="none">
                <a:latin typeface="Arial" pitchFamily="34" charset="0"/>
              </a:rPr>
              <a:t>ovat olleet?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377</a:t>
            </a:r>
          </a:p>
        </p:txBody>
      </p:sp>
      <p:pic>
        <p:nvPicPr>
          <p:cNvPr id="5" name="Kuva 4">
            <a:extLst>
              <a:ext uri="{FF2B5EF4-FFF2-40B4-BE49-F238E27FC236}">
                <a16:creationId xmlns:a16="http://schemas.microsoft.com/office/drawing/2014/main" id="{CED5D90C-90F7-DFB0-490A-C38B991D62D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8248" y="5363380"/>
            <a:ext cx="3690120" cy="738024"/>
          </a:xfrm>
          <a:prstGeom prst="rect">
            <a:avLst/>
          </a:prstGeom>
        </p:spPr>
      </p:pic>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ulukko 5">
            <a:extLst>
              <a:ext uri="{FF2B5EF4-FFF2-40B4-BE49-F238E27FC236}">
                <a16:creationId xmlns:a16="http://schemas.microsoft.com/office/drawing/2014/main" id="{2E9DA9F6-8B78-F817-C219-5750D4E3B191}"/>
              </a:ext>
            </a:extLst>
          </p:cNvPr>
          <p:cNvGraphicFramePr>
            <a:graphicFrameLocks noGrp="1"/>
          </p:cNvGraphicFramePr>
          <p:nvPr>
            <p:extLst>
              <p:ext uri="{D42A27DB-BD31-4B8C-83A1-F6EECF244321}">
                <p14:modId xmlns:p14="http://schemas.microsoft.com/office/powerpoint/2010/main" val="4048431176"/>
              </p:ext>
            </p:extLst>
          </p:nvPr>
        </p:nvGraphicFramePr>
        <p:xfrm>
          <a:off x="8225975" y="332656"/>
          <a:ext cx="750345" cy="5400599"/>
        </p:xfrm>
        <a:graphic>
          <a:graphicData uri="http://schemas.openxmlformats.org/drawingml/2006/table">
            <a:tbl>
              <a:tblPr firstRow="1" bandRow="1"/>
              <a:tblGrid>
                <a:gridCol w="750345">
                  <a:extLst>
                    <a:ext uri="{9D8B030D-6E8A-4147-A177-3AD203B41FA5}">
                      <a16:colId xmlns:a16="http://schemas.microsoft.com/office/drawing/2014/main" val="324318892"/>
                    </a:ext>
                  </a:extLst>
                </a:gridCol>
              </a:tblGrid>
              <a:tr h="936197">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3466226646"/>
                  </a:ext>
                </a:extLst>
              </a:tr>
              <a:tr h="1488134">
                <a:tc>
                  <a:txBody>
                    <a:bodyPr/>
                    <a:lstStyle/>
                    <a:p>
                      <a:pPr algn="r"/>
                      <a:r>
                        <a:rPr sz="1200" b="0" i="0" u="none" dirty="0">
                          <a:solidFill>
                            <a:srgbClr val="333333"/>
                          </a:solidFill>
                          <a:latin typeface="Arial"/>
                        </a:rPr>
                        <a:t>264</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509997797"/>
                  </a:ext>
                </a:extLst>
              </a:tr>
              <a:tr h="1488134">
                <a:tc>
                  <a:txBody>
                    <a:bodyPr/>
                    <a:lstStyle/>
                    <a:p>
                      <a:pPr algn="r"/>
                      <a:r>
                        <a:rPr sz="1200" b="0" i="0" u="none" dirty="0">
                          <a:solidFill>
                            <a:srgbClr val="333333"/>
                          </a:solidFill>
                          <a:latin typeface="Arial"/>
                        </a:rPr>
                        <a:t>10</a:t>
                      </a:r>
                    </a:p>
                  </a:txBody>
                  <a:tcPr>
                    <a:solidFill>
                      <a:srgbClr val="EFEFEF"/>
                    </a:solidFill>
                  </a:tcPr>
                </a:tc>
                <a:extLst>
                  <a:ext uri="{0D108BD9-81ED-4DB2-BD59-A6C34878D82A}">
                    <a16:rowId xmlns:a16="http://schemas.microsoft.com/office/drawing/2014/main" val="786871937"/>
                  </a:ext>
                </a:extLst>
              </a:tr>
              <a:tr h="1488134">
                <a:tc>
                  <a:txBody>
                    <a:bodyPr/>
                    <a:lstStyle/>
                    <a:p>
                      <a:pPr algn="r"/>
                      <a:r>
                        <a:rPr sz="1200" b="0" i="0" u="none" dirty="0">
                          <a:solidFill>
                            <a:srgbClr val="333333"/>
                          </a:solidFill>
                          <a:latin typeface="Arial"/>
                        </a:rPr>
                        <a:t>103</a:t>
                      </a:r>
                    </a:p>
                  </a:txBody>
                  <a:tcPr/>
                </a:tc>
                <a:extLst>
                  <a:ext uri="{0D108BD9-81ED-4DB2-BD59-A6C34878D82A}">
                    <a16:rowId xmlns:a16="http://schemas.microsoft.com/office/drawing/2014/main" val="120365178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3. Miltä kuluva vuosi 2022 näyttää yrityksesi liikevaihdon kehityksen kannalta? </a:t>
            </a:r>
            <a:r>
              <a:rPr sz="1400" b="1" i="0" u="none">
                <a:solidFill>
                  <a:srgbClr val="8E44AD"/>
                </a:solidFill>
                <a:latin typeface="Arial"/>
              </a:rPr>
              <a:t>Liikevaihto</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397</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2C11787E-3FBA-D400-BFDE-E875F7C39BC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5C319455-C729-85A0-7756-D1B4BD2BB8A1}"/>
              </a:ext>
            </a:extLst>
          </p:cNvPr>
          <p:cNvGraphicFramePr>
            <a:graphicFrameLocks noGrp="1"/>
          </p:cNvGraphicFramePr>
          <p:nvPr>
            <p:extLst>
              <p:ext uri="{D42A27DB-BD31-4B8C-83A1-F6EECF244321}">
                <p14:modId xmlns:p14="http://schemas.microsoft.com/office/powerpoint/2010/main" val="4119458986"/>
              </p:ext>
            </p:extLst>
          </p:nvPr>
        </p:nvGraphicFramePr>
        <p:xfrm>
          <a:off x="8256240" y="548680"/>
          <a:ext cx="864096" cy="5184574"/>
        </p:xfrm>
        <a:graphic>
          <a:graphicData uri="http://schemas.openxmlformats.org/drawingml/2006/table">
            <a:tbl>
              <a:tblPr firstRow="1" bandRow="1"/>
              <a:tblGrid>
                <a:gridCol w="864096">
                  <a:extLst>
                    <a:ext uri="{9D8B030D-6E8A-4147-A177-3AD203B41FA5}">
                      <a16:colId xmlns:a16="http://schemas.microsoft.com/office/drawing/2014/main" val="2010049335"/>
                    </a:ext>
                  </a:extLst>
                </a:gridCol>
              </a:tblGrid>
              <a:tr h="676249">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2217916783"/>
                  </a:ext>
                </a:extLst>
              </a:tr>
              <a:tr h="901665">
                <a:tc>
                  <a:txBody>
                    <a:bodyPr/>
                    <a:lstStyle/>
                    <a:p>
                      <a:pPr algn="r"/>
                      <a:r>
                        <a:rPr sz="1200" b="0" i="0" u="none" dirty="0">
                          <a:solidFill>
                            <a:srgbClr val="333333"/>
                          </a:solidFill>
                          <a:latin typeface="Arial"/>
                        </a:rPr>
                        <a:t>101</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3728631858"/>
                  </a:ext>
                </a:extLst>
              </a:tr>
              <a:tr h="901665">
                <a:tc>
                  <a:txBody>
                    <a:bodyPr/>
                    <a:lstStyle/>
                    <a:p>
                      <a:pPr algn="r"/>
                      <a:r>
                        <a:rPr sz="1200" b="0" i="0" u="none" dirty="0">
                          <a:solidFill>
                            <a:srgbClr val="333333"/>
                          </a:solidFill>
                          <a:latin typeface="Arial"/>
                        </a:rPr>
                        <a:t>102</a:t>
                      </a:r>
                    </a:p>
                  </a:txBody>
                  <a:tcPr>
                    <a:solidFill>
                      <a:srgbClr val="EFEFEF"/>
                    </a:solidFill>
                  </a:tcPr>
                </a:tc>
                <a:extLst>
                  <a:ext uri="{0D108BD9-81ED-4DB2-BD59-A6C34878D82A}">
                    <a16:rowId xmlns:a16="http://schemas.microsoft.com/office/drawing/2014/main" val="2731700060"/>
                  </a:ext>
                </a:extLst>
              </a:tr>
              <a:tr h="901665">
                <a:tc>
                  <a:txBody>
                    <a:bodyPr/>
                    <a:lstStyle/>
                    <a:p>
                      <a:pPr algn="r"/>
                      <a:r>
                        <a:rPr sz="1200" b="0" i="0" u="none" dirty="0">
                          <a:solidFill>
                            <a:srgbClr val="333333"/>
                          </a:solidFill>
                          <a:latin typeface="Arial"/>
                        </a:rPr>
                        <a:t>57</a:t>
                      </a:r>
                    </a:p>
                  </a:txBody>
                  <a:tcPr/>
                </a:tc>
                <a:extLst>
                  <a:ext uri="{0D108BD9-81ED-4DB2-BD59-A6C34878D82A}">
                    <a16:rowId xmlns:a16="http://schemas.microsoft.com/office/drawing/2014/main" val="2639391655"/>
                  </a:ext>
                </a:extLst>
              </a:tr>
              <a:tr h="901665">
                <a:tc>
                  <a:txBody>
                    <a:bodyPr/>
                    <a:lstStyle/>
                    <a:p>
                      <a:pPr algn="r"/>
                      <a:r>
                        <a:rPr sz="1200" b="0" i="0" u="none" dirty="0">
                          <a:solidFill>
                            <a:srgbClr val="333333"/>
                          </a:solidFill>
                          <a:latin typeface="Arial"/>
                        </a:rPr>
                        <a:t>103</a:t>
                      </a:r>
                    </a:p>
                  </a:txBody>
                  <a:tcPr>
                    <a:solidFill>
                      <a:srgbClr val="EFEFEF"/>
                    </a:solidFill>
                  </a:tcPr>
                </a:tc>
                <a:extLst>
                  <a:ext uri="{0D108BD9-81ED-4DB2-BD59-A6C34878D82A}">
                    <a16:rowId xmlns:a16="http://schemas.microsoft.com/office/drawing/2014/main" val="3243308891"/>
                  </a:ext>
                </a:extLst>
              </a:tr>
              <a:tr h="901665">
                <a:tc>
                  <a:txBody>
                    <a:bodyPr/>
                    <a:lstStyle/>
                    <a:p>
                      <a:pPr algn="r"/>
                      <a:r>
                        <a:rPr sz="1200" b="0" i="0" u="none" dirty="0">
                          <a:solidFill>
                            <a:srgbClr val="333333"/>
                          </a:solidFill>
                          <a:latin typeface="Arial"/>
                        </a:rPr>
                        <a:t>34</a:t>
                      </a:r>
                    </a:p>
                  </a:txBody>
                  <a:tcPr/>
                </a:tc>
                <a:extLst>
                  <a:ext uri="{0D108BD9-81ED-4DB2-BD59-A6C34878D82A}">
                    <a16:rowId xmlns:a16="http://schemas.microsoft.com/office/drawing/2014/main" val="63698863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4. Miten arvioit yrityksesi myynnin kehittymistä tulevien 3 kk aikana? </a:t>
            </a:r>
            <a:r>
              <a:rPr sz="1400" b="1" i="0" u="none">
                <a:solidFill>
                  <a:srgbClr val="8E44AD"/>
                </a:solidFill>
                <a:latin typeface="Arial"/>
              </a:rPr>
              <a:t>Myynti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396</a:t>
            </a:r>
          </a:p>
        </p:txBody>
      </p:sp>
      <p:graphicFrame>
        <p:nvGraphicFramePr>
          <p:cNvPr id="4" name="ChartObject"/>
          <p:cNvGraphicFramePr/>
          <p:nvPr>
            <p:extLst>
              <p:ext uri="{D42A27DB-BD31-4B8C-83A1-F6EECF244321}">
                <p14:modId xmlns:p14="http://schemas.microsoft.com/office/powerpoint/2010/main" val="4103866118"/>
              </p:ext>
            </p:extLst>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1527D99B-BC1D-9A67-B10C-C85BBA4A402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DF1055D1-B705-9DA2-8971-A9962065BE6E}"/>
              </a:ext>
            </a:extLst>
          </p:cNvPr>
          <p:cNvGraphicFramePr>
            <a:graphicFrameLocks noGrp="1"/>
          </p:cNvGraphicFramePr>
          <p:nvPr>
            <p:extLst>
              <p:ext uri="{D42A27DB-BD31-4B8C-83A1-F6EECF244321}">
                <p14:modId xmlns:p14="http://schemas.microsoft.com/office/powerpoint/2010/main" val="4113202008"/>
              </p:ext>
            </p:extLst>
          </p:nvPr>
        </p:nvGraphicFramePr>
        <p:xfrm>
          <a:off x="8328248" y="746756"/>
          <a:ext cx="1008112" cy="4986500"/>
        </p:xfrm>
        <a:graphic>
          <a:graphicData uri="http://schemas.openxmlformats.org/drawingml/2006/table">
            <a:tbl>
              <a:tblPr firstRow="1" bandRow="1"/>
              <a:tblGrid>
                <a:gridCol w="1008112">
                  <a:extLst>
                    <a:ext uri="{9D8B030D-6E8A-4147-A177-3AD203B41FA5}">
                      <a16:colId xmlns:a16="http://schemas.microsoft.com/office/drawing/2014/main" val="272349569"/>
                    </a:ext>
                  </a:extLst>
                </a:gridCol>
              </a:tblGrid>
              <a:tr h="498650">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821572070"/>
                  </a:ext>
                </a:extLst>
              </a:tr>
              <a:tr h="498650">
                <a:tc>
                  <a:txBody>
                    <a:bodyPr/>
                    <a:lstStyle/>
                    <a:p>
                      <a:pPr algn="r"/>
                      <a:r>
                        <a:rPr sz="1200" b="0" i="0" u="none" dirty="0">
                          <a:solidFill>
                            <a:srgbClr val="333333"/>
                          </a:solidFill>
                          <a:latin typeface="Arial"/>
                        </a:rPr>
                        <a:t>140</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495997457"/>
                  </a:ext>
                </a:extLst>
              </a:tr>
              <a:tr h="498650">
                <a:tc>
                  <a:txBody>
                    <a:bodyPr/>
                    <a:lstStyle/>
                    <a:p>
                      <a:pPr algn="r"/>
                      <a:r>
                        <a:rPr sz="1200" b="0" i="0" u="none" dirty="0">
                          <a:solidFill>
                            <a:srgbClr val="333333"/>
                          </a:solidFill>
                          <a:latin typeface="Arial"/>
                        </a:rPr>
                        <a:t>89</a:t>
                      </a:r>
                    </a:p>
                  </a:txBody>
                  <a:tcPr>
                    <a:solidFill>
                      <a:srgbClr val="EFEFEF"/>
                    </a:solidFill>
                  </a:tcPr>
                </a:tc>
                <a:extLst>
                  <a:ext uri="{0D108BD9-81ED-4DB2-BD59-A6C34878D82A}">
                    <a16:rowId xmlns:a16="http://schemas.microsoft.com/office/drawing/2014/main" val="111095897"/>
                  </a:ext>
                </a:extLst>
              </a:tr>
              <a:tr h="498650">
                <a:tc>
                  <a:txBody>
                    <a:bodyPr/>
                    <a:lstStyle/>
                    <a:p>
                      <a:pPr algn="r"/>
                      <a:r>
                        <a:rPr sz="1200" b="0" i="0" u="none" dirty="0">
                          <a:solidFill>
                            <a:srgbClr val="333333"/>
                          </a:solidFill>
                          <a:latin typeface="Arial"/>
                        </a:rPr>
                        <a:t>33</a:t>
                      </a:r>
                    </a:p>
                  </a:txBody>
                  <a:tcPr/>
                </a:tc>
                <a:extLst>
                  <a:ext uri="{0D108BD9-81ED-4DB2-BD59-A6C34878D82A}">
                    <a16:rowId xmlns:a16="http://schemas.microsoft.com/office/drawing/2014/main" val="115261265"/>
                  </a:ext>
                </a:extLst>
              </a:tr>
              <a:tr h="498650">
                <a:tc>
                  <a:txBody>
                    <a:bodyPr/>
                    <a:lstStyle/>
                    <a:p>
                      <a:pPr algn="r"/>
                      <a:r>
                        <a:rPr sz="1200" b="0" i="0" u="none" dirty="0">
                          <a:solidFill>
                            <a:srgbClr val="333333"/>
                          </a:solidFill>
                          <a:latin typeface="Arial"/>
                        </a:rPr>
                        <a:t>41</a:t>
                      </a:r>
                    </a:p>
                  </a:txBody>
                  <a:tcPr>
                    <a:solidFill>
                      <a:srgbClr val="EFEFEF"/>
                    </a:solidFill>
                  </a:tcPr>
                </a:tc>
                <a:extLst>
                  <a:ext uri="{0D108BD9-81ED-4DB2-BD59-A6C34878D82A}">
                    <a16:rowId xmlns:a16="http://schemas.microsoft.com/office/drawing/2014/main" val="2493497706"/>
                  </a:ext>
                </a:extLst>
              </a:tr>
              <a:tr h="498650">
                <a:tc>
                  <a:txBody>
                    <a:bodyPr/>
                    <a:lstStyle/>
                    <a:p>
                      <a:pPr algn="r"/>
                      <a:r>
                        <a:rPr sz="1200" b="0" i="0" u="none" dirty="0">
                          <a:solidFill>
                            <a:srgbClr val="333333"/>
                          </a:solidFill>
                          <a:latin typeface="Arial"/>
                        </a:rPr>
                        <a:t>15</a:t>
                      </a:r>
                    </a:p>
                  </a:txBody>
                  <a:tcPr/>
                </a:tc>
                <a:extLst>
                  <a:ext uri="{0D108BD9-81ED-4DB2-BD59-A6C34878D82A}">
                    <a16:rowId xmlns:a16="http://schemas.microsoft.com/office/drawing/2014/main" val="3972782313"/>
                  </a:ext>
                </a:extLst>
              </a:tr>
              <a:tr h="498650">
                <a:tc>
                  <a:txBody>
                    <a:bodyPr/>
                    <a:lstStyle/>
                    <a:p>
                      <a:pPr algn="r"/>
                      <a:r>
                        <a:rPr sz="1200" b="0" i="0" u="none" dirty="0">
                          <a:solidFill>
                            <a:srgbClr val="333333"/>
                          </a:solidFill>
                          <a:latin typeface="Arial"/>
                        </a:rPr>
                        <a:t>62</a:t>
                      </a:r>
                    </a:p>
                  </a:txBody>
                  <a:tcPr>
                    <a:solidFill>
                      <a:srgbClr val="EFEFEF"/>
                    </a:solidFill>
                  </a:tcPr>
                </a:tc>
                <a:extLst>
                  <a:ext uri="{0D108BD9-81ED-4DB2-BD59-A6C34878D82A}">
                    <a16:rowId xmlns:a16="http://schemas.microsoft.com/office/drawing/2014/main" val="3965625020"/>
                  </a:ext>
                </a:extLst>
              </a:tr>
              <a:tr h="498650">
                <a:tc>
                  <a:txBody>
                    <a:bodyPr/>
                    <a:lstStyle/>
                    <a:p>
                      <a:pPr algn="r"/>
                      <a:r>
                        <a:rPr sz="1200" b="0" i="0" u="none" dirty="0">
                          <a:solidFill>
                            <a:srgbClr val="333333"/>
                          </a:solidFill>
                          <a:latin typeface="Arial"/>
                        </a:rPr>
                        <a:t>9</a:t>
                      </a:r>
                    </a:p>
                  </a:txBody>
                  <a:tcPr/>
                </a:tc>
                <a:extLst>
                  <a:ext uri="{0D108BD9-81ED-4DB2-BD59-A6C34878D82A}">
                    <a16:rowId xmlns:a16="http://schemas.microsoft.com/office/drawing/2014/main" val="2496760790"/>
                  </a:ext>
                </a:extLst>
              </a:tr>
              <a:tr h="498650">
                <a:tc>
                  <a:txBody>
                    <a:bodyPr/>
                    <a:lstStyle/>
                    <a:p>
                      <a:pPr algn="r"/>
                      <a:r>
                        <a:rPr sz="1200" b="0" i="0" u="none" dirty="0">
                          <a:solidFill>
                            <a:srgbClr val="333333"/>
                          </a:solidFill>
                          <a:latin typeface="Arial"/>
                        </a:rPr>
                        <a:t>5</a:t>
                      </a:r>
                    </a:p>
                  </a:txBody>
                  <a:tcPr>
                    <a:solidFill>
                      <a:srgbClr val="EFEFEF"/>
                    </a:solidFill>
                  </a:tcPr>
                </a:tc>
                <a:extLst>
                  <a:ext uri="{0D108BD9-81ED-4DB2-BD59-A6C34878D82A}">
                    <a16:rowId xmlns:a16="http://schemas.microsoft.com/office/drawing/2014/main" val="696649441"/>
                  </a:ext>
                </a:extLst>
              </a:tr>
              <a:tr h="498650">
                <a:tc>
                  <a:txBody>
                    <a:bodyPr/>
                    <a:lstStyle/>
                    <a:p>
                      <a:pPr algn="r"/>
                      <a:r>
                        <a:rPr sz="1200" b="0" i="0" u="none" dirty="0">
                          <a:solidFill>
                            <a:srgbClr val="333333"/>
                          </a:solidFill>
                          <a:latin typeface="Arial"/>
                        </a:rPr>
                        <a:t>2</a:t>
                      </a:r>
                    </a:p>
                  </a:txBody>
                  <a:tcPr/>
                </a:tc>
                <a:extLst>
                  <a:ext uri="{0D108BD9-81ED-4DB2-BD59-A6C34878D82A}">
                    <a16:rowId xmlns:a16="http://schemas.microsoft.com/office/drawing/2014/main" val="258713529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5. Oletteko tehneet muutoksia yrityksenne </a:t>
            </a:r>
            <a:r>
              <a:rPr sz="1400" b="1" i="0" u="none">
                <a:solidFill>
                  <a:srgbClr val="8E44AD"/>
                </a:solidFill>
                <a:latin typeface="Arial"/>
              </a:rPr>
              <a:t>tuote/palvelutarjontaan</a:t>
            </a:r>
            <a:r>
              <a:rPr sz="1400" b="1" i="0" u="none">
                <a:latin typeface="Arial" pitchFamily="34" charset="0"/>
              </a:rPr>
              <a:t> sodan ja sen kerrannaisvaikutusten vuoksi?</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399</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EBBB72E8-580D-7F48-5D34-C6BFC1C0DF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0C7F1490-C6BF-CB22-EDF6-DDFC704184BA}"/>
              </a:ext>
            </a:extLst>
          </p:cNvPr>
          <p:cNvGraphicFramePr>
            <a:graphicFrameLocks noGrp="1"/>
          </p:cNvGraphicFramePr>
          <p:nvPr>
            <p:extLst>
              <p:ext uri="{D42A27DB-BD31-4B8C-83A1-F6EECF244321}">
                <p14:modId xmlns:p14="http://schemas.microsoft.com/office/powerpoint/2010/main" val="3294131469"/>
              </p:ext>
            </p:extLst>
          </p:nvPr>
        </p:nvGraphicFramePr>
        <p:xfrm>
          <a:off x="8287355" y="746760"/>
          <a:ext cx="976998" cy="4986496"/>
        </p:xfrm>
        <a:graphic>
          <a:graphicData uri="http://schemas.openxmlformats.org/drawingml/2006/table">
            <a:tbl>
              <a:tblPr firstRow="1" bandRow="1"/>
              <a:tblGrid>
                <a:gridCol w="976998">
                  <a:extLst>
                    <a:ext uri="{9D8B030D-6E8A-4147-A177-3AD203B41FA5}">
                      <a16:colId xmlns:a16="http://schemas.microsoft.com/office/drawing/2014/main" val="1524781291"/>
                    </a:ext>
                  </a:extLst>
                </a:gridCol>
              </a:tblGrid>
              <a:tr h="342144">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2146012298"/>
                  </a:ext>
                </a:extLst>
              </a:tr>
              <a:tr h="1161088">
                <a:tc>
                  <a:txBody>
                    <a:bodyPr/>
                    <a:lstStyle/>
                    <a:p>
                      <a:pPr algn="r"/>
                      <a:r>
                        <a:rPr sz="1200" b="0" i="0" u="none" dirty="0">
                          <a:solidFill>
                            <a:srgbClr val="333333"/>
                          </a:solidFill>
                          <a:latin typeface="Arial"/>
                        </a:rPr>
                        <a:t>59</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436689277"/>
                  </a:ext>
                </a:extLst>
              </a:tr>
              <a:tr h="1161088">
                <a:tc>
                  <a:txBody>
                    <a:bodyPr/>
                    <a:lstStyle/>
                    <a:p>
                      <a:pPr algn="r"/>
                      <a:r>
                        <a:rPr sz="1200" b="0" i="0" u="none" dirty="0">
                          <a:solidFill>
                            <a:srgbClr val="333333"/>
                          </a:solidFill>
                          <a:latin typeface="Arial"/>
                        </a:rPr>
                        <a:t>269</a:t>
                      </a:r>
                    </a:p>
                  </a:txBody>
                  <a:tcPr>
                    <a:solidFill>
                      <a:srgbClr val="EFEFEF"/>
                    </a:solidFill>
                  </a:tcPr>
                </a:tc>
                <a:extLst>
                  <a:ext uri="{0D108BD9-81ED-4DB2-BD59-A6C34878D82A}">
                    <a16:rowId xmlns:a16="http://schemas.microsoft.com/office/drawing/2014/main" val="1553878027"/>
                  </a:ext>
                </a:extLst>
              </a:tr>
              <a:tr h="1161088">
                <a:tc>
                  <a:txBody>
                    <a:bodyPr/>
                    <a:lstStyle/>
                    <a:p>
                      <a:pPr algn="r"/>
                      <a:r>
                        <a:rPr sz="1200" b="0" i="0" u="none" dirty="0">
                          <a:solidFill>
                            <a:srgbClr val="333333"/>
                          </a:solidFill>
                          <a:latin typeface="Arial"/>
                        </a:rPr>
                        <a:t>43</a:t>
                      </a:r>
                    </a:p>
                  </a:txBody>
                  <a:tcPr/>
                </a:tc>
                <a:extLst>
                  <a:ext uri="{0D108BD9-81ED-4DB2-BD59-A6C34878D82A}">
                    <a16:rowId xmlns:a16="http://schemas.microsoft.com/office/drawing/2014/main" val="2099947112"/>
                  </a:ext>
                </a:extLst>
              </a:tr>
              <a:tr h="1161088">
                <a:tc>
                  <a:txBody>
                    <a:bodyPr/>
                    <a:lstStyle/>
                    <a:p>
                      <a:pPr algn="r"/>
                      <a:r>
                        <a:rPr sz="1200" b="0" i="0" u="none" dirty="0">
                          <a:solidFill>
                            <a:srgbClr val="333333"/>
                          </a:solidFill>
                          <a:latin typeface="Arial"/>
                        </a:rPr>
                        <a:t>28</a:t>
                      </a:r>
                    </a:p>
                  </a:txBody>
                  <a:tcPr>
                    <a:solidFill>
                      <a:srgbClr val="EFEFEF"/>
                    </a:solidFill>
                  </a:tcPr>
                </a:tc>
                <a:extLst>
                  <a:ext uri="{0D108BD9-81ED-4DB2-BD59-A6C34878D82A}">
                    <a16:rowId xmlns:a16="http://schemas.microsoft.com/office/drawing/2014/main" val="2463761140"/>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42672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6. Oletteko hakemassa </a:t>
            </a:r>
            <a:r>
              <a:rPr sz="1400" b="1" i="0" u="none">
                <a:solidFill>
                  <a:srgbClr val="8E44AD"/>
                </a:solidFill>
                <a:latin typeface="Arial"/>
              </a:rPr>
              <a:t>kansainvälisesti uusia markkinoita tai uusia asiakassegmenttejä</a:t>
            </a:r>
            <a:r>
              <a:rPr sz="1400" b="1" i="0" u="none">
                <a:latin typeface="Arial" pitchFamily="34" charset="0"/>
              </a:rPr>
              <a:t> muuttuneen geopoliittisen ja markkinatilanteen vuoksi?</a:t>
            </a:r>
          </a:p>
        </p:txBody>
      </p:sp>
      <p:sp>
        <p:nvSpPr>
          <p:cNvPr id="3" name="New shape"/>
          <p:cNvSpPr/>
          <p:nvPr/>
        </p:nvSpPr>
        <p:spPr>
          <a:xfrm>
            <a:off x="254000" y="87122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396</a:t>
            </a:r>
          </a:p>
        </p:txBody>
      </p:sp>
      <p:graphicFrame>
        <p:nvGraphicFramePr>
          <p:cNvPr id="4" name="ChartObject"/>
          <p:cNvGraphicFramePr/>
          <p:nvPr/>
        </p:nvGraphicFramePr>
        <p:xfrm>
          <a:off x="254000" y="124460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8D144E82-B6C7-15A4-2F2B-F18DFB2B57A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2D2A33CD-BC5F-EEDB-BA53-023F302E8E7C}"/>
              </a:ext>
            </a:extLst>
          </p:cNvPr>
          <p:cNvGraphicFramePr>
            <a:graphicFrameLocks noGrp="1"/>
          </p:cNvGraphicFramePr>
          <p:nvPr>
            <p:extLst>
              <p:ext uri="{D42A27DB-BD31-4B8C-83A1-F6EECF244321}">
                <p14:modId xmlns:p14="http://schemas.microsoft.com/office/powerpoint/2010/main" val="3015332803"/>
              </p:ext>
            </p:extLst>
          </p:nvPr>
        </p:nvGraphicFramePr>
        <p:xfrm>
          <a:off x="8184233" y="1038560"/>
          <a:ext cx="792088" cy="4948220"/>
        </p:xfrm>
        <a:graphic>
          <a:graphicData uri="http://schemas.openxmlformats.org/drawingml/2006/table">
            <a:tbl>
              <a:tblPr firstRow="1" bandRow="1"/>
              <a:tblGrid>
                <a:gridCol w="792088">
                  <a:extLst>
                    <a:ext uri="{9D8B030D-6E8A-4147-A177-3AD203B41FA5}">
                      <a16:colId xmlns:a16="http://schemas.microsoft.com/office/drawing/2014/main" val="3450551134"/>
                    </a:ext>
                  </a:extLst>
                </a:gridCol>
              </a:tblGrid>
              <a:tr h="453251">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971038788"/>
                  </a:ext>
                </a:extLst>
              </a:tr>
              <a:tr h="1498323">
                <a:tc>
                  <a:txBody>
                    <a:bodyPr/>
                    <a:lstStyle/>
                    <a:p>
                      <a:pPr algn="r"/>
                      <a:r>
                        <a:rPr sz="1200" b="0" i="0" u="none" dirty="0">
                          <a:solidFill>
                            <a:srgbClr val="333333"/>
                          </a:solidFill>
                          <a:latin typeface="Arial"/>
                        </a:rPr>
                        <a:t>23</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038230575"/>
                  </a:ext>
                </a:extLst>
              </a:tr>
              <a:tr h="1498323">
                <a:tc>
                  <a:txBody>
                    <a:bodyPr/>
                    <a:lstStyle/>
                    <a:p>
                      <a:pPr algn="r"/>
                      <a:r>
                        <a:rPr sz="1200" b="0" i="0" u="none" dirty="0">
                          <a:solidFill>
                            <a:srgbClr val="333333"/>
                          </a:solidFill>
                          <a:latin typeface="Arial"/>
                        </a:rPr>
                        <a:t>349</a:t>
                      </a:r>
                    </a:p>
                  </a:txBody>
                  <a:tcPr>
                    <a:solidFill>
                      <a:srgbClr val="EFEFEF"/>
                    </a:solidFill>
                  </a:tcPr>
                </a:tc>
                <a:extLst>
                  <a:ext uri="{0D108BD9-81ED-4DB2-BD59-A6C34878D82A}">
                    <a16:rowId xmlns:a16="http://schemas.microsoft.com/office/drawing/2014/main" val="2601858067"/>
                  </a:ext>
                </a:extLst>
              </a:tr>
              <a:tr h="1498323">
                <a:tc>
                  <a:txBody>
                    <a:bodyPr/>
                    <a:lstStyle/>
                    <a:p>
                      <a:pPr algn="r"/>
                      <a:r>
                        <a:rPr sz="1200" b="0" i="0" u="none" dirty="0">
                          <a:solidFill>
                            <a:srgbClr val="333333"/>
                          </a:solidFill>
                          <a:latin typeface="Arial"/>
                        </a:rPr>
                        <a:t>24</a:t>
                      </a:r>
                    </a:p>
                  </a:txBody>
                  <a:tcPr/>
                </a:tc>
                <a:extLst>
                  <a:ext uri="{0D108BD9-81ED-4DB2-BD59-A6C34878D82A}">
                    <a16:rowId xmlns:a16="http://schemas.microsoft.com/office/drawing/2014/main" val="34287965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7. Kun vastasitte ei, niin mistä syistä?</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338, valittujen vastausten lukumäärä: 406</a:t>
            </a:r>
          </a:p>
        </p:txBody>
      </p:sp>
      <p:graphicFrame>
        <p:nvGraphicFramePr>
          <p:cNvPr id="4" name="ChartObject"/>
          <p:cNvGraphicFramePr/>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4EB3C8EF-74F9-F74D-F213-EEE5E90F70F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23F67013-08A7-E0EE-E4C0-F8D5B2708723}"/>
              </a:ext>
            </a:extLst>
          </p:cNvPr>
          <p:cNvGraphicFramePr>
            <a:graphicFrameLocks noGrp="1"/>
          </p:cNvGraphicFramePr>
          <p:nvPr>
            <p:extLst>
              <p:ext uri="{D42A27DB-BD31-4B8C-83A1-F6EECF244321}">
                <p14:modId xmlns:p14="http://schemas.microsoft.com/office/powerpoint/2010/main" val="3348688707"/>
              </p:ext>
            </p:extLst>
          </p:nvPr>
        </p:nvGraphicFramePr>
        <p:xfrm>
          <a:off x="8265643" y="725265"/>
          <a:ext cx="926701" cy="5079999"/>
        </p:xfrm>
        <a:graphic>
          <a:graphicData uri="http://schemas.openxmlformats.org/drawingml/2006/table">
            <a:tbl>
              <a:tblPr firstRow="1" bandRow="1"/>
              <a:tblGrid>
                <a:gridCol w="926701">
                  <a:extLst>
                    <a:ext uri="{9D8B030D-6E8A-4147-A177-3AD203B41FA5}">
                      <a16:colId xmlns:a16="http://schemas.microsoft.com/office/drawing/2014/main" val="645898434"/>
                    </a:ext>
                  </a:extLst>
                </a:gridCol>
              </a:tblGrid>
              <a:tr h="423543">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2585457091"/>
                  </a:ext>
                </a:extLst>
              </a:tr>
              <a:tr h="1164114">
                <a:tc>
                  <a:txBody>
                    <a:bodyPr/>
                    <a:lstStyle/>
                    <a:p>
                      <a:pPr algn="r"/>
                      <a:r>
                        <a:rPr sz="1200" b="0" i="0" u="none" dirty="0">
                          <a:solidFill>
                            <a:srgbClr val="333333"/>
                          </a:solidFill>
                          <a:latin typeface="Arial"/>
                        </a:rPr>
                        <a:t>61</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1877660742"/>
                  </a:ext>
                </a:extLst>
              </a:tr>
              <a:tr h="1164114">
                <a:tc>
                  <a:txBody>
                    <a:bodyPr/>
                    <a:lstStyle/>
                    <a:p>
                      <a:pPr algn="r"/>
                      <a:r>
                        <a:rPr sz="1200" b="0" i="0" u="none" dirty="0">
                          <a:solidFill>
                            <a:srgbClr val="333333"/>
                          </a:solidFill>
                          <a:latin typeface="Arial"/>
                        </a:rPr>
                        <a:t>270</a:t>
                      </a:r>
                    </a:p>
                  </a:txBody>
                  <a:tcPr>
                    <a:solidFill>
                      <a:srgbClr val="EFEFEF"/>
                    </a:solidFill>
                  </a:tcPr>
                </a:tc>
                <a:extLst>
                  <a:ext uri="{0D108BD9-81ED-4DB2-BD59-A6C34878D82A}">
                    <a16:rowId xmlns:a16="http://schemas.microsoft.com/office/drawing/2014/main" val="94292572"/>
                  </a:ext>
                </a:extLst>
              </a:tr>
              <a:tr h="1164114">
                <a:tc>
                  <a:txBody>
                    <a:bodyPr/>
                    <a:lstStyle/>
                    <a:p>
                      <a:pPr algn="r"/>
                      <a:r>
                        <a:rPr sz="1200" b="0" i="0" u="none" dirty="0">
                          <a:solidFill>
                            <a:srgbClr val="333333"/>
                          </a:solidFill>
                          <a:latin typeface="Arial"/>
                        </a:rPr>
                        <a:t>36</a:t>
                      </a:r>
                    </a:p>
                  </a:txBody>
                  <a:tcPr/>
                </a:tc>
                <a:extLst>
                  <a:ext uri="{0D108BD9-81ED-4DB2-BD59-A6C34878D82A}">
                    <a16:rowId xmlns:a16="http://schemas.microsoft.com/office/drawing/2014/main" val="1065769961"/>
                  </a:ext>
                </a:extLst>
              </a:tr>
              <a:tr h="1164114">
                <a:tc>
                  <a:txBody>
                    <a:bodyPr/>
                    <a:lstStyle/>
                    <a:p>
                      <a:pPr algn="r"/>
                      <a:r>
                        <a:rPr sz="1200" b="0" i="0" u="none" dirty="0">
                          <a:solidFill>
                            <a:srgbClr val="333333"/>
                          </a:solidFill>
                          <a:latin typeface="Arial"/>
                        </a:rPr>
                        <a:t>39</a:t>
                      </a:r>
                    </a:p>
                  </a:txBody>
                  <a:tcPr>
                    <a:solidFill>
                      <a:srgbClr val="EFEFEF"/>
                    </a:solidFill>
                  </a:tcPr>
                </a:tc>
                <a:extLst>
                  <a:ext uri="{0D108BD9-81ED-4DB2-BD59-A6C34878D82A}">
                    <a16:rowId xmlns:a16="http://schemas.microsoft.com/office/drawing/2014/main" val="466812052"/>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254000" y="254000"/>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r>
              <a:rPr sz="1400" b="1" i="0" u="none">
                <a:latin typeface="Arial" pitchFamily="34" charset="0"/>
              </a:rPr>
              <a:t>8. Onko yrityksenne näköpiirissä</a:t>
            </a:r>
            <a:r>
              <a:rPr sz="1400" b="1" i="0" u="none">
                <a:solidFill>
                  <a:srgbClr val="8E44AD"/>
                </a:solidFill>
                <a:latin typeface="Arial"/>
              </a:rPr>
              <a:t> henkilöstömuutoksia</a:t>
            </a:r>
            <a:r>
              <a:rPr sz="1400" b="1" i="0" u="none">
                <a:latin typeface="Arial" pitchFamily="34" charset="0"/>
              </a:rPr>
              <a:t>?</a:t>
            </a:r>
          </a:p>
        </p:txBody>
      </p:sp>
      <p:sp>
        <p:nvSpPr>
          <p:cNvPr id="3" name="New shape"/>
          <p:cNvSpPr/>
          <p:nvPr/>
        </p:nvSpPr>
        <p:spPr>
          <a:xfrm>
            <a:off x="254000" y="657860"/>
            <a:ext cx="11684000" cy="18288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200" b="0" i="0" u="none">
                <a:solidFill>
                  <a:srgbClr val="333333"/>
                </a:solidFill>
                <a:latin typeface="Arial"/>
              </a:rPr>
              <a:t>Vastaajien määrä: 397</a:t>
            </a:r>
          </a:p>
        </p:txBody>
      </p:sp>
      <p:graphicFrame>
        <p:nvGraphicFramePr>
          <p:cNvPr id="4" name="ChartObject"/>
          <p:cNvGraphicFramePr/>
          <p:nvPr>
            <p:extLst>
              <p:ext uri="{D42A27DB-BD31-4B8C-83A1-F6EECF244321}">
                <p14:modId xmlns:p14="http://schemas.microsoft.com/office/powerpoint/2010/main" val="1547326505"/>
              </p:ext>
            </p:extLst>
          </p:nvPr>
        </p:nvGraphicFramePr>
        <p:xfrm>
          <a:off x="254000" y="1031240"/>
          <a:ext cx="8255000" cy="5080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Kuva 4">
            <a:extLst>
              <a:ext uri="{FF2B5EF4-FFF2-40B4-BE49-F238E27FC236}">
                <a16:creationId xmlns:a16="http://schemas.microsoft.com/office/drawing/2014/main" id="{9AC99654-61A3-1B8A-0642-90FE5EC5B0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09000" y="5509864"/>
            <a:ext cx="3451376" cy="690275"/>
          </a:xfrm>
          <a:prstGeom prst="rect">
            <a:avLst/>
          </a:prstGeom>
        </p:spPr>
      </p:pic>
      <p:graphicFrame>
        <p:nvGraphicFramePr>
          <p:cNvPr id="6" name="Taulukko 5">
            <a:extLst>
              <a:ext uri="{FF2B5EF4-FFF2-40B4-BE49-F238E27FC236}">
                <a16:creationId xmlns:a16="http://schemas.microsoft.com/office/drawing/2014/main" id="{398B7A91-19D2-D306-9007-45B755798888}"/>
              </a:ext>
            </a:extLst>
          </p:cNvPr>
          <p:cNvGraphicFramePr>
            <a:graphicFrameLocks noGrp="1"/>
          </p:cNvGraphicFramePr>
          <p:nvPr>
            <p:extLst>
              <p:ext uri="{D42A27DB-BD31-4B8C-83A1-F6EECF244321}">
                <p14:modId xmlns:p14="http://schemas.microsoft.com/office/powerpoint/2010/main" val="3652653903"/>
              </p:ext>
            </p:extLst>
          </p:nvPr>
        </p:nvGraphicFramePr>
        <p:xfrm>
          <a:off x="8287355" y="801672"/>
          <a:ext cx="832982" cy="4931586"/>
        </p:xfrm>
        <a:graphic>
          <a:graphicData uri="http://schemas.openxmlformats.org/drawingml/2006/table">
            <a:tbl>
              <a:tblPr firstRow="1" bandRow="1"/>
              <a:tblGrid>
                <a:gridCol w="832982">
                  <a:extLst>
                    <a:ext uri="{9D8B030D-6E8A-4147-A177-3AD203B41FA5}">
                      <a16:colId xmlns:a16="http://schemas.microsoft.com/office/drawing/2014/main" val="527431595"/>
                    </a:ext>
                  </a:extLst>
                </a:gridCol>
              </a:tblGrid>
              <a:tr h="432516">
                <a:tc>
                  <a:txBody>
                    <a:bodyPr/>
                    <a:lstStyle/>
                    <a:p>
                      <a:pPr algn="ctr"/>
                      <a:r>
                        <a:rPr sz="1200" b="1" i="0" u="none" dirty="0">
                          <a:solidFill>
                            <a:srgbClr val="333333"/>
                          </a:solidFill>
                          <a:latin typeface="Arial"/>
                        </a:rPr>
                        <a:t>n</a:t>
                      </a:r>
                    </a:p>
                  </a:txBody>
                  <a:tcPr>
                    <a:lnB w="25400">
                      <a:solidFill>
                        <a:srgbClr val="124456"/>
                      </a:solidFill>
                    </a:lnB>
                  </a:tcPr>
                </a:tc>
                <a:extLst>
                  <a:ext uri="{0D108BD9-81ED-4DB2-BD59-A6C34878D82A}">
                    <a16:rowId xmlns:a16="http://schemas.microsoft.com/office/drawing/2014/main" val="4132419776"/>
                  </a:ext>
                </a:extLst>
              </a:tr>
              <a:tr h="899814">
                <a:tc>
                  <a:txBody>
                    <a:bodyPr/>
                    <a:lstStyle/>
                    <a:p>
                      <a:pPr algn="r"/>
                      <a:r>
                        <a:rPr sz="1200" b="0" i="0" u="none" dirty="0">
                          <a:solidFill>
                            <a:srgbClr val="333333"/>
                          </a:solidFill>
                          <a:latin typeface="Arial"/>
                        </a:rPr>
                        <a:t>45</a:t>
                      </a:r>
                    </a:p>
                  </a:txBody>
                  <a:tcPr>
                    <a:lnT w="25400" cap="flat" cmpd="sng" algn="ctr">
                      <a:solidFill>
                        <a:srgbClr val="124456"/>
                      </a:solidFill>
                      <a:prstDash val="solid"/>
                      <a:round/>
                      <a:headEnd type="none" w="med" len="med"/>
                      <a:tailEnd type="none" w="med" len="med"/>
                    </a:lnT>
                  </a:tcPr>
                </a:tc>
                <a:extLst>
                  <a:ext uri="{0D108BD9-81ED-4DB2-BD59-A6C34878D82A}">
                    <a16:rowId xmlns:a16="http://schemas.microsoft.com/office/drawing/2014/main" val="953351443"/>
                  </a:ext>
                </a:extLst>
              </a:tr>
              <a:tr h="899814">
                <a:tc>
                  <a:txBody>
                    <a:bodyPr/>
                    <a:lstStyle/>
                    <a:p>
                      <a:pPr algn="r"/>
                      <a:r>
                        <a:rPr sz="1200" b="0" i="0" u="none" dirty="0">
                          <a:solidFill>
                            <a:srgbClr val="333333"/>
                          </a:solidFill>
                          <a:latin typeface="Arial"/>
                        </a:rPr>
                        <a:t>8</a:t>
                      </a:r>
                    </a:p>
                  </a:txBody>
                  <a:tcPr>
                    <a:solidFill>
                      <a:srgbClr val="EFEFEF"/>
                    </a:solidFill>
                  </a:tcPr>
                </a:tc>
                <a:extLst>
                  <a:ext uri="{0D108BD9-81ED-4DB2-BD59-A6C34878D82A}">
                    <a16:rowId xmlns:a16="http://schemas.microsoft.com/office/drawing/2014/main" val="2093770437"/>
                  </a:ext>
                </a:extLst>
              </a:tr>
              <a:tr h="899814">
                <a:tc>
                  <a:txBody>
                    <a:bodyPr/>
                    <a:lstStyle/>
                    <a:p>
                      <a:pPr algn="r"/>
                      <a:r>
                        <a:rPr sz="1200" b="0" i="0" u="none" dirty="0">
                          <a:solidFill>
                            <a:srgbClr val="333333"/>
                          </a:solidFill>
                          <a:latin typeface="Arial"/>
                        </a:rPr>
                        <a:t>261</a:t>
                      </a:r>
                    </a:p>
                  </a:txBody>
                  <a:tcPr/>
                </a:tc>
                <a:extLst>
                  <a:ext uri="{0D108BD9-81ED-4DB2-BD59-A6C34878D82A}">
                    <a16:rowId xmlns:a16="http://schemas.microsoft.com/office/drawing/2014/main" val="2348124600"/>
                  </a:ext>
                </a:extLst>
              </a:tr>
              <a:tr h="899814">
                <a:tc>
                  <a:txBody>
                    <a:bodyPr/>
                    <a:lstStyle/>
                    <a:p>
                      <a:pPr algn="r"/>
                      <a:r>
                        <a:rPr sz="1200" b="0" i="0" u="none" dirty="0">
                          <a:solidFill>
                            <a:srgbClr val="333333"/>
                          </a:solidFill>
                          <a:latin typeface="Arial"/>
                        </a:rPr>
                        <a:t>63</a:t>
                      </a:r>
                    </a:p>
                  </a:txBody>
                  <a:tcPr>
                    <a:solidFill>
                      <a:srgbClr val="EFEFEF"/>
                    </a:solidFill>
                  </a:tcPr>
                </a:tc>
                <a:extLst>
                  <a:ext uri="{0D108BD9-81ED-4DB2-BD59-A6C34878D82A}">
                    <a16:rowId xmlns:a16="http://schemas.microsoft.com/office/drawing/2014/main" val="101898573"/>
                  </a:ext>
                </a:extLst>
              </a:tr>
              <a:tr h="899814">
                <a:tc>
                  <a:txBody>
                    <a:bodyPr/>
                    <a:lstStyle/>
                    <a:p>
                      <a:pPr algn="r"/>
                      <a:r>
                        <a:rPr sz="1200" b="0" i="0" u="none" dirty="0">
                          <a:solidFill>
                            <a:srgbClr val="333333"/>
                          </a:solidFill>
                          <a:latin typeface="Arial"/>
                        </a:rPr>
                        <a:t>20</a:t>
                      </a:r>
                    </a:p>
                  </a:txBody>
                  <a:tcPr/>
                </a:tc>
                <a:extLst>
                  <a:ext uri="{0D108BD9-81ED-4DB2-BD59-A6C34878D82A}">
                    <a16:rowId xmlns:a16="http://schemas.microsoft.com/office/drawing/2014/main" val="370161876"/>
                  </a:ext>
                </a:extLst>
              </a:tr>
            </a:tbl>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1.09.14"/>
  <p:tag name="AS_TITLE" val="Aspose.Slides for .NET 4.0 Client Profile"/>
  <p:tag name="AS_VERSION" val="21.9"/>
</p:tagLst>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101</TotalTime>
  <Words>1052</Words>
  <Application>Microsoft Office PowerPoint</Application>
  <PresentationFormat>Laajakuva</PresentationFormat>
  <Paragraphs>418</Paragraphs>
  <Slides>29</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29</vt:i4>
      </vt:variant>
    </vt:vector>
  </HeadingPairs>
  <TitlesOfParts>
    <vt:vector size="33" baseType="lpstr">
      <vt:lpstr>Arial</vt:lpstr>
      <vt:lpstr>Trebuchet MS</vt:lpstr>
      <vt:lpstr>Wingdings 3</vt:lpstr>
      <vt:lpstr>Pinta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Mia Hakulinen</dc:creator>
  <cp:lastModifiedBy>Paula Aikio-Tallgren</cp:lastModifiedBy>
  <cp:revision>3</cp:revision>
  <cp:lastPrinted>2022-10-26T09:06:11Z</cp:lastPrinted>
  <dcterms:created xsi:type="dcterms:W3CDTF">2022-10-26T06:06:11Z</dcterms:created>
  <dcterms:modified xsi:type="dcterms:W3CDTF">2022-11-02T07:59:36Z</dcterms:modified>
</cp:coreProperties>
</file>