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tags/tag2.xml" ContentType="application/vnd.openxmlformats-officedocument.presentationml.tags+xml"/>
  <Override PartName="/ppt/charts/chart2.xml" ContentType="application/vnd.openxmlformats-officedocument.drawingml.chart+xml"/>
  <Override PartName="/ppt/tags/tag3.xml" ContentType="application/vnd.openxmlformats-officedocument.presentationml.tags+xml"/>
  <Override PartName="/ppt/charts/chart3.xml" ContentType="application/vnd.openxmlformats-officedocument.drawingml.chart+xml"/>
  <Override PartName="/ppt/tags/tag4.xml" ContentType="application/vnd.openxmlformats-officedocument.presentationml.tags+xml"/>
  <Override PartName="/ppt/charts/chart4.xml" ContentType="application/vnd.openxmlformats-officedocument.drawingml.chart+xml"/>
  <Override PartName="/ppt/tags/tag5.xml" ContentType="application/vnd.openxmlformats-officedocument.presentationml.tags+xml"/>
  <Override PartName="/ppt/charts/chart5.xml" ContentType="application/vnd.openxmlformats-officedocument.drawingml.chart+xml"/>
  <Override PartName="/ppt/tags/tag6.xml" ContentType="application/vnd.openxmlformats-officedocument.presentationml.tags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tags/tag7.xml" ContentType="application/vnd.openxmlformats-officedocument.presentationml.tags+xml"/>
  <Override PartName="/ppt/charts/chart7.xml" ContentType="application/vnd.openxmlformats-officedocument.drawingml.chart+xml"/>
  <Override PartName="/ppt/tags/tag8.xml" ContentType="application/vnd.openxmlformats-officedocument.presentationml.tags+xml"/>
  <Override PartName="/ppt/charts/chart8.xml" ContentType="application/vnd.openxmlformats-officedocument.drawingml.chart+xml"/>
  <Override PartName="/ppt/tags/tag9.xml" ContentType="application/vnd.openxmlformats-officedocument.presentationml.tags+xml"/>
  <Override PartName="/ppt/charts/chart9.xml" ContentType="application/vnd.openxmlformats-officedocument.drawingml.chart+xml"/>
  <Override PartName="/ppt/tags/tag10.xml" ContentType="application/vnd.openxmlformats-officedocument.presentationml.tags+xml"/>
  <Override PartName="/ppt/charts/chart10.xml" ContentType="application/vnd.openxmlformats-officedocument.drawingml.chart+xml"/>
  <Override PartName="/ppt/tags/tag11.xml" ContentType="application/vnd.openxmlformats-officedocument.presentationml.tags+xml"/>
  <Override PartName="/ppt/charts/chart11.xml" ContentType="application/vnd.openxmlformats-officedocument.drawingml.chart+xml"/>
  <Override PartName="/ppt/tags/tag12.xml" ContentType="application/vnd.openxmlformats-officedocument.presentationml.tags+xml"/>
  <Override PartName="/ppt/charts/chart12.xml" ContentType="application/vnd.openxmlformats-officedocument.drawingml.chart+xml"/>
  <Override PartName="/ppt/tags/tag13.xml" ContentType="application/vnd.openxmlformats-officedocument.presentationml.tags+xml"/>
  <Override PartName="/ppt/charts/chart13.xml" ContentType="application/vnd.openxmlformats-officedocument.drawingml.chart+xml"/>
  <Override PartName="/ppt/tags/tag14.xml" ContentType="application/vnd.openxmlformats-officedocument.presentationml.tags+xml"/>
  <Override PartName="/ppt/charts/chart14.xml" ContentType="application/vnd.openxmlformats-officedocument.drawingml.chart+xml"/>
  <Override PartName="/ppt/tags/tag15.xml" ContentType="application/vnd.openxmlformats-officedocument.presentationml.tags+xml"/>
  <Override PartName="/ppt/charts/chart15.xml" ContentType="application/vnd.openxmlformats-officedocument.drawingml.chart+xml"/>
  <Override PartName="/ppt/tags/tag16.xml" ContentType="application/vnd.openxmlformats-officedocument.presentationml.tags+xml"/>
  <Override PartName="/ppt/charts/chart16.xml" ContentType="application/vnd.openxmlformats-officedocument.drawingml.chart+xml"/>
  <Override PartName="/ppt/tags/tag17.xml" ContentType="application/vnd.openxmlformats-officedocument.presentationml.tags+xml"/>
  <Override PartName="/ppt/charts/chart17.xml" ContentType="application/vnd.openxmlformats-officedocument.drawingml.chart+xml"/>
  <Override PartName="/ppt/tags/tag18.xml" ContentType="application/vnd.openxmlformats-officedocument.presentationml.tags+xml"/>
  <Override PartName="/ppt/charts/chart18.xml" ContentType="application/vnd.openxmlformats-officedocument.drawingml.chart+xml"/>
  <Override PartName="/ppt/tags/tag19.xml" ContentType="application/vnd.openxmlformats-officedocument.presentationml.tags+xml"/>
  <Override PartName="/ppt/charts/chart19.xml" ContentType="application/vnd.openxmlformats-officedocument.drawingml.chart+xml"/>
  <Override PartName="/ppt/tags/tag20.xml" ContentType="application/vnd.openxmlformats-officedocument.presentationml.tags+xml"/>
  <Override PartName="/ppt/charts/chart20.xml" ContentType="application/vnd.openxmlformats-officedocument.drawingml.chart+xml"/>
  <Override PartName="/ppt/tags/tag21.xml" ContentType="application/vnd.openxmlformats-officedocument.presentationml.tags+xml"/>
  <Override PartName="/ppt/charts/chart21.xml" ContentType="application/vnd.openxmlformats-officedocument.drawingml.chart+xml"/>
  <Override PartName="/ppt/tags/tag22.xml" ContentType="application/vnd.openxmlformats-officedocument.presentationml.tags+xml"/>
  <Override PartName="/ppt/charts/chart22.xml" ContentType="application/vnd.openxmlformats-officedocument.drawingml.chart+xml"/>
  <Override PartName="/ppt/tags/tag23.xml" ContentType="application/vnd.openxmlformats-officedocument.presentationml.tags+xml"/>
  <Override PartName="/ppt/charts/chart23.xml" ContentType="application/vnd.openxmlformats-officedocument.drawingml.chart+xml"/>
  <Override PartName="/ppt/tags/tag24.xml" ContentType="application/vnd.openxmlformats-officedocument.presentationml.tags+xml"/>
  <Override PartName="/ppt/charts/chart24.xml" ContentType="application/vnd.openxmlformats-officedocument.drawingml.chart+xml"/>
  <Override PartName="/ppt/tags/tag25.xml" ContentType="application/vnd.openxmlformats-officedocument.presentationml.tags+xml"/>
  <Override PartName="/ppt/charts/chart25.xml" ContentType="application/vnd.openxmlformats-officedocument.drawingml.chart+xml"/>
  <Override PartName="/ppt/tags/tag26.xml" ContentType="application/vnd.openxmlformats-officedocument.presentationml.tags+xml"/>
  <Override PartName="/ppt/charts/chart26.xml" ContentType="application/vnd.openxmlformats-officedocument.drawingml.chart+xml"/>
  <Override PartName="/ppt/tags/tag27.xml" ContentType="application/vnd.openxmlformats-officedocument.presentationml.tags+xml"/>
  <Override PartName="/ppt/charts/chart27.xml" ContentType="application/vnd.openxmlformats-officedocument.drawingml.chart+xml"/>
  <Override PartName="/ppt/tags/tag28.xml" ContentType="application/vnd.openxmlformats-officedocument.presentationml.tags+xml"/>
  <Override PartName="/ppt/charts/chart28.xml" ContentType="application/vnd.openxmlformats-officedocument.drawingml.chart+xml"/>
  <Override PartName="/ppt/tags/tag29.xml" ContentType="application/vnd.openxmlformats-officedocument.presentationml.tags+xml"/>
  <Override PartName="/ppt/charts/chart29.xml" ContentType="application/vnd.openxmlformats-officedocument.drawingml.chart+xml"/>
  <Override PartName="/ppt/tags/tag30.xml" ContentType="application/vnd.openxmlformats-officedocument.presentationml.tags+xml"/>
  <Override PartName="/ppt/notesSlides/notesSlide2.xml" ContentType="application/vnd.openxmlformats-officedocument.presentationml.notesSlide+xml"/>
  <Override PartName="/ppt/charts/chart30.xml" ContentType="application/vnd.openxmlformats-officedocument.drawingml.chart+xml"/>
  <Override PartName="/ppt/tags/tag31.xml" ContentType="application/vnd.openxmlformats-officedocument.presentationml.tags+xml"/>
  <Override PartName="/ppt/charts/chart31.xml" ContentType="application/vnd.openxmlformats-officedocument.drawingml.chart+xml"/>
  <Override PartName="/ppt/tags/tag32.xml" ContentType="application/vnd.openxmlformats-officedocument.presentationml.tags+xml"/>
  <Override PartName="/ppt/charts/chart3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448" r:id="rId4"/>
  </p:sldMasterIdLst>
  <p:notesMasterIdLst>
    <p:notesMasterId r:id="rId39"/>
  </p:notesMasterIdLst>
  <p:sldIdLst>
    <p:sldId id="300" r:id="rId5"/>
    <p:sldId id="264" r:id="rId6"/>
    <p:sldId id="266" r:id="rId7"/>
    <p:sldId id="307" r:id="rId8"/>
    <p:sldId id="333" r:id="rId9"/>
    <p:sldId id="334" r:id="rId10"/>
    <p:sldId id="335" r:id="rId11"/>
    <p:sldId id="285" r:id="rId12"/>
    <p:sldId id="270" r:id="rId13"/>
    <p:sldId id="287" r:id="rId14"/>
    <p:sldId id="326" r:id="rId15"/>
    <p:sldId id="308" r:id="rId16"/>
    <p:sldId id="310" r:id="rId17"/>
    <p:sldId id="311" r:id="rId18"/>
    <p:sldId id="312" r:id="rId19"/>
    <p:sldId id="313" r:id="rId20"/>
    <p:sldId id="314" r:id="rId21"/>
    <p:sldId id="315" r:id="rId22"/>
    <p:sldId id="316" r:id="rId23"/>
    <p:sldId id="317" r:id="rId24"/>
    <p:sldId id="318" r:id="rId25"/>
    <p:sldId id="336" r:id="rId26"/>
    <p:sldId id="319" r:id="rId27"/>
    <p:sldId id="309" r:id="rId28"/>
    <p:sldId id="321" r:id="rId29"/>
    <p:sldId id="339" r:id="rId30"/>
    <p:sldId id="340" r:id="rId31"/>
    <p:sldId id="341" r:id="rId32"/>
    <p:sldId id="342" r:id="rId33"/>
    <p:sldId id="343" r:id="rId34"/>
    <p:sldId id="344" r:id="rId35"/>
    <p:sldId id="337" r:id="rId36"/>
    <p:sldId id="338" r:id="rId37"/>
    <p:sldId id="261" r:id="rId38"/>
  </p:sldIdLst>
  <p:sldSz cx="12192000" cy="6858000"/>
  <p:notesSz cx="6858000" cy="9144000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9191"/>
    <a:srgbClr val="E9573F"/>
    <a:srgbClr val="FF6699"/>
    <a:srgbClr val="535353"/>
    <a:srgbClr val="00A3DA"/>
    <a:srgbClr val="F19048"/>
    <a:srgbClr val="000000"/>
    <a:srgbClr val="3F3F3F"/>
    <a:srgbClr val="FED139"/>
    <a:srgbClr val="BCE4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Vaalea tyyli 2 - Korostu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635" autoAdjust="0"/>
  </p:normalViewPr>
  <p:slideViewPr>
    <p:cSldViewPr snapToGrid="0" showGuides="1">
      <p:cViewPr varScale="1">
        <p:scale>
          <a:sx n="82" d="100"/>
          <a:sy n="82" d="100"/>
        </p:scale>
        <p:origin x="126" y="7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009236783570663"/>
          <c:y val="3.317000016858053E-2"/>
          <c:w val="0.77642924993998585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Taul1!$A$2:$A$5</c:f>
              <c:strCache>
                <c:ptCount val="4"/>
                <c:pt idx="0">
                  <c:v>Teollisuus</c:v>
                </c:pt>
                <c:pt idx="1">
                  <c:v>Rakentaminen</c:v>
                </c:pt>
                <c:pt idx="2">
                  <c:v>Kauppa</c:v>
                </c:pt>
                <c:pt idx="3">
                  <c:v>Palvelut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11.11111</c:v>
                </c:pt>
                <c:pt idx="1">
                  <c:v>10.606059999999999</c:v>
                </c:pt>
                <c:pt idx="2">
                  <c:v>10.10101</c:v>
                </c:pt>
                <c:pt idx="3">
                  <c:v>68.181820000000002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9C-48A9-8C3A-0E47DAF33743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Taul1!$A$2:$A$5</c:f>
              <c:strCache>
                <c:ptCount val="4"/>
                <c:pt idx="0">
                  <c:v>Teollisuus</c:v>
                </c:pt>
                <c:pt idx="1">
                  <c:v>Rakentaminen</c:v>
                </c:pt>
                <c:pt idx="2">
                  <c:v>Kauppa</c:v>
                </c:pt>
                <c:pt idx="3">
                  <c:v>Palvelut</c:v>
                </c:pt>
              </c:strCache>
            </c:strRef>
          </c:cat>
          <c:val>
            <c:numRef>
              <c:f>Taul1!$C$2:$C$5</c:f>
              <c:numCache>
                <c:formatCode>General</c:formatCode>
                <c:ptCount val="4"/>
                <c:pt idx="0">
                  <c:v>10.37482</c:v>
                </c:pt>
                <c:pt idx="1">
                  <c:v>10.29199</c:v>
                </c:pt>
                <c:pt idx="2">
                  <c:v>14.599299999999999</c:v>
                </c:pt>
                <c:pt idx="3">
                  <c:v>64.733900000000006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9C-48A9-8C3A-0E47DAF337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Taul1!$A$2:$A$10</c:f>
              <c:strCache>
                <c:ptCount val="9"/>
                <c:pt idx="0">
                  <c:v>Business Finlandin rahoituspalveluja</c:v>
                </c:pt>
                <c:pt idx="1">
                  <c:v>Business Finlandin tarjoamia kansainvälistymispalveluja (neuvonta, markkinatieto, verkostot)</c:v>
                </c:pt>
                <c:pt idx="2">
                  <c:v>Finnveran palveluja</c:v>
                </c:pt>
                <c:pt idx="3">
                  <c:v>ELY- keskusten kansainvälistymispalveluja</c:v>
                </c:pt>
                <c:pt idx="4">
                  <c:v>Muiden kuin ELY-keskusten alueellisia kansainvälistymispalveluja (mm. Suomen Yrittäjät, Kauppakamarit Suomessa, seudulliset kehitysyhtiöt)</c:v>
                </c:pt>
                <c:pt idx="5">
                  <c:v>Yksityisiä kansainvälistymispalveluita</c:v>
                </c:pt>
                <c:pt idx="6">
                  <c:v>Ulkoministeriön suurlähetystöverkoston palveluja maailmalla</c:v>
                </c:pt>
                <c:pt idx="7">
                  <c:v>Muita julkisia kansainvälistymispalveluita</c:v>
                </c:pt>
                <c:pt idx="8">
                  <c:v>En ole käyttänyt yritystoiminnan kansainvälistymiseen liittyviä palveluita</c:v>
                </c:pt>
              </c:strCache>
            </c:strRef>
          </c:cat>
          <c:val>
            <c:numRef>
              <c:f>Taul1!$B$2:$B$10</c:f>
              <c:numCache>
                <c:formatCode>General</c:formatCode>
                <c:ptCount val="9"/>
                <c:pt idx="0">
                  <c:v>1.8672299999999999</c:v>
                </c:pt>
                <c:pt idx="1">
                  <c:v>4.3590600000000004</c:v>
                </c:pt>
                <c:pt idx="2">
                  <c:v>5.2399300000000002</c:v>
                </c:pt>
                <c:pt idx="3">
                  <c:v>6.5122600000000004</c:v>
                </c:pt>
                <c:pt idx="4">
                  <c:v>2.6267900000000002</c:v>
                </c:pt>
                <c:pt idx="5">
                  <c:v>1.5378099999999999</c:v>
                </c:pt>
                <c:pt idx="6">
                  <c:v>0.72180999999999995</c:v>
                </c:pt>
                <c:pt idx="7">
                  <c:v>0.36582999999999999</c:v>
                </c:pt>
                <c:pt idx="8">
                  <c:v>85.349360000000004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Taul1!$A$2:$A$10</c:f>
              <c:strCache>
                <c:ptCount val="9"/>
                <c:pt idx="0">
                  <c:v>Business Finlandin rahoituspalveluja</c:v>
                </c:pt>
                <c:pt idx="1">
                  <c:v>Business Finlandin tarjoamia kansainvälistymispalveluja (neuvonta, markkinatieto, verkostot)</c:v>
                </c:pt>
                <c:pt idx="2">
                  <c:v>Finnveran palveluja</c:v>
                </c:pt>
                <c:pt idx="3">
                  <c:v>ELY- keskusten kansainvälistymispalveluja</c:v>
                </c:pt>
                <c:pt idx="4">
                  <c:v>Muiden kuin ELY-keskusten alueellisia kansainvälistymispalveluja (mm. Suomen Yrittäjät, Kauppakamarit Suomessa, seudulliset kehitysyhtiöt)</c:v>
                </c:pt>
                <c:pt idx="5">
                  <c:v>Yksityisiä kansainvälistymispalveluita</c:v>
                </c:pt>
                <c:pt idx="6">
                  <c:v>Ulkoministeriön suurlähetystöverkoston palveluja maailmalla</c:v>
                </c:pt>
                <c:pt idx="7">
                  <c:v>Muita julkisia kansainvälistymispalveluita</c:v>
                </c:pt>
                <c:pt idx="8">
                  <c:v>En ole käyttänyt yritystoiminnan kansainvälistymiseen liittyviä palveluita</c:v>
                </c:pt>
              </c:strCache>
            </c:strRef>
          </c:cat>
          <c:val>
            <c:numRef>
              <c:f>Taul1!$C$2:$C$10</c:f>
              <c:numCache>
                <c:formatCode>General</c:formatCode>
                <c:ptCount val="9"/>
                <c:pt idx="0">
                  <c:v>4.1133300000000004</c:v>
                </c:pt>
                <c:pt idx="1">
                  <c:v>3.9344000000000001</c:v>
                </c:pt>
                <c:pt idx="2">
                  <c:v>3.9275000000000002</c:v>
                </c:pt>
                <c:pt idx="3">
                  <c:v>2.3519700000000001</c:v>
                </c:pt>
                <c:pt idx="4">
                  <c:v>1.83317</c:v>
                </c:pt>
                <c:pt idx="5">
                  <c:v>1.0808199999999999</c:v>
                </c:pt>
                <c:pt idx="6">
                  <c:v>0.70323000000000002</c:v>
                </c:pt>
                <c:pt idx="7">
                  <c:v>0.68220999999999998</c:v>
                </c:pt>
                <c:pt idx="8">
                  <c:v>88.662040000000005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466155978468695"/>
          <c:y val="3.4174443580342925E-2"/>
          <c:w val="0.73942223459442358"/>
          <c:h val="0.8722216100239189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Kyllä</c:v>
                </c:pt>
              </c:strCache>
            </c:strRef>
          </c:tx>
          <c:spPr>
            <a:solidFill>
              <a:srgbClr val="00A3D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Taul1!$A$2:$A$3</c:f>
              <c:strCache>
                <c:ptCount val="2"/>
                <c:pt idx="0">
                  <c:v>Savon Yrittäjät</c:v>
                </c:pt>
                <c:pt idx="1">
                  <c:v>Koko maa</c:v>
                </c:pt>
              </c:strCache>
            </c:strRef>
          </c:cat>
          <c:val>
            <c:numRef>
              <c:f>Taul1!$B$2:$B$3</c:f>
              <c:numCache>
                <c:formatCode>General</c:formatCode>
                <c:ptCount val="2"/>
                <c:pt idx="0">
                  <c:v>12.28792</c:v>
                </c:pt>
                <c:pt idx="1">
                  <c:v>11.199310000000001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BB-4014-9ADD-836066122AA5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Ei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Taul1!$A$2:$A$3</c:f>
              <c:strCache>
                <c:ptCount val="2"/>
                <c:pt idx="0">
                  <c:v>Savon Yrittäjät</c:v>
                </c:pt>
                <c:pt idx="1">
                  <c:v>Koko maa</c:v>
                </c:pt>
              </c:strCache>
            </c:strRef>
          </c:cat>
          <c:val>
            <c:numRef>
              <c:f>Taul1!$C$2:$C$3</c:f>
              <c:numCache>
                <c:formatCode>General</c:formatCode>
                <c:ptCount val="2"/>
                <c:pt idx="0">
                  <c:v>87.71208</c:v>
                </c:pt>
                <c:pt idx="1">
                  <c:v>88.800690000000003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BB-4014-9ADD-836066122A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630195712"/>
        <c:axId val="630197248"/>
      </c:barChart>
      <c:catAx>
        <c:axId val="6301957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i-FI"/>
          </a:p>
        </c:txPr>
        <c:crossAx val="630197248"/>
        <c:crosses val="autoZero"/>
        <c:auto val="1"/>
        <c:lblAlgn val="ctr"/>
        <c:lblOffset val="100"/>
        <c:tickLblSkip val="1"/>
        <c:noMultiLvlLbl val="0"/>
      </c:catAx>
      <c:valAx>
        <c:axId val="630197248"/>
        <c:scaling>
          <c:orientation val="minMax"/>
          <c:max val="100.1"/>
          <c:min val="0"/>
        </c:scaling>
        <c:delete val="1"/>
        <c:axPos val="t"/>
        <c:majorGridlines/>
        <c:numFmt formatCode="#,##0" sourceLinked="0"/>
        <c:majorTickMark val="out"/>
        <c:minorTickMark val="none"/>
        <c:tickLblPos val="nextTo"/>
        <c:crossAx val="630195712"/>
        <c:crosses val="autoZero"/>
        <c:crossBetween val="between"/>
        <c:majorUnit val="10"/>
        <c:minorUnit val="1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1942935977325323"/>
          <c:y val="0.9420222484181362"/>
          <c:w val="0.80025333771596141"/>
          <c:h val="5.7977751581863822E-2"/>
        </c:manualLayout>
      </c:layout>
      <c:overlay val="0"/>
      <c:txPr>
        <a:bodyPr/>
        <a:lstStyle/>
        <a:p>
          <a:pPr>
            <a:defRPr sz="1400"/>
          </a:pPr>
          <a:endParaRPr lang="fi-FI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Taul1!$A$2:$A$12</c:f>
              <c:strCache>
                <c:ptCount val="11"/>
                <c:pt idx="0">
                  <c:v>Markkinointi ja myynti</c:v>
                </c:pt>
                <c:pt idx="1">
                  <c:v>Henkilöstön kehittäminen ja koulutus</c:v>
                </c:pt>
                <c:pt idx="2">
                  <c:v>Johtaminen</c:v>
                </c:pt>
                <c:pt idx="3">
                  <c:v>Rahoitus, talous ja laskentatoimi</c:v>
                </c:pt>
                <c:pt idx="4">
                  <c:v>Yhteistyö/verkottuminen tuotannollisessa toiminnassa, alihankinnat</c:v>
                </c:pt>
                <c:pt idx="5">
                  <c:v>Tuotanto ja materiaalitoiminnot, tietotekniikka, tuotekehitys, laatu</c:v>
                </c:pt>
                <c:pt idx="6">
                  <c:v>Ympäristö- ja muiden säädösvaatimusten ottaminen huomioon toiminnassa</c:v>
                </c:pt>
                <c:pt idx="7">
                  <c:v>Yhteistyö/verkottuminen tutkimus-, kehittämis- ja innovaatio- eli tki-toiminnassa (sekä yritysten kesken että yritysten ja tutkimusorganisaatioiden kesken)</c:v>
                </c:pt>
                <c:pt idx="8">
                  <c:v>Vienti ja kansainvälistyminen</c:v>
                </c:pt>
                <c:pt idx="9">
                  <c:v>Yrityksen hallitustyöskentely</c:v>
                </c:pt>
                <c:pt idx="10">
                  <c:v>Ei osaa sanoa</c:v>
                </c:pt>
              </c:strCache>
            </c:strRef>
          </c:cat>
          <c:val>
            <c:numRef>
              <c:f>Taul1!$B$2:$B$12</c:f>
              <c:numCache>
                <c:formatCode>General</c:formatCode>
                <c:ptCount val="11"/>
                <c:pt idx="0">
                  <c:v>41.61401</c:v>
                </c:pt>
                <c:pt idx="1">
                  <c:v>34.882420000000003</c:v>
                </c:pt>
                <c:pt idx="2">
                  <c:v>16.474049999999998</c:v>
                </c:pt>
                <c:pt idx="3">
                  <c:v>21.706099999999999</c:v>
                </c:pt>
                <c:pt idx="4">
                  <c:v>13.65265</c:v>
                </c:pt>
                <c:pt idx="5">
                  <c:v>21.745370000000001</c:v>
                </c:pt>
                <c:pt idx="6">
                  <c:v>10.5214</c:v>
                </c:pt>
                <c:pt idx="7">
                  <c:v>8.3744499999999995</c:v>
                </c:pt>
                <c:pt idx="8">
                  <c:v>6.37439</c:v>
                </c:pt>
                <c:pt idx="9">
                  <c:v>8.1861099999999993</c:v>
                </c:pt>
                <c:pt idx="10">
                  <c:v>23.689640000000001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Taul1!$A$2:$A$12</c:f>
              <c:strCache>
                <c:ptCount val="11"/>
                <c:pt idx="0">
                  <c:v>Markkinointi ja myynti</c:v>
                </c:pt>
                <c:pt idx="1">
                  <c:v>Henkilöstön kehittäminen ja koulutus</c:v>
                </c:pt>
                <c:pt idx="2">
                  <c:v>Johtaminen</c:v>
                </c:pt>
                <c:pt idx="3">
                  <c:v>Rahoitus, talous ja laskentatoimi</c:v>
                </c:pt>
                <c:pt idx="4">
                  <c:v>Yhteistyö/verkottuminen tuotannollisessa toiminnassa, alihankinnat</c:v>
                </c:pt>
                <c:pt idx="5">
                  <c:v>Tuotanto ja materiaalitoiminnot, tietotekniikka, tuotekehitys, laatu</c:v>
                </c:pt>
                <c:pt idx="6">
                  <c:v>Ympäristö- ja muiden säädösvaatimusten ottaminen huomioon toiminnassa</c:v>
                </c:pt>
                <c:pt idx="7">
                  <c:v>Yhteistyö/verkottuminen tutkimus-, kehittämis- ja innovaatio- eli tki-toiminnassa (sekä yritysten kesken että yritysten ja tutkimusorganisaatioiden kesken)</c:v>
                </c:pt>
                <c:pt idx="8">
                  <c:v>Vienti ja kansainvälistyminen</c:v>
                </c:pt>
                <c:pt idx="9">
                  <c:v>Yrityksen hallitustyöskentely</c:v>
                </c:pt>
                <c:pt idx="10">
                  <c:v>Ei osaa sanoa</c:v>
                </c:pt>
              </c:strCache>
            </c:strRef>
          </c:cat>
          <c:val>
            <c:numRef>
              <c:f>Taul1!$C$2:$C$12</c:f>
              <c:numCache>
                <c:formatCode>General</c:formatCode>
                <c:ptCount val="11"/>
                <c:pt idx="0">
                  <c:v>46.792670000000001</c:v>
                </c:pt>
                <c:pt idx="1">
                  <c:v>36.311399999999999</c:v>
                </c:pt>
                <c:pt idx="2">
                  <c:v>19.629909999999999</c:v>
                </c:pt>
                <c:pt idx="3">
                  <c:v>17.092359999999999</c:v>
                </c:pt>
                <c:pt idx="4">
                  <c:v>15.917669999999999</c:v>
                </c:pt>
                <c:pt idx="5">
                  <c:v>15.37589</c:v>
                </c:pt>
                <c:pt idx="6">
                  <c:v>9.1405399999999997</c:v>
                </c:pt>
                <c:pt idx="7">
                  <c:v>6.5823799999999997</c:v>
                </c:pt>
                <c:pt idx="8">
                  <c:v>6.2182199999999996</c:v>
                </c:pt>
                <c:pt idx="9">
                  <c:v>5.7955300000000003</c:v>
                </c:pt>
                <c:pt idx="10">
                  <c:v>22.243980000000001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Yleinen suhdannetilanne / taloustilanne</c:v>
                </c:pt>
                <c:pt idx="1">
                  <c:v>Työvoiman saatavuus</c:v>
                </c:pt>
                <c:pt idx="2">
                  <c:v>Kustannustaso</c:v>
                </c:pt>
                <c:pt idx="3">
                  <c:v>Kilpailutilanne</c:v>
                </c:pt>
                <c:pt idx="4">
                  <c:v>Yritystoiminnan sääntely</c:v>
                </c:pt>
                <c:pt idx="5">
                  <c:v>Rahoitus</c:v>
                </c:pt>
                <c:pt idx="6">
                  <c:v>Resurssitekijät (pl. työvoiman saatavuus)</c:v>
                </c:pt>
                <c:pt idx="7">
                  <c:v>Ei osaa sanoa</c:v>
                </c:pt>
              </c:strCache>
            </c:strRef>
          </c:cat>
          <c:val>
            <c:numRef>
              <c:f>Taul1!$B$2:$B$9</c:f>
              <c:numCache>
                <c:formatCode>General</c:formatCode>
                <c:ptCount val="8"/>
                <c:pt idx="0">
                  <c:v>26.257719999999999</c:v>
                </c:pt>
                <c:pt idx="1">
                  <c:v>15.60815</c:v>
                </c:pt>
                <c:pt idx="2">
                  <c:v>16.797049999999999</c:v>
                </c:pt>
                <c:pt idx="3">
                  <c:v>9.0190300000000008</c:v>
                </c:pt>
                <c:pt idx="4">
                  <c:v>7.3557499999999996</c:v>
                </c:pt>
                <c:pt idx="5">
                  <c:v>4.2767600000000003</c:v>
                </c:pt>
                <c:pt idx="6">
                  <c:v>5.2439299999999998</c:v>
                </c:pt>
                <c:pt idx="7">
                  <c:v>15.441610000000001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Yleinen suhdannetilanne / taloustilanne</c:v>
                </c:pt>
                <c:pt idx="1">
                  <c:v>Työvoiman saatavuus</c:v>
                </c:pt>
                <c:pt idx="2">
                  <c:v>Kustannustaso</c:v>
                </c:pt>
                <c:pt idx="3">
                  <c:v>Kilpailutilanne</c:v>
                </c:pt>
                <c:pt idx="4">
                  <c:v>Yritystoiminnan sääntely</c:v>
                </c:pt>
                <c:pt idx="5">
                  <c:v>Rahoitus</c:v>
                </c:pt>
                <c:pt idx="6">
                  <c:v>Resurssitekijät (pl. työvoiman saatavuus)</c:v>
                </c:pt>
                <c:pt idx="7">
                  <c:v>Ei osaa sanoa</c:v>
                </c:pt>
              </c:strCache>
            </c:strRef>
          </c:cat>
          <c:val>
            <c:numRef>
              <c:f>Taul1!$C$2:$C$9</c:f>
              <c:numCache>
                <c:formatCode>General</c:formatCode>
                <c:ptCount val="8"/>
                <c:pt idx="0">
                  <c:v>23.813410000000001</c:v>
                </c:pt>
                <c:pt idx="1">
                  <c:v>19.08108</c:v>
                </c:pt>
                <c:pt idx="2">
                  <c:v>17.60502</c:v>
                </c:pt>
                <c:pt idx="3">
                  <c:v>9.0204000000000004</c:v>
                </c:pt>
                <c:pt idx="4">
                  <c:v>6.62256</c:v>
                </c:pt>
                <c:pt idx="5">
                  <c:v>6.2080000000000002</c:v>
                </c:pt>
                <c:pt idx="6">
                  <c:v>4.8390599999999999</c:v>
                </c:pt>
                <c:pt idx="7">
                  <c:v>12.81047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466155978468695"/>
          <c:y val="3.4174443580342925E-2"/>
          <c:w val="0.73942223459442358"/>
          <c:h val="0.8722216100239189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Kyllä</c:v>
                </c:pt>
              </c:strCache>
            </c:strRef>
          </c:tx>
          <c:spPr>
            <a:solidFill>
              <a:srgbClr val="00A3D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Taul1!$A$2:$A$3</c:f>
              <c:strCache>
                <c:ptCount val="2"/>
                <c:pt idx="0">
                  <c:v>Savon Yrittäjät</c:v>
                </c:pt>
                <c:pt idx="1">
                  <c:v>Koko maa</c:v>
                </c:pt>
              </c:strCache>
            </c:strRef>
          </c:cat>
          <c:val>
            <c:numRef>
              <c:f>Taul1!$B$2:$B$3</c:f>
              <c:numCache>
                <c:formatCode>General</c:formatCode>
                <c:ptCount val="2"/>
                <c:pt idx="0">
                  <c:v>17.155840000000001</c:v>
                </c:pt>
                <c:pt idx="1">
                  <c:v>15.33117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BB-4014-9ADD-836066122AA5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Ei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Taul1!$A$2:$A$3</c:f>
              <c:strCache>
                <c:ptCount val="2"/>
                <c:pt idx="0">
                  <c:v>Savon Yrittäjät</c:v>
                </c:pt>
                <c:pt idx="1">
                  <c:v>Koko maa</c:v>
                </c:pt>
              </c:strCache>
            </c:strRef>
          </c:cat>
          <c:val>
            <c:numRef>
              <c:f>Taul1!$C$2:$C$3</c:f>
              <c:numCache>
                <c:formatCode>General</c:formatCode>
                <c:ptCount val="2"/>
                <c:pt idx="0">
                  <c:v>82.844160000000002</c:v>
                </c:pt>
                <c:pt idx="1">
                  <c:v>84.66883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BB-4014-9ADD-836066122A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630195712"/>
        <c:axId val="630197248"/>
      </c:barChart>
      <c:catAx>
        <c:axId val="6301957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i-FI"/>
          </a:p>
        </c:txPr>
        <c:crossAx val="630197248"/>
        <c:crosses val="autoZero"/>
        <c:auto val="1"/>
        <c:lblAlgn val="ctr"/>
        <c:lblOffset val="100"/>
        <c:tickLblSkip val="1"/>
        <c:noMultiLvlLbl val="0"/>
      </c:catAx>
      <c:valAx>
        <c:axId val="630197248"/>
        <c:scaling>
          <c:orientation val="minMax"/>
          <c:max val="100.1"/>
          <c:min val="0"/>
        </c:scaling>
        <c:delete val="1"/>
        <c:axPos val="t"/>
        <c:majorGridlines/>
        <c:numFmt formatCode="#,##0" sourceLinked="0"/>
        <c:majorTickMark val="out"/>
        <c:minorTickMark val="none"/>
        <c:tickLblPos val="nextTo"/>
        <c:crossAx val="630195712"/>
        <c:crosses val="autoZero"/>
        <c:crossBetween val="between"/>
        <c:majorUnit val="10"/>
        <c:minorUnit val="1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1942935977325323"/>
          <c:y val="0.9420222484181362"/>
          <c:w val="0.80025333771596141"/>
          <c:h val="5.7977751581863822E-2"/>
        </c:manualLayout>
      </c:layout>
      <c:overlay val="0"/>
      <c:txPr>
        <a:bodyPr/>
        <a:lstStyle/>
        <a:p>
          <a:pPr>
            <a:defRPr sz="1400"/>
          </a:pPr>
          <a:endParaRPr lang="fi-FI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753063208978194"/>
          <c:y val="3.317000016858053E-2"/>
          <c:w val="0.58899098523512516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Taul1!$A$2:$A$5</c:f>
              <c:strCache>
                <c:ptCount val="4"/>
                <c:pt idx="0">
                  <c:v>Ei</c:v>
                </c:pt>
                <c:pt idx="1">
                  <c:v>Kyllä, ja olemme saaneet ulkopuolista rahoitusta viimeisen 12 kk aikana</c:v>
                </c:pt>
                <c:pt idx="2">
                  <c:v>Kyllä, mutta emme ole hakeneet rahoitusta</c:v>
                </c:pt>
                <c:pt idx="3">
                  <c:v>Kyllä, mutta emme ole saaneet rahoitusta, vaikka olemme hakeneet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62.8063</c:v>
                </c:pt>
                <c:pt idx="1">
                  <c:v>26.585129999999999</c:v>
                </c:pt>
                <c:pt idx="2">
                  <c:v>8.0430100000000007</c:v>
                </c:pt>
                <c:pt idx="3">
                  <c:v>2.5655600000000001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Taul1!$A$2:$A$5</c:f>
              <c:strCache>
                <c:ptCount val="4"/>
                <c:pt idx="0">
                  <c:v>Ei</c:v>
                </c:pt>
                <c:pt idx="1">
                  <c:v>Kyllä, ja olemme saaneet ulkopuolista rahoitusta viimeisen 12 kk aikana</c:v>
                </c:pt>
                <c:pt idx="2">
                  <c:v>Kyllä, mutta emme ole hakeneet rahoitusta</c:v>
                </c:pt>
                <c:pt idx="3">
                  <c:v>Kyllä, mutta emme ole saaneet rahoitusta, vaikka olemme hakeneet</c:v>
                </c:pt>
              </c:strCache>
            </c:strRef>
          </c:cat>
          <c:val>
            <c:numRef>
              <c:f>Taul1!$C$2:$C$5</c:f>
              <c:numCache>
                <c:formatCode>General</c:formatCode>
                <c:ptCount val="4"/>
                <c:pt idx="0">
                  <c:v>64.144239999999996</c:v>
                </c:pt>
                <c:pt idx="1">
                  <c:v>23.949660000000002</c:v>
                </c:pt>
                <c:pt idx="2">
                  <c:v>8.7084299999999999</c:v>
                </c:pt>
                <c:pt idx="3">
                  <c:v>3.1976800000000001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Taul1!$A$2:$A$8</c:f>
              <c:strCache>
                <c:ptCount val="7"/>
                <c:pt idx="0">
                  <c:v>Kireät vakuusvaatimukset</c:v>
                </c:pt>
                <c:pt idx="1">
                  <c:v>Rahoituksen huono yleinen saatavuus</c:v>
                </c:pt>
                <c:pt idx="2">
                  <c:v>Korkea oman pääoman vaatimus</c:v>
                </c:pt>
                <c:pt idx="3">
                  <c:v>Rahan korkea hinta (viitekoron päälle tuleva rahoittajien perimä marginaali)</c:v>
                </c:pt>
                <c:pt idx="4">
                  <c:v>Laina-ajan lyhyys</c:v>
                </c:pt>
                <c:pt idx="5">
                  <c:v>Vientisaatavien vakuuttamisen vaikeus</c:v>
                </c:pt>
                <c:pt idx="6">
                  <c:v>Muu syy</c:v>
                </c:pt>
              </c:strCache>
            </c:strRef>
          </c:cat>
          <c:val>
            <c:numRef>
              <c:f>Taul1!$B$2:$B$8</c:f>
              <c:numCache>
                <c:formatCode>General</c:formatCode>
                <c:ptCount val="7"/>
                <c:pt idx="0">
                  <c:v>28.619350000000001</c:v>
                </c:pt>
                <c:pt idx="1">
                  <c:v>7.0156000000000001</c:v>
                </c:pt>
                <c:pt idx="2">
                  <c:v>0</c:v>
                </c:pt>
                <c:pt idx="3">
                  <c:v>0</c:v>
                </c:pt>
                <c:pt idx="4">
                  <c:v>7.5366499999999998</c:v>
                </c:pt>
                <c:pt idx="5">
                  <c:v>0</c:v>
                </c:pt>
                <c:pt idx="6">
                  <c:v>56.828400000000002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Taul1!$A$2:$A$8</c:f>
              <c:strCache>
                <c:ptCount val="7"/>
                <c:pt idx="0">
                  <c:v>Kireät vakuusvaatimukset</c:v>
                </c:pt>
                <c:pt idx="1">
                  <c:v>Rahoituksen huono yleinen saatavuus</c:v>
                </c:pt>
                <c:pt idx="2">
                  <c:v>Korkea oman pääoman vaatimus</c:v>
                </c:pt>
                <c:pt idx="3">
                  <c:v>Rahan korkea hinta (viitekoron päälle tuleva rahoittajien perimä marginaali)</c:v>
                </c:pt>
                <c:pt idx="4">
                  <c:v>Laina-ajan lyhyys</c:v>
                </c:pt>
                <c:pt idx="5">
                  <c:v>Vientisaatavien vakuuttamisen vaikeus</c:v>
                </c:pt>
                <c:pt idx="6">
                  <c:v>Muu syy</c:v>
                </c:pt>
              </c:strCache>
            </c:strRef>
          </c:cat>
          <c:val>
            <c:numRef>
              <c:f>Taul1!$C$2:$C$8</c:f>
              <c:numCache>
                <c:formatCode>General</c:formatCode>
                <c:ptCount val="7"/>
                <c:pt idx="0">
                  <c:v>27.157330000000002</c:v>
                </c:pt>
                <c:pt idx="1">
                  <c:v>13.880420000000001</c:v>
                </c:pt>
                <c:pt idx="2">
                  <c:v>11.65814</c:v>
                </c:pt>
                <c:pt idx="3">
                  <c:v>11.43694</c:v>
                </c:pt>
                <c:pt idx="4">
                  <c:v>3.1649799999999999</c:v>
                </c:pt>
                <c:pt idx="5">
                  <c:v>0.36431999999999998</c:v>
                </c:pt>
                <c:pt idx="6">
                  <c:v>32.337870000000002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Muihin kone- tai laiteinvestointeihin tai rakennusinvestointeihin</c:v>
                </c:pt>
                <c:pt idx="1">
                  <c:v>Käyttöpääomarahoitukseen suhdanteista / kireästä taloudellisesta tilanteesta johtuen</c:v>
                </c:pt>
                <c:pt idx="2">
                  <c:v>Käyttöpääomarahoitukseen yrityksen kasvuun tai kansainvälistymiseen</c:v>
                </c:pt>
                <c:pt idx="3">
                  <c:v>Yrityksen kehittämishankkeisiin, ml. henkilöstön osaaminen</c:v>
                </c:pt>
                <c:pt idx="4">
                  <c:v>Tieto- ja viestintätekniikkalaite-, tai ohjelmisto- tms. investointeihin</c:v>
                </c:pt>
                <c:pt idx="5">
                  <c:v>Omistusjärjestelyjen tai yrityskauppojen rahoitukseen</c:v>
                </c:pt>
                <c:pt idx="6">
                  <c:v>Vientikauppojen rahoittaminen</c:v>
                </c:pt>
                <c:pt idx="7">
                  <c:v>Muuhun tarkoitukseen</c:v>
                </c:pt>
              </c:strCache>
            </c:strRef>
          </c:cat>
          <c:val>
            <c:numRef>
              <c:f>Taul1!$B$2:$B$9</c:f>
              <c:numCache>
                <c:formatCode>General</c:formatCode>
                <c:ptCount val="8"/>
                <c:pt idx="0">
                  <c:v>57.835120000000003</c:v>
                </c:pt>
                <c:pt idx="1">
                  <c:v>30.91752</c:v>
                </c:pt>
                <c:pt idx="2">
                  <c:v>7.4902800000000003</c:v>
                </c:pt>
                <c:pt idx="3">
                  <c:v>7.7421800000000003</c:v>
                </c:pt>
                <c:pt idx="4">
                  <c:v>4.8655499999999998</c:v>
                </c:pt>
                <c:pt idx="5">
                  <c:v>7.9025499999999997</c:v>
                </c:pt>
                <c:pt idx="6">
                  <c:v>0</c:v>
                </c:pt>
                <c:pt idx="7">
                  <c:v>4.6078200000000002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Muihin kone- tai laiteinvestointeihin tai rakennusinvestointeihin</c:v>
                </c:pt>
                <c:pt idx="1">
                  <c:v>Käyttöpääomarahoitukseen suhdanteista / kireästä taloudellisesta tilanteesta johtuen</c:v>
                </c:pt>
                <c:pt idx="2">
                  <c:v>Käyttöpääomarahoitukseen yrityksen kasvuun tai kansainvälistymiseen</c:v>
                </c:pt>
                <c:pt idx="3">
                  <c:v>Yrityksen kehittämishankkeisiin, ml. henkilöstön osaaminen</c:v>
                </c:pt>
                <c:pt idx="4">
                  <c:v>Tieto- ja viestintätekniikkalaite-, tai ohjelmisto- tms. investointeihin</c:v>
                </c:pt>
                <c:pt idx="5">
                  <c:v>Omistusjärjestelyjen tai yrityskauppojen rahoitukseen</c:v>
                </c:pt>
                <c:pt idx="6">
                  <c:v>Vientikauppojen rahoittaminen</c:v>
                </c:pt>
                <c:pt idx="7">
                  <c:v>Muuhun tarkoitukseen</c:v>
                </c:pt>
              </c:strCache>
            </c:strRef>
          </c:cat>
          <c:val>
            <c:numRef>
              <c:f>Taul1!$C$2:$C$9</c:f>
              <c:numCache>
                <c:formatCode>General</c:formatCode>
                <c:ptCount val="8"/>
                <c:pt idx="0">
                  <c:v>42.772709999999996</c:v>
                </c:pt>
                <c:pt idx="1">
                  <c:v>29.497869999999999</c:v>
                </c:pt>
                <c:pt idx="2">
                  <c:v>14.621320000000001</c:v>
                </c:pt>
                <c:pt idx="3">
                  <c:v>11.58681</c:v>
                </c:pt>
                <c:pt idx="4">
                  <c:v>7.4718200000000001</c:v>
                </c:pt>
                <c:pt idx="5">
                  <c:v>5.9395499999999997</c:v>
                </c:pt>
                <c:pt idx="6">
                  <c:v>0.98229999999999995</c:v>
                </c:pt>
                <c:pt idx="7">
                  <c:v>13.69661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753063208978194"/>
          <c:y val="3.317000016858053E-2"/>
          <c:w val="0.58899098523512516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Taul1!$A$2:$A$5</c:f>
              <c:strCache>
                <c:ptCount val="4"/>
                <c:pt idx="0">
                  <c:v>Kyllä, hanke ei toteutunut</c:v>
                </c:pt>
                <c:pt idx="1">
                  <c:v>Kyllä, hanke toteutui osittain</c:v>
                </c:pt>
                <c:pt idx="2">
                  <c:v>Kyllä, hanke siirtyi toteutettavaksi myöhemmin</c:v>
                </c:pt>
                <c:pt idx="3">
                  <c:v>Ei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4.7540800000000001</c:v>
                </c:pt>
                <c:pt idx="1">
                  <c:v>3.2688799999999998</c:v>
                </c:pt>
                <c:pt idx="2">
                  <c:v>7.6046100000000001</c:v>
                </c:pt>
                <c:pt idx="3">
                  <c:v>84.372429999999994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Taul1!$A$2:$A$5</c:f>
              <c:strCache>
                <c:ptCount val="4"/>
                <c:pt idx="0">
                  <c:v>Kyllä, hanke ei toteutunut</c:v>
                </c:pt>
                <c:pt idx="1">
                  <c:v>Kyllä, hanke toteutui osittain</c:v>
                </c:pt>
                <c:pt idx="2">
                  <c:v>Kyllä, hanke siirtyi toteutettavaksi myöhemmin</c:v>
                </c:pt>
                <c:pt idx="3">
                  <c:v>Ei</c:v>
                </c:pt>
              </c:strCache>
            </c:strRef>
          </c:cat>
          <c:val>
            <c:numRef>
              <c:f>Taul1!$C$2:$C$5</c:f>
              <c:numCache>
                <c:formatCode>General</c:formatCode>
                <c:ptCount val="4"/>
                <c:pt idx="0">
                  <c:v>4.78864</c:v>
                </c:pt>
                <c:pt idx="1">
                  <c:v>3.94923</c:v>
                </c:pt>
                <c:pt idx="2">
                  <c:v>6.3422799999999997</c:v>
                </c:pt>
                <c:pt idx="3">
                  <c:v>84.91986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Taul1!$A$2:$A$15</c:f>
              <c:strCache>
                <c:ptCount val="14"/>
                <c:pt idx="0">
                  <c:v>Pankista</c:v>
                </c:pt>
                <c:pt idx="1">
                  <c:v>Rahoitusyhtiöstä</c:v>
                </c:pt>
                <c:pt idx="2">
                  <c:v>Finnverasta</c:v>
                </c:pt>
                <c:pt idx="3">
                  <c:v>Business Finlandilta</c:v>
                </c:pt>
                <c:pt idx="4">
                  <c:v>ELY-keskuksista</c:v>
                </c:pt>
                <c:pt idx="5">
                  <c:v>Bisnesenkeliltä (eli yksityiseltä henkilösijoittajalta)</c:v>
                </c:pt>
                <c:pt idx="6">
                  <c:v>Yksityisestä pääomasijoitusyhtiöstä</c:v>
                </c:pt>
                <c:pt idx="7">
                  <c:v>Pikaluottoyrityksestä (eli vakuudettomia korkeakorkoisia yritysluottoja tarjoava ns. pikavippifirma)</c:v>
                </c:pt>
                <c:pt idx="8">
                  <c:v>Vakuutusyhtiöstä/työeläkevakuutusyhtiöstä</c:v>
                </c:pt>
                <c:pt idx="9">
                  <c:v>Joukkorahoituksen kautta</c:v>
                </c:pt>
                <c:pt idx="10">
                  <c:v>Pääomasijoituksia Tesistä</c:v>
                </c:pt>
                <c:pt idx="11">
                  <c:v>Velkakirjamarkkinoilta</c:v>
                </c:pt>
                <c:pt idx="12">
                  <c:v>Listautumismarkkinoilta (ml. pörssi ja vaihtoehtoiset markkinapaikat)</c:v>
                </c:pt>
                <c:pt idx="13">
                  <c:v>Muualta</c:v>
                </c:pt>
              </c:strCache>
            </c:strRef>
          </c:cat>
          <c:val>
            <c:numRef>
              <c:f>Taul1!$B$2:$B$15</c:f>
              <c:numCache>
                <c:formatCode>General</c:formatCode>
                <c:ptCount val="14"/>
                <c:pt idx="0">
                  <c:v>63.906219999999998</c:v>
                </c:pt>
                <c:pt idx="1">
                  <c:v>40.593049999999998</c:v>
                </c:pt>
                <c:pt idx="2">
                  <c:v>13.50619</c:v>
                </c:pt>
                <c:pt idx="3">
                  <c:v>10.962870000000001</c:v>
                </c:pt>
                <c:pt idx="4">
                  <c:v>16.644100000000002</c:v>
                </c:pt>
                <c:pt idx="5">
                  <c:v>3.7347000000000001</c:v>
                </c:pt>
                <c:pt idx="6">
                  <c:v>0</c:v>
                </c:pt>
                <c:pt idx="7">
                  <c:v>2.3425699999999998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3.1052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Taul1!$A$2:$A$15</c:f>
              <c:strCache>
                <c:ptCount val="14"/>
                <c:pt idx="0">
                  <c:v>Pankista</c:v>
                </c:pt>
                <c:pt idx="1">
                  <c:v>Rahoitusyhtiöstä</c:v>
                </c:pt>
                <c:pt idx="2">
                  <c:v>Finnverasta</c:v>
                </c:pt>
                <c:pt idx="3">
                  <c:v>Business Finlandilta</c:v>
                </c:pt>
                <c:pt idx="4">
                  <c:v>ELY-keskuksista</c:v>
                </c:pt>
                <c:pt idx="5">
                  <c:v>Bisnesenkeliltä (eli yksityiseltä henkilösijoittajalta)</c:v>
                </c:pt>
                <c:pt idx="6">
                  <c:v>Yksityisestä pääomasijoitusyhtiöstä</c:v>
                </c:pt>
                <c:pt idx="7">
                  <c:v>Pikaluottoyrityksestä (eli vakuudettomia korkeakorkoisia yritysluottoja tarjoava ns. pikavippifirma)</c:v>
                </c:pt>
                <c:pt idx="8">
                  <c:v>Vakuutusyhtiöstä/työeläkevakuutusyhtiöstä</c:v>
                </c:pt>
                <c:pt idx="9">
                  <c:v>Joukkorahoituksen kautta</c:v>
                </c:pt>
                <c:pt idx="10">
                  <c:v>Pääomasijoituksia Tesistä</c:v>
                </c:pt>
                <c:pt idx="11">
                  <c:v>Velkakirjamarkkinoilta</c:v>
                </c:pt>
                <c:pt idx="12">
                  <c:v>Listautumismarkkinoilta (ml. pörssi ja vaihtoehtoiset markkinapaikat)</c:v>
                </c:pt>
                <c:pt idx="13">
                  <c:v>Muualta</c:v>
                </c:pt>
              </c:strCache>
            </c:strRef>
          </c:cat>
          <c:val>
            <c:numRef>
              <c:f>Taul1!$C$2:$C$15</c:f>
              <c:numCache>
                <c:formatCode>General</c:formatCode>
                <c:ptCount val="14"/>
                <c:pt idx="0">
                  <c:v>64.299109999999999</c:v>
                </c:pt>
                <c:pt idx="1">
                  <c:v>32.774479999999997</c:v>
                </c:pt>
                <c:pt idx="2">
                  <c:v>18.30189</c:v>
                </c:pt>
                <c:pt idx="3">
                  <c:v>17.199100000000001</c:v>
                </c:pt>
                <c:pt idx="4">
                  <c:v>16.058489999999999</c:v>
                </c:pt>
                <c:pt idx="5">
                  <c:v>9.2665000000000006</c:v>
                </c:pt>
                <c:pt idx="6">
                  <c:v>8.3816400000000009</c:v>
                </c:pt>
                <c:pt idx="7">
                  <c:v>3.4334500000000001</c:v>
                </c:pt>
                <c:pt idx="8">
                  <c:v>2.6299399999999999</c:v>
                </c:pt>
                <c:pt idx="9">
                  <c:v>1.24902</c:v>
                </c:pt>
                <c:pt idx="10">
                  <c:v>0.91127999999999998</c:v>
                </c:pt>
                <c:pt idx="11">
                  <c:v>0.62712999999999997</c:v>
                </c:pt>
                <c:pt idx="12">
                  <c:v>0.40811999999999998</c:v>
                </c:pt>
                <c:pt idx="13">
                  <c:v>3.9984099999999998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804178174688707E-2"/>
          <c:y val="3.317000016858053E-2"/>
          <c:w val="0.9256439347118659"/>
          <c:h val="0.71408384318134044"/>
        </c:manualLayout>
      </c:layou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ln w="57150">
              <a:solidFill>
                <a:srgbClr val="00A3DA"/>
              </a:solidFill>
            </a:ln>
          </c:spPr>
          <c:marker>
            <c:symbol val="none"/>
          </c:marker>
          <c:cat>
            <c:strRef>
              <c:f>Taul1!$A$2:$A$37</c:f>
              <c:strCache>
                <c:ptCount val="36"/>
                <c:pt idx="1">
                  <c:v>2/05</c:v>
                </c:pt>
                <c:pt idx="3">
                  <c:v>2/06</c:v>
                </c:pt>
                <c:pt idx="5">
                  <c:v>2/07</c:v>
                </c:pt>
                <c:pt idx="7">
                  <c:v>2/08</c:v>
                </c:pt>
                <c:pt idx="9">
                  <c:v>2/09</c:v>
                </c:pt>
                <c:pt idx="11">
                  <c:v>2/10</c:v>
                </c:pt>
                <c:pt idx="13">
                  <c:v>2/11</c:v>
                </c:pt>
                <c:pt idx="15">
                  <c:v>2/12</c:v>
                </c:pt>
                <c:pt idx="17">
                  <c:v>2/13</c:v>
                </c:pt>
                <c:pt idx="19">
                  <c:v>2/14</c:v>
                </c:pt>
                <c:pt idx="21">
                  <c:v>2/15</c:v>
                </c:pt>
                <c:pt idx="23">
                  <c:v>2/16</c:v>
                </c:pt>
                <c:pt idx="25">
                  <c:v>2/17</c:v>
                </c:pt>
                <c:pt idx="27">
                  <c:v>2/18</c:v>
                </c:pt>
                <c:pt idx="29">
                  <c:v>2/19</c:v>
                </c:pt>
                <c:pt idx="31">
                  <c:v>2/20</c:v>
                </c:pt>
                <c:pt idx="33">
                  <c:v>2/21</c:v>
                </c:pt>
                <c:pt idx="35">
                  <c:v>2/22</c:v>
                </c:pt>
              </c:strCache>
            </c:strRef>
          </c:cat>
          <c:val>
            <c:numRef>
              <c:f>Taul1!$B$2:$B$37</c:f>
              <c:numCache>
                <c:formatCode>General</c:formatCode>
                <c:ptCount val="36"/>
                <c:pt idx="0">
                  <c:v>25</c:v>
                </c:pt>
                <c:pt idx="1">
                  <c:v>34</c:v>
                </c:pt>
                <c:pt idx="2">
                  <c:v>33</c:v>
                </c:pt>
                <c:pt idx="3">
                  <c:v>21</c:v>
                </c:pt>
                <c:pt idx="4">
                  <c:v>27</c:v>
                </c:pt>
                <c:pt idx="5">
                  <c:v>31</c:v>
                </c:pt>
                <c:pt idx="6">
                  <c:v>19</c:v>
                </c:pt>
                <c:pt idx="7">
                  <c:v>4</c:v>
                </c:pt>
                <c:pt idx="8">
                  <c:v>-26</c:v>
                </c:pt>
                <c:pt idx="9">
                  <c:v>-15</c:v>
                </c:pt>
                <c:pt idx="10">
                  <c:v>20</c:v>
                </c:pt>
                <c:pt idx="11">
                  <c:v>37</c:v>
                </c:pt>
                <c:pt idx="12">
                  <c:v>27</c:v>
                </c:pt>
                <c:pt idx="13">
                  <c:v>22.751322999999999</c:v>
                </c:pt>
                <c:pt idx="14">
                  <c:v>-2.2000000000000002</c:v>
                </c:pt>
                <c:pt idx="15">
                  <c:v>1.6</c:v>
                </c:pt>
                <c:pt idx="16">
                  <c:v>0</c:v>
                </c:pt>
                <c:pt idx="17">
                  <c:v>4.7744297889348744</c:v>
                </c:pt>
                <c:pt idx="18">
                  <c:v>14.62983459242208</c:v>
                </c:pt>
                <c:pt idx="19">
                  <c:v>2.7545413038515534</c:v>
                </c:pt>
                <c:pt idx="20">
                  <c:v>-5</c:v>
                </c:pt>
                <c:pt idx="21">
                  <c:v>-6</c:v>
                </c:pt>
                <c:pt idx="22">
                  <c:v>4</c:v>
                </c:pt>
                <c:pt idx="23">
                  <c:v>28</c:v>
                </c:pt>
                <c:pt idx="24">
                  <c:v>21</c:v>
                </c:pt>
                <c:pt idx="25">
                  <c:v>29</c:v>
                </c:pt>
                <c:pt idx="26">
                  <c:v>27</c:v>
                </c:pt>
                <c:pt idx="27">
                  <c:v>25</c:v>
                </c:pt>
                <c:pt idx="28">
                  <c:v>11</c:v>
                </c:pt>
                <c:pt idx="29">
                  <c:v>3</c:v>
                </c:pt>
                <c:pt idx="30">
                  <c:v>7</c:v>
                </c:pt>
                <c:pt idx="31">
                  <c:v>-11</c:v>
                </c:pt>
                <c:pt idx="32">
                  <c:v>-1</c:v>
                </c:pt>
                <c:pt idx="33">
                  <c:v>17.295200000000001</c:v>
                </c:pt>
                <c:pt idx="34">
                  <c:v>7.4273999999999996</c:v>
                </c:pt>
                <c:pt idx="35">
                  <c:v>-13.621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9F7-4550-B61E-0D5C9A970E25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ln w="57150">
              <a:solidFill>
                <a:srgbClr val="000000"/>
              </a:solidFill>
            </a:ln>
          </c:spPr>
          <c:marker>
            <c:symbol val="none"/>
          </c:marker>
          <c:cat>
            <c:strRef>
              <c:f>Taul1!$A$2:$A$37</c:f>
              <c:strCache>
                <c:ptCount val="36"/>
                <c:pt idx="1">
                  <c:v>2/05</c:v>
                </c:pt>
                <c:pt idx="3">
                  <c:v>2/06</c:v>
                </c:pt>
                <c:pt idx="5">
                  <c:v>2/07</c:v>
                </c:pt>
                <c:pt idx="7">
                  <c:v>2/08</c:v>
                </c:pt>
                <c:pt idx="9">
                  <c:v>2/09</c:v>
                </c:pt>
                <c:pt idx="11">
                  <c:v>2/10</c:v>
                </c:pt>
                <c:pt idx="13">
                  <c:v>2/11</c:v>
                </c:pt>
                <c:pt idx="15">
                  <c:v>2/12</c:v>
                </c:pt>
                <c:pt idx="17">
                  <c:v>2/13</c:v>
                </c:pt>
                <c:pt idx="19">
                  <c:v>2/14</c:v>
                </c:pt>
                <c:pt idx="21">
                  <c:v>2/15</c:v>
                </c:pt>
                <c:pt idx="23">
                  <c:v>2/16</c:v>
                </c:pt>
                <c:pt idx="25">
                  <c:v>2/17</c:v>
                </c:pt>
                <c:pt idx="27">
                  <c:v>2/18</c:v>
                </c:pt>
                <c:pt idx="29">
                  <c:v>2/19</c:v>
                </c:pt>
                <c:pt idx="31">
                  <c:v>2/20</c:v>
                </c:pt>
                <c:pt idx="33">
                  <c:v>2/21</c:v>
                </c:pt>
                <c:pt idx="35">
                  <c:v>2/22</c:v>
                </c:pt>
              </c:strCache>
            </c:strRef>
          </c:cat>
          <c:val>
            <c:numRef>
              <c:f>Taul1!$C$2:$C$37</c:f>
              <c:numCache>
                <c:formatCode>General</c:formatCode>
                <c:ptCount val="36"/>
                <c:pt idx="0">
                  <c:v>31.598832000000002</c:v>
                </c:pt>
                <c:pt idx="1">
                  <c:v>33</c:v>
                </c:pt>
                <c:pt idx="2">
                  <c:v>35</c:v>
                </c:pt>
                <c:pt idx="3">
                  <c:v>34</c:v>
                </c:pt>
                <c:pt idx="4">
                  <c:v>34</c:v>
                </c:pt>
                <c:pt idx="5">
                  <c:v>31</c:v>
                </c:pt>
                <c:pt idx="6">
                  <c:v>24</c:v>
                </c:pt>
                <c:pt idx="7">
                  <c:v>6</c:v>
                </c:pt>
                <c:pt idx="8">
                  <c:v>-25</c:v>
                </c:pt>
                <c:pt idx="9">
                  <c:v>-8</c:v>
                </c:pt>
                <c:pt idx="10">
                  <c:v>25</c:v>
                </c:pt>
                <c:pt idx="11">
                  <c:v>40</c:v>
                </c:pt>
                <c:pt idx="12">
                  <c:v>34</c:v>
                </c:pt>
                <c:pt idx="13">
                  <c:v>24.312784000000001</c:v>
                </c:pt>
                <c:pt idx="14">
                  <c:v>-0.3</c:v>
                </c:pt>
                <c:pt idx="15">
                  <c:v>0.3</c:v>
                </c:pt>
                <c:pt idx="16">
                  <c:v>5</c:v>
                </c:pt>
                <c:pt idx="17">
                  <c:v>3.8149381485914837</c:v>
                </c:pt>
                <c:pt idx="18">
                  <c:v>15.565566246754951</c:v>
                </c:pt>
                <c:pt idx="19">
                  <c:v>8.9602754146906953</c:v>
                </c:pt>
                <c:pt idx="20">
                  <c:v>-6</c:v>
                </c:pt>
                <c:pt idx="21">
                  <c:v>9</c:v>
                </c:pt>
                <c:pt idx="22">
                  <c:v>15</c:v>
                </c:pt>
                <c:pt idx="23">
                  <c:v>32</c:v>
                </c:pt>
                <c:pt idx="24">
                  <c:v>35</c:v>
                </c:pt>
                <c:pt idx="25">
                  <c:v>38</c:v>
                </c:pt>
                <c:pt idx="26">
                  <c:v>35</c:v>
                </c:pt>
                <c:pt idx="27">
                  <c:v>27</c:v>
                </c:pt>
                <c:pt idx="28">
                  <c:v>14</c:v>
                </c:pt>
                <c:pt idx="29">
                  <c:v>10</c:v>
                </c:pt>
                <c:pt idx="30">
                  <c:v>9</c:v>
                </c:pt>
                <c:pt idx="31">
                  <c:v>-10</c:v>
                </c:pt>
                <c:pt idx="32">
                  <c:v>3</c:v>
                </c:pt>
                <c:pt idx="33">
                  <c:v>21.775300000000001</c:v>
                </c:pt>
                <c:pt idx="34">
                  <c:v>10.7972</c:v>
                </c:pt>
                <c:pt idx="35">
                  <c:v>-5.3079000000000001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9F7-4550-B61E-0D5C9A970E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712000"/>
        <c:axId val="393713536"/>
      </c:lineChart>
      <c:catAx>
        <c:axId val="39371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crossAx val="393713536"/>
        <c:crosses val="autoZero"/>
        <c:auto val="1"/>
        <c:lblAlgn val="ctr"/>
        <c:lblOffset val="100"/>
        <c:tickLblSkip val="1"/>
        <c:noMultiLvlLbl val="0"/>
      </c:catAx>
      <c:valAx>
        <c:axId val="3937135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93712000"/>
        <c:crosses val="autoZero"/>
        <c:crossBetween val="between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5.7852200060481182E-2"/>
          <c:y val="0.91976445263445072"/>
          <c:w val="0.92385933965373368"/>
          <c:h val="6.388204871407483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Muihin kone- tai laiteinvestointeihin tai rakennusinvestointeihin</c:v>
                </c:pt>
                <c:pt idx="1">
                  <c:v>Käyttöpääomarahoitukseen yrityksen kasvuun tai kansainvälistymiseen</c:v>
                </c:pt>
                <c:pt idx="2">
                  <c:v>Yrityksen kehittämishankkeisiin, ml. henkilöstön osaaminen</c:v>
                </c:pt>
                <c:pt idx="3">
                  <c:v>Käyttöpääomarahoitukseen suhdanteista / kireästä taloudellisesta tilanteesta johtuen</c:v>
                </c:pt>
                <c:pt idx="4">
                  <c:v>Omistusjärjestelyjen tai yrityskauppojen rahoitukseen</c:v>
                </c:pt>
                <c:pt idx="5">
                  <c:v>Tieto- ja viestintätekniikkalaite-, tai ohjelmisto- tms. investointeihin</c:v>
                </c:pt>
                <c:pt idx="6">
                  <c:v>Vientikauppojen rahoittaminen</c:v>
                </c:pt>
                <c:pt idx="7">
                  <c:v>Muuhun tarkoitukseen</c:v>
                </c:pt>
              </c:strCache>
            </c:strRef>
          </c:cat>
          <c:val>
            <c:numRef>
              <c:f>Taul1!$B$2:$B$9</c:f>
              <c:numCache>
                <c:formatCode>General</c:formatCode>
                <c:ptCount val="8"/>
                <c:pt idx="0">
                  <c:v>65.446349999999995</c:v>
                </c:pt>
                <c:pt idx="1">
                  <c:v>22.07272</c:v>
                </c:pt>
                <c:pt idx="2">
                  <c:v>16.601500000000001</c:v>
                </c:pt>
                <c:pt idx="3">
                  <c:v>11.51404</c:v>
                </c:pt>
                <c:pt idx="4">
                  <c:v>14.993510000000001</c:v>
                </c:pt>
                <c:pt idx="5">
                  <c:v>4.13889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Muihin kone- tai laiteinvestointeihin tai rakennusinvestointeihin</c:v>
                </c:pt>
                <c:pt idx="1">
                  <c:v>Käyttöpääomarahoitukseen yrityksen kasvuun tai kansainvälistymiseen</c:v>
                </c:pt>
                <c:pt idx="2">
                  <c:v>Yrityksen kehittämishankkeisiin, ml. henkilöstön osaaminen</c:v>
                </c:pt>
                <c:pt idx="3">
                  <c:v>Käyttöpääomarahoitukseen suhdanteista / kireästä taloudellisesta tilanteesta johtuen</c:v>
                </c:pt>
                <c:pt idx="4">
                  <c:v>Omistusjärjestelyjen tai yrityskauppojen rahoitukseen</c:v>
                </c:pt>
                <c:pt idx="5">
                  <c:v>Tieto- ja viestintätekniikkalaite-, tai ohjelmisto- tms. investointeihin</c:v>
                </c:pt>
                <c:pt idx="6">
                  <c:v>Vientikauppojen rahoittaminen</c:v>
                </c:pt>
                <c:pt idx="7">
                  <c:v>Muuhun tarkoitukseen</c:v>
                </c:pt>
              </c:strCache>
            </c:strRef>
          </c:cat>
          <c:val>
            <c:numRef>
              <c:f>Taul1!$C$2:$C$9</c:f>
              <c:numCache>
                <c:formatCode>General</c:formatCode>
                <c:ptCount val="8"/>
                <c:pt idx="0">
                  <c:v>51.145650000000003</c:v>
                </c:pt>
                <c:pt idx="1">
                  <c:v>23.218900000000001</c:v>
                </c:pt>
                <c:pt idx="2">
                  <c:v>17.610579999999999</c:v>
                </c:pt>
                <c:pt idx="3">
                  <c:v>15.805400000000001</c:v>
                </c:pt>
                <c:pt idx="4">
                  <c:v>8.3902400000000004</c:v>
                </c:pt>
                <c:pt idx="5">
                  <c:v>7.0521599999999998</c:v>
                </c:pt>
                <c:pt idx="6">
                  <c:v>2.49166</c:v>
                </c:pt>
                <c:pt idx="7">
                  <c:v>9.9248600000000007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753063208978194"/>
          <c:y val="3.317000016858053E-2"/>
          <c:w val="0.58899098523512516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Taul1!$A$2:$A$6</c:f>
              <c:strCache>
                <c:ptCount val="5"/>
                <c:pt idx="0">
                  <c:v>Ei</c:v>
                </c:pt>
                <c:pt idx="1">
                  <c:v>Ei suuressa määrin</c:v>
                </c:pt>
                <c:pt idx="2">
                  <c:v>Jossain määrin</c:v>
                </c:pt>
                <c:pt idx="3">
                  <c:v>Melko paljon</c:v>
                </c:pt>
                <c:pt idx="4">
                  <c:v>Paljon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56.563920000000003</c:v>
                </c:pt>
                <c:pt idx="1">
                  <c:v>15.851129999999999</c:v>
                </c:pt>
                <c:pt idx="2">
                  <c:v>15.931369999999999</c:v>
                </c:pt>
                <c:pt idx="3">
                  <c:v>8.1474200000000003</c:v>
                </c:pt>
                <c:pt idx="4">
                  <c:v>3.5061599999999999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Taul1!$A$2:$A$6</c:f>
              <c:strCache>
                <c:ptCount val="5"/>
                <c:pt idx="0">
                  <c:v>Ei</c:v>
                </c:pt>
                <c:pt idx="1">
                  <c:v>Ei suuressa määrin</c:v>
                </c:pt>
                <c:pt idx="2">
                  <c:v>Jossain määrin</c:v>
                </c:pt>
                <c:pt idx="3">
                  <c:v>Melko paljon</c:v>
                </c:pt>
                <c:pt idx="4">
                  <c:v>Paljon</c:v>
                </c:pt>
              </c:strCache>
            </c:strRef>
          </c:cat>
          <c:val>
            <c:numRef>
              <c:f>Taul1!$C$2:$C$6</c:f>
              <c:numCache>
                <c:formatCode>General</c:formatCode>
                <c:ptCount val="5"/>
                <c:pt idx="0">
                  <c:v>62.130240000000001</c:v>
                </c:pt>
                <c:pt idx="1">
                  <c:v>12.945869999999999</c:v>
                </c:pt>
                <c:pt idx="2">
                  <c:v>16.02768</c:v>
                </c:pt>
                <c:pt idx="3">
                  <c:v>5.3079200000000002</c:v>
                </c:pt>
                <c:pt idx="4">
                  <c:v>3.5882900000000002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Taul1!$A$2:$A$11</c:f>
              <c:strCache>
                <c:ptCount val="10"/>
                <c:pt idx="0">
                  <c:v>Verkkokauppa yrityksenne myynnissä (tuotteet ja palvelut)</c:v>
                </c:pt>
                <c:pt idx="1">
                  <c:v>Sosiaalinen media (esim. Facebook, Linkedin)</c:v>
                </c:pt>
                <c:pt idx="2">
                  <c:v>Yrityksenne ostot verkossa (tuotteet ja palvelut)</c:v>
                </c:pt>
                <c:pt idx="3">
                  <c:v>Yrityksen omat Internet-kotisivut</c:v>
                </c:pt>
                <c:pt idx="4">
                  <c:v>Pilvipalvelut  (verkkopalveluina Internetissä)</c:v>
                </c:pt>
                <c:pt idx="5">
                  <c:v>Tekoälysovellukset ja ohjelmistorobotiikka (esim. sähköisen taloushallinnon sovelluksissa), robotiikka</c:v>
                </c:pt>
                <c:pt idx="6">
                  <c:v>Big datan käyttö (esim. markkina-analyyseissä)</c:v>
                </c:pt>
                <c:pt idx="7">
                  <c:v>Digitaalisten kanavien ja alustojen (esim. Uber, Wolt, AirBnB) käyttö palvelujen jakelussa ja markkinoinnissa</c:v>
                </c:pt>
                <c:pt idx="8">
                  <c:v>Teollinen Internet (tällä tarkoitetaan uudenlaisia liiketoiminnan ratkaisuja, joilla teolliset laitteet kommunikoivat automaattisesti keskenään)</c:v>
                </c:pt>
                <c:pt idx="9">
                  <c:v>Ei osaa sanoa</c:v>
                </c:pt>
              </c:strCache>
            </c:strRef>
          </c:cat>
          <c:val>
            <c:numRef>
              <c:f>Taul1!$B$2:$B$11</c:f>
              <c:numCache>
                <c:formatCode>General</c:formatCode>
                <c:ptCount val="10"/>
                <c:pt idx="0">
                  <c:v>6.5051399999999999</c:v>
                </c:pt>
                <c:pt idx="1">
                  <c:v>3.9542000000000002</c:v>
                </c:pt>
                <c:pt idx="2">
                  <c:v>7.7793599999999996</c:v>
                </c:pt>
                <c:pt idx="3">
                  <c:v>2.8917899999999999</c:v>
                </c:pt>
                <c:pt idx="4">
                  <c:v>4.0624900000000004</c:v>
                </c:pt>
                <c:pt idx="5">
                  <c:v>3.4983499999999998</c:v>
                </c:pt>
                <c:pt idx="6">
                  <c:v>1.84206</c:v>
                </c:pt>
                <c:pt idx="7">
                  <c:v>1.2625500000000001</c:v>
                </c:pt>
                <c:pt idx="8">
                  <c:v>0.35859000000000002</c:v>
                </c:pt>
                <c:pt idx="9">
                  <c:v>70.828029999999998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Taul1!$A$2:$A$11</c:f>
              <c:strCache>
                <c:ptCount val="10"/>
                <c:pt idx="0">
                  <c:v>Verkkokauppa yrityksenne myynnissä (tuotteet ja palvelut)</c:v>
                </c:pt>
                <c:pt idx="1">
                  <c:v>Sosiaalinen media (esim. Facebook, Linkedin)</c:v>
                </c:pt>
                <c:pt idx="2">
                  <c:v>Yrityksenne ostot verkossa (tuotteet ja palvelut)</c:v>
                </c:pt>
                <c:pt idx="3">
                  <c:v>Yrityksen omat Internet-kotisivut</c:v>
                </c:pt>
                <c:pt idx="4">
                  <c:v>Pilvipalvelut  (verkkopalveluina Internetissä)</c:v>
                </c:pt>
                <c:pt idx="5">
                  <c:v>Tekoälysovellukset ja ohjelmistorobotiikka (esim. sähköisen taloushallinnon sovelluksissa), robotiikka</c:v>
                </c:pt>
                <c:pt idx="6">
                  <c:v>Big datan käyttö (esim. markkina-analyyseissä)</c:v>
                </c:pt>
                <c:pt idx="7">
                  <c:v>Digitaalisten kanavien ja alustojen (esim. Uber, Wolt, AirBnB) käyttö palvelujen jakelussa ja markkinoinnissa</c:v>
                </c:pt>
                <c:pt idx="8">
                  <c:v>Teollinen Internet (tällä tarkoitetaan uudenlaisia liiketoiminnan ratkaisuja, joilla teolliset laitteet kommunikoivat automaattisesti keskenään)</c:v>
                </c:pt>
                <c:pt idx="9">
                  <c:v>Ei osaa sanoa</c:v>
                </c:pt>
              </c:strCache>
            </c:strRef>
          </c:cat>
          <c:val>
            <c:numRef>
              <c:f>Taul1!$C$2:$C$11</c:f>
              <c:numCache>
                <c:formatCode>General</c:formatCode>
                <c:ptCount val="10"/>
                <c:pt idx="0">
                  <c:v>6.9391600000000002</c:v>
                </c:pt>
                <c:pt idx="1">
                  <c:v>5.0883500000000002</c:v>
                </c:pt>
                <c:pt idx="2">
                  <c:v>4.9494499999999997</c:v>
                </c:pt>
                <c:pt idx="3">
                  <c:v>4.1793800000000001</c:v>
                </c:pt>
                <c:pt idx="4">
                  <c:v>3.9095</c:v>
                </c:pt>
                <c:pt idx="5">
                  <c:v>3.504</c:v>
                </c:pt>
                <c:pt idx="6">
                  <c:v>2.4613999999999998</c:v>
                </c:pt>
                <c:pt idx="7">
                  <c:v>2.00928</c:v>
                </c:pt>
                <c:pt idx="8">
                  <c:v>1.4090800000000001</c:v>
                </c:pt>
                <c:pt idx="9">
                  <c:v>71.234960000000001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0226213314197712"/>
          <c:y val="3.4174443580342925E-2"/>
          <c:w val="0.54182166123713338"/>
          <c:h val="0.8722216100239189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5 suuri merkitys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Taul1!$A$2:$A$16</c:f>
              <c:strCache>
                <c:ptCount val="15"/>
                <c:pt idx="0">
                  <c:v>Yrityskuvan vahvistuminen</c:v>
                </c:pt>
                <c:pt idx="1">
                  <c:v>Savon Yrittäjät</c:v>
                </c:pt>
                <c:pt idx="2">
                  <c:v>Koko maa</c:v>
                </c:pt>
                <c:pt idx="3">
                  <c:v>Uusien asiakasryhmien tavoittaminen</c:v>
                </c:pt>
                <c:pt idx="4">
                  <c:v>Savon Yrittäjät</c:v>
                </c:pt>
                <c:pt idx="5">
                  <c:v>Koko maa</c:v>
                </c:pt>
                <c:pt idx="6">
                  <c:v>Asiakaspalvelun parantuminen</c:v>
                </c:pt>
                <c:pt idx="7">
                  <c:v>Savon Yrittäjät</c:v>
                </c:pt>
                <c:pt idx="8">
                  <c:v>Koko maa</c:v>
                </c:pt>
                <c:pt idx="9">
                  <c:v>Kannattavuuden parantuminen</c:v>
                </c:pt>
                <c:pt idx="10">
                  <c:v>Savon Yrittäjät</c:v>
                </c:pt>
                <c:pt idx="11">
                  <c:v>Koko maa</c:v>
                </c:pt>
                <c:pt idx="12">
                  <c:v>Liiketoimintaprosessien tehostuminen</c:v>
                </c:pt>
                <c:pt idx="13">
                  <c:v>Savon Yrittäjät</c:v>
                </c:pt>
                <c:pt idx="14">
                  <c:v>Koko maa</c:v>
                </c:pt>
              </c:strCache>
            </c:strRef>
          </c:cat>
          <c:val>
            <c:numRef>
              <c:f>Taul1!$B$2:$B$16</c:f>
              <c:numCache>
                <c:formatCode>General</c:formatCode>
                <c:ptCount val="15"/>
                <c:pt idx="1">
                  <c:v>19.912320000000001</c:v>
                </c:pt>
                <c:pt idx="2">
                  <c:v>21.185890000000001</c:v>
                </c:pt>
                <c:pt idx="4">
                  <c:v>20.12781</c:v>
                </c:pt>
                <c:pt idx="5">
                  <c:v>22.237539999999999</c:v>
                </c:pt>
                <c:pt idx="7">
                  <c:v>17.231190000000002</c:v>
                </c:pt>
                <c:pt idx="8">
                  <c:v>18.034400000000002</c:v>
                </c:pt>
                <c:pt idx="10">
                  <c:v>24.02664</c:v>
                </c:pt>
                <c:pt idx="11">
                  <c:v>18.152850000000001</c:v>
                </c:pt>
                <c:pt idx="13">
                  <c:v>12.68356</c:v>
                </c:pt>
                <c:pt idx="14">
                  <c:v>14.426399999999999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4C-4A47-BC00-78987E4B633E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4 kohtalainen merkitys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Taul1!$A$2:$A$16</c:f>
              <c:strCache>
                <c:ptCount val="15"/>
                <c:pt idx="0">
                  <c:v>Yrityskuvan vahvistuminen</c:v>
                </c:pt>
                <c:pt idx="1">
                  <c:v>Savon Yrittäjät</c:v>
                </c:pt>
                <c:pt idx="2">
                  <c:v>Koko maa</c:v>
                </c:pt>
                <c:pt idx="3">
                  <c:v>Uusien asiakasryhmien tavoittaminen</c:v>
                </c:pt>
                <c:pt idx="4">
                  <c:v>Savon Yrittäjät</c:v>
                </c:pt>
                <c:pt idx="5">
                  <c:v>Koko maa</c:v>
                </c:pt>
                <c:pt idx="6">
                  <c:v>Asiakaspalvelun parantuminen</c:v>
                </c:pt>
                <c:pt idx="7">
                  <c:v>Savon Yrittäjät</c:v>
                </c:pt>
                <c:pt idx="8">
                  <c:v>Koko maa</c:v>
                </c:pt>
                <c:pt idx="9">
                  <c:v>Kannattavuuden parantuminen</c:v>
                </c:pt>
                <c:pt idx="10">
                  <c:v>Savon Yrittäjät</c:v>
                </c:pt>
                <c:pt idx="11">
                  <c:v>Koko maa</c:v>
                </c:pt>
                <c:pt idx="12">
                  <c:v>Liiketoimintaprosessien tehostuminen</c:v>
                </c:pt>
                <c:pt idx="13">
                  <c:v>Savon Yrittäjät</c:v>
                </c:pt>
                <c:pt idx="14">
                  <c:v>Koko maa</c:v>
                </c:pt>
              </c:strCache>
            </c:strRef>
          </c:cat>
          <c:val>
            <c:numRef>
              <c:f>Taul1!$C$2:$C$16</c:f>
              <c:numCache>
                <c:formatCode>General</c:formatCode>
                <c:ptCount val="15"/>
                <c:pt idx="1">
                  <c:v>44.166710000000002</c:v>
                </c:pt>
                <c:pt idx="2">
                  <c:v>41.365900000000003</c:v>
                </c:pt>
                <c:pt idx="4">
                  <c:v>41.516869999999997</c:v>
                </c:pt>
                <c:pt idx="5">
                  <c:v>39.93242</c:v>
                </c:pt>
                <c:pt idx="7">
                  <c:v>41.307270000000003</c:v>
                </c:pt>
                <c:pt idx="8">
                  <c:v>39.559609999999999</c:v>
                </c:pt>
                <c:pt idx="10">
                  <c:v>25.9361</c:v>
                </c:pt>
                <c:pt idx="11">
                  <c:v>32.070210000000003</c:v>
                </c:pt>
                <c:pt idx="13">
                  <c:v>37.056710000000002</c:v>
                </c:pt>
                <c:pt idx="14">
                  <c:v>33.336129999999997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4C-4A47-BC00-78987E4B633E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3 en osaa sanoa</c:v>
                </c:pt>
              </c:strCache>
            </c:strRef>
          </c:tx>
          <c:spPr>
            <a:solidFill>
              <a:srgbClr val="919191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Taul1!$A$2:$A$16</c:f>
              <c:strCache>
                <c:ptCount val="15"/>
                <c:pt idx="0">
                  <c:v>Yrityskuvan vahvistuminen</c:v>
                </c:pt>
                <c:pt idx="1">
                  <c:v>Savon Yrittäjät</c:v>
                </c:pt>
                <c:pt idx="2">
                  <c:v>Koko maa</c:v>
                </c:pt>
                <c:pt idx="3">
                  <c:v>Uusien asiakasryhmien tavoittaminen</c:v>
                </c:pt>
                <c:pt idx="4">
                  <c:v>Savon Yrittäjät</c:v>
                </c:pt>
                <c:pt idx="5">
                  <c:v>Koko maa</c:v>
                </c:pt>
                <c:pt idx="6">
                  <c:v>Asiakaspalvelun parantuminen</c:v>
                </c:pt>
                <c:pt idx="7">
                  <c:v>Savon Yrittäjät</c:v>
                </c:pt>
                <c:pt idx="8">
                  <c:v>Koko maa</c:v>
                </c:pt>
                <c:pt idx="9">
                  <c:v>Kannattavuuden parantuminen</c:v>
                </c:pt>
                <c:pt idx="10">
                  <c:v>Savon Yrittäjät</c:v>
                </c:pt>
                <c:pt idx="11">
                  <c:v>Koko maa</c:v>
                </c:pt>
                <c:pt idx="12">
                  <c:v>Liiketoimintaprosessien tehostuminen</c:v>
                </c:pt>
                <c:pt idx="13">
                  <c:v>Savon Yrittäjät</c:v>
                </c:pt>
                <c:pt idx="14">
                  <c:v>Koko maa</c:v>
                </c:pt>
              </c:strCache>
            </c:strRef>
          </c:cat>
          <c:val>
            <c:numRef>
              <c:f>Taul1!$D$2:$D$16</c:f>
              <c:numCache>
                <c:formatCode>General</c:formatCode>
                <c:ptCount val="15"/>
                <c:pt idx="1">
                  <c:v>14.23846</c:v>
                </c:pt>
                <c:pt idx="2">
                  <c:v>12.377660000000001</c:v>
                </c:pt>
                <c:pt idx="4">
                  <c:v>10.36234</c:v>
                </c:pt>
                <c:pt idx="5">
                  <c:v>9.5966199999999997</c:v>
                </c:pt>
                <c:pt idx="7">
                  <c:v>13.99788</c:v>
                </c:pt>
                <c:pt idx="8">
                  <c:v>12.804180000000001</c:v>
                </c:pt>
                <c:pt idx="10">
                  <c:v>21.765550000000001</c:v>
                </c:pt>
                <c:pt idx="11">
                  <c:v>19.598579999999998</c:v>
                </c:pt>
                <c:pt idx="13">
                  <c:v>19.826989999999999</c:v>
                </c:pt>
                <c:pt idx="14">
                  <c:v>19.265319999999999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4C-4A47-BC00-78987E4B633E}"/>
            </c:ext>
          </c:extLst>
        </c:ser>
        <c:ser>
          <c:idx val="3"/>
          <c:order val="3"/>
          <c:tx>
            <c:strRef>
              <c:f>Taul1!$E$1</c:f>
              <c:strCache>
                <c:ptCount val="1"/>
                <c:pt idx="0">
                  <c:v>2 vähäinen merkitys</c:v>
                </c:pt>
              </c:strCache>
            </c:strRef>
          </c:tx>
          <c:spPr>
            <a:solidFill>
              <a:srgbClr val="E9573F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Taul1!$A$2:$A$16</c:f>
              <c:strCache>
                <c:ptCount val="15"/>
                <c:pt idx="0">
                  <c:v>Yrityskuvan vahvistuminen</c:v>
                </c:pt>
                <c:pt idx="1">
                  <c:v>Savon Yrittäjät</c:v>
                </c:pt>
                <c:pt idx="2">
                  <c:v>Koko maa</c:v>
                </c:pt>
                <c:pt idx="3">
                  <c:v>Uusien asiakasryhmien tavoittaminen</c:v>
                </c:pt>
                <c:pt idx="4">
                  <c:v>Savon Yrittäjät</c:v>
                </c:pt>
                <c:pt idx="5">
                  <c:v>Koko maa</c:v>
                </c:pt>
                <c:pt idx="6">
                  <c:v>Asiakaspalvelun parantuminen</c:v>
                </c:pt>
                <c:pt idx="7">
                  <c:v>Savon Yrittäjät</c:v>
                </c:pt>
                <c:pt idx="8">
                  <c:v>Koko maa</c:v>
                </c:pt>
                <c:pt idx="9">
                  <c:v>Kannattavuuden parantuminen</c:v>
                </c:pt>
                <c:pt idx="10">
                  <c:v>Savon Yrittäjät</c:v>
                </c:pt>
                <c:pt idx="11">
                  <c:v>Koko maa</c:v>
                </c:pt>
                <c:pt idx="12">
                  <c:v>Liiketoimintaprosessien tehostuminen</c:v>
                </c:pt>
                <c:pt idx="13">
                  <c:v>Savon Yrittäjät</c:v>
                </c:pt>
                <c:pt idx="14">
                  <c:v>Koko maa</c:v>
                </c:pt>
              </c:strCache>
            </c:strRef>
          </c:cat>
          <c:val>
            <c:numRef>
              <c:f>Taul1!$E$2:$E$16</c:f>
              <c:numCache>
                <c:formatCode>General</c:formatCode>
                <c:ptCount val="15"/>
                <c:pt idx="1">
                  <c:v>12.66788</c:v>
                </c:pt>
                <c:pt idx="2">
                  <c:v>13.78975</c:v>
                </c:pt>
                <c:pt idx="4">
                  <c:v>20.333259999999999</c:v>
                </c:pt>
                <c:pt idx="5">
                  <c:v>17.02403</c:v>
                </c:pt>
                <c:pt idx="7">
                  <c:v>16.31484</c:v>
                </c:pt>
                <c:pt idx="8">
                  <c:v>16.535039999999999</c:v>
                </c:pt>
                <c:pt idx="10">
                  <c:v>15.538869999999999</c:v>
                </c:pt>
                <c:pt idx="11">
                  <c:v>16.743970000000001</c:v>
                </c:pt>
                <c:pt idx="13">
                  <c:v>16.106339999999999</c:v>
                </c:pt>
                <c:pt idx="14">
                  <c:v>15.408519999999999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4C-4A47-BC00-78987E4B633E}"/>
            </c:ext>
          </c:extLst>
        </c:ser>
        <c:ser>
          <c:idx val="4"/>
          <c:order val="4"/>
          <c:tx>
            <c:strRef>
              <c:f>Taul1!$F$1</c:f>
              <c:strCache>
                <c:ptCount val="1"/>
                <c:pt idx="0">
                  <c:v>1 ei merkitystä</c:v>
                </c:pt>
              </c:strCache>
            </c:strRef>
          </c:tx>
          <c:spPr>
            <a:solidFill>
              <a:srgbClr val="78BD53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Taul1!$A$2:$A$16</c:f>
              <c:strCache>
                <c:ptCount val="15"/>
                <c:pt idx="0">
                  <c:v>Yrityskuvan vahvistuminen</c:v>
                </c:pt>
                <c:pt idx="1">
                  <c:v>Savon Yrittäjät</c:v>
                </c:pt>
                <c:pt idx="2">
                  <c:v>Koko maa</c:v>
                </c:pt>
                <c:pt idx="3">
                  <c:v>Uusien asiakasryhmien tavoittaminen</c:v>
                </c:pt>
                <c:pt idx="4">
                  <c:v>Savon Yrittäjät</c:v>
                </c:pt>
                <c:pt idx="5">
                  <c:v>Koko maa</c:v>
                </c:pt>
                <c:pt idx="6">
                  <c:v>Asiakaspalvelun parantuminen</c:v>
                </c:pt>
                <c:pt idx="7">
                  <c:v>Savon Yrittäjät</c:v>
                </c:pt>
                <c:pt idx="8">
                  <c:v>Koko maa</c:v>
                </c:pt>
                <c:pt idx="9">
                  <c:v>Kannattavuuden parantuminen</c:v>
                </c:pt>
                <c:pt idx="10">
                  <c:v>Savon Yrittäjät</c:v>
                </c:pt>
                <c:pt idx="11">
                  <c:v>Koko maa</c:v>
                </c:pt>
                <c:pt idx="12">
                  <c:v>Liiketoimintaprosessien tehostuminen</c:v>
                </c:pt>
                <c:pt idx="13">
                  <c:v>Savon Yrittäjät</c:v>
                </c:pt>
                <c:pt idx="14">
                  <c:v>Koko maa</c:v>
                </c:pt>
              </c:strCache>
            </c:strRef>
          </c:cat>
          <c:val>
            <c:numRef>
              <c:f>Taul1!$F$2:$F$16</c:f>
              <c:numCache>
                <c:formatCode>General</c:formatCode>
                <c:ptCount val="15"/>
                <c:pt idx="1">
                  <c:v>9.0146300000000004</c:v>
                </c:pt>
                <c:pt idx="2">
                  <c:v>11.280810000000001</c:v>
                </c:pt>
                <c:pt idx="4">
                  <c:v>7.6597200000000001</c:v>
                </c:pt>
                <c:pt idx="5">
                  <c:v>11.2094</c:v>
                </c:pt>
                <c:pt idx="7">
                  <c:v>11.148809999999999</c:v>
                </c:pt>
                <c:pt idx="8">
                  <c:v>13.06677</c:v>
                </c:pt>
                <c:pt idx="10">
                  <c:v>12.732839999999999</c:v>
                </c:pt>
                <c:pt idx="11">
                  <c:v>13.43439</c:v>
                </c:pt>
                <c:pt idx="13">
                  <c:v>14.3264</c:v>
                </c:pt>
                <c:pt idx="14">
                  <c:v>17.56363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14C-4A47-BC00-78987E4B633E}"/>
            </c:ext>
          </c:extLst>
        </c:ser>
        <c:ser>
          <c:idx val="5"/>
          <c:order val="5"/>
          <c:tx>
            <c:strRef>
              <c:f>Taul1!$G$1</c:f>
              <c:strCache>
                <c:ptCount val="1"/>
                <c:pt idx="0">
                  <c:v>Keskiarvo</c:v>
                </c:pt>
              </c:strCache>
            </c:strRef>
          </c:tx>
          <c:spPr>
            <a:noFill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Taul1!$A$2:$A$16</c:f>
              <c:strCache>
                <c:ptCount val="15"/>
                <c:pt idx="0">
                  <c:v>Yrityskuvan vahvistuminen</c:v>
                </c:pt>
                <c:pt idx="1">
                  <c:v>Savon Yrittäjät</c:v>
                </c:pt>
                <c:pt idx="2">
                  <c:v>Koko maa</c:v>
                </c:pt>
                <c:pt idx="3">
                  <c:v>Uusien asiakasryhmien tavoittaminen</c:v>
                </c:pt>
                <c:pt idx="4">
                  <c:v>Savon Yrittäjät</c:v>
                </c:pt>
                <c:pt idx="5">
                  <c:v>Koko maa</c:v>
                </c:pt>
                <c:pt idx="6">
                  <c:v>Asiakaspalvelun parantuminen</c:v>
                </c:pt>
                <c:pt idx="7">
                  <c:v>Savon Yrittäjät</c:v>
                </c:pt>
                <c:pt idx="8">
                  <c:v>Koko maa</c:v>
                </c:pt>
                <c:pt idx="9">
                  <c:v>Kannattavuuden parantuminen</c:v>
                </c:pt>
                <c:pt idx="10">
                  <c:v>Savon Yrittäjät</c:v>
                </c:pt>
                <c:pt idx="11">
                  <c:v>Koko maa</c:v>
                </c:pt>
                <c:pt idx="12">
                  <c:v>Liiketoimintaprosessien tehostuminen</c:v>
                </c:pt>
                <c:pt idx="13">
                  <c:v>Savon Yrittäjät</c:v>
                </c:pt>
                <c:pt idx="14">
                  <c:v>Koko maa</c:v>
                </c:pt>
              </c:strCache>
            </c:strRef>
          </c:cat>
          <c:val>
            <c:numRef>
              <c:f>Taul1!$G$2:$G$16</c:f>
              <c:numCache>
                <c:formatCode>General</c:formatCode>
                <c:ptCount val="15"/>
                <c:pt idx="1">
                  <c:v>3.53</c:v>
                </c:pt>
                <c:pt idx="2">
                  <c:v>3.47</c:v>
                </c:pt>
                <c:pt idx="4">
                  <c:v>3.46</c:v>
                </c:pt>
                <c:pt idx="5">
                  <c:v>3.45</c:v>
                </c:pt>
                <c:pt idx="7">
                  <c:v>3.37</c:v>
                </c:pt>
                <c:pt idx="8">
                  <c:v>3.33</c:v>
                </c:pt>
                <c:pt idx="10">
                  <c:v>3.33</c:v>
                </c:pt>
                <c:pt idx="11">
                  <c:v>3.25</c:v>
                </c:pt>
                <c:pt idx="13">
                  <c:v>3.18</c:v>
                </c:pt>
                <c:pt idx="14">
                  <c:v>3.12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14C-4A47-BC00-78987E4B63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630195712"/>
        <c:axId val="630197248"/>
      </c:barChart>
      <c:catAx>
        <c:axId val="6301957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i-FI"/>
          </a:p>
        </c:txPr>
        <c:crossAx val="630197248"/>
        <c:crosses val="autoZero"/>
        <c:auto val="1"/>
        <c:lblAlgn val="ctr"/>
        <c:lblOffset val="100"/>
        <c:tickLblSkip val="1"/>
        <c:noMultiLvlLbl val="0"/>
      </c:catAx>
      <c:valAx>
        <c:axId val="630197248"/>
        <c:scaling>
          <c:orientation val="minMax"/>
          <c:max val="100.1"/>
          <c:min val="0"/>
        </c:scaling>
        <c:delete val="1"/>
        <c:axPos val="t"/>
        <c:majorGridlines/>
        <c:numFmt formatCode="#,##0" sourceLinked="0"/>
        <c:majorTickMark val="out"/>
        <c:minorTickMark val="none"/>
        <c:tickLblPos val="nextTo"/>
        <c:crossAx val="630195712"/>
        <c:crosses val="autoZero"/>
        <c:crossBetween val="between"/>
        <c:majorUnit val="10"/>
        <c:minorUnit val="1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1942935977325323"/>
          <c:y val="0.9420222484181362"/>
          <c:w val="0.80025333771596141"/>
          <c:h val="5.7977751581863822E-2"/>
        </c:manualLayout>
      </c:layout>
      <c:overlay val="0"/>
      <c:txPr>
        <a:bodyPr/>
        <a:lstStyle/>
        <a:p>
          <a:pPr>
            <a:defRPr sz="1400"/>
          </a:pPr>
          <a:endParaRPr lang="fi-FI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0226213314197712"/>
          <c:y val="3.4174443580342925E-2"/>
          <c:w val="0.54182166123713338"/>
          <c:h val="0.8722216100239189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5 suuri merkitys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Taul1!$A$2:$A$13</c:f>
              <c:strCache>
                <c:ptCount val="12"/>
                <c:pt idx="0">
                  <c:v>Yhteistyön tiivistyminen yhteistyökumppanien kanssa</c:v>
                </c:pt>
                <c:pt idx="1">
                  <c:v>Savon Yrittäjät</c:v>
                </c:pt>
                <c:pt idx="2">
                  <c:v>Koko maa</c:v>
                </c:pt>
                <c:pt idx="3">
                  <c:v>Uusien liiketoimintamahdollisuuksien luominen</c:v>
                </c:pt>
                <c:pt idx="4">
                  <c:v>Savon Yrittäjät</c:v>
                </c:pt>
                <c:pt idx="5">
                  <c:v>Koko maa</c:v>
                </c:pt>
                <c:pt idx="6">
                  <c:v>Tuotekehityksen tehostuminen</c:v>
                </c:pt>
                <c:pt idx="7">
                  <c:v>Savon Yrittäjät</c:v>
                </c:pt>
                <c:pt idx="8">
                  <c:v>Koko maa</c:v>
                </c:pt>
                <c:pt idx="9">
                  <c:v>Liiketoiminnan kansainvälistyminen</c:v>
                </c:pt>
                <c:pt idx="10">
                  <c:v>Savon Yrittäjät</c:v>
                </c:pt>
                <c:pt idx="11">
                  <c:v>Koko maa</c:v>
                </c:pt>
              </c:strCache>
            </c:strRef>
          </c:cat>
          <c:val>
            <c:numRef>
              <c:f>Taul1!$B$2:$B$13</c:f>
              <c:numCache>
                <c:formatCode>General</c:formatCode>
                <c:ptCount val="12"/>
                <c:pt idx="1">
                  <c:v>9.6942500000000003</c:v>
                </c:pt>
                <c:pt idx="2">
                  <c:v>9.8210899999999999</c:v>
                </c:pt>
                <c:pt idx="4">
                  <c:v>10.65841</c:v>
                </c:pt>
                <c:pt idx="5">
                  <c:v>11.567640000000001</c:v>
                </c:pt>
                <c:pt idx="7">
                  <c:v>7.4811699999999997</c:v>
                </c:pt>
                <c:pt idx="8">
                  <c:v>8.7078699999999998</c:v>
                </c:pt>
                <c:pt idx="10">
                  <c:v>7.8267800000000003</c:v>
                </c:pt>
                <c:pt idx="11">
                  <c:v>8.2895500000000002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08-4D88-B7E2-27A02576FB90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4 kohtalainen merkitys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Taul1!$A$2:$A$13</c:f>
              <c:strCache>
                <c:ptCount val="12"/>
                <c:pt idx="0">
                  <c:v>Yhteistyön tiivistyminen yhteistyökumppanien kanssa</c:v>
                </c:pt>
                <c:pt idx="1">
                  <c:v>Savon Yrittäjät</c:v>
                </c:pt>
                <c:pt idx="2">
                  <c:v>Koko maa</c:v>
                </c:pt>
                <c:pt idx="3">
                  <c:v>Uusien liiketoimintamahdollisuuksien luominen</c:v>
                </c:pt>
                <c:pt idx="4">
                  <c:v>Savon Yrittäjät</c:v>
                </c:pt>
                <c:pt idx="5">
                  <c:v>Koko maa</c:v>
                </c:pt>
                <c:pt idx="6">
                  <c:v>Tuotekehityksen tehostuminen</c:v>
                </c:pt>
                <c:pt idx="7">
                  <c:v>Savon Yrittäjät</c:v>
                </c:pt>
                <c:pt idx="8">
                  <c:v>Koko maa</c:v>
                </c:pt>
                <c:pt idx="9">
                  <c:v>Liiketoiminnan kansainvälistyminen</c:v>
                </c:pt>
                <c:pt idx="10">
                  <c:v>Savon Yrittäjät</c:v>
                </c:pt>
                <c:pt idx="11">
                  <c:v>Koko maa</c:v>
                </c:pt>
              </c:strCache>
            </c:strRef>
          </c:cat>
          <c:val>
            <c:numRef>
              <c:f>Taul1!$C$2:$C$13</c:f>
              <c:numCache>
                <c:formatCode>General</c:formatCode>
                <c:ptCount val="12"/>
                <c:pt idx="1">
                  <c:v>38.813899999999997</c:v>
                </c:pt>
                <c:pt idx="2">
                  <c:v>35.175080000000001</c:v>
                </c:pt>
                <c:pt idx="4">
                  <c:v>22.587150000000001</c:v>
                </c:pt>
                <c:pt idx="5">
                  <c:v>27.566500000000001</c:v>
                </c:pt>
                <c:pt idx="7">
                  <c:v>31.893249999999998</c:v>
                </c:pt>
                <c:pt idx="8">
                  <c:v>22.650179999999999</c:v>
                </c:pt>
                <c:pt idx="10">
                  <c:v>8.2021700000000006</c:v>
                </c:pt>
                <c:pt idx="11">
                  <c:v>10.832700000000001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08-4D88-B7E2-27A02576FB90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3 en osaa sanoa</c:v>
                </c:pt>
              </c:strCache>
            </c:strRef>
          </c:tx>
          <c:spPr>
            <a:solidFill>
              <a:srgbClr val="919191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Taul1!$A$2:$A$13</c:f>
              <c:strCache>
                <c:ptCount val="12"/>
                <c:pt idx="0">
                  <c:v>Yhteistyön tiivistyminen yhteistyökumppanien kanssa</c:v>
                </c:pt>
                <c:pt idx="1">
                  <c:v>Savon Yrittäjät</c:v>
                </c:pt>
                <c:pt idx="2">
                  <c:v>Koko maa</c:v>
                </c:pt>
                <c:pt idx="3">
                  <c:v>Uusien liiketoimintamahdollisuuksien luominen</c:v>
                </c:pt>
                <c:pt idx="4">
                  <c:v>Savon Yrittäjät</c:v>
                </c:pt>
                <c:pt idx="5">
                  <c:v>Koko maa</c:v>
                </c:pt>
                <c:pt idx="6">
                  <c:v>Tuotekehityksen tehostuminen</c:v>
                </c:pt>
                <c:pt idx="7">
                  <c:v>Savon Yrittäjät</c:v>
                </c:pt>
                <c:pt idx="8">
                  <c:v>Koko maa</c:v>
                </c:pt>
                <c:pt idx="9">
                  <c:v>Liiketoiminnan kansainvälistyminen</c:v>
                </c:pt>
                <c:pt idx="10">
                  <c:v>Savon Yrittäjät</c:v>
                </c:pt>
                <c:pt idx="11">
                  <c:v>Koko maa</c:v>
                </c:pt>
              </c:strCache>
            </c:strRef>
          </c:cat>
          <c:val>
            <c:numRef>
              <c:f>Taul1!$D$2:$D$13</c:f>
              <c:numCache>
                <c:formatCode>General</c:formatCode>
                <c:ptCount val="12"/>
                <c:pt idx="1">
                  <c:v>15.28051</c:v>
                </c:pt>
                <c:pt idx="2">
                  <c:v>16.628920000000001</c:v>
                </c:pt>
                <c:pt idx="4">
                  <c:v>22.997710000000001</c:v>
                </c:pt>
                <c:pt idx="5">
                  <c:v>17.58578</c:v>
                </c:pt>
                <c:pt idx="7">
                  <c:v>20.484470000000002</c:v>
                </c:pt>
                <c:pt idx="8">
                  <c:v>25.002420000000001</c:v>
                </c:pt>
                <c:pt idx="10">
                  <c:v>24.191320000000001</c:v>
                </c:pt>
                <c:pt idx="11">
                  <c:v>18.10567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08-4D88-B7E2-27A02576FB90}"/>
            </c:ext>
          </c:extLst>
        </c:ser>
        <c:ser>
          <c:idx val="3"/>
          <c:order val="3"/>
          <c:tx>
            <c:strRef>
              <c:f>Taul1!$E$1</c:f>
              <c:strCache>
                <c:ptCount val="1"/>
                <c:pt idx="0">
                  <c:v>2 vähäinen merkitys</c:v>
                </c:pt>
              </c:strCache>
            </c:strRef>
          </c:tx>
          <c:spPr>
            <a:solidFill>
              <a:srgbClr val="E9573F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Taul1!$A$2:$A$13</c:f>
              <c:strCache>
                <c:ptCount val="12"/>
                <c:pt idx="0">
                  <c:v>Yhteistyön tiivistyminen yhteistyökumppanien kanssa</c:v>
                </c:pt>
                <c:pt idx="1">
                  <c:v>Savon Yrittäjät</c:v>
                </c:pt>
                <c:pt idx="2">
                  <c:v>Koko maa</c:v>
                </c:pt>
                <c:pt idx="3">
                  <c:v>Uusien liiketoimintamahdollisuuksien luominen</c:v>
                </c:pt>
                <c:pt idx="4">
                  <c:v>Savon Yrittäjät</c:v>
                </c:pt>
                <c:pt idx="5">
                  <c:v>Koko maa</c:v>
                </c:pt>
                <c:pt idx="6">
                  <c:v>Tuotekehityksen tehostuminen</c:v>
                </c:pt>
                <c:pt idx="7">
                  <c:v>Savon Yrittäjät</c:v>
                </c:pt>
                <c:pt idx="8">
                  <c:v>Koko maa</c:v>
                </c:pt>
                <c:pt idx="9">
                  <c:v>Liiketoiminnan kansainvälistyminen</c:v>
                </c:pt>
                <c:pt idx="10">
                  <c:v>Savon Yrittäjät</c:v>
                </c:pt>
                <c:pt idx="11">
                  <c:v>Koko maa</c:v>
                </c:pt>
              </c:strCache>
            </c:strRef>
          </c:cat>
          <c:val>
            <c:numRef>
              <c:f>Taul1!$E$2:$E$13</c:f>
              <c:numCache>
                <c:formatCode>General</c:formatCode>
                <c:ptCount val="12"/>
                <c:pt idx="1">
                  <c:v>20.232980000000001</c:v>
                </c:pt>
                <c:pt idx="2">
                  <c:v>20.16836</c:v>
                </c:pt>
                <c:pt idx="4">
                  <c:v>23.998840000000001</c:v>
                </c:pt>
                <c:pt idx="5">
                  <c:v>22.26914</c:v>
                </c:pt>
                <c:pt idx="7">
                  <c:v>14.90987</c:v>
                </c:pt>
                <c:pt idx="8">
                  <c:v>17.57104</c:v>
                </c:pt>
                <c:pt idx="10">
                  <c:v>9.0355799999999995</c:v>
                </c:pt>
                <c:pt idx="11">
                  <c:v>10.75178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008-4D88-B7E2-27A02576FB90}"/>
            </c:ext>
          </c:extLst>
        </c:ser>
        <c:ser>
          <c:idx val="4"/>
          <c:order val="4"/>
          <c:tx>
            <c:strRef>
              <c:f>Taul1!$F$1</c:f>
              <c:strCache>
                <c:ptCount val="1"/>
                <c:pt idx="0">
                  <c:v>1 ei merkitystä</c:v>
                </c:pt>
              </c:strCache>
            </c:strRef>
          </c:tx>
          <c:spPr>
            <a:solidFill>
              <a:srgbClr val="78BD53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Taul1!$A$2:$A$13</c:f>
              <c:strCache>
                <c:ptCount val="12"/>
                <c:pt idx="0">
                  <c:v>Yhteistyön tiivistyminen yhteistyökumppanien kanssa</c:v>
                </c:pt>
                <c:pt idx="1">
                  <c:v>Savon Yrittäjät</c:v>
                </c:pt>
                <c:pt idx="2">
                  <c:v>Koko maa</c:v>
                </c:pt>
                <c:pt idx="3">
                  <c:v>Uusien liiketoimintamahdollisuuksien luominen</c:v>
                </c:pt>
                <c:pt idx="4">
                  <c:v>Savon Yrittäjät</c:v>
                </c:pt>
                <c:pt idx="5">
                  <c:v>Koko maa</c:v>
                </c:pt>
                <c:pt idx="6">
                  <c:v>Tuotekehityksen tehostuminen</c:v>
                </c:pt>
                <c:pt idx="7">
                  <c:v>Savon Yrittäjät</c:v>
                </c:pt>
                <c:pt idx="8">
                  <c:v>Koko maa</c:v>
                </c:pt>
                <c:pt idx="9">
                  <c:v>Liiketoiminnan kansainvälistyminen</c:v>
                </c:pt>
                <c:pt idx="10">
                  <c:v>Savon Yrittäjät</c:v>
                </c:pt>
                <c:pt idx="11">
                  <c:v>Koko maa</c:v>
                </c:pt>
              </c:strCache>
            </c:strRef>
          </c:cat>
          <c:val>
            <c:numRef>
              <c:f>Taul1!$F$2:$F$13</c:f>
              <c:numCache>
                <c:formatCode>General</c:formatCode>
                <c:ptCount val="12"/>
                <c:pt idx="1">
                  <c:v>15.97837</c:v>
                </c:pt>
                <c:pt idx="2">
                  <c:v>18.20656</c:v>
                </c:pt>
                <c:pt idx="4">
                  <c:v>19.75789</c:v>
                </c:pt>
                <c:pt idx="5">
                  <c:v>21.010940000000002</c:v>
                </c:pt>
                <c:pt idx="7">
                  <c:v>25.23124</c:v>
                </c:pt>
                <c:pt idx="8">
                  <c:v>26.068490000000001</c:v>
                </c:pt>
                <c:pt idx="10">
                  <c:v>50.744140000000002</c:v>
                </c:pt>
                <c:pt idx="11">
                  <c:v>52.020299999999999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008-4D88-B7E2-27A02576FB90}"/>
            </c:ext>
          </c:extLst>
        </c:ser>
        <c:ser>
          <c:idx val="5"/>
          <c:order val="5"/>
          <c:tx>
            <c:strRef>
              <c:f>Taul1!$G$1</c:f>
              <c:strCache>
                <c:ptCount val="1"/>
                <c:pt idx="0">
                  <c:v>Keskiarvo</c:v>
                </c:pt>
              </c:strCache>
            </c:strRef>
          </c:tx>
          <c:spPr>
            <a:noFill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Taul1!$A$2:$A$13</c:f>
              <c:strCache>
                <c:ptCount val="12"/>
                <c:pt idx="0">
                  <c:v>Yhteistyön tiivistyminen yhteistyökumppanien kanssa</c:v>
                </c:pt>
                <c:pt idx="1">
                  <c:v>Savon Yrittäjät</c:v>
                </c:pt>
                <c:pt idx="2">
                  <c:v>Koko maa</c:v>
                </c:pt>
                <c:pt idx="3">
                  <c:v>Uusien liiketoimintamahdollisuuksien luominen</c:v>
                </c:pt>
                <c:pt idx="4">
                  <c:v>Savon Yrittäjät</c:v>
                </c:pt>
                <c:pt idx="5">
                  <c:v>Koko maa</c:v>
                </c:pt>
                <c:pt idx="6">
                  <c:v>Tuotekehityksen tehostuminen</c:v>
                </c:pt>
                <c:pt idx="7">
                  <c:v>Savon Yrittäjät</c:v>
                </c:pt>
                <c:pt idx="8">
                  <c:v>Koko maa</c:v>
                </c:pt>
                <c:pt idx="9">
                  <c:v>Liiketoiminnan kansainvälistyminen</c:v>
                </c:pt>
                <c:pt idx="10">
                  <c:v>Savon Yrittäjät</c:v>
                </c:pt>
                <c:pt idx="11">
                  <c:v>Koko maa</c:v>
                </c:pt>
              </c:strCache>
            </c:strRef>
          </c:cat>
          <c:val>
            <c:numRef>
              <c:f>Taul1!$G$2:$G$13</c:f>
              <c:numCache>
                <c:formatCode>General</c:formatCode>
                <c:ptCount val="12"/>
                <c:pt idx="1">
                  <c:v>3.06</c:v>
                </c:pt>
                <c:pt idx="2">
                  <c:v>2.98</c:v>
                </c:pt>
                <c:pt idx="4">
                  <c:v>2.8</c:v>
                </c:pt>
                <c:pt idx="5">
                  <c:v>2.86</c:v>
                </c:pt>
                <c:pt idx="7">
                  <c:v>2.81</c:v>
                </c:pt>
                <c:pt idx="8">
                  <c:v>2.7</c:v>
                </c:pt>
                <c:pt idx="10">
                  <c:v>2.13</c:v>
                </c:pt>
                <c:pt idx="11">
                  <c:v>2.13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008-4D88-B7E2-27A02576FB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630195712"/>
        <c:axId val="630197248"/>
      </c:barChart>
      <c:catAx>
        <c:axId val="6301957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i-FI"/>
          </a:p>
        </c:txPr>
        <c:crossAx val="630197248"/>
        <c:crosses val="autoZero"/>
        <c:auto val="1"/>
        <c:lblAlgn val="ctr"/>
        <c:lblOffset val="100"/>
        <c:tickLblSkip val="1"/>
        <c:noMultiLvlLbl val="0"/>
      </c:catAx>
      <c:valAx>
        <c:axId val="630197248"/>
        <c:scaling>
          <c:orientation val="minMax"/>
          <c:max val="100.1"/>
          <c:min val="0"/>
        </c:scaling>
        <c:delete val="1"/>
        <c:axPos val="t"/>
        <c:majorGridlines/>
        <c:numFmt formatCode="#,##0" sourceLinked="0"/>
        <c:majorTickMark val="out"/>
        <c:minorTickMark val="none"/>
        <c:tickLblPos val="nextTo"/>
        <c:crossAx val="630195712"/>
        <c:crosses val="autoZero"/>
        <c:crossBetween val="between"/>
        <c:majorUnit val="10"/>
        <c:minorUnit val="1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1942935977325323"/>
          <c:y val="0.9420222484181362"/>
          <c:w val="0.80025333771596141"/>
          <c:h val="5.7977751581863822E-2"/>
        </c:manualLayout>
      </c:layout>
      <c:overlay val="0"/>
      <c:txPr>
        <a:bodyPr/>
        <a:lstStyle/>
        <a:p>
          <a:pPr>
            <a:defRPr sz="1400"/>
          </a:pPr>
          <a:endParaRPr lang="fi-FI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Taul1!$A$2:$A$5</c:f>
              <c:strCache>
                <c:ptCount val="4"/>
                <c:pt idx="0">
                  <c:v>Kyllä, teimme yhteistyötä ammattikorkeakoulujen kanssa</c:v>
                </c:pt>
                <c:pt idx="1">
                  <c:v>Kyllä, teimme yhteistyötä yliopistojen kanssa</c:v>
                </c:pt>
                <c:pt idx="2">
                  <c:v>Kyllä, teimme yhteistyötä tutkimuslaitosten kanssa</c:v>
                </c:pt>
                <c:pt idx="3">
                  <c:v>Emme tehneet yhteistyötä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14.558540000000001</c:v>
                </c:pt>
                <c:pt idx="1">
                  <c:v>5.1231999999999998</c:v>
                </c:pt>
                <c:pt idx="2">
                  <c:v>2.6427</c:v>
                </c:pt>
                <c:pt idx="3">
                  <c:v>82.031000000000006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Taul1!$A$2:$A$5</c:f>
              <c:strCache>
                <c:ptCount val="4"/>
                <c:pt idx="0">
                  <c:v>Kyllä, teimme yhteistyötä ammattikorkeakoulujen kanssa</c:v>
                </c:pt>
                <c:pt idx="1">
                  <c:v>Kyllä, teimme yhteistyötä yliopistojen kanssa</c:v>
                </c:pt>
                <c:pt idx="2">
                  <c:v>Kyllä, teimme yhteistyötä tutkimuslaitosten kanssa</c:v>
                </c:pt>
                <c:pt idx="3">
                  <c:v>Emme tehneet yhteistyötä</c:v>
                </c:pt>
              </c:strCache>
            </c:strRef>
          </c:cat>
          <c:val>
            <c:numRef>
              <c:f>Taul1!$C$2:$C$5</c:f>
              <c:numCache>
                <c:formatCode>General</c:formatCode>
                <c:ptCount val="4"/>
                <c:pt idx="0">
                  <c:v>11.95513</c:v>
                </c:pt>
                <c:pt idx="1">
                  <c:v>5.1231600000000004</c:v>
                </c:pt>
                <c:pt idx="2">
                  <c:v>2.7473399999999999</c:v>
                </c:pt>
                <c:pt idx="3">
                  <c:v>84.109189999999998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Koulutusyhteistyötä</c:v>
                </c:pt>
                <c:pt idx="1">
                  <c:v>Opinnäytetyötä</c:v>
                </c:pt>
                <c:pt idx="2">
                  <c:v>Innovaatioihin liittyvää kehittämistä</c:v>
                </c:pt>
                <c:pt idx="3">
                  <c:v>Uusien osaajien rekrytointi korkeakoulusta tai tutkimuslaitoksista yritykseenne</c:v>
                </c:pt>
                <c:pt idx="4">
                  <c:v>Demo-, pilotointi- tai tuotetestausta</c:v>
                </c:pt>
                <c:pt idx="5">
                  <c:v>Tutkimus- ja laboratoriontilojen, -laitteiden tai  palvelujen käyttöä</c:v>
                </c:pt>
                <c:pt idx="6">
                  <c:v>Tilaustutkimusta</c:v>
                </c:pt>
                <c:pt idx="7">
                  <c:v>Muu</c:v>
                </c:pt>
              </c:strCache>
            </c:strRef>
          </c:cat>
          <c:val>
            <c:numRef>
              <c:f>Taul1!$B$2:$B$9</c:f>
              <c:numCache>
                <c:formatCode>General</c:formatCode>
                <c:ptCount val="8"/>
                <c:pt idx="0">
                  <c:v>54.231859999999998</c:v>
                </c:pt>
                <c:pt idx="1">
                  <c:v>37.819319999999998</c:v>
                </c:pt>
                <c:pt idx="2">
                  <c:v>18.15559</c:v>
                </c:pt>
                <c:pt idx="3">
                  <c:v>13.67536</c:v>
                </c:pt>
                <c:pt idx="4">
                  <c:v>9.0059400000000007</c:v>
                </c:pt>
                <c:pt idx="5">
                  <c:v>10.969939999999999</c:v>
                </c:pt>
                <c:pt idx="6">
                  <c:v>9.5371000000000006</c:v>
                </c:pt>
                <c:pt idx="7">
                  <c:v>12.041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Koulutusyhteistyötä</c:v>
                </c:pt>
                <c:pt idx="1">
                  <c:v>Opinnäytetyötä</c:v>
                </c:pt>
                <c:pt idx="2">
                  <c:v>Innovaatioihin liittyvää kehittämistä</c:v>
                </c:pt>
                <c:pt idx="3">
                  <c:v>Uusien osaajien rekrytointi korkeakoulusta tai tutkimuslaitoksista yritykseenne</c:v>
                </c:pt>
                <c:pt idx="4">
                  <c:v>Demo-, pilotointi- tai tuotetestausta</c:v>
                </c:pt>
                <c:pt idx="5">
                  <c:v>Tutkimus- ja laboratoriontilojen, -laitteiden tai  palvelujen käyttöä</c:v>
                </c:pt>
                <c:pt idx="6">
                  <c:v>Tilaustutkimusta</c:v>
                </c:pt>
                <c:pt idx="7">
                  <c:v>Muu</c:v>
                </c:pt>
              </c:strCache>
            </c:strRef>
          </c:cat>
          <c:val>
            <c:numRef>
              <c:f>Taul1!$C$2:$C$9</c:f>
              <c:numCache>
                <c:formatCode>General</c:formatCode>
                <c:ptCount val="8"/>
                <c:pt idx="0">
                  <c:v>49.273620000000001</c:v>
                </c:pt>
                <c:pt idx="1">
                  <c:v>41.623939999999997</c:v>
                </c:pt>
                <c:pt idx="2">
                  <c:v>22.239529999999998</c:v>
                </c:pt>
                <c:pt idx="3">
                  <c:v>11.156029999999999</c:v>
                </c:pt>
                <c:pt idx="4">
                  <c:v>10.72288</c:v>
                </c:pt>
                <c:pt idx="5">
                  <c:v>10.404070000000001</c:v>
                </c:pt>
                <c:pt idx="6">
                  <c:v>9.1781199999999998</c:v>
                </c:pt>
                <c:pt idx="7">
                  <c:v>14.41079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Taul1!$A$2:$A$10</c:f>
              <c:strCache>
                <c:ptCount val="9"/>
                <c:pt idx="0">
                  <c:v>Tietopohjan ja osaamisen vahvistuminen</c:v>
                </c:pt>
                <c:pt idx="1">
                  <c:v>Näkemys tulevaisuuden kehitystrendeistä ja markkinoista</c:v>
                </c:pt>
                <c:pt idx="2">
                  <c:v>Uuden teknologian, menetelmän tai laitteen käyttöönotto</c:v>
                </c:pt>
                <c:pt idx="3">
                  <c:v>Demo-, pilotointi- tai tuotetestausta</c:v>
                </c:pt>
                <c:pt idx="4">
                  <c:v>Kansainvälisille markkinoille pääsy tai sen edistyminen</c:v>
                </c:pt>
                <c:pt idx="5">
                  <c:v>Patentti, uusia tai parannettuja tuotteita tai palveluja</c:v>
                </c:pt>
                <c:pt idx="6">
                  <c:v>Tutkimusyhteistyö muiden korkeakoulujen tai tutkimuslaitosten kanssa laajeni</c:v>
                </c:pt>
                <c:pt idx="7">
                  <c:v>Osallistuminen kansainvälisiin tutkimus- ja innovaatio-ohjelmiin</c:v>
                </c:pt>
                <c:pt idx="8">
                  <c:v>Muu</c:v>
                </c:pt>
              </c:strCache>
            </c:strRef>
          </c:cat>
          <c:val>
            <c:numRef>
              <c:f>Taul1!$B$2:$B$10</c:f>
              <c:numCache>
                <c:formatCode>General</c:formatCode>
                <c:ptCount val="9"/>
                <c:pt idx="0">
                  <c:v>67.434010000000001</c:v>
                </c:pt>
                <c:pt idx="1">
                  <c:v>35.240340000000003</c:v>
                </c:pt>
                <c:pt idx="2">
                  <c:v>23.693100000000001</c:v>
                </c:pt>
                <c:pt idx="3">
                  <c:v>12.249409999999999</c:v>
                </c:pt>
                <c:pt idx="4">
                  <c:v>4.85405</c:v>
                </c:pt>
                <c:pt idx="5">
                  <c:v>2.6778900000000001</c:v>
                </c:pt>
                <c:pt idx="6">
                  <c:v>2.1761699999999999</c:v>
                </c:pt>
                <c:pt idx="7">
                  <c:v>2.1761699999999999</c:v>
                </c:pt>
                <c:pt idx="8">
                  <c:v>27.997029999999999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Taul1!$A$2:$A$10</c:f>
              <c:strCache>
                <c:ptCount val="9"/>
                <c:pt idx="0">
                  <c:v>Tietopohjan ja osaamisen vahvistuminen</c:v>
                </c:pt>
                <c:pt idx="1">
                  <c:v>Näkemys tulevaisuuden kehitystrendeistä ja markkinoista</c:v>
                </c:pt>
                <c:pt idx="2">
                  <c:v>Uuden teknologian, menetelmän tai laitteen käyttöönotto</c:v>
                </c:pt>
                <c:pt idx="3">
                  <c:v>Demo-, pilotointi- tai tuotetestausta</c:v>
                </c:pt>
                <c:pt idx="4">
                  <c:v>Kansainvälisille markkinoille pääsy tai sen edistyminen</c:v>
                </c:pt>
                <c:pt idx="5">
                  <c:v>Patentti, uusia tai parannettuja tuotteita tai palveluja</c:v>
                </c:pt>
                <c:pt idx="6">
                  <c:v>Tutkimusyhteistyö muiden korkeakoulujen tai tutkimuslaitosten kanssa laajeni</c:v>
                </c:pt>
                <c:pt idx="7">
                  <c:v>Osallistuminen kansainvälisiin tutkimus- ja innovaatio-ohjelmiin</c:v>
                </c:pt>
                <c:pt idx="8">
                  <c:v>Muu</c:v>
                </c:pt>
              </c:strCache>
            </c:strRef>
          </c:cat>
          <c:val>
            <c:numRef>
              <c:f>Taul1!$C$2:$C$10</c:f>
              <c:numCache>
                <c:formatCode>General</c:formatCode>
                <c:ptCount val="9"/>
                <c:pt idx="0">
                  <c:v>52.758020000000002</c:v>
                </c:pt>
                <c:pt idx="1">
                  <c:v>25.733129999999999</c:v>
                </c:pt>
                <c:pt idx="2">
                  <c:v>18.364370000000001</c:v>
                </c:pt>
                <c:pt idx="3">
                  <c:v>16.23047</c:v>
                </c:pt>
                <c:pt idx="4">
                  <c:v>8.6441099999999995</c:v>
                </c:pt>
                <c:pt idx="5">
                  <c:v>6.6292799999999996</c:v>
                </c:pt>
                <c:pt idx="6">
                  <c:v>6.1085799999999999</c:v>
                </c:pt>
                <c:pt idx="7">
                  <c:v>4.2609300000000001</c:v>
                </c:pt>
                <c:pt idx="8">
                  <c:v>23.535039999999999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Taul1!$A$2:$A$6</c:f>
              <c:strCache>
                <c:ptCount val="5"/>
                <c:pt idx="0">
                  <c:v>Ammatilliset oppilaitokset</c:v>
                </c:pt>
                <c:pt idx="1">
                  <c:v>Yksityiset koulutuspalvelujen tarjoajat</c:v>
                </c:pt>
                <c:pt idx="2">
                  <c:v>Kunnalliset tai seudulliset kehitysyhtiöt</c:v>
                </c:pt>
                <c:pt idx="3">
                  <c:v>Vapaan sivistystyön oppilaitokset (esim. kansalaisopistot, kesäyliopistot)</c:v>
                </c:pt>
                <c:pt idx="4">
                  <c:v>Emme tehneet yhteistyötä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33.559240000000003</c:v>
                </c:pt>
                <c:pt idx="1">
                  <c:v>19.01925</c:v>
                </c:pt>
                <c:pt idx="2">
                  <c:v>19.346609999999998</c:v>
                </c:pt>
                <c:pt idx="3">
                  <c:v>2.7240700000000002</c:v>
                </c:pt>
                <c:pt idx="4">
                  <c:v>46.169580000000003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Taul1!$A$2:$A$6</c:f>
              <c:strCache>
                <c:ptCount val="5"/>
                <c:pt idx="0">
                  <c:v>Ammatilliset oppilaitokset</c:v>
                </c:pt>
                <c:pt idx="1">
                  <c:v>Yksityiset koulutuspalvelujen tarjoajat</c:v>
                </c:pt>
                <c:pt idx="2">
                  <c:v>Kunnalliset tai seudulliset kehitysyhtiöt</c:v>
                </c:pt>
                <c:pt idx="3">
                  <c:v>Vapaan sivistystyön oppilaitokset (esim. kansalaisopistot, kesäyliopistot)</c:v>
                </c:pt>
                <c:pt idx="4">
                  <c:v>Emme tehneet yhteistyötä</c:v>
                </c:pt>
              </c:strCache>
            </c:strRef>
          </c:cat>
          <c:val>
            <c:numRef>
              <c:f>Taul1!$C$2:$C$6</c:f>
              <c:numCache>
                <c:formatCode>General</c:formatCode>
                <c:ptCount val="5"/>
                <c:pt idx="0">
                  <c:v>28.23115</c:v>
                </c:pt>
                <c:pt idx="1">
                  <c:v>12.73676</c:v>
                </c:pt>
                <c:pt idx="2">
                  <c:v>11.141360000000001</c:v>
                </c:pt>
                <c:pt idx="3">
                  <c:v>2.1990599999999998</c:v>
                </c:pt>
                <c:pt idx="4">
                  <c:v>59.433230000000002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Koulutusyhteistyötä</c:v>
                </c:pt>
                <c:pt idx="1">
                  <c:v>Opinnäytetyötä</c:v>
                </c:pt>
                <c:pt idx="2">
                  <c:v>Innovaatioihin liittyvää kehittämistä</c:v>
                </c:pt>
                <c:pt idx="3">
                  <c:v>Demo-, pilotointi- tai tuotetestausta</c:v>
                </c:pt>
                <c:pt idx="4">
                  <c:v>Uusien osaajien rekrytointi korkeakoulusta tai tutkimuslaitoksista yritykseenne</c:v>
                </c:pt>
                <c:pt idx="5">
                  <c:v>Tilaustutkimusta</c:v>
                </c:pt>
                <c:pt idx="6">
                  <c:v>Tutkimus- ja laboratoriontilojen, -laitteiden tai  palvelujen käyttöä</c:v>
                </c:pt>
                <c:pt idx="7">
                  <c:v>Muu</c:v>
                </c:pt>
              </c:strCache>
            </c:strRef>
          </c:cat>
          <c:val>
            <c:numRef>
              <c:f>Taul1!$B$2:$B$9</c:f>
              <c:numCache>
                <c:formatCode>General</c:formatCode>
                <c:ptCount val="8"/>
                <c:pt idx="0">
                  <c:v>66.048299999999998</c:v>
                </c:pt>
                <c:pt idx="1">
                  <c:v>19.710519999999999</c:v>
                </c:pt>
                <c:pt idx="2">
                  <c:v>9.7932000000000006</c:v>
                </c:pt>
                <c:pt idx="3">
                  <c:v>7.3145600000000002</c:v>
                </c:pt>
                <c:pt idx="4">
                  <c:v>3.53009</c:v>
                </c:pt>
                <c:pt idx="5">
                  <c:v>4.2442700000000002</c:v>
                </c:pt>
                <c:pt idx="6">
                  <c:v>2.9466899999999998</c:v>
                </c:pt>
                <c:pt idx="7">
                  <c:v>18.435980000000001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Koulutusyhteistyötä</c:v>
                </c:pt>
                <c:pt idx="1">
                  <c:v>Opinnäytetyötä</c:v>
                </c:pt>
                <c:pt idx="2">
                  <c:v>Innovaatioihin liittyvää kehittämistä</c:v>
                </c:pt>
                <c:pt idx="3">
                  <c:v>Demo-, pilotointi- tai tuotetestausta</c:v>
                </c:pt>
                <c:pt idx="4">
                  <c:v>Uusien osaajien rekrytointi korkeakoulusta tai tutkimuslaitoksista yritykseenne</c:v>
                </c:pt>
                <c:pt idx="5">
                  <c:v>Tilaustutkimusta</c:v>
                </c:pt>
                <c:pt idx="6">
                  <c:v>Tutkimus- ja laboratoriontilojen, -laitteiden tai  palvelujen käyttöä</c:v>
                </c:pt>
                <c:pt idx="7">
                  <c:v>Muu</c:v>
                </c:pt>
              </c:strCache>
            </c:strRef>
          </c:cat>
          <c:val>
            <c:numRef>
              <c:f>Taul1!$C$2:$C$9</c:f>
              <c:numCache>
                <c:formatCode>General</c:formatCode>
                <c:ptCount val="8"/>
                <c:pt idx="0">
                  <c:v>65.1053</c:v>
                </c:pt>
                <c:pt idx="1">
                  <c:v>26.300789999999999</c:v>
                </c:pt>
                <c:pt idx="2">
                  <c:v>12.75</c:v>
                </c:pt>
                <c:pt idx="3">
                  <c:v>6.90381</c:v>
                </c:pt>
                <c:pt idx="4">
                  <c:v>5.0851699999999997</c:v>
                </c:pt>
                <c:pt idx="5">
                  <c:v>3.9028499999999999</c:v>
                </c:pt>
                <c:pt idx="6">
                  <c:v>2.92367</c:v>
                </c:pt>
                <c:pt idx="7">
                  <c:v>14.5829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804178174688707E-2"/>
          <c:y val="3.317000016858053E-2"/>
          <c:w val="0.9256439347118659"/>
          <c:h val="0.71408384318134044"/>
        </c:manualLayout>
      </c:layou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ln w="57150">
              <a:solidFill>
                <a:srgbClr val="00A3DA"/>
              </a:solidFill>
            </a:ln>
          </c:spPr>
          <c:marker>
            <c:symbol val="none"/>
          </c:marker>
          <c:cat>
            <c:strRef>
              <c:f>Taul1!$A$2:$A$37</c:f>
              <c:strCache>
                <c:ptCount val="36"/>
                <c:pt idx="1">
                  <c:v>2/05</c:v>
                </c:pt>
                <c:pt idx="3">
                  <c:v>2/06</c:v>
                </c:pt>
                <c:pt idx="5">
                  <c:v>2/07</c:v>
                </c:pt>
                <c:pt idx="7">
                  <c:v>2/08</c:v>
                </c:pt>
                <c:pt idx="9">
                  <c:v>2/09</c:v>
                </c:pt>
                <c:pt idx="11">
                  <c:v>2/10</c:v>
                </c:pt>
                <c:pt idx="13">
                  <c:v>2/11</c:v>
                </c:pt>
                <c:pt idx="15">
                  <c:v>2/12</c:v>
                </c:pt>
                <c:pt idx="17">
                  <c:v>2/13</c:v>
                </c:pt>
                <c:pt idx="19">
                  <c:v>2/14</c:v>
                </c:pt>
                <c:pt idx="21">
                  <c:v>2/15</c:v>
                </c:pt>
                <c:pt idx="23">
                  <c:v>2/16</c:v>
                </c:pt>
                <c:pt idx="25">
                  <c:v>2/17</c:v>
                </c:pt>
                <c:pt idx="27">
                  <c:v>2/18</c:v>
                </c:pt>
                <c:pt idx="29">
                  <c:v>2/19</c:v>
                </c:pt>
                <c:pt idx="31">
                  <c:v>2/20</c:v>
                </c:pt>
                <c:pt idx="33">
                  <c:v>2/21</c:v>
                </c:pt>
                <c:pt idx="35">
                  <c:v>2/22</c:v>
                </c:pt>
              </c:strCache>
            </c:strRef>
          </c:cat>
          <c:val>
            <c:numRef>
              <c:f>Taul1!$B$2:$B$37</c:f>
              <c:numCache>
                <c:formatCode>General</c:formatCode>
                <c:ptCount val="36"/>
                <c:pt idx="0">
                  <c:v>37.089745000000001</c:v>
                </c:pt>
                <c:pt idx="1">
                  <c:v>45</c:v>
                </c:pt>
                <c:pt idx="2">
                  <c:v>42</c:v>
                </c:pt>
                <c:pt idx="3">
                  <c:v>40</c:v>
                </c:pt>
                <c:pt idx="4">
                  <c:v>46</c:v>
                </c:pt>
                <c:pt idx="5">
                  <c:v>54</c:v>
                </c:pt>
                <c:pt idx="6">
                  <c:v>54</c:v>
                </c:pt>
                <c:pt idx="7">
                  <c:v>25</c:v>
                </c:pt>
                <c:pt idx="8">
                  <c:v>-11</c:v>
                </c:pt>
                <c:pt idx="9">
                  <c:v>-9</c:v>
                </c:pt>
                <c:pt idx="10">
                  <c:v>25</c:v>
                </c:pt>
                <c:pt idx="11">
                  <c:v>42</c:v>
                </c:pt>
                <c:pt idx="12">
                  <c:v>39</c:v>
                </c:pt>
                <c:pt idx="13">
                  <c:v>40.526316000000001</c:v>
                </c:pt>
                <c:pt idx="14">
                  <c:v>25.4</c:v>
                </c:pt>
                <c:pt idx="15">
                  <c:v>19.8</c:v>
                </c:pt>
                <c:pt idx="16">
                  <c:v>19</c:v>
                </c:pt>
                <c:pt idx="17">
                  <c:v>22.86938418099286</c:v>
                </c:pt>
                <c:pt idx="18">
                  <c:v>36.733376396078853</c:v>
                </c:pt>
                <c:pt idx="19">
                  <c:v>14.566221816811737</c:v>
                </c:pt>
                <c:pt idx="20">
                  <c:v>5</c:v>
                </c:pt>
                <c:pt idx="21">
                  <c:v>6</c:v>
                </c:pt>
                <c:pt idx="22">
                  <c:v>21</c:v>
                </c:pt>
                <c:pt idx="23">
                  <c:v>33</c:v>
                </c:pt>
                <c:pt idx="24">
                  <c:v>27</c:v>
                </c:pt>
                <c:pt idx="25">
                  <c:v>36</c:v>
                </c:pt>
                <c:pt idx="26">
                  <c:v>36</c:v>
                </c:pt>
                <c:pt idx="27">
                  <c:v>36</c:v>
                </c:pt>
                <c:pt idx="28">
                  <c:v>23</c:v>
                </c:pt>
                <c:pt idx="29">
                  <c:v>17</c:v>
                </c:pt>
                <c:pt idx="30">
                  <c:v>27</c:v>
                </c:pt>
                <c:pt idx="31">
                  <c:v>-6</c:v>
                </c:pt>
                <c:pt idx="32">
                  <c:v>10</c:v>
                </c:pt>
                <c:pt idx="33">
                  <c:v>27.2818</c:v>
                </c:pt>
                <c:pt idx="34">
                  <c:v>21.714500000000001</c:v>
                </c:pt>
                <c:pt idx="35">
                  <c:v>6.5738000000000003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AB-4EC6-A4B4-0F0A3F8323C5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Liikevaihto, Koko maa</c:v>
                </c:pt>
              </c:strCache>
            </c:strRef>
          </c:tx>
          <c:spPr>
            <a:ln w="57150">
              <a:solidFill>
                <a:srgbClr val="000000"/>
              </a:solidFill>
            </a:ln>
          </c:spPr>
          <c:marker>
            <c:symbol val="none"/>
          </c:marker>
          <c:cat>
            <c:strRef>
              <c:f>Taul1!$A$2:$A$37</c:f>
              <c:strCache>
                <c:ptCount val="36"/>
                <c:pt idx="1">
                  <c:v>2/05</c:v>
                </c:pt>
                <c:pt idx="3">
                  <c:v>2/06</c:v>
                </c:pt>
                <c:pt idx="5">
                  <c:v>2/07</c:v>
                </c:pt>
                <c:pt idx="7">
                  <c:v>2/08</c:v>
                </c:pt>
                <c:pt idx="9">
                  <c:v>2/09</c:v>
                </c:pt>
                <c:pt idx="11">
                  <c:v>2/10</c:v>
                </c:pt>
                <c:pt idx="13">
                  <c:v>2/11</c:v>
                </c:pt>
                <c:pt idx="15">
                  <c:v>2/12</c:v>
                </c:pt>
                <c:pt idx="17">
                  <c:v>2/13</c:v>
                </c:pt>
                <c:pt idx="19">
                  <c:v>2/14</c:v>
                </c:pt>
                <c:pt idx="21">
                  <c:v>2/15</c:v>
                </c:pt>
                <c:pt idx="23">
                  <c:v>2/16</c:v>
                </c:pt>
                <c:pt idx="25">
                  <c:v>2/17</c:v>
                </c:pt>
                <c:pt idx="27">
                  <c:v>2/18</c:v>
                </c:pt>
                <c:pt idx="29">
                  <c:v>2/19</c:v>
                </c:pt>
                <c:pt idx="31">
                  <c:v>2/20</c:v>
                </c:pt>
                <c:pt idx="33">
                  <c:v>2/21</c:v>
                </c:pt>
                <c:pt idx="35">
                  <c:v>2/22</c:v>
                </c:pt>
              </c:strCache>
            </c:strRef>
          </c:cat>
          <c:val>
            <c:numRef>
              <c:f>Taul1!$C$2:$C$37</c:f>
              <c:numCache>
                <c:formatCode>General</c:formatCode>
                <c:ptCount val="36"/>
                <c:pt idx="0">
                  <c:v>44.665585</c:v>
                </c:pt>
                <c:pt idx="1">
                  <c:v>47</c:v>
                </c:pt>
                <c:pt idx="2">
                  <c:v>52</c:v>
                </c:pt>
                <c:pt idx="3">
                  <c:v>52</c:v>
                </c:pt>
                <c:pt idx="4">
                  <c:v>50</c:v>
                </c:pt>
                <c:pt idx="5">
                  <c:v>50</c:v>
                </c:pt>
                <c:pt idx="6">
                  <c:v>52</c:v>
                </c:pt>
                <c:pt idx="7">
                  <c:v>35</c:v>
                </c:pt>
                <c:pt idx="8">
                  <c:v>-9</c:v>
                </c:pt>
                <c:pt idx="9">
                  <c:v>1</c:v>
                </c:pt>
                <c:pt idx="10">
                  <c:v>33</c:v>
                </c:pt>
                <c:pt idx="11">
                  <c:v>46</c:v>
                </c:pt>
                <c:pt idx="12">
                  <c:v>44</c:v>
                </c:pt>
                <c:pt idx="13">
                  <c:v>39.262990000000002</c:v>
                </c:pt>
                <c:pt idx="14">
                  <c:v>23.6</c:v>
                </c:pt>
                <c:pt idx="15">
                  <c:v>21.4</c:v>
                </c:pt>
                <c:pt idx="16">
                  <c:v>25</c:v>
                </c:pt>
                <c:pt idx="17">
                  <c:v>23.332681808717499</c:v>
                </c:pt>
                <c:pt idx="18">
                  <c:v>30.879075314559067</c:v>
                </c:pt>
                <c:pt idx="19">
                  <c:v>22.041738580789723</c:v>
                </c:pt>
                <c:pt idx="20">
                  <c:v>11</c:v>
                </c:pt>
                <c:pt idx="21">
                  <c:v>20</c:v>
                </c:pt>
                <c:pt idx="22">
                  <c:v>28</c:v>
                </c:pt>
                <c:pt idx="23">
                  <c:v>36</c:v>
                </c:pt>
                <c:pt idx="24">
                  <c:v>39</c:v>
                </c:pt>
                <c:pt idx="25">
                  <c:v>40</c:v>
                </c:pt>
                <c:pt idx="26">
                  <c:v>39</c:v>
                </c:pt>
                <c:pt idx="27">
                  <c:v>34</c:v>
                </c:pt>
                <c:pt idx="28">
                  <c:v>26</c:v>
                </c:pt>
                <c:pt idx="29">
                  <c:v>25</c:v>
                </c:pt>
                <c:pt idx="30">
                  <c:v>22</c:v>
                </c:pt>
                <c:pt idx="31">
                  <c:v>-2</c:v>
                </c:pt>
                <c:pt idx="32">
                  <c:v>13</c:v>
                </c:pt>
                <c:pt idx="33">
                  <c:v>28.864899999999999</c:v>
                </c:pt>
                <c:pt idx="34">
                  <c:v>25.355599999999999</c:v>
                </c:pt>
                <c:pt idx="35">
                  <c:v>14.5306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4AB-4EC6-A4B4-0F0A3F8323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712000"/>
        <c:axId val="393713536"/>
      </c:lineChart>
      <c:catAx>
        <c:axId val="39371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crossAx val="393713536"/>
        <c:crosses val="autoZero"/>
        <c:auto val="1"/>
        <c:lblAlgn val="ctr"/>
        <c:lblOffset val="100"/>
        <c:tickLblSkip val="1"/>
        <c:noMultiLvlLbl val="0"/>
      </c:catAx>
      <c:valAx>
        <c:axId val="3937135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93712000"/>
        <c:crosses val="autoZero"/>
        <c:crossBetween val="between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5.7852200060481182E-2"/>
          <c:y val="0.91976445263445072"/>
          <c:w val="0.92385933965373368"/>
          <c:h val="6.388204871407483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Taul1!$A$2:$A$10</c:f>
              <c:strCache>
                <c:ptCount val="9"/>
                <c:pt idx="0">
                  <c:v>Tietopohjan ja osaamisen vahvistuminen</c:v>
                </c:pt>
                <c:pt idx="1">
                  <c:v>Näkemys tulevaisuuden kehitystrendeistä ja markkinoista</c:v>
                </c:pt>
                <c:pt idx="2">
                  <c:v>Uuden teknologian, menetelmän tai laitteen käyttöönotto</c:v>
                </c:pt>
                <c:pt idx="3">
                  <c:v>Demo-, pilotointi- tai tuotetestausta</c:v>
                </c:pt>
                <c:pt idx="4">
                  <c:v>Kansainvälisille markkinoille pääsy tai sen edistyminen</c:v>
                </c:pt>
                <c:pt idx="5">
                  <c:v>Patentti, uusia tai parannettuja tuotteita tai palveluja</c:v>
                </c:pt>
                <c:pt idx="6">
                  <c:v>Tutkimusyhteistyö muiden tahojen kanssa laajeni</c:v>
                </c:pt>
                <c:pt idx="7">
                  <c:v>Osallistuminen kansainvälisiin tutkimus- ja innovaatio-ohjelmiin</c:v>
                </c:pt>
                <c:pt idx="8">
                  <c:v>Muu</c:v>
                </c:pt>
              </c:strCache>
            </c:strRef>
          </c:cat>
          <c:val>
            <c:numRef>
              <c:f>Taul1!$B$2:$B$10</c:f>
              <c:numCache>
                <c:formatCode>General</c:formatCode>
                <c:ptCount val="9"/>
                <c:pt idx="0">
                  <c:v>64.177300000000002</c:v>
                </c:pt>
                <c:pt idx="1">
                  <c:v>24.326609999999999</c:v>
                </c:pt>
                <c:pt idx="2">
                  <c:v>14.902200000000001</c:v>
                </c:pt>
                <c:pt idx="3">
                  <c:v>5.7834199999999996</c:v>
                </c:pt>
                <c:pt idx="4">
                  <c:v>6.0320099999999996</c:v>
                </c:pt>
                <c:pt idx="5">
                  <c:v>0.73641000000000001</c:v>
                </c:pt>
                <c:pt idx="6">
                  <c:v>0.73641000000000001</c:v>
                </c:pt>
                <c:pt idx="7">
                  <c:v>1.4530000000000001</c:v>
                </c:pt>
                <c:pt idx="8">
                  <c:v>28.825119999999998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Taul1!$A$2:$A$10</c:f>
              <c:strCache>
                <c:ptCount val="9"/>
                <c:pt idx="0">
                  <c:v>Tietopohjan ja osaamisen vahvistuminen</c:v>
                </c:pt>
                <c:pt idx="1">
                  <c:v>Näkemys tulevaisuuden kehitystrendeistä ja markkinoista</c:v>
                </c:pt>
                <c:pt idx="2">
                  <c:v>Uuden teknologian, menetelmän tai laitteen käyttöönotto</c:v>
                </c:pt>
                <c:pt idx="3">
                  <c:v>Demo-, pilotointi- tai tuotetestausta</c:v>
                </c:pt>
                <c:pt idx="4">
                  <c:v>Kansainvälisille markkinoille pääsy tai sen edistyminen</c:v>
                </c:pt>
                <c:pt idx="5">
                  <c:v>Patentti, uusia tai parannettuja tuotteita tai palveluja</c:v>
                </c:pt>
                <c:pt idx="6">
                  <c:v>Tutkimusyhteistyö muiden tahojen kanssa laajeni</c:v>
                </c:pt>
                <c:pt idx="7">
                  <c:v>Osallistuminen kansainvälisiin tutkimus- ja innovaatio-ohjelmiin</c:v>
                </c:pt>
                <c:pt idx="8">
                  <c:v>Muu</c:v>
                </c:pt>
              </c:strCache>
            </c:strRef>
          </c:cat>
          <c:val>
            <c:numRef>
              <c:f>Taul1!$C$2:$C$10</c:f>
              <c:numCache>
                <c:formatCode>General</c:formatCode>
                <c:ptCount val="9"/>
                <c:pt idx="0">
                  <c:v>54.927140000000001</c:v>
                </c:pt>
                <c:pt idx="1">
                  <c:v>23.921489999999999</c:v>
                </c:pt>
                <c:pt idx="2">
                  <c:v>15.243919999999999</c:v>
                </c:pt>
                <c:pt idx="3">
                  <c:v>9.9982799999999994</c:v>
                </c:pt>
                <c:pt idx="4">
                  <c:v>5.61531</c:v>
                </c:pt>
                <c:pt idx="5">
                  <c:v>4.0769900000000003</c:v>
                </c:pt>
                <c:pt idx="6">
                  <c:v>2.7934700000000001</c:v>
                </c:pt>
                <c:pt idx="7">
                  <c:v>1.1286099999999999</c:v>
                </c:pt>
                <c:pt idx="8">
                  <c:v>31.072579999999999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675753685039535"/>
          <c:y val="2.874710199895298E-2"/>
          <c:w val="0.7473262575287154"/>
          <c:h val="0.8640805991517003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Myönteisesti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rgbClr val="000000"/>
                    </a:solidFill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Taul1!$A$2:$A$3</c:f>
              <c:strCache>
                <c:ptCount val="2"/>
                <c:pt idx="0">
                  <c:v>Savon Yrittäjät</c:v>
                </c:pt>
                <c:pt idx="1">
                  <c:v>Koko maa</c:v>
                </c:pt>
              </c:strCache>
            </c:strRef>
          </c:cat>
          <c:val>
            <c:numRef>
              <c:f>Taul1!$B$2:$B$3</c:f>
              <c:numCache>
                <c:formatCode>General</c:formatCode>
                <c:ptCount val="2"/>
                <c:pt idx="0">
                  <c:v>7.04474</c:v>
                </c:pt>
                <c:pt idx="1">
                  <c:v>3.2256800000000001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FC-4BEA-819B-AF89F433E265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Ei vaikutusta</c:v>
                </c:pt>
              </c:strCache>
            </c:strRef>
          </c:tx>
          <c:spPr>
            <a:solidFill>
              <a:srgbClr val="919191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tx1"/>
                    </a:solidFill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Taul1!$A$2:$A$3</c:f>
              <c:strCache>
                <c:ptCount val="2"/>
                <c:pt idx="0">
                  <c:v>Savon Yrittäjät</c:v>
                </c:pt>
                <c:pt idx="1">
                  <c:v>Koko maa</c:v>
                </c:pt>
              </c:strCache>
            </c:strRef>
          </c:cat>
          <c:val>
            <c:numRef>
              <c:f>Taul1!$C$2:$C$3</c:f>
              <c:numCache>
                <c:formatCode>General</c:formatCode>
                <c:ptCount val="2"/>
                <c:pt idx="0">
                  <c:v>42.081870000000002</c:v>
                </c:pt>
                <c:pt idx="1">
                  <c:v>47.827159999999999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FC-4BEA-819B-AF89F433E265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Kielteisesti</c:v>
                </c:pt>
              </c:strCache>
            </c:strRef>
          </c:tx>
          <c:spPr>
            <a:solidFill>
              <a:srgbClr val="E9573F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Taul1!$A$2:$A$3</c:f>
              <c:strCache>
                <c:ptCount val="2"/>
                <c:pt idx="0">
                  <c:v>Savon Yrittäjät</c:v>
                </c:pt>
                <c:pt idx="1">
                  <c:v>Koko maa</c:v>
                </c:pt>
              </c:strCache>
            </c:strRef>
          </c:cat>
          <c:val>
            <c:numRef>
              <c:f>Taul1!$D$2:$D$3</c:f>
              <c:numCache>
                <c:formatCode>General</c:formatCode>
                <c:ptCount val="2"/>
                <c:pt idx="0">
                  <c:v>50.873390000000001</c:v>
                </c:pt>
                <c:pt idx="1">
                  <c:v>48.947159999999997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7FC-4BEA-819B-AF89F433E2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630195712"/>
        <c:axId val="630197248"/>
      </c:barChart>
      <c:catAx>
        <c:axId val="6301957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i-FI"/>
          </a:p>
        </c:txPr>
        <c:crossAx val="630197248"/>
        <c:crosses val="autoZero"/>
        <c:auto val="1"/>
        <c:lblAlgn val="ctr"/>
        <c:lblOffset val="100"/>
        <c:tickLblSkip val="1"/>
        <c:noMultiLvlLbl val="0"/>
      </c:catAx>
      <c:valAx>
        <c:axId val="630197248"/>
        <c:scaling>
          <c:orientation val="minMax"/>
          <c:max val="100.1"/>
          <c:min val="0"/>
        </c:scaling>
        <c:delete val="1"/>
        <c:axPos val="t"/>
        <c:majorGridlines/>
        <c:numFmt formatCode="#,##0" sourceLinked="0"/>
        <c:majorTickMark val="out"/>
        <c:minorTickMark val="none"/>
        <c:tickLblPos val="nextTo"/>
        <c:crossAx val="630195712"/>
        <c:crosses val="autoZero"/>
        <c:crossBetween val="between"/>
        <c:majorUnit val="10"/>
        <c:minorUnit val="1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19534228109034973"/>
          <c:y val="0.9067440891462516"/>
          <c:w val="0.80025333771596141"/>
          <c:h val="9.3255910853748444E-2"/>
        </c:manualLayout>
      </c:layout>
      <c:overlay val="0"/>
      <c:txPr>
        <a:bodyPr/>
        <a:lstStyle/>
        <a:p>
          <a:pPr>
            <a:defRPr sz="1400"/>
          </a:pPr>
          <a:endParaRPr lang="fi-FI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Tuotantokustannuksiin</c:v>
                </c:pt>
                <c:pt idx="1">
                  <c:v>Kysyntä markkinoilla on heikentynyt</c:v>
                </c:pt>
                <c:pt idx="2">
                  <c:v>Yleinen epävarmuus on vähentänyt investointeja tai investointiaikeita</c:v>
                </c:pt>
                <c:pt idx="3">
                  <c:v>Logistiikka</c:v>
                </c:pt>
                <c:pt idx="4">
                  <c:v>Tuotantoketjuihin</c:v>
                </c:pt>
                <c:pt idx="5">
                  <c:v>Markkinaosuus on kutistunut</c:v>
                </c:pt>
                <c:pt idx="6">
                  <c:v>Henkilöstön sopeuttamistarpeeseen</c:v>
                </c:pt>
                <c:pt idx="7">
                  <c:v>Tytäryhtiöiden toimintaan venäjällä</c:v>
                </c:pt>
              </c:strCache>
            </c:strRef>
          </c:cat>
          <c:val>
            <c:numRef>
              <c:f>Taul1!$B$2:$B$9</c:f>
              <c:numCache>
                <c:formatCode>General</c:formatCode>
                <c:ptCount val="8"/>
                <c:pt idx="0">
                  <c:v>56.03275</c:v>
                </c:pt>
                <c:pt idx="1">
                  <c:v>57.470709999999997</c:v>
                </c:pt>
                <c:pt idx="2">
                  <c:v>63.944209999999998</c:v>
                </c:pt>
                <c:pt idx="3">
                  <c:v>17.420590000000001</c:v>
                </c:pt>
                <c:pt idx="4">
                  <c:v>22.403390000000002</c:v>
                </c:pt>
                <c:pt idx="5">
                  <c:v>12.190530000000001</c:v>
                </c:pt>
                <c:pt idx="6">
                  <c:v>3.62547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Tuotantokustannuksiin</c:v>
                </c:pt>
                <c:pt idx="1">
                  <c:v>Kysyntä markkinoilla on heikentynyt</c:v>
                </c:pt>
                <c:pt idx="2">
                  <c:v>Yleinen epävarmuus on vähentänyt investointeja tai investointiaikeita</c:v>
                </c:pt>
                <c:pt idx="3">
                  <c:v>Logistiikka</c:v>
                </c:pt>
                <c:pt idx="4">
                  <c:v>Tuotantoketjuihin</c:v>
                </c:pt>
                <c:pt idx="5">
                  <c:v>Markkinaosuus on kutistunut</c:v>
                </c:pt>
                <c:pt idx="6">
                  <c:v>Henkilöstön sopeuttamistarpeeseen</c:v>
                </c:pt>
                <c:pt idx="7">
                  <c:v>Tytäryhtiöiden toimintaan venäjällä</c:v>
                </c:pt>
              </c:strCache>
            </c:strRef>
          </c:cat>
          <c:val>
            <c:numRef>
              <c:f>Taul1!$C$2:$C$9</c:f>
              <c:numCache>
                <c:formatCode>General</c:formatCode>
                <c:ptCount val="8"/>
                <c:pt idx="0">
                  <c:v>57.366239999999998</c:v>
                </c:pt>
                <c:pt idx="1">
                  <c:v>48.659489999999998</c:v>
                </c:pt>
                <c:pt idx="2">
                  <c:v>47.945720000000001</c:v>
                </c:pt>
                <c:pt idx="3">
                  <c:v>31.422730000000001</c:v>
                </c:pt>
                <c:pt idx="4">
                  <c:v>28.187460000000002</c:v>
                </c:pt>
                <c:pt idx="5">
                  <c:v>7.3390599999999999</c:v>
                </c:pt>
                <c:pt idx="6">
                  <c:v>3.8739599999999998</c:v>
                </c:pt>
                <c:pt idx="7">
                  <c:v>0.80088999999999999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804178174688707E-2"/>
          <c:y val="3.317000016858053E-2"/>
          <c:w val="0.9256439347118659"/>
          <c:h val="0.71408384318134044"/>
        </c:manualLayout>
      </c:layou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ln w="57150">
              <a:solidFill>
                <a:srgbClr val="00A3DA"/>
              </a:solidFill>
            </a:ln>
          </c:spPr>
          <c:marker>
            <c:symbol val="none"/>
          </c:marker>
          <c:cat>
            <c:strRef>
              <c:f>Taul1!$A$2:$A$37</c:f>
              <c:strCache>
                <c:ptCount val="36"/>
                <c:pt idx="1">
                  <c:v>2/05</c:v>
                </c:pt>
                <c:pt idx="3">
                  <c:v>2/06</c:v>
                </c:pt>
                <c:pt idx="5">
                  <c:v>2/07</c:v>
                </c:pt>
                <c:pt idx="7">
                  <c:v>2/08</c:v>
                </c:pt>
                <c:pt idx="9">
                  <c:v>2/09</c:v>
                </c:pt>
                <c:pt idx="11">
                  <c:v>2/10</c:v>
                </c:pt>
                <c:pt idx="13">
                  <c:v>2/11</c:v>
                </c:pt>
                <c:pt idx="15">
                  <c:v>2/12</c:v>
                </c:pt>
                <c:pt idx="17">
                  <c:v>2/13</c:v>
                </c:pt>
                <c:pt idx="19">
                  <c:v>2/14</c:v>
                </c:pt>
                <c:pt idx="21">
                  <c:v>2/15</c:v>
                </c:pt>
                <c:pt idx="23">
                  <c:v>2/16</c:v>
                </c:pt>
                <c:pt idx="25">
                  <c:v>2/17</c:v>
                </c:pt>
                <c:pt idx="27">
                  <c:v>2/18</c:v>
                </c:pt>
                <c:pt idx="29">
                  <c:v>2/19</c:v>
                </c:pt>
                <c:pt idx="31">
                  <c:v>2/20</c:v>
                </c:pt>
                <c:pt idx="33">
                  <c:v>2/21</c:v>
                </c:pt>
                <c:pt idx="35">
                  <c:v>2/22</c:v>
                </c:pt>
              </c:strCache>
            </c:strRef>
          </c:cat>
          <c:val>
            <c:numRef>
              <c:f>Taul1!$B$2:$B$37</c:f>
              <c:numCache>
                <c:formatCode>General</c:formatCode>
                <c:ptCount val="36"/>
                <c:pt idx="0">
                  <c:v>34.15795</c:v>
                </c:pt>
                <c:pt idx="1">
                  <c:v>29</c:v>
                </c:pt>
                <c:pt idx="2">
                  <c:v>35</c:v>
                </c:pt>
                <c:pt idx="3">
                  <c:v>20</c:v>
                </c:pt>
                <c:pt idx="4">
                  <c:v>24</c:v>
                </c:pt>
                <c:pt idx="5">
                  <c:v>31</c:v>
                </c:pt>
                <c:pt idx="6">
                  <c:v>32</c:v>
                </c:pt>
                <c:pt idx="7">
                  <c:v>5</c:v>
                </c:pt>
                <c:pt idx="8">
                  <c:v>-19</c:v>
                </c:pt>
                <c:pt idx="9">
                  <c:v>-9</c:v>
                </c:pt>
                <c:pt idx="10">
                  <c:v>14</c:v>
                </c:pt>
                <c:pt idx="11">
                  <c:v>35</c:v>
                </c:pt>
                <c:pt idx="12">
                  <c:v>22</c:v>
                </c:pt>
                <c:pt idx="13">
                  <c:v>22.631578999999999</c:v>
                </c:pt>
                <c:pt idx="14">
                  <c:v>4.9000000000000004</c:v>
                </c:pt>
                <c:pt idx="15">
                  <c:v>10</c:v>
                </c:pt>
                <c:pt idx="16">
                  <c:v>1</c:v>
                </c:pt>
                <c:pt idx="17">
                  <c:v>9.6945898778359414</c:v>
                </c:pt>
                <c:pt idx="18">
                  <c:v>12.67045945001426</c:v>
                </c:pt>
                <c:pt idx="19">
                  <c:v>-1.6808920760244348</c:v>
                </c:pt>
                <c:pt idx="20">
                  <c:v>-7</c:v>
                </c:pt>
                <c:pt idx="21">
                  <c:v>-5</c:v>
                </c:pt>
                <c:pt idx="22">
                  <c:v>7</c:v>
                </c:pt>
                <c:pt idx="23">
                  <c:v>20</c:v>
                </c:pt>
                <c:pt idx="24">
                  <c:v>19</c:v>
                </c:pt>
                <c:pt idx="25">
                  <c:v>18</c:v>
                </c:pt>
                <c:pt idx="26">
                  <c:v>23</c:v>
                </c:pt>
                <c:pt idx="27">
                  <c:v>20</c:v>
                </c:pt>
                <c:pt idx="28">
                  <c:v>9</c:v>
                </c:pt>
                <c:pt idx="29">
                  <c:v>3</c:v>
                </c:pt>
                <c:pt idx="30">
                  <c:v>5</c:v>
                </c:pt>
                <c:pt idx="31">
                  <c:v>-11</c:v>
                </c:pt>
                <c:pt idx="32">
                  <c:v>-1</c:v>
                </c:pt>
                <c:pt idx="33">
                  <c:v>8.6136999999999997</c:v>
                </c:pt>
                <c:pt idx="34">
                  <c:v>-7.4153000000000002</c:v>
                </c:pt>
                <c:pt idx="35">
                  <c:v>-20.7804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73-488D-9B14-0BECDFCDD700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Kannattavuus, Koko maa</c:v>
                </c:pt>
              </c:strCache>
            </c:strRef>
          </c:tx>
          <c:spPr>
            <a:ln w="57150">
              <a:solidFill>
                <a:srgbClr val="000000"/>
              </a:solidFill>
            </a:ln>
          </c:spPr>
          <c:marker>
            <c:symbol val="none"/>
          </c:marker>
          <c:cat>
            <c:strRef>
              <c:f>Taul1!$A$2:$A$37</c:f>
              <c:strCache>
                <c:ptCount val="36"/>
                <c:pt idx="1">
                  <c:v>2/05</c:v>
                </c:pt>
                <c:pt idx="3">
                  <c:v>2/06</c:v>
                </c:pt>
                <c:pt idx="5">
                  <c:v>2/07</c:v>
                </c:pt>
                <c:pt idx="7">
                  <c:v>2/08</c:v>
                </c:pt>
                <c:pt idx="9">
                  <c:v>2/09</c:v>
                </c:pt>
                <c:pt idx="11">
                  <c:v>2/10</c:v>
                </c:pt>
                <c:pt idx="13">
                  <c:v>2/11</c:v>
                </c:pt>
                <c:pt idx="15">
                  <c:v>2/12</c:v>
                </c:pt>
                <c:pt idx="17">
                  <c:v>2/13</c:v>
                </c:pt>
                <c:pt idx="19">
                  <c:v>2/14</c:v>
                </c:pt>
                <c:pt idx="21">
                  <c:v>2/15</c:v>
                </c:pt>
                <c:pt idx="23">
                  <c:v>2/16</c:v>
                </c:pt>
                <c:pt idx="25">
                  <c:v>2/17</c:v>
                </c:pt>
                <c:pt idx="27">
                  <c:v>2/18</c:v>
                </c:pt>
                <c:pt idx="29">
                  <c:v>2/19</c:v>
                </c:pt>
                <c:pt idx="31">
                  <c:v>2/20</c:v>
                </c:pt>
                <c:pt idx="33">
                  <c:v>2/21</c:v>
                </c:pt>
                <c:pt idx="35">
                  <c:v>2/22</c:v>
                </c:pt>
              </c:strCache>
            </c:strRef>
          </c:cat>
          <c:val>
            <c:numRef>
              <c:f>Taul1!$C$2:$C$37</c:f>
              <c:numCache>
                <c:formatCode>General</c:formatCode>
                <c:ptCount val="36"/>
                <c:pt idx="0">
                  <c:v>35.446980000000003</c:v>
                </c:pt>
                <c:pt idx="1">
                  <c:v>34</c:v>
                </c:pt>
                <c:pt idx="2">
                  <c:v>34</c:v>
                </c:pt>
                <c:pt idx="3">
                  <c:v>34</c:v>
                </c:pt>
                <c:pt idx="4">
                  <c:v>32</c:v>
                </c:pt>
                <c:pt idx="5">
                  <c:v>31</c:v>
                </c:pt>
                <c:pt idx="6">
                  <c:v>33</c:v>
                </c:pt>
                <c:pt idx="7">
                  <c:v>14</c:v>
                </c:pt>
                <c:pt idx="8">
                  <c:v>-12</c:v>
                </c:pt>
                <c:pt idx="9">
                  <c:v>-5</c:v>
                </c:pt>
                <c:pt idx="10">
                  <c:v>21</c:v>
                </c:pt>
                <c:pt idx="11">
                  <c:v>32</c:v>
                </c:pt>
                <c:pt idx="12">
                  <c:v>28</c:v>
                </c:pt>
                <c:pt idx="13">
                  <c:v>19.388297999999999</c:v>
                </c:pt>
                <c:pt idx="14">
                  <c:v>11</c:v>
                </c:pt>
                <c:pt idx="15">
                  <c:v>6.3</c:v>
                </c:pt>
                <c:pt idx="16">
                  <c:v>10</c:v>
                </c:pt>
                <c:pt idx="17">
                  <c:v>5.563038245640918</c:v>
                </c:pt>
                <c:pt idx="18">
                  <c:v>14.811888242645985</c:v>
                </c:pt>
                <c:pt idx="19">
                  <c:v>5.911541891138409</c:v>
                </c:pt>
                <c:pt idx="20">
                  <c:v>-5</c:v>
                </c:pt>
                <c:pt idx="21">
                  <c:v>4</c:v>
                </c:pt>
                <c:pt idx="22">
                  <c:v>11</c:v>
                </c:pt>
                <c:pt idx="23">
                  <c:v>23</c:v>
                </c:pt>
                <c:pt idx="24">
                  <c:v>25</c:v>
                </c:pt>
                <c:pt idx="25">
                  <c:v>25</c:v>
                </c:pt>
                <c:pt idx="26">
                  <c:v>26</c:v>
                </c:pt>
                <c:pt idx="27">
                  <c:v>19</c:v>
                </c:pt>
                <c:pt idx="28">
                  <c:v>12</c:v>
                </c:pt>
                <c:pt idx="29">
                  <c:v>11</c:v>
                </c:pt>
                <c:pt idx="30">
                  <c:v>10</c:v>
                </c:pt>
                <c:pt idx="31">
                  <c:v>-9</c:v>
                </c:pt>
                <c:pt idx="32">
                  <c:v>0</c:v>
                </c:pt>
                <c:pt idx="33">
                  <c:v>7.9371</c:v>
                </c:pt>
                <c:pt idx="34">
                  <c:v>1.1296999999999999</c:v>
                </c:pt>
                <c:pt idx="35">
                  <c:v>-14.1455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73-488D-9B14-0BECDFCDD7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712000"/>
        <c:axId val="393713536"/>
      </c:lineChart>
      <c:catAx>
        <c:axId val="39371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crossAx val="393713536"/>
        <c:crosses val="autoZero"/>
        <c:auto val="1"/>
        <c:lblAlgn val="ctr"/>
        <c:lblOffset val="100"/>
        <c:tickLblSkip val="1"/>
        <c:noMultiLvlLbl val="0"/>
      </c:catAx>
      <c:valAx>
        <c:axId val="3937135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93712000"/>
        <c:crosses val="autoZero"/>
        <c:crossBetween val="between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5.7852200060481182E-2"/>
          <c:y val="0.91976445263445072"/>
          <c:w val="0.92385933965373368"/>
          <c:h val="6.388204871407483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804178174688707E-2"/>
          <c:y val="3.317000016858053E-2"/>
          <c:w val="0.9256439347118659"/>
          <c:h val="0.71408384318134044"/>
        </c:manualLayout>
      </c:layou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ln w="57150">
              <a:solidFill>
                <a:srgbClr val="00A3DA"/>
              </a:solidFill>
            </a:ln>
          </c:spPr>
          <c:marker>
            <c:symbol val="none"/>
          </c:marker>
          <c:cat>
            <c:strRef>
              <c:f>Taul1!$A$2:$A$37</c:f>
              <c:strCache>
                <c:ptCount val="36"/>
                <c:pt idx="1">
                  <c:v>2/05</c:v>
                </c:pt>
                <c:pt idx="3">
                  <c:v>2/06</c:v>
                </c:pt>
                <c:pt idx="5">
                  <c:v>2/07</c:v>
                </c:pt>
                <c:pt idx="7">
                  <c:v>2/08</c:v>
                </c:pt>
                <c:pt idx="9">
                  <c:v>2/09</c:v>
                </c:pt>
                <c:pt idx="11">
                  <c:v>2/10</c:v>
                </c:pt>
                <c:pt idx="13">
                  <c:v>2/11</c:v>
                </c:pt>
                <c:pt idx="15">
                  <c:v>2/12</c:v>
                </c:pt>
                <c:pt idx="17">
                  <c:v>2/13</c:v>
                </c:pt>
                <c:pt idx="19">
                  <c:v>2/14</c:v>
                </c:pt>
                <c:pt idx="21">
                  <c:v>2/15</c:v>
                </c:pt>
                <c:pt idx="23">
                  <c:v>2/16</c:v>
                </c:pt>
                <c:pt idx="25">
                  <c:v>2/17</c:v>
                </c:pt>
                <c:pt idx="27">
                  <c:v>2/18</c:v>
                </c:pt>
                <c:pt idx="29">
                  <c:v>2/19</c:v>
                </c:pt>
                <c:pt idx="31">
                  <c:v>2/20</c:v>
                </c:pt>
                <c:pt idx="33">
                  <c:v>2/21</c:v>
                </c:pt>
                <c:pt idx="35">
                  <c:v>2/22</c:v>
                </c:pt>
              </c:strCache>
            </c:strRef>
          </c:cat>
          <c:val>
            <c:numRef>
              <c:f>Taul1!$B$2:$B$37</c:f>
              <c:numCache>
                <c:formatCode>General</c:formatCode>
                <c:ptCount val="36"/>
                <c:pt idx="0">
                  <c:v>17.335640000000001</c:v>
                </c:pt>
                <c:pt idx="1">
                  <c:v>20</c:v>
                </c:pt>
                <c:pt idx="2">
                  <c:v>22</c:v>
                </c:pt>
                <c:pt idx="3">
                  <c:v>17</c:v>
                </c:pt>
                <c:pt idx="4">
                  <c:v>18</c:v>
                </c:pt>
                <c:pt idx="5">
                  <c:v>20</c:v>
                </c:pt>
                <c:pt idx="6">
                  <c:v>20</c:v>
                </c:pt>
                <c:pt idx="7">
                  <c:v>9</c:v>
                </c:pt>
                <c:pt idx="8">
                  <c:v>-8</c:v>
                </c:pt>
                <c:pt idx="9">
                  <c:v>-12</c:v>
                </c:pt>
                <c:pt idx="10">
                  <c:v>6</c:v>
                </c:pt>
                <c:pt idx="11">
                  <c:v>18</c:v>
                </c:pt>
                <c:pt idx="12">
                  <c:v>15</c:v>
                </c:pt>
                <c:pt idx="13">
                  <c:v>12.631579</c:v>
                </c:pt>
                <c:pt idx="14">
                  <c:v>10.3</c:v>
                </c:pt>
                <c:pt idx="15">
                  <c:v>3.1</c:v>
                </c:pt>
                <c:pt idx="16">
                  <c:v>5</c:v>
                </c:pt>
                <c:pt idx="17">
                  <c:v>4.3055877680872747</c:v>
                </c:pt>
                <c:pt idx="18">
                  <c:v>10.845319796215605</c:v>
                </c:pt>
                <c:pt idx="19">
                  <c:v>-0.9013259968969507</c:v>
                </c:pt>
                <c:pt idx="20">
                  <c:v>-2</c:v>
                </c:pt>
                <c:pt idx="21">
                  <c:v>-3</c:v>
                </c:pt>
                <c:pt idx="22">
                  <c:v>4</c:v>
                </c:pt>
                <c:pt idx="23">
                  <c:v>12</c:v>
                </c:pt>
                <c:pt idx="24">
                  <c:v>11</c:v>
                </c:pt>
                <c:pt idx="25">
                  <c:v>11</c:v>
                </c:pt>
                <c:pt idx="26">
                  <c:v>11</c:v>
                </c:pt>
                <c:pt idx="27">
                  <c:v>10</c:v>
                </c:pt>
                <c:pt idx="28">
                  <c:v>7</c:v>
                </c:pt>
                <c:pt idx="29">
                  <c:v>3</c:v>
                </c:pt>
                <c:pt idx="30">
                  <c:v>6</c:v>
                </c:pt>
                <c:pt idx="31">
                  <c:v>-8</c:v>
                </c:pt>
                <c:pt idx="32">
                  <c:v>-1</c:v>
                </c:pt>
                <c:pt idx="33">
                  <c:v>9.8513000000000002</c:v>
                </c:pt>
                <c:pt idx="34">
                  <c:v>8.9818999999999996</c:v>
                </c:pt>
                <c:pt idx="35">
                  <c:v>3.6720000000000002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51F-4C05-8AE1-AC23F22F1E3B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ln w="57150">
              <a:solidFill>
                <a:srgbClr val="000000"/>
              </a:solidFill>
            </a:ln>
          </c:spPr>
          <c:marker>
            <c:symbol val="none"/>
          </c:marker>
          <c:cat>
            <c:strRef>
              <c:f>Taul1!$A$2:$A$37</c:f>
              <c:strCache>
                <c:ptCount val="36"/>
                <c:pt idx="1">
                  <c:v>2/05</c:v>
                </c:pt>
                <c:pt idx="3">
                  <c:v>2/06</c:v>
                </c:pt>
                <c:pt idx="5">
                  <c:v>2/07</c:v>
                </c:pt>
                <c:pt idx="7">
                  <c:v>2/08</c:v>
                </c:pt>
                <c:pt idx="9">
                  <c:v>2/09</c:v>
                </c:pt>
                <c:pt idx="11">
                  <c:v>2/10</c:v>
                </c:pt>
                <c:pt idx="13">
                  <c:v>2/11</c:v>
                </c:pt>
                <c:pt idx="15">
                  <c:v>2/12</c:v>
                </c:pt>
                <c:pt idx="17">
                  <c:v>2/13</c:v>
                </c:pt>
                <c:pt idx="19">
                  <c:v>2/14</c:v>
                </c:pt>
                <c:pt idx="21">
                  <c:v>2/15</c:v>
                </c:pt>
                <c:pt idx="23">
                  <c:v>2/16</c:v>
                </c:pt>
                <c:pt idx="25">
                  <c:v>2/17</c:v>
                </c:pt>
                <c:pt idx="27">
                  <c:v>2/18</c:v>
                </c:pt>
                <c:pt idx="29">
                  <c:v>2/19</c:v>
                </c:pt>
                <c:pt idx="31">
                  <c:v>2/20</c:v>
                </c:pt>
                <c:pt idx="33">
                  <c:v>2/21</c:v>
                </c:pt>
                <c:pt idx="35">
                  <c:v>2/22</c:v>
                </c:pt>
              </c:strCache>
            </c:strRef>
          </c:cat>
          <c:val>
            <c:numRef>
              <c:f>Taul1!$C$2:$C$37</c:f>
              <c:numCache>
                <c:formatCode>General</c:formatCode>
                <c:ptCount val="36"/>
                <c:pt idx="0">
                  <c:v>17</c:v>
                </c:pt>
                <c:pt idx="1">
                  <c:v>19</c:v>
                </c:pt>
                <c:pt idx="2">
                  <c:v>20</c:v>
                </c:pt>
                <c:pt idx="3">
                  <c:v>20</c:v>
                </c:pt>
                <c:pt idx="4">
                  <c:v>18</c:v>
                </c:pt>
                <c:pt idx="5">
                  <c:v>19</c:v>
                </c:pt>
                <c:pt idx="6">
                  <c:v>24</c:v>
                </c:pt>
                <c:pt idx="7">
                  <c:v>14</c:v>
                </c:pt>
                <c:pt idx="8">
                  <c:v>-8</c:v>
                </c:pt>
                <c:pt idx="9">
                  <c:v>-4</c:v>
                </c:pt>
                <c:pt idx="10">
                  <c:v>12</c:v>
                </c:pt>
                <c:pt idx="11">
                  <c:v>17</c:v>
                </c:pt>
                <c:pt idx="12">
                  <c:v>18</c:v>
                </c:pt>
                <c:pt idx="13">
                  <c:v>13.15301</c:v>
                </c:pt>
                <c:pt idx="14">
                  <c:v>9.4</c:v>
                </c:pt>
                <c:pt idx="15">
                  <c:v>5.8</c:v>
                </c:pt>
                <c:pt idx="16">
                  <c:v>8</c:v>
                </c:pt>
                <c:pt idx="17">
                  <c:v>5.2550082642391907</c:v>
                </c:pt>
                <c:pt idx="18">
                  <c:v>8.221178569498008</c:v>
                </c:pt>
                <c:pt idx="19">
                  <c:v>5.5045647046496793</c:v>
                </c:pt>
                <c:pt idx="20">
                  <c:v>0</c:v>
                </c:pt>
                <c:pt idx="21">
                  <c:v>4</c:v>
                </c:pt>
                <c:pt idx="22">
                  <c:v>9</c:v>
                </c:pt>
                <c:pt idx="23">
                  <c:v>14</c:v>
                </c:pt>
                <c:pt idx="24">
                  <c:v>16</c:v>
                </c:pt>
                <c:pt idx="25">
                  <c:v>16</c:v>
                </c:pt>
                <c:pt idx="26">
                  <c:v>17</c:v>
                </c:pt>
                <c:pt idx="27">
                  <c:v>14</c:v>
                </c:pt>
                <c:pt idx="28">
                  <c:v>12</c:v>
                </c:pt>
                <c:pt idx="29">
                  <c:v>10</c:v>
                </c:pt>
                <c:pt idx="30">
                  <c:v>9</c:v>
                </c:pt>
                <c:pt idx="31">
                  <c:v>-2</c:v>
                </c:pt>
                <c:pt idx="32">
                  <c:v>3</c:v>
                </c:pt>
                <c:pt idx="33">
                  <c:v>11.600300000000001</c:v>
                </c:pt>
                <c:pt idx="34">
                  <c:v>12.649699999999999</c:v>
                </c:pt>
                <c:pt idx="35">
                  <c:v>7.0907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51F-4C05-8AE1-AC23F22F1E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712000"/>
        <c:axId val="393713536"/>
      </c:lineChart>
      <c:catAx>
        <c:axId val="39371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crossAx val="393713536"/>
        <c:crosses val="autoZero"/>
        <c:auto val="1"/>
        <c:lblAlgn val="ctr"/>
        <c:lblOffset val="100"/>
        <c:tickLblSkip val="1"/>
        <c:noMultiLvlLbl val="0"/>
      </c:catAx>
      <c:valAx>
        <c:axId val="3937135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93712000"/>
        <c:crosses val="autoZero"/>
        <c:crossBetween val="between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5.7852200060481182E-2"/>
          <c:y val="0.91976445263445072"/>
          <c:w val="0.92385933965373368"/>
          <c:h val="6.388204871407483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804178174688707E-2"/>
          <c:y val="3.317000016858053E-2"/>
          <c:w val="0.9256439347118659"/>
          <c:h val="0.71408384318134044"/>
        </c:manualLayout>
      </c:layou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ln w="57150">
              <a:solidFill>
                <a:srgbClr val="00A3DA"/>
              </a:solidFill>
            </a:ln>
          </c:spPr>
          <c:marker>
            <c:symbol val="none"/>
          </c:marker>
          <c:cat>
            <c:strRef>
              <c:f>Taul1!$A$2:$A$37</c:f>
              <c:strCache>
                <c:ptCount val="36"/>
                <c:pt idx="1">
                  <c:v>2/05</c:v>
                </c:pt>
                <c:pt idx="3">
                  <c:v>2/06</c:v>
                </c:pt>
                <c:pt idx="5">
                  <c:v>2/07</c:v>
                </c:pt>
                <c:pt idx="7">
                  <c:v>2/08</c:v>
                </c:pt>
                <c:pt idx="9">
                  <c:v>2/09</c:v>
                </c:pt>
                <c:pt idx="11">
                  <c:v>2/10</c:v>
                </c:pt>
                <c:pt idx="13">
                  <c:v>2/11</c:v>
                </c:pt>
                <c:pt idx="15">
                  <c:v>2/12</c:v>
                </c:pt>
                <c:pt idx="17">
                  <c:v>2/13</c:v>
                </c:pt>
                <c:pt idx="19">
                  <c:v>2/14</c:v>
                </c:pt>
                <c:pt idx="21">
                  <c:v>2/15</c:v>
                </c:pt>
                <c:pt idx="23">
                  <c:v>2/16</c:v>
                </c:pt>
                <c:pt idx="25">
                  <c:v>2/17</c:v>
                </c:pt>
                <c:pt idx="27">
                  <c:v>2/18</c:v>
                </c:pt>
                <c:pt idx="29">
                  <c:v>2/19</c:v>
                </c:pt>
                <c:pt idx="31">
                  <c:v>2/20</c:v>
                </c:pt>
                <c:pt idx="33">
                  <c:v>2/21</c:v>
                </c:pt>
                <c:pt idx="35">
                  <c:v>2/22</c:v>
                </c:pt>
              </c:strCache>
            </c:strRef>
          </c:cat>
          <c:val>
            <c:numRef>
              <c:f>Taul1!$B$2:$B$37</c:f>
              <c:numCache>
                <c:formatCode>General</c:formatCode>
                <c:ptCount val="36"/>
                <c:pt idx="0">
                  <c:v>52.307174000000003</c:v>
                </c:pt>
                <c:pt idx="1">
                  <c:v>50.672624999999996</c:v>
                </c:pt>
                <c:pt idx="2">
                  <c:v>50</c:v>
                </c:pt>
                <c:pt idx="3">
                  <c:v>43</c:v>
                </c:pt>
                <c:pt idx="4">
                  <c:v>44</c:v>
                </c:pt>
                <c:pt idx="5">
                  <c:v>54</c:v>
                </c:pt>
                <c:pt idx="6">
                  <c:v>60</c:v>
                </c:pt>
                <c:pt idx="7">
                  <c:v>39</c:v>
                </c:pt>
                <c:pt idx="8">
                  <c:v>39</c:v>
                </c:pt>
                <c:pt idx="9">
                  <c:v>40</c:v>
                </c:pt>
                <c:pt idx="10">
                  <c:v>48</c:v>
                </c:pt>
                <c:pt idx="11">
                  <c:v>52</c:v>
                </c:pt>
                <c:pt idx="12">
                  <c:v>46</c:v>
                </c:pt>
                <c:pt idx="13">
                  <c:v>48</c:v>
                </c:pt>
                <c:pt idx="14">
                  <c:v>43.6</c:v>
                </c:pt>
                <c:pt idx="15">
                  <c:v>46.9</c:v>
                </c:pt>
                <c:pt idx="16">
                  <c:v>49</c:v>
                </c:pt>
                <c:pt idx="17">
                  <c:v>44.518796443137909</c:v>
                </c:pt>
                <c:pt idx="18">
                  <c:v>51.442588991307581</c:v>
                </c:pt>
                <c:pt idx="19">
                  <c:v>40.42611232792224</c:v>
                </c:pt>
                <c:pt idx="20">
                  <c:v>40.41525</c:v>
                </c:pt>
                <c:pt idx="21">
                  <c:v>38.852080000000001</c:v>
                </c:pt>
                <c:pt idx="22">
                  <c:v>40.905090000000001</c:v>
                </c:pt>
                <c:pt idx="23">
                  <c:v>45.417879999999997</c:v>
                </c:pt>
                <c:pt idx="24">
                  <c:v>40.483519999999999</c:v>
                </c:pt>
                <c:pt idx="25">
                  <c:v>42.038620000000002</c:v>
                </c:pt>
                <c:pt idx="26">
                  <c:v>41.178910000000002</c:v>
                </c:pt>
                <c:pt idx="27">
                  <c:v>38.82985</c:v>
                </c:pt>
                <c:pt idx="28">
                  <c:v>35.534080000000003</c:v>
                </c:pt>
                <c:pt idx="29">
                  <c:v>37.05883</c:v>
                </c:pt>
                <c:pt idx="30">
                  <c:v>44.198749999999997</c:v>
                </c:pt>
                <c:pt idx="31">
                  <c:v>39.979579999999999</c:v>
                </c:pt>
                <c:pt idx="32">
                  <c:v>39.40981</c:v>
                </c:pt>
                <c:pt idx="33">
                  <c:v>44.32029</c:v>
                </c:pt>
                <c:pt idx="34">
                  <c:v>39.090260000000001</c:v>
                </c:pt>
                <c:pt idx="35">
                  <c:v>44.567220000000006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9F7-4550-B61E-0D5C9A970E25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ln w="57150">
              <a:solidFill>
                <a:srgbClr val="000000"/>
              </a:solidFill>
            </a:ln>
          </c:spPr>
          <c:marker>
            <c:symbol val="none"/>
          </c:marker>
          <c:cat>
            <c:strRef>
              <c:f>Taul1!$A$2:$A$37</c:f>
              <c:strCache>
                <c:ptCount val="36"/>
                <c:pt idx="1">
                  <c:v>2/05</c:v>
                </c:pt>
                <c:pt idx="3">
                  <c:v>2/06</c:v>
                </c:pt>
                <c:pt idx="5">
                  <c:v>2/07</c:v>
                </c:pt>
                <c:pt idx="7">
                  <c:v>2/08</c:v>
                </c:pt>
                <c:pt idx="9">
                  <c:v>2/09</c:v>
                </c:pt>
                <c:pt idx="11">
                  <c:v>2/10</c:v>
                </c:pt>
                <c:pt idx="13">
                  <c:v>2/11</c:v>
                </c:pt>
                <c:pt idx="15">
                  <c:v>2/12</c:v>
                </c:pt>
                <c:pt idx="17">
                  <c:v>2/13</c:v>
                </c:pt>
                <c:pt idx="19">
                  <c:v>2/14</c:v>
                </c:pt>
                <c:pt idx="21">
                  <c:v>2/15</c:v>
                </c:pt>
                <c:pt idx="23">
                  <c:v>2/16</c:v>
                </c:pt>
                <c:pt idx="25">
                  <c:v>2/17</c:v>
                </c:pt>
                <c:pt idx="27">
                  <c:v>2/18</c:v>
                </c:pt>
                <c:pt idx="29">
                  <c:v>2/19</c:v>
                </c:pt>
                <c:pt idx="31">
                  <c:v>2/20</c:v>
                </c:pt>
                <c:pt idx="33">
                  <c:v>2/21</c:v>
                </c:pt>
                <c:pt idx="35">
                  <c:v>2/22</c:v>
                </c:pt>
              </c:strCache>
            </c:strRef>
          </c:cat>
          <c:val>
            <c:numRef>
              <c:f>Taul1!$C$2:$C$37</c:f>
              <c:numCache>
                <c:formatCode>General</c:formatCode>
                <c:ptCount val="36"/>
                <c:pt idx="0">
                  <c:v>55.731627000000003</c:v>
                </c:pt>
                <c:pt idx="1">
                  <c:v>57.080030000000001</c:v>
                </c:pt>
                <c:pt idx="2">
                  <c:v>50</c:v>
                </c:pt>
                <c:pt idx="3">
                  <c:v>52</c:v>
                </c:pt>
                <c:pt idx="4">
                  <c:v>49</c:v>
                </c:pt>
                <c:pt idx="5">
                  <c:v>48</c:v>
                </c:pt>
                <c:pt idx="6">
                  <c:v>59</c:v>
                </c:pt>
                <c:pt idx="7">
                  <c:v>44</c:v>
                </c:pt>
                <c:pt idx="8">
                  <c:v>40</c:v>
                </c:pt>
                <c:pt idx="9">
                  <c:v>40</c:v>
                </c:pt>
                <c:pt idx="10">
                  <c:v>52</c:v>
                </c:pt>
                <c:pt idx="11">
                  <c:v>51</c:v>
                </c:pt>
                <c:pt idx="12">
                  <c:v>52</c:v>
                </c:pt>
                <c:pt idx="13">
                  <c:v>51</c:v>
                </c:pt>
                <c:pt idx="14">
                  <c:v>50.8</c:v>
                </c:pt>
                <c:pt idx="15">
                  <c:v>46</c:v>
                </c:pt>
                <c:pt idx="16">
                  <c:v>47</c:v>
                </c:pt>
                <c:pt idx="17">
                  <c:v>45.231610785308128</c:v>
                </c:pt>
                <c:pt idx="18">
                  <c:v>47.220532270325137</c:v>
                </c:pt>
                <c:pt idx="19">
                  <c:v>45.455355670266748</c:v>
                </c:pt>
                <c:pt idx="20">
                  <c:v>42.554110000000001</c:v>
                </c:pt>
                <c:pt idx="21">
                  <c:v>42.015029999999996</c:v>
                </c:pt>
                <c:pt idx="22">
                  <c:v>45.412559999999999</c:v>
                </c:pt>
                <c:pt idx="23">
                  <c:v>49.52758</c:v>
                </c:pt>
                <c:pt idx="24">
                  <c:v>49.634540000000001</c:v>
                </c:pt>
                <c:pt idx="25">
                  <c:v>46.962889999999994</c:v>
                </c:pt>
                <c:pt idx="26">
                  <c:v>47.194139999999997</c:v>
                </c:pt>
                <c:pt idx="27">
                  <c:v>44.113299999999995</c:v>
                </c:pt>
                <c:pt idx="28">
                  <c:v>43.860260000000004</c:v>
                </c:pt>
                <c:pt idx="29">
                  <c:v>42.587980000000002</c:v>
                </c:pt>
                <c:pt idx="30">
                  <c:v>43.438409999999998</c:v>
                </c:pt>
                <c:pt idx="31">
                  <c:v>40.964280000000002</c:v>
                </c:pt>
                <c:pt idx="32">
                  <c:v>41.29063</c:v>
                </c:pt>
                <c:pt idx="33">
                  <c:v>40.731080000000006</c:v>
                </c:pt>
                <c:pt idx="34">
                  <c:v>41.845700000000001</c:v>
                </c:pt>
                <c:pt idx="35">
                  <c:v>39.942489999999999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9F7-4550-B61E-0D5C9A970E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712000"/>
        <c:axId val="393713536"/>
      </c:lineChart>
      <c:catAx>
        <c:axId val="39371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crossAx val="393713536"/>
        <c:crosses val="autoZero"/>
        <c:auto val="1"/>
        <c:lblAlgn val="ctr"/>
        <c:lblOffset val="100"/>
        <c:tickLblSkip val="1"/>
        <c:noMultiLvlLbl val="0"/>
      </c:catAx>
      <c:valAx>
        <c:axId val="3937135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93712000"/>
        <c:crosses val="autoZero"/>
        <c:crossBetween val="between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5.7852200060481182E-2"/>
          <c:y val="0.91976445263445072"/>
          <c:w val="0.92385933965373368"/>
          <c:h val="6.388204871407483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1592160062776978"/>
          <c:y val="3.317000016858053E-2"/>
          <c:w val="0.55060001669713732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Vientiä tai liiketoimintaa ulkomailla</c:v>
                </c:pt>
                <c:pt idx="2">
                  <c:v>Suora tavaroiden vienti</c:v>
                </c:pt>
                <c:pt idx="3">
                  <c:v>Suora palvelujen vienti</c:v>
                </c:pt>
                <c:pt idx="4">
                  <c:v>Ulkomainen yhteisyritys (joint venture) tai tytäryritys</c:v>
                </c:pt>
                <c:pt idx="5">
                  <c:v>Palkka- tai sopimusvalmistus (tuotteiden teettäminen ulkomailla yrityksenne omalla merkillä)</c:v>
                </c:pt>
                <c:pt idx="6">
                  <c:v>Lisensointi tai franchising</c:v>
                </c:pt>
                <c:pt idx="7">
                  <c:v>Muu</c:v>
                </c:pt>
              </c:strCache>
            </c:strRef>
          </c:cat>
          <c:val>
            <c:numRef>
              <c:f>Taul1!$B$2:$B$9</c:f>
              <c:numCache>
                <c:formatCode>General</c:formatCode>
                <c:ptCount val="8"/>
                <c:pt idx="0">
                  <c:v>15.921289999999999</c:v>
                </c:pt>
                <c:pt idx="2">
                  <c:v>49.160910000000001</c:v>
                </c:pt>
                <c:pt idx="3">
                  <c:v>27.16723</c:v>
                </c:pt>
                <c:pt idx="4">
                  <c:v>4.6197900000000001</c:v>
                </c:pt>
                <c:pt idx="5">
                  <c:v>0</c:v>
                </c:pt>
                <c:pt idx="6">
                  <c:v>5.2226499999999998</c:v>
                </c:pt>
                <c:pt idx="7">
                  <c:v>19.052060000000001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26-45E1-A60C-56D3ED1C1A5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Taul1!$A$2:$A$9</c:f>
              <c:strCache>
                <c:ptCount val="8"/>
                <c:pt idx="0">
                  <c:v>Vientiä tai liiketoimintaa ulkomailla</c:v>
                </c:pt>
                <c:pt idx="2">
                  <c:v>Suora tavaroiden vienti</c:v>
                </c:pt>
                <c:pt idx="3">
                  <c:v>Suora palvelujen vienti</c:v>
                </c:pt>
                <c:pt idx="4">
                  <c:v>Ulkomainen yhteisyritys (joint venture) tai tytäryritys</c:v>
                </c:pt>
                <c:pt idx="5">
                  <c:v>Palkka- tai sopimusvalmistus (tuotteiden teettäminen ulkomailla yrityksenne omalla merkillä)</c:v>
                </c:pt>
                <c:pt idx="6">
                  <c:v>Lisensointi tai franchising</c:v>
                </c:pt>
                <c:pt idx="7">
                  <c:v>Muu</c:v>
                </c:pt>
              </c:strCache>
            </c:strRef>
          </c:cat>
          <c:val>
            <c:numRef>
              <c:f>Taul1!$C$2:$C$9</c:f>
              <c:numCache>
                <c:formatCode>General</c:formatCode>
                <c:ptCount val="8"/>
                <c:pt idx="0">
                  <c:v>19.623369999999994</c:v>
                </c:pt>
                <c:pt idx="2">
                  <c:v>42.869079999999997</c:v>
                </c:pt>
                <c:pt idx="3">
                  <c:v>37.288679999999999</c:v>
                </c:pt>
                <c:pt idx="4">
                  <c:v>10.586460000000001</c:v>
                </c:pt>
                <c:pt idx="5">
                  <c:v>6.8354699999999999</c:v>
                </c:pt>
                <c:pt idx="6">
                  <c:v>3.5410499999999998</c:v>
                </c:pt>
                <c:pt idx="7">
                  <c:v>19.340309999999999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26-45E1-A60C-56D3ED1C1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798933659286116"/>
          <c:y val="3.317000016858053E-2"/>
          <c:w val="0.83853228073204589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Taul1!$A$2:$A$4</c:f>
              <c:strCache>
                <c:ptCount val="3"/>
                <c:pt idx="0">
                  <c:v>&lt;9%</c:v>
                </c:pt>
                <c:pt idx="1">
                  <c:v>10-49%</c:v>
                </c:pt>
                <c:pt idx="2">
                  <c:v>= &gt; 50%</c:v>
                </c:pt>
              </c:strCache>
            </c:strRef>
          </c:cat>
          <c:val>
            <c:numRef>
              <c:f>Taul1!$B$2:$B$4</c:f>
              <c:numCache>
                <c:formatCode>General</c:formatCode>
                <c:ptCount val="3"/>
                <c:pt idx="0">
                  <c:v>44.922649999999997</c:v>
                </c:pt>
                <c:pt idx="1">
                  <c:v>31.645980000000002</c:v>
                </c:pt>
                <c:pt idx="2">
                  <c:v>23.431370000000001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Taul1!$A$2:$A$4</c:f>
              <c:strCache>
                <c:ptCount val="3"/>
                <c:pt idx="0">
                  <c:v>&lt;9%</c:v>
                </c:pt>
                <c:pt idx="1">
                  <c:v>10-49%</c:v>
                </c:pt>
                <c:pt idx="2">
                  <c:v>= &gt; 50%</c:v>
                </c:pt>
              </c:strCache>
            </c:strRef>
          </c:cat>
          <c:val>
            <c:numRef>
              <c:f>Taul1!$C$2:$C$4</c:f>
              <c:numCache>
                <c:formatCode>General</c:formatCode>
                <c:ptCount val="3"/>
                <c:pt idx="0">
                  <c:v>50.979019999999998</c:v>
                </c:pt>
                <c:pt idx="1">
                  <c:v>26.82874</c:v>
                </c:pt>
                <c:pt idx="2">
                  <c:v>22.192229999999999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075575528896049"/>
          <c:y val="3.317000016858053E-2"/>
          <c:w val="0.59576586203594661"/>
          <c:h val="0.842166891842462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Savon Yrittäjät</c:v>
                </c:pt>
              </c:strCache>
            </c:strRef>
          </c:tx>
          <c:spPr>
            <a:solidFill>
              <a:srgbClr val="00A3DA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Taul1!$A$2:$A$16</c:f>
              <c:strCache>
                <c:ptCount val="15"/>
                <c:pt idx="0">
                  <c:v>Pohjoismaat (Ruotsi, Norja, Tanska, Islanti)</c:v>
                </c:pt>
                <c:pt idx="1">
                  <c:v>Muut EU-maat pl .edellä mainitut</c:v>
                </c:pt>
                <c:pt idx="2">
                  <c:v>Englanti, Wales, Skotlanti ja Pohjois-Irlanti</c:v>
                </c:pt>
                <c:pt idx="3">
                  <c:v>Yhdysvallat</c:v>
                </c:pt>
                <c:pt idx="4">
                  <c:v>Muut Euroopan maat pl. edellä mainitut</c:v>
                </c:pt>
                <c:pt idx="5">
                  <c:v>Muut Aasian maat</c:v>
                </c:pt>
                <c:pt idx="6">
                  <c:v>Kanada</c:v>
                </c:pt>
                <c:pt idx="7">
                  <c:v>Kiina</c:v>
                </c:pt>
                <c:pt idx="8">
                  <c:v>Venäjä</c:v>
                </c:pt>
                <c:pt idx="9">
                  <c:v>Australia</c:v>
                </c:pt>
                <c:pt idx="10">
                  <c:v>Intia</c:v>
                </c:pt>
                <c:pt idx="11">
                  <c:v>Lähi-itä ml. Egypti</c:v>
                </c:pt>
                <c:pt idx="12">
                  <c:v>Muut Amerikan maat kuin USA ja Kanada</c:v>
                </c:pt>
                <c:pt idx="13">
                  <c:v>Afrikka (pl. Lähi-itä)</c:v>
                </c:pt>
                <c:pt idx="14">
                  <c:v>Muu maailma</c:v>
                </c:pt>
              </c:strCache>
            </c:strRef>
          </c:cat>
          <c:val>
            <c:numRef>
              <c:f>Taul1!$B$2:$B$16</c:f>
              <c:numCache>
                <c:formatCode>General</c:formatCode>
                <c:ptCount val="15"/>
                <c:pt idx="0">
                  <c:v>69.821870000000004</c:v>
                </c:pt>
                <c:pt idx="1">
                  <c:v>58.068950000000001</c:v>
                </c:pt>
                <c:pt idx="2">
                  <c:v>32.487499999999997</c:v>
                </c:pt>
                <c:pt idx="3">
                  <c:v>26.1218</c:v>
                </c:pt>
                <c:pt idx="4">
                  <c:v>32.36354</c:v>
                </c:pt>
                <c:pt idx="5">
                  <c:v>12.684419999999999</c:v>
                </c:pt>
                <c:pt idx="6">
                  <c:v>11.3188</c:v>
                </c:pt>
                <c:pt idx="7">
                  <c:v>10.920780000000001</c:v>
                </c:pt>
                <c:pt idx="8">
                  <c:v>5.61341</c:v>
                </c:pt>
                <c:pt idx="9">
                  <c:v>9.8481799999999993</c:v>
                </c:pt>
                <c:pt idx="10">
                  <c:v>7.6642400000000004</c:v>
                </c:pt>
                <c:pt idx="11">
                  <c:v>14.415609999999999</c:v>
                </c:pt>
                <c:pt idx="12">
                  <c:v>0</c:v>
                </c:pt>
                <c:pt idx="13">
                  <c:v>3.0968100000000001</c:v>
                </c:pt>
                <c:pt idx="14">
                  <c:v>8.1392699999999998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70-46A4-8948-5959FE80F816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Koko maa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Taul1!$A$2:$A$16</c:f>
              <c:strCache>
                <c:ptCount val="15"/>
                <c:pt idx="0">
                  <c:v>Pohjoismaat (Ruotsi, Norja, Tanska, Islanti)</c:v>
                </c:pt>
                <c:pt idx="1">
                  <c:v>Muut EU-maat pl .edellä mainitut</c:v>
                </c:pt>
                <c:pt idx="2">
                  <c:v>Englanti, Wales, Skotlanti ja Pohjois-Irlanti</c:v>
                </c:pt>
                <c:pt idx="3">
                  <c:v>Yhdysvallat</c:v>
                </c:pt>
                <c:pt idx="4">
                  <c:v>Muut Euroopan maat pl. edellä mainitut</c:v>
                </c:pt>
                <c:pt idx="5">
                  <c:v>Muut Aasian maat</c:v>
                </c:pt>
                <c:pt idx="6">
                  <c:v>Kanada</c:v>
                </c:pt>
                <c:pt idx="7">
                  <c:v>Kiina</c:v>
                </c:pt>
                <c:pt idx="8">
                  <c:v>Venäjä</c:v>
                </c:pt>
                <c:pt idx="9">
                  <c:v>Australia</c:v>
                </c:pt>
                <c:pt idx="10">
                  <c:v>Intia</c:v>
                </c:pt>
                <c:pt idx="11">
                  <c:v>Lähi-itä ml. Egypti</c:v>
                </c:pt>
                <c:pt idx="12">
                  <c:v>Muut Amerikan maat kuin USA ja Kanada</c:v>
                </c:pt>
                <c:pt idx="13">
                  <c:v>Afrikka (pl. Lähi-itä)</c:v>
                </c:pt>
                <c:pt idx="14">
                  <c:v>Muu maailma</c:v>
                </c:pt>
              </c:strCache>
            </c:strRef>
          </c:cat>
          <c:val>
            <c:numRef>
              <c:f>Taul1!$C$2:$C$16</c:f>
              <c:numCache>
                <c:formatCode>General</c:formatCode>
                <c:ptCount val="15"/>
                <c:pt idx="0">
                  <c:v>65.722980000000007</c:v>
                </c:pt>
                <c:pt idx="1">
                  <c:v>61.767479999999999</c:v>
                </c:pt>
                <c:pt idx="2">
                  <c:v>25.298649999999999</c:v>
                </c:pt>
                <c:pt idx="3">
                  <c:v>19.137229999999999</c:v>
                </c:pt>
                <c:pt idx="4">
                  <c:v>18.781669999999998</c:v>
                </c:pt>
                <c:pt idx="5">
                  <c:v>11.20659</c:v>
                </c:pt>
                <c:pt idx="6">
                  <c:v>10.585179999999999</c:v>
                </c:pt>
                <c:pt idx="7">
                  <c:v>8.8941300000000005</c:v>
                </c:pt>
                <c:pt idx="8">
                  <c:v>8.5094799999999999</c:v>
                </c:pt>
                <c:pt idx="9">
                  <c:v>7.1971400000000001</c:v>
                </c:pt>
                <c:pt idx="10">
                  <c:v>5.1336700000000004</c:v>
                </c:pt>
                <c:pt idx="11">
                  <c:v>5.0627199999999997</c:v>
                </c:pt>
                <c:pt idx="12">
                  <c:v>4.9659300000000002</c:v>
                </c:pt>
                <c:pt idx="13">
                  <c:v>3.77102</c:v>
                </c:pt>
                <c:pt idx="14">
                  <c:v>6.4277300000000004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70-46A4-8948-5959FE80F8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89546368"/>
        <c:axId val="389548288"/>
      </c:barChart>
      <c:catAx>
        <c:axId val="38954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i-FI"/>
          </a:p>
        </c:txPr>
        <c:crossAx val="389548288"/>
        <c:crosses val="autoZero"/>
        <c:auto val="1"/>
        <c:lblAlgn val="ctr"/>
        <c:lblOffset val="100"/>
        <c:noMultiLvlLbl val="0"/>
      </c:catAx>
      <c:valAx>
        <c:axId val="389548288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one"/>
        <c:crossAx val="389546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882467214798064"/>
          <c:y val="0.89865627070899035"/>
          <c:w val="0.74920811020335432"/>
          <c:h val="8.499023063953517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fi-FI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0.09274</cdr:x>
      <cdr:y>0.84556</cdr:y>
    </cdr:from>
    <cdr:to>
      <cdr:x>1</cdr:x>
      <cdr:y>0.93932</cdr:y>
    </cdr:to>
    <cdr:sp macro="" textlink="">
      <cdr:nvSpPr>
        <cdr:cNvPr id="2" name="Tekstiruutu 1">
          <a:extLst xmlns:a="http://schemas.openxmlformats.org/drawingml/2006/main">
            <a:ext uri="{FF2B5EF4-FFF2-40B4-BE49-F238E27FC236}">
              <a16:creationId xmlns:a16="http://schemas.microsoft.com/office/drawing/2014/main" id="{4BFD0AD4-3ECE-4059-9E4F-4E21FC4FAF6A}"/>
            </a:ext>
          </a:extLst>
        </cdr:cNvPr>
        <cdr:cNvSpPr txBox="1"/>
      </cdr:nvSpPr>
      <cdr:spPr>
        <a:xfrm xmlns:a="http://schemas.openxmlformats.org/drawingml/2006/main">
          <a:off x="1043087" y="3957166"/>
          <a:ext cx="10204350" cy="4387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sz="1800" dirty="0"/>
            <a:t>Voimakkaasti tai mahdollisuuksien mukaan kasvavien yritysten osuus kaikista yrityksistä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6AF8D-FC22-4752-A3B9-6DA469188AAA}" type="datetimeFigureOut">
              <a:rPr lang="fi-FI" smtClean="0"/>
              <a:t>1.9.2022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D93A1-36CC-4246-897B-3343C27AA0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8647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DD93A1-36CC-4246-897B-3343C27AA005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7481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DD93A1-36CC-4246-897B-3343C27AA005}" type="slidenum">
              <a:rPr lang="fi-FI" smtClean="0"/>
              <a:t>31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1104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14000" y="486000"/>
            <a:ext cx="7963200" cy="1850400"/>
          </a:xfrm>
        </p:spPr>
        <p:txBody>
          <a:bodyPr anchor="b"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14000" y="2502000"/>
            <a:ext cx="7963200" cy="208800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55841" y="6309320"/>
            <a:ext cx="1001480" cy="386608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44752" y="6309320"/>
            <a:ext cx="4111088" cy="386608"/>
          </a:xfrm>
        </p:spPr>
        <p:txBody>
          <a:bodyPr anchor="b"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9336" y="6309320"/>
            <a:ext cx="425416" cy="386608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3482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 ja läh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14000" y="1416000"/>
            <a:ext cx="5510474" cy="4320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51880" y="1416000"/>
            <a:ext cx="5510474" cy="4320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655840" y="6392119"/>
            <a:ext cx="1268634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839416" y="6392119"/>
            <a:ext cx="3816424" cy="324000"/>
          </a:xfrm>
        </p:spPr>
        <p:txBody>
          <a:bodyPr anchor="b"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414000" y="6392119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Tekstin paikkamerkki 13"/>
          <p:cNvSpPr>
            <a:spLocks noGrp="1"/>
          </p:cNvSpPr>
          <p:nvPr>
            <p:ph type="body" sz="quarter" idx="13" hasCustomPrompt="1"/>
          </p:nvPr>
        </p:nvSpPr>
        <p:spPr>
          <a:xfrm>
            <a:off x="413999" y="5856000"/>
            <a:ext cx="5511293" cy="396000"/>
          </a:xfrm>
        </p:spPr>
        <p:txBody>
          <a:bodyPr tIns="0" bIns="0">
            <a:noAutofit/>
          </a:bodyPr>
          <a:lstStyle>
            <a:lvl1pPr marL="0" indent="0">
              <a:buNone/>
              <a:defRPr sz="1600" i="1">
                <a:solidFill>
                  <a:schemeClr val="tx1"/>
                </a:solidFill>
              </a:defRPr>
            </a:lvl1pPr>
            <a:lvl2pPr marL="341991" indent="0">
              <a:buNone/>
              <a:defRPr sz="1200"/>
            </a:lvl2pPr>
            <a:lvl3pPr marL="629984" indent="0">
              <a:buNone/>
              <a:defRPr sz="1200"/>
            </a:lvl3pPr>
            <a:lvl4pPr marL="917977" indent="0">
              <a:buNone/>
              <a:defRPr sz="1200"/>
            </a:lvl4pPr>
            <a:lvl5pPr marL="1205970" indent="0">
              <a:buNone/>
              <a:defRPr sz="1200"/>
            </a:lvl5pPr>
          </a:lstStyle>
          <a:p>
            <a:pPr lvl="0"/>
            <a:r>
              <a:rPr lang="fi-FI" dirty="0"/>
              <a:t>Kirjoita kuvateksti ja –lähde tähän.</a:t>
            </a:r>
          </a:p>
        </p:txBody>
      </p:sp>
      <p:cxnSp>
        <p:nvCxnSpPr>
          <p:cNvPr id="9" name="Suora yhdysviiva 8"/>
          <p:cNvCxnSpPr/>
          <p:nvPr/>
        </p:nvCxnSpPr>
        <p:spPr>
          <a:xfrm>
            <a:off x="414000" y="5841312"/>
            <a:ext cx="55112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in paikkamerkki 13"/>
          <p:cNvSpPr>
            <a:spLocks noGrp="1"/>
          </p:cNvSpPr>
          <p:nvPr>
            <p:ph type="body" sz="quarter" idx="14" hasCustomPrompt="1"/>
          </p:nvPr>
        </p:nvSpPr>
        <p:spPr>
          <a:xfrm>
            <a:off x="6153599" y="5856000"/>
            <a:ext cx="5511293" cy="396000"/>
          </a:xfrm>
        </p:spPr>
        <p:txBody>
          <a:bodyPr tIns="0" bIns="0">
            <a:noAutofit/>
          </a:bodyPr>
          <a:lstStyle>
            <a:lvl1pPr marL="0" indent="0">
              <a:buNone/>
              <a:defRPr sz="1600" i="1">
                <a:solidFill>
                  <a:schemeClr val="tx1"/>
                </a:solidFill>
              </a:defRPr>
            </a:lvl1pPr>
            <a:lvl2pPr marL="341991" indent="0">
              <a:buNone/>
              <a:defRPr sz="1200"/>
            </a:lvl2pPr>
            <a:lvl3pPr marL="629984" indent="0">
              <a:buNone/>
              <a:defRPr sz="1200"/>
            </a:lvl3pPr>
            <a:lvl4pPr marL="917977" indent="0">
              <a:buNone/>
              <a:defRPr sz="1200"/>
            </a:lvl4pPr>
            <a:lvl5pPr marL="1205970" indent="0">
              <a:buNone/>
              <a:defRPr sz="1200"/>
            </a:lvl5pPr>
          </a:lstStyle>
          <a:p>
            <a:pPr lvl="0"/>
            <a:r>
              <a:rPr lang="fi-FI"/>
              <a:t>Kirjoita kuvateksti ja –lähde tähän.</a:t>
            </a:r>
          </a:p>
        </p:txBody>
      </p:sp>
      <p:cxnSp>
        <p:nvCxnSpPr>
          <p:cNvPr id="11" name="Suora yhdysviiva 10"/>
          <p:cNvCxnSpPr/>
          <p:nvPr/>
        </p:nvCxnSpPr>
        <p:spPr>
          <a:xfrm>
            <a:off x="6153600" y="5841600"/>
            <a:ext cx="55112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3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erikokoista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14000" y="1512000"/>
            <a:ext cx="7656235" cy="4584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28000" y="1512000"/>
            <a:ext cx="3334354" cy="4584000"/>
          </a:xfrm>
        </p:spPr>
        <p:txBody>
          <a:bodyPr>
            <a:noAutofit/>
          </a:bodyPr>
          <a:lstStyle>
            <a:lvl1pPr marL="179996" indent="-179996">
              <a:spcBef>
                <a:spcPts val="0"/>
              </a:spcBef>
              <a:defRPr sz="2400"/>
            </a:lvl1pPr>
            <a:lvl2pPr marL="359991" indent="-179996">
              <a:spcBef>
                <a:spcPts val="0"/>
              </a:spcBef>
              <a:defRPr sz="2200"/>
            </a:lvl2pPr>
            <a:lvl3pPr marL="539987" indent="-179996">
              <a:spcBef>
                <a:spcPts val="0"/>
              </a:spcBef>
              <a:defRPr sz="2200"/>
            </a:lvl3pPr>
            <a:lvl4pPr marL="719982" indent="-179996">
              <a:spcBef>
                <a:spcPts val="0"/>
              </a:spcBef>
              <a:defRPr sz="2200"/>
            </a:lvl4pPr>
            <a:lvl5pPr marL="899978" indent="-179996">
              <a:spcBef>
                <a:spcPts val="0"/>
              </a:spcBef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655840" y="6381328"/>
            <a:ext cx="1080120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736461" y="6381328"/>
            <a:ext cx="3919379" cy="324000"/>
          </a:xfrm>
        </p:spPr>
        <p:txBody>
          <a:bodyPr anchor="b"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414000" y="638132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17089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erikokoista sisältöä ja läh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 hasCustomPrompt="1"/>
          </p:nvPr>
        </p:nvSpPr>
        <p:spPr>
          <a:xfrm>
            <a:off x="414000" y="1416000"/>
            <a:ext cx="3314852" cy="4320000"/>
          </a:xfrm>
        </p:spPr>
        <p:txBody>
          <a:bodyPr>
            <a:noAutofit/>
          </a:bodyPr>
          <a:lstStyle>
            <a:lvl1pPr>
              <a:defRPr sz="2400"/>
            </a:lvl1pPr>
            <a:lvl2pPr marL="365991" indent="0">
              <a:buNone/>
              <a:defRPr sz="3200"/>
            </a:lvl2pPr>
            <a:lvl3pPr>
              <a:defRPr sz="2667"/>
            </a:lvl3pPr>
            <a:lvl4pPr>
              <a:defRPr sz="2667"/>
            </a:lvl4pPr>
            <a:lvl5pPr>
              <a:defRPr sz="2667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008000" y="1416000"/>
            <a:ext cx="7680000" cy="4320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655840" y="6388793"/>
            <a:ext cx="1152128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839416" y="6388793"/>
            <a:ext cx="3816424" cy="324000"/>
          </a:xfrm>
        </p:spPr>
        <p:txBody>
          <a:bodyPr anchor="b"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414000" y="6388793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13"/>
          <p:cNvSpPr>
            <a:spLocks noGrp="1"/>
          </p:cNvSpPr>
          <p:nvPr>
            <p:ph type="body" sz="quarter" idx="13" hasCustomPrompt="1"/>
          </p:nvPr>
        </p:nvSpPr>
        <p:spPr>
          <a:xfrm>
            <a:off x="414000" y="5856000"/>
            <a:ext cx="9714000" cy="396000"/>
          </a:xfrm>
        </p:spPr>
        <p:txBody>
          <a:bodyPr tIns="0" bIns="0">
            <a:noAutofit/>
          </a:bodyPr>
          <a:lstStyle>
            <a:lvl1pPr marL="0" indent="0">
              <a:buNone/>
              <a:defRPr sz="1600" i="1">
                <a:solidFill>
                  <a:schemeClr val="tx1"/>
                </a:solidFill>
              </a:defRPr>
            </a:lvl1pPr>
            <a:lvl2pPr marL="341991" indent="0">
              <a:buNone/>
              <a:defRPr sz="1200"/>
            </a:lvl2pPr>
            <a:lvl3pPr marL="629984" indent="0">
              <a:buNone/>
              <a:defRPr sz="1200"/>
            </a:lvl3pPr>
            <a:lvl4pPr marL="917977" indent="0">
              <a:buNone/>
              <a:defRPr sz="1200"/>
            </a:lvl4pPr>
            <a:lvl5pPr marL="1205970" indent="0">
              <a:buNone/>
              <a:defRPr sz="1200"/>
            </a:lvl5pPr>
          </a:lstStyle>
          <a:p>
            <a:pPr lvl="0"/>
            <a:r>
              <a:rPr lang="fi-FI"/>
              <a:t>Lisää lähdetieto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1820552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va ja must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/>
          <p:cNvSpPr>
            <a:spLocks noGrp="1"/>
          </p:cNvSpPr>
          <p:nvPr>
            <p:ph type="pic" sz="quarter" idx="10" hasCustomPrompt="1"/>
          </p:nvPr>
        </p:nvSpPr>
        <p:spPr bwMode="white">
          <a:xfrm>
            <a:off x="0" y="0"/>
            <a:ext cx="12192000" cy="6858000"/>
          </a:xfrm>
          <a:solidFill>
            <a:schemeClr val="bg1">
              <a:lumMod val="65000"/>
            </a:schemeClr>
          </a:solidFill>
        </p:spPr>
        <p:txBody>
          <a:bodyPr lIns="90000" anchor="ctr"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Vedä kuva paikkamerkkiin tai lisää napsauttamalla kuvaketta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1091" y="3456000"/>
            <a:ext cx="11169818" cy="2847818"/>
          </a:xfrm>
        </p:spPr>
        <p:txBody>
          <a:bodyPr anchor="t" anchorCtr="0"/>
          <a:lstStyle>
            <a:lvl1pPr algn="ctr"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3">
            <a:extLst>
              <a:ext uri="{FF2B5EF4-FFF2-40B4-BE49-F238E27FC236}">
                <a16:creationId xmlns:a16="http://schemas.microsoft.com/office/drawing/2014/main" id="{881DAB8D-13F6-43CF-AF21-8EDDA0983AF6}"/>
              </a:ext>
            </a:extLst>
          </p:cNvPr>
          <p:cNvSpPr>
            <a:spLocks noGrp="1" noChangeAspect="1"/>
          </p:cNvSpPr>
          <p:nvPr>
            <p:ph type="body" sz="quarter" idx="11" hasCustomPrompt="1"/>
          </p:nvPr>
        </p:nvSpPr>
        <p:spPr bwMode="black">
          <a:xfrm>
            <a:off x="9558000" y="175145"/>
            <a:ext cx="2340000" cy="759002"/>
          </a:xfrm>
          <a:blipFill>
            <a:blip r:embed="rId2"/>
            <a:stretch>
              <a:fillRect t="-35854"/>
            </a:stretch>
          </a:blipFill>
        </p:spPr>
        <p:txBody>
          <a:bodyPr/>
          <a:lstStyle>
            <a:lvl1pPr marL="0" indent="0" algn="ctr">
              <a:buNone/>
              <a:defRPr>
                <a:noFill/>
              </a:defRPr>
            </a:lvl1pPr>
          </a:lstStyle>
          <a:p>
            <a:pPr lvl="0"/>
            <a:r>
              <a:rPr lang="fi-FI" dirty="0"/>
              <a:t>vain logo</a:t>
            </a:r>
          </a:p>
        </p:txBody>
      </p:sp>
    </p:spTree>
    <p:extLst>
      <p:ext uri="{BB962C8B-B14F-4D97-AF65-F5344CB8AC3E}">
        <p14:creationId xmlns:p14="http://schemas.microsoft.com/office/powerpoint/2010/main" val="1973485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va ja neg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/>
          <p:cNvSpPr>
            <a:spLocks noGrp="1"/>
          </p:cNvSpPr>
          <p:nvPr>
            <p:ph type="pic" sz="quarter" idx="10" hasCustomPrompt="1"/>
          </p:nvPr>
        </p:nvSpPr>
        <p:spPr bwMode="white">
          <a:xfrm>
            <a:off x="0" y="0"/>
            <a:ext cx="12192000" cy="6858000"/>
          </a:xfrm>
          <a:solidFill>
            <a:schemeClr val="bg1">
              <a:lumMod val="65000"/>
            </a:schemeClr>
          </a:solidFill>
        </p:spPr>
        <p:txBody>
          <a:bodyPr lIns="90000" anchor="ctr"/>
          <a:lstStyle>
            <a:lvl1pPr marL="0" indent="0" algn="ctr">
              <a:buNone/>
              <a:defRPr/>
            </a:lvl1pPr>
          </a:lstStyle>
          <a:p>
            <a:r>
              <a:rPr lang="fi-FI" dirty="0"/>
              <a:t>Vedä kuva paikkamerkkiin tai lisää napsauttamalla kuvaketta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1091" y="3456000"/>
            <a:ext cx="11169818" cy="2847818"/>
          </a:xfrm>
        </p:spPr>
        <p:txBody>
          <a:bodyPr anchor="t" anchorCtr="0"/>
          <a:lstStyle>
            <a:lvl1pPr algn="ctr">
              <a:defRPr sz="6000" b="1" cap="all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3">
            <a:extLst>
              <a:ext uri="{FF2B5EF4-FFF2-40B4-BE49-F238E27FC236}">
                <a16:creationId xmlns:a16="http://schemas.microsoft.com/office/drawing/2014/main" id="{A86A8CFD-37ED-4749-956D-776FBCC0BB39}"/>
              </a:ext>
            </a:extLst>
          </p:cNvPr>
          <p:cNvSpPr>
            <a:spLocks noGrp="1" noChangeAspect="1"/>
          </p:cNvSpPr>
          <p:nvPr>
            <p:ph type="body" sz="quarter" idx="11" hasCustomPrompt="1"/>
          </p:nvPr>
        </p:nvSpPr>
        <p:spPr bwMode="black">
          <a:xfrm>
            <a:off x="9558000" y="175145"/>
            <a:ext cx="2340000" cy="759002"/>
          </a:xfrm>
          <a:blipFill>
            <a:blip r:embed="rId2"/>
            <a:stretch>
              <a:fillRect t="-35854"/>
            </a:stretch>
          </a:blipFill>
        </p:spPr>
        <p:txBody>
          <a:bodyPr/>
          <a:lstStyle>
            <a:lvl1pPr marL="0" indent="0" algn="ctr">
              <a:buNone/>
              <a:defRPr>
                <a:noFill/>
              </a:defRPr>
            </a:lvl1pPr>
          </a:lstStyle>
          <a:p>
            <a:pPr lvl="0"/>
            <a:r>
              <a:rPr lang="fi-FI" dirty="0"/>
              <a:t>vain logo</a:t>
            </a:r>
          </a:p>
        </p:txBody>
      </p:sp>
    </p:spTree>
    <p:extLst>
      <p:ext uri="{BB962C8B-B14F-4D97-AF65-F5344CB8AC3E}">
        <p14:creationId xmlns:p14="http://schemas.microsoft.com/office/powerpoint/2010/main" val="2564056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in paikkamerkki 13"/>
          <p:cNvSpPr>
            <a:spLocks noGrp="1"/>
          </p:cNvSpPr>
          <p:nvPr>
            <p:ph type="body" sz="quarter" idx="13" hasCustomPrompt="1"/>
          </p:nvPr>
        </p:nvSpPr>
        <p:spPr>
          <a:xfrm>
            <a:off x="414000" y="5856000"/>
            <a:ext cx="9576000" cy="1008000"/>
          </a:xfrm>
        </p:spPr>
        <p:txBody>
          <a:bodyPr tIns="0" bIns="0">
            <a:noAutofit/>
          </a:bodyPr>
          <a:lstStyle>
            <a:lvl1pPr marL="0" indent="0">
              <a:spcBef>
                <a:spcPts val="0"/>
              </a:spcBef>
              <a:buNone/>
              <a:defRPr sz="1800" i="1">
                <a:solidFill>
                  <a:schemeClr val="tx1"/>
                </a:solidFill>
              </a:defRPr>
            </a:lvl1pPr>
            <a:lvl2pPr marL="341991" indent="0">
              <a:buNone/>
              <a:defRPr sz="1200"/>
            </a:lvl2pPr>
            <a:lvl3pPr marL="629984" indent="0">
              <a:buNone/>
              <a:defRPr sz="1200"/>
            </a:lvl3pPr>
            <a:lvl4pPr marL="917977" indent="0">
              <a:buNone/>
              <a:defRPr sz="1200"/>
            </a:lvl4pPr>
            <a:lvl5pPr marL="1205970" indent="0">
              <a:buNone/>
              <a:defRPr sz="1200"/>
            </a:lvl5pPr>
          </a:lstStyle>
          <a:p>
            <a:pPr lvl="0"/>
            <a:r>
              <a:rPr lang="fi-FI"/>
              <a:t>Kirjoita kuvateksti ja –lähde tähän</a:t>
            </a:r>
          </a:p>
        </p:txBody>
      </p:sp>
      <p:sp>
        <p:nvSpPr>
          <p:cNvPr id="12" name="Kuvan paikkamerkki 11"/>
          <p:cNvSpPr>
            <a:spLocks noGrp="1"/>
          </p:cNvSpPr>
          <p:nvPr>
            <p:ph type="pic" sz="quarter" idx="14" hasCustomPrompt="1"/>
          </p:nvPr>
        </p:nvSpPr>
        <p:spPr bwMode="hidden">
          <a:xfrm>
            <a:off x="0" y="0"/>
            <a:ext cx="12192000" cy="5808000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Vedä kuva paikkamerkkiin tai</a:t>
            </a:r>
            <a:br>
              <a:rPr lang="fi-FI"/>
            </a:br>
            <a:r>
              <a:rPr lang="fi-FI"/>
              <a:t>lisää napsauttamalla kuvaketta</a:t>
            </a:r>
          </a:p>
        </p:txBody>
      </p:sp>
      <p:sp>
        <p:nvSpPr>
          <p:cNvPr id="5" name="Tekstin paikkamerkki 3">
            <a:extLst>
              <a:ext uri="{FF2B5EF4-FFF2-40B4-BE49-F238E27FC236}">
                <a16:creationId xmlns:a16="http://schemas.microsoft.com/office/drawing/2014/main" id="{2CA83F02-F75C-41E6-8063-D1CDE2812214}"/>
              </a:ext>
            </a:extLst>
          </p:cNvPr>
          <p:cNvSpPr>
            <a:spLocks noGrp="1" noChangeAspect="1"/>
          </p:cNvSpPr>
          <p:nvPr>
            <p:ph type="body" sz="quarter" idx="11" hasCustomPrompt="1"/>
          </p:nvPr>
        </p:nvSpPr>
        <p:spPr bwMode="black">
          <a:xfrm>
            <a:off x="9558000" y="175145"/>
            <a:ext cx="2340000" cy="759002"/>
          </a:xfrm>
          <a:blipFill>
            <a:blip r:embed="rId2"/>
            <a:stretch>
              <a:fillRect t="-35854"/>
            </a:stretch>
          </a:blipFill>
        </p:spPr>
        <p:txBody>
          <a:bodyPr/>
          <a:lstStyle>
            <a:lvl1pPr marL="0" indent="0" algn="ctr">
              <a:buNone/>
              <a:defRPr>
                <a:noFill/>
              </a:defRPr>
            </a:lvl1pPr>
          </a:lstStyle>
          <a:p>
            <a:pPr lvl="0"/>
            <a:r>
              <a:rPr lang="fi-FI" dirty="0"/>
              <a:t>vain logo</a:t>
            </a:r>
          </a:p>
        </p:txBody>
      </p:sp>
    </p:spTree>
    <p:extLst>
      <p:ext uri="{BB962C8B-B14F-4D97-AF65-F5344CB8AC3E}">
        <p14:creationId xmlns:p14="http://schemas.microsoft.com/office/powerpoint/2010/main" val="3255732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4368000" cy="6858000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239994" indent="0" algn="ctr">
              <a:buNone/>
              <a:defRPr sz="2667" baseline="0"/>
            </a:lvl1pPr>
          </a:lstStyle>
          <a:p>
            <a:r>
              <a:rPr lang="fi-FI"/>
              <a:t>Vedä kuva paikkamerkkiin tai lisää napsauttamalla kuvaketta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 hasCustomPrompt="1"/>
          </p:nvPr>
        </p:nvSpPr>
        <p:spPr>
          <a:xfrm>
            <a:off x="4656000" y="1868329"/>
            <a:ext cx="7008000" cy="4424895"/>
          </a:xfrm>
        </p:spPr>
        <p:txBody>
          <a:bodyPr>
            <a:noAutofit/>
          </a:bodyPr>
          <a:lstStyle>
            <a:lvl1pPr>
              <a:defRPr sz="2400"/>
            </a:lvl1pPr>
            <a:lvl2pPr marL="365991" indent="0">
              <a:buNone/>
              <a:defRPr sz="3200"/>
            </a:lvl2pPr>
            <a:lvl3pPr>
              <a:defRPr sz="2667"/>
            </a:lvl3pPr>
            <a:lvl4pPr>
              <a:defRPr sz="2667"/>
            </a:lvl4pPr>
            <a:lvl5pPr>
              <a:defRPr sz="2667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656000" y="6381328"/>
            <a:ext cx="1079960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839416" y="6381328"/>
            <a:ext cx="3816584" cy="324000"/>
          </a:xfrm>
        </p:spPr>
        <p:txBody>
          <a:bodyPr anchor="b"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414000" y="638132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56000" y="778729"/>
            <a:ext cx="7008000" cy="9600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49101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-sisältö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4368000" cy="6858000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239994" indent="0" algn="ctr">
              <a:buNone/>
              <a:defRPr sz="2667" baseline="0"/>
            </a:lvl1pPr>
          </a:lstStyle>
          <a:p>
            <a:r>
              <a:rPr lang="fi-FI" dirty="0"/>
              <a:t>Vedä kuva paikkamerkkiin tai lisää napsauttamalla kuvaketta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 hasCustomPrompt="1"/>
          </p:nvPr>
        </p:nvSpPr>
        <p:spPr>
          <a:xfrm>
            <a:off x="4656000" y="1868331"/>
            <a:ext cx="7008000" cy="2472000"/>
          </a:xfrm>
        </p:spPr>
        <p:txBody>
          <a:bodyPr>
            <a:noAutofit/>
          </a:bodyPr>
          <a:lstStyle>
            <a:lvl1pPr>
              <a:defRPr sz="2400"/>
            </a:lvl1pPr>
            <a:lvl2pPr marL="365991" indent="0">
              <a:buNone/>
              <a:defRPr sz="3200"/>
            </a:lvl2pPr>
            <a:lvl3pPr>
              <a:defRPr sz="2667"/>
            </a:lvl3pPr>
            <a:lvl4pPr>
              <a:defRPr sz="2667"/>
            </a:lvl4pPr>
            <a:lvl5pPr>
              <a:defRPr sz="2667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656000" y="6381328"/>
            <a:ext cx="1151968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839416" y="6381328"/>
            <a:ext cx="3816584" cy="324000"/>
          </a:xfrm>
        </p:spPr>
        <p:txBody>
          <a:bodyPr anchor="b"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414000" y="638132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56000" y="778731"/>
            <a:ext cx="7008000" cy="960000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9" name="Tekstin paikkamerkki 8"/>
          <p:cNvSpPr>
            <a:spLocks noGrp="1"/>
          </p:cNvSpPr>
          <p:nvPr>
            <p:ph type="body" sz="quarter" idx="13" hasCustomPrompt="1"/>
          </p:nvPr>
        </p:nvSpPr>
        <p:spPr>
          <a:xfrm>
            <a:off x="4656667" y="4460331"/>
            <a:ext cx="7008000" cy="1897438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365991" indent="0">
              <a:buNone/>
              <a:defRPr sz="2667">
                <a:solidFill>
                  <a:schemeClr val="accent6">
                    <a:lumMod val="75000"/>
                    <a:lumOff val="25000"/>
                  </a:schemeClr>
                </a:solidFill>
              </a:defRPr>
            </a:lvl2pPr>
            <a:lvl3pPr marL="815980" indent="0">
              <a:buNone/>
              <a:defRPr sz="2667">
                <a:solidFill>
                  <a:schemeClr val="accent6">
                    <a:lumMod val="75000"/>
                    <a:lumOff val="25000"/>
                  </a:schemeClr>
                </a:solidFill>
              </a:defRPr>
            </a:lvl3pPr>
            <a:lvl4pPr marL="1199970" indent="0">
              <a:buNone/>
              <a:defRPr sz="2667">
                <a:solidFill>
                  <a:schemeClr val="accent6">
                    <a:lumMod val="75000"/>
                    <a:lumOff val="25000"/>
                  </a:schemeClr>
                </a:solidFill>
              </a:defRPr>
            </a:lvl4pPr>
            <a:lvl5pPr marL="1583960" indent="0">
              <a:buNone/>
              <a:defRPr sz="2667">
                <a:solidFill>
                  <a:schemeClr val="accent6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fi-FI"/>
              <a:t>Kirjoita kuvateksti ja –lähde tähän</a:t>
            </a:r>
          </a:p>
        </p:txBody>
      </p:sp>
    </p:spTree>
    <p:extLst>
      <p:ext uri="{BB962C8B-B14F-4D97-AF65-F5344CB8AC3E}">
        <p14:creationId xmlns:p14="http://schemas.microsoft.com/office/powerpoint/2010/main" val="16719357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4655840" y="6400378"/>
            <a:ext cx="1152128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839416" y="6400378"/>
            <a:ext cx="3816424" cy="324000"/>
          </a:xfrm>
        </p:spPr>
        <p:txBody>
          <a:bodyPr anchor="b"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414000" y="640037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90855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gollinen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4655840" y="6398318"/>
            <a:ext cx="1152128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839416" y="6398318"/>
            <a:ext cx="3816424" cy="324000"/>
          </a:xfrm>
        </p:spPr>
        <p:txBody>
          <a:bodyPr anchor="b"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414000" y="639831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344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55840" y="6400378"/>
            <a:ext cx="792088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839416" y="6400378"/>
            <a:ext cx="3816424" cy="324000"/>
          </a:xfrm>
        </p:spPr>
        <p:txBody>
          <a:bodyPr anchor="b"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14000" y="640037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46BE63EC-6095-471C-AE85-156114947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4153121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46009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yntikort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4655840" y="6400378"/>
            <a:ext cx="1152128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839416" y="6400378"/>
            <a:ext cx="3816424" cy="324000"/>
          </a:xfrm>
        </p:spPr>
        <p:txBody>
          <a:bodyPr anchor="b"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414000" y="640037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414000" y="1097280"/>
            <a:ext cx="5544000" cy="473155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fi-FI" dirty="0"/>
              <a:t>Etunimi Sukunimi</a:t>
            </a:r>
            <a:br>
              <a:rPr lang="fi-FI" dirty="0"/>
            </a:br>
            <a:r>
              <a:rPr lang="fi-FI" dirty="0"/>
              <a:t>tehtävänimike</a:t>
            </a:r>
            <a:br>
              <a:rPr lang="fi-FI" dirty="0"/>
            </a:br>
            <a:br>
              <a:rPr lang="fi-FI" dirty="0"/>
            </a:br>
            <a:r>
              <a:rPr lang="fi-FI" dirty="0"/>
              <a:t>p. 00 0000 000, 000 000 000</a:t>
            </a:r>
            <a:br>
              <a:rPr lang="fi-FI" dirty="0"/>
            </a:br>
            <a:r>
              <a:rPr lang="fi-FI" dirty="0" err="1"/>
              <a:t>etunimi.sukunimi@yrittajat.fi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Twitter:</a:t>
            </a:r>
            <a:br>
              <a:rPr lang="fi-FI" dirty="0"/>
            </a:br>
            <a:r>
              <a:rPr lang="fi-FI" dirty="0"/>
              <a:t>Instagram:</a:t>
            </a:r>
            <a:br>
              <a:rPr lang="fi-FI" dirty="0"/>
            </a:br>
            <a:r>
              <a:rPr lang="fi-FI" dirty="0"/>
              <a:t>Facebook:</a:t>
            </a:r>
            <a:br>
              <a:rPr lang="fi-FI" dirty="0"/>
            </a:br>
            <a:br>
              <a:rPr lang="fi-FI" dirty="0"/>
            </a:br>
            <a:r>
              <a:rPr lang="fi-FI" dirty="0" err="1"/>
              <a:t>yrittajat.fi</a:t>
            </a:r>
            <a:endParaRPr lang="fi-FI" dirty="0"/>
          </a:p>
        </p:txBody>
      </p:sp>
      <p:sp>
        <p:nvSpPr>
          <p:cNvPr id="8" name="Kuvan paikkamerkki 7"/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1097280"/>
            <a:ext cx="6096000" cy="4731552"/>
          </a:xfrm>
          <a:noFill/>
        </p:spPr>
        <p:txBody>
          <a:bodyPr anchor="ctr"/>
          <a:lstStyle>
            <a:lvl1pPr marL="239994" indent="0" algn="ctr">
              <a:spcBef>
                <a:spcPts val="0"/>
              </a:spcBef>
              <a:buNone/>
              <a:defRPr sz="2667"/>
            </a:lvl1pPr>
          </a:lstStyle>
          <a:p>
            <a:r>
              <a:rPr lang="fi-FI" dirty="0"/>
              <a:t>Vedä kuva paikkamerkkiin tai</a:t>
            </a:r>
            <a:br>
              <a:rPr lang="fi-FI" dirty="0"/>
            </a:br>
            <a:r>
              <a:rPr lang="fi-FI" dirty="0"/>
              <a:t>lisää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9998797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petus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546" y="2237780"/>
            <a:ext cx="6132909" cy="2382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4893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Kuvallinen 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414000" y="2024532"/>
            <a:ext cx="11778000" cy="67546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Alueraportti, XXX</a:t>
            </a:r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9459038" y="4690463"/>
            <a:ext cx="2346257" cy="911447"/>
          </a:xfrm>
          <a:prstGeom prst="rect">
            <a:avLst/>
          </a:prstGeom>
        </p:spPr>
      </p:pic>
      <p:sp>
        <p:nvSpPr>
          <p:cNvPr id="14" name="Kuvan paikkamerkki 13">
            <a:extLst>
              <a:ext uri="{FF2B5EF4-FFF2-40B4-BE49-F238E27FC236}">
                <a16:creationId xmlns:a16="http://schemas.microsoft.com/office/drawing/2014/main" id="{58BF3A17-CBF0-4A75-A58C-DF4A63495EE0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0" y="2708920"/>
            <a:ext cx="12240000" cy="3321288"/>
          </a:xfrm>
          <a:custGeom>
            <a:avLst/>
            <a:gdLst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8475776 w 9139203"/>
              <a:gd name="connsiteY3" fmla="*/ 993655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9120063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9120063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9120063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67654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67654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67654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67654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93776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93776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93776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93776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8988" h="3429000">
                <a:moveTo>
                  <a:pt x="0" y="0"/>
                </a:moveTo>
                <a:lnTo>
                  <a:pt x="9139203" y="0"/>
                </a:lnTo>
                <a:lnTo>
                  <a:pt x="9139203" y="593776"/>
                </a:lnTo>
                <a:cubicBezTo>
                  <a:pt x="9152176" y="770920"/>
                  <a:pt x="9145726" y="895819"/>
                  <a:pt x="9148988" y="1046840"/>
                </a:cubicBezTo>
                <a:lnTo>
                  <a:pt x="9139203" y="1432952"/>
                </a:lnTo>
                <a:lnTo>
                  <a:pt x="9139203" y="3429000"/>
                </a:lnTo>
                <a:lnTo>
                  <a:pt x="0" y="3429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path path="rect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>
            <a:noAutofit/>
          </a:bodyPr>
          <a:lstStyle>
            <a:lvl1pPr marL="10584" indent="0" algn="ctr">
              <a:buNone/>
              <a:tabLst/>
              <a:defRPr baseline="0"/>
            </a:lvl1pPr>
          </a:lstStyle>
          <a:p>
            <a:r>
              <a:rPr lang="fi-FI" dirty="0"/>
              <a:t>Vedä kuva </a:t>
            </a:r>
            <a:r>
              <a:rPr lang="fi-FI" dirty="0" err="1"/>
              <a:t>painapsauttaallakkamerkkiin</a:t>
            </a:r>
            <a:r>
              <a:rPr lang="fi-FI" dirty="0"/>
              <a:t> tai </a:t>
            </a:r>
            <a:br>
              <a:rPr lang="fi-FI" dirty="0"/>
            </a:br>
            <a:r>
              <a:rPr lang="fi-FI" dirty="0"/>
              <a:t>lisää kuvaketta</a:t>
            </a:r>
          </a:p>
        </p:txBody>
      </p:sp>
    </p:spTree>
    <p:extLst>
      <p:ext uri="{BB962C8B-B14F-4D97-AF65-F5344CB8AC3E}">
        <p14:creationId xmlns:p14="http://schemas.microsoft.com/office/powerpoint/2010/main" val="2163347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55840" y="6379268"/>
            <a:ext cx="936104" cy="3240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839416" y="6379268"/>
            <a:ext cx="4248472" cy="324000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14000" y="637926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46BE63EC-6095-471C-AE85-156114947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43280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sanvaih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36000" y="1128000"/>
            <a:ext cx="9144000" cy="240000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36000" y="3600000"/>
            <a:ext cx="9144000" cy="16560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55840" y="6417368"/>
            <a:ext cx="1008112" cy="324000"/>
          </a:xfrm>
          <a:prstGeom prst="rect">
            <a:avLst/>
          </a:prstGeom>
        </p:spPr>
        <p:txBody>
          <a:bodyPr anchor="b"/>
          <a:lstStyle>
            <a:lvl1pPr>
              <a:defRPr>
                <a:noFill/>
              </a:defRPr>
            </a:lvl1pPr>
          </a:lstStyle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990000" y="6417368"/>
            <a:ext cx="3665840" cy="324000"/>
          </a:xfrm>
        </p:spPr>
        <p:txBody>
          <a:bodyPr anchor="b"/>
          <a:lstStyle>
            <a:lvl1pPr>
              <a:defRPr>
                <a:noFill/>
              </a:defRPr>
            </a:lvl1pPr>
          </a:lstStyle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14000" y="6417368"/>
            <a:ext cx="576000" cy="324000"/>
          </a:xfrm>
          <a:prstGeom prst="rect">
            <a:avLst/>
          </a:prstGeom>
        </p:spPr>
        <p:txBody>
          <a:bodyPr anchor="b"/>
          <a:lstStyle>
            <a:lvl1pPr>
              <a:defRPr>
                <a:noFill/>
              </a:defRPr>
            </a:lvl1pPr>
          </a:lstStyle>
          <a:p>
            <a:fld id="{DA6950FC-F01D-432E-92A0-E4475BC39D8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4021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sanvaihto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36000" y="1128000"/>
            <a:ext cx="9144000" cy="2400000"/>
          </a:xfr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36000" y="3600000"/>
            <a:ext cx="9144000" cy="165600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55840" y="6388793"/>
            <a:ext cx="1944216" cy="324001"/>
          </a:xfrm>
          <a:prstGeom prst="rect">
            <a:avLst/>
          </a:prstGeom>
        </p:spPr>
        <p:txBody>
          <a:bodyPr anchor="b"/>
          <a:lstStyle>
            <a:lvl1pPr>
              <a:defRPr>
                <a:noFill/>
              </a:defRPr>
            </a:lvl1pPr>
          </a:lstStyle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990000" y="6388793"/>
            <a:ext cx="3665840" cy="324000"/>
          </a:xfrm>
        </p:spPr>
        <p:txBody>
          <a:bodyPr anchor="b"/>
          <a:lstStyle>
            <a:lvl1pPr>
              <a:defRPr>
                <a:noFill/>
              </a:defRPr>
            </a:lvl1pPr>
          </a:lstStyle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14000" y="6388794"/>
            <a:ext cx="576000" cy="324000"/>
          </a:xfrm>
          <a:prstGeom prst="rect">
            <a:avLst/>
          </a:prstGeom>
        </p:spPr>
        <p:txBody>
          <a:bodyPr anchor="b"/>
          <a:lstStyle>
            <a:lvl1pPr>
              <a:defRPr>
                <a:noFill/>
              </a:defRPr>
            </a:lvl1pPr>
          </a:lstStyle>
          <a:p>
            <a:fld id="{DA6950FC-F01D-432E-92A0-E4475BC39D8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244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llinen 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414000" y="776532"/>
            <a:ext cx="11778000" cy="12000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Pk-yritysbarometri,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414000" y="2024532"/>
            <a:ext cx="11778000" cy="67546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Alueraportti, XXX</a:t>
            </a:r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9459038" y="4690463"/>
            <a:ext cx="2346257" cy="911447"/>
          </a:xfrm>
          <a:prstGeom prst="rect">
            <a:avLst/>
          </a:prstGeom>
        </p:spPr>
      </p:pic>
      <p:sp>
        <p:nvSpPr>
          <p:cNvPr id="14" name="Kuvan paikkamerkki 13">
            <a:extLst>
              <a:ext uri="{FF2B5EF4-FFF2-40B4-BE49-F238E27FC236}">
                <a16:creationId xmlns:a16="http://schemas.microsoft.com/office/drawing/2014/main" id="{58BF3A17-CBF0-4A75-A58C-DF4A63495EE0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0" y="2708920"/>
            <a:ext cx="12240000" cy="3321288"/>
          </a:xfrm>
          <a:custGeom>
            <a:avLst/>
            <a:gdLst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8475776 w 9139203"/>
              <a:gd name="connsiteY3" fmla="*/ 993655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9120063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9120063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9120063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54358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67654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67654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67654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39203"/>
              <a:gd name="connsiteY0" fmla="*/ 0 h 3429000"/>
              <a:gd name="connsiteX1" fmla="*/ 9139203 w 9139203"/>
              <a:gd name="connsiteY1" fmla="*/ 0 h 3429000"/>
              <a:gd name="connsiteX2" fmla="*/ 9139203 w 9139203"/>
              <a:gd name="connsiteY2" fmla="*/ 567654 h 3429000"/>
              <a:gd name="connsiteX3" fmla="*/ 9129679 w 9139203"/>
              <a:gd name="connsiteY3" fmla="*/ 1033544 h 3429000"/>
              <a:gd name="connsiteX4" fmla="*/ 9139203 w 9139203"/>
              <a:gd name="connsiteY4" fmla="*/ 1432952 h 3429000"/>
              <a:gd name="connsiteX5" fmla="*/ 9139203 w 9139203"/>
              <a:gd name="connsiteY5" fmla="*/ 3429000 h 3429000"/>
              <a:gd name="connsiteX6" fmla="*/ 0 w 9139203"/>
              <a:gd name="connsiteY6" fmla="*/ 3429000 h 3429000"/>
              <a:gd name="connsiteX7" fmla="*/ 0 w 9139203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67654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93776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93776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93776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  <a:gd name="connsiteX0" fmla="*/ 0 w 9148988"/>
              <a:gd name="connsiteY0" fmla="*/ 0 h 3429000"/>
              <a:gd name="connsiteX1" fmla="*/ 9139203 w 9148988"/>
              <a:gd name="connsiteY1" fmla="*/ 0 h 3429000"/>
              <a:gd name="connsiteX2" fmla="*/ 9139203 w 9148988"/>
              <a:gd name="connsiteY2" fmla="*/ 593776 h 3429000"/>
              <a:gd name="connsiteX3" fmla="*/ 9148988 w 9148988"/>
              <a:gd name="connsiteY3" fmla="*/ 1046840 h 3429000"/>
              <a:gd name="connsiteX4" fmla="*/ 9139203 w 9148988"/>
              <a:gd name="connsiteY4" fmla="*/ 1432952 h 3429000"/>
              <a:gd name="connsiteX5" fmla="*/ 9139203 w 9148988"/>
              <a:gd name="connsiteY5" fmla="*/ 3429000 h 3429000"/>
              <a:gd name="connsiteX6" fmla="*/ 0 w 9148988"/>
              <a:gd name="connsiteY6" fmla="*/ 3429000 h 3429000"/>
              <a:gd name="connsiteX7" fmla="*/ 0 w 9148988"/>
              <a:gd name="connsiteY7" fmla="*/ 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8988" h="3429000">
                <a:moveTo>
                  <a:pt x="0" y="0"/>
                </a:moveTo>
                <a:lnTo>
                  <a:pt x="9139203" y="0"/>
                </a:lnTo>
                <a:lnTo>
                  <a:pt x="9139203" y="593776"/>
                </a:lnTo>
                <a:cubicBezTo>
                  <a:pt x="9152176" y="770920"/>
                  <a:pt x="9145726" y="895819"/>
                  <a:pt x="9148988" y="1046840"/>
                </a:cubicBezTo>
                <a:lnTo>
                  <a:pt x="9139203" y="1432952"/>
                </a:lnTo>
                <a:lnTo>
                  <a:pt x="9139203" y="3429000"/>
                </a:lnTo>
                <a:lnTo>
                  <a:pt x="0" y="3429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path path="rect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>
            <a:noAutofit/>
          </a:bodyPr>
          <a:lstStyle>
            <a:lvl1pPr marL="10584" indent="0" algn="ctr">
              <a:buNone/>
              <a:tabLst/>
              <a:defRPr baseline="0"/>
            </a:lvl1pPr>
          </a:lstStyle>
          <a:p>
            <a:r>
              <a:rPr lang="fi-FI" dirty="0"/>
              <a:t>Vedä kuva </a:t>
            </a:r>
            <a:r>
              <a:rPr lang="fi-FI" dirty="0" err="1"/>
              <a:t>painapsauttaallakkamerkkiin</a:t>
            </a:r>
            <a:r>
              <a:rPr lang="fi-FI" dirty="0"/>
              <a:t> tai </a:t>
            </a:r>
            <a:br>
              <a:rPr lang="fi-FI" dirty="0"/>
            </a:br>
            <a:r>
              <a:rPr lang="fi-FI" dirty="0"/>
              <a:t>lisää kuvaketta</a:t>
            </a:r>
          </a:p>
        </p:txBody>
      </p:sp>
    </p:spTree>
    <p:extLst>
      <p:ext uri="{BB962C8B-B14F-4D97-AF65-F5344CB8AC3E}">
        <p14:creationId xmlns:p14="http://schemas.microsoft.com/office/powerpoint/2010/main" val="2226379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, diagrammi ja läh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14000" y="1416000"/>
            <a:ext cx="11248354" cy="432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Tekstin paikkamerkki 13"/>
          <p:cNvSpPr>
            <a:spLocks noGrp="1"/>
          </p:cNvSpPr>
          <p:nvPr>
            <p:ph type="body" sz="quarter" idx="13" hasCustomPrompt="1"/>
          </p:nvPr>
        </p:nvSpPr>
        <p:spPr>
          <a:xfrm>
            <a:off x="414000" y="5856000"/>
            <a:ext cx="9714000" cy="396000"/>
          </a:xfrm>
        </p:spPr>
        <p:txBody>
          <a:bodyPr tIns="0" bIns="0">
            <a:noAutofit/>
          </a:bodyPr>
          <a:lstStyle>
            <a:lvl1pPr marL="0" indent="0">
              <a:buNone/>
              <a:defRPr sz="1600" i="1">
                <a:solidFill>
                  <a:schemeClr val="tx1"/>
                </a:solidFill>
              </a:defRPr>
            </a:lvl1pPr>
            <a:lvl2pPr marL="341991" indent="0">
              <a:buNone/>
              <a:defRPr sz="1200"/>
            </a:lvl2pPr>
            <a:lvl3pPr marL="629984" indent="0">
              <a:buNone/>
              <a:defRPr sz="1200"/>
            </a:lvl3pPr>
            <a:lvl4pPr marL="917977" indent="0">
              <a:buNone/>
              <a:defRPr sz="1200"/>
            </a:lvl4pPr>
            <a:lvl5pPr marL="1205970" indent="0">
              <a:buNone/>
              <a:defRPr sz="1200"/>
            </a:lvl5pPr>
          </a:lstStyle>
          <a:p>
            <a:pPr lvl="0"/>
            <a:r>
              <a:rPr lang="fi-FI" dirty="0"/>
              <a:t>Lisää lähdetieto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55840" y="6400378"/>
            <a:ext cx="1080120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839416" y="6400378"/>
            <a:ext cx="3816424" cy="324000"/>
          </a:xfrm>
        </p:spPr>
        <p:txBody>
          <a:bodyPr anchor="b"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14000" y="6400378"/>
            <a:ext cx="4254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8" name="Suora yhdysviiva 7"/>
          <p:cNvCxnSpPr/>
          <p:nvPr/>
        </p:nvCxnSpPr>
        <p:spPr>
          <a:xfrm>
            <a:off x="414000" y="5841312"/>
            <a:ext cx="1125813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tsikko 8">
            <a:extLst>
              <a:ext uri="{FF2B5EF4-FFF2-40B4-BE49-F238E27FC236}">
                <a16:creationId xmlns:a16="http://schemas.microsoft.com/office/drawing/2014/main" id="{09AE56AE-2C12-4176-879E-9B5423F76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604118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, sisältö ja läh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14000" y="1416000"/>
            <a:ext cx="11248354" cy="432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655840" y="6400378"/>
            <a:ext cx="1152127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839416" y="6400378"/>
            <a:ext cx="3816424" cy="324000"/>
          </a:xfrm>
        </p:spPr>
        <p:txBody>
          <a:bodyPr anchor="b"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20200" y="6400378"/>
            <a:ext cx="419216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Tekstin paikkamerkki 13"/>
          <p:cNvSpPr>
            <a:spLocks noGrp="1"/>
          </p:cNvSpPr>
          <p:nvPr>
            <p:ph type="body" sz="quarter" idx="13" hasCustomPrompt="1"/>
          </p:nvPr>
        </p:nvSpPr>
        <p:spPr>
          <a:xfrm>
            <a:off x="414000" y="5856000"/>
            <a:ext cx="9714000" cy="396000"/>
          </a:xfrm>
        </p:spPr>
        <p:txBody>
          <a:bodyPr tIns="0" bIns="0">
            <a:noAutofit/>
          </a:bodyPr>
          <a:lstStyle>
            <a:lvl1pPr marL="0" indent="0">
              <a:buNone/>
              <a:defRPr sz="1600" i="1">
                <a:solidFill>
                  <a:schemeClr val="tx1"/>
                </a:solidFill>
              </a:defRPr>
            </a:lvl1pPr>
            <a:lvl2pPr marL="341991" indent="0">
              <a:buNone/>
              <a:defRPr sz="1200"/>
            </a:lvl2pPr>
            <a:lvl3pPr marL="629984" indent="0">
              <a:buNone/>
              <a:defRPr sz="1200"/>
            </a:lvl3pPr>
            <a:lvl4pPr marL="917977" indent="0">
              <a:buNone/>
              <a:defRPr sz="1200"/>
            </a:lvl4pPr>
            <a:lvl5pPr marL="1205970" indent="0">
              <a:buNone/>
              <a:defRPr sz="1200"/>
            </a:lvl5pPr>
          </a:lstStyle>
          <a:p>
            <a:pPr lvl="0"/>
            <a:r>
              <a:rPr lang="fi-FI"/>
              <a:t>Lisää lähdetieto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09862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14000" y="1416000"/>
            <a:ext cx="5510474" cy="4535083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51880" y="1416000"/>
            <a:ext cx="5510474" cy="4535083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655840" y="6381328"/>
            <a:ext cx="1080120" cy="324000"/>
          </a:xfrm>
          <a:prstGeom prst="rect">
            <a:avLst/>
          </a:prstGeom>
        </p:spPr>
        <p:txBody>
          <a:bodyPr anchor="b"/>
          <a:lstStyle/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767408" y="6381328"/>
            <a:ext cx="3888432" cy="324000"/>
          </a:xfrm>
        </p:spPr>
        <p:txBody>
          <a:bodyPr anchor="b"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414000" y="6381328"/>
            <a:ext cx="353408" cy="324000"/>
          </a:xfrm>
          <a:prstGeom prst="rect">
            <a:avLst/>
          </a:prstGeom>
        </p:spPr>
        <p:txBody>
          <a:bodyPr anchor="b"/>
          <a:lstStyle>
            <a:lvl1pPr>
              <a:defRPr sz="1000"/>
            </a:lvl1pPr>
          </a:lstStyle>
          <a:p>
            <a:fld id="{DA6950FC-F01D-432E-92A0-E4475BC39D8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Otsikko 7">
            <a:extLst>
              <a:ext uri="{FF2B5EF4-FFF2-40B4-BE49-F238E27FC236}">
                <a16:creationId xmlns:a16="http://schemas.microsoft.com/office/drawing/2014/main" id="{0381782D-255F-4853-838D-BA013CF68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537768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13999" y="0"/>
            <a:ext cx="11248353" cy="1116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14000" y="1416000"/>
            <a:ext cx="11248354" cy="4680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655840" y="6388793"/>
            <a:ext cx="902013" cy="324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i-FI"/>
              <a:t>14.2.2022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13999" y="6388793"/>
            <a:ext cx="4241841" cy="324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A2C7EF01-53DD-4B87-9D01-F43C9F92A23F}"/>
              </a:ext>
            </a:extLst>
          </p:cNvPr>
          <p:cNvPicPr>
            <a:picLocks noChangeAspect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7853" y="6221644"/>
            <a:ext cx="4812176" cy="609859"/>
          </a:xfrm>
          <a:prstGeom prst="rect">
            <a:avLst/>
          </a:prstGeom>
        </p:spPr>
      </p:pic>
      <p:pic>
        <p:nvPicPr>
          <p:cNvPr id="9" name="Picture 4" descr="Logo_R230 G15 B40">
            <a:extLst>
              <a:ext uri="{FF2B5EF4-FFF2-40B4-BE49-F238E27FC236}">
                <a16:creationId xmlns:a16="http://schemas.microsoft.com/office/drawing/2014/main" id="{2837CB1B-C011-4BC9-BC4F-D34DE2A764F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0029" y="6453336"/>
            <a:ext cx="1292325" cy="23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äivämäärän paikkamerkki 3">
            <a:extLst>
              <a:ext uri="{FF2B5EF4-FFF2-40B4-BE49-F238E27FC236}">
                <a16:creationId xmlns:a16="http://schemas.microsoft.com/office/drawing/2014/main" id="{F1D5E132-BB92-4920-9858-09F682693116}"/>
              </a:ext>
            </a:extLst>
          </p:cNvPr>
          <p:cNvSpPr txBox="1">
            <a:spLocks/>
          </p:cNvSpPr>
          <p:nvPr userDrawn="1"/>
        </p:nvSpPr>
        <p:spPr>
          <a:xfrm>
            <a:off x="10200456" y="6234642"/>
            <a:ext cx="1577545" cy="23609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377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9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algn="l" defTabSz="91437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Tutkimuksen toteuttaja</a:t>
            </a:r>
          </a:p>
        </p:txBody>
      </p:sp>
    </p:spTree>
    <p:extLst>
      <p:ext uri="{BB962C8B-B14F-4D97-AF65-F5344CB8AC3E}">
        <p14:creationId xmlns:p14="http://schemas.microsoft.com/office/powerpoint/2010/main" val="39484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9" r:id="rId1"/>
    <p:sldLayoutId id="2147484450" r:id="rId2"/>
    <p:sldLayoutId id="2147484451" r:id="rId3"/>
    <p:sldLayoutId id="2147484452" r:id="rId4"/>
    <p:sldLayoutId id="2147484453" r:id="rId5"/>
    <p:sldLayoutId id="2147484454" r:id="rId6"/>
    <p:sldLayoutId id="2147484455" r:id="rId7"/>
    <p:sldLayoutId id="2147484456" r:id="rId8"/>
    <p:sldLayoutId id="2147484457" r:id="rId9"/>
    <p:sldLayoutId id="2147484458" r:id="rId10"/>
    <p:sldLayoutId id="2147484459" r:id="rId11"/>
    <p:sldLayoutId id="2147484460" r:id="rId12"/>
    <p:sldLayoutId id="2147484461" r:id="rId13"/>
    <p:sldLayoutId id="2147484462" r:id="rId14"/>
    <p:sldLayoutId id="2147484463" r:id="rId15"/>
    <p:sldLayoutId id="2147484464" r:id="rId16"/>
    <p:sldLayoutId id="2147484465" r:id="rId17"/>
    <p:sldLayoutId id="2147484466" r:id="rId18"/>
    <p:sldLayoutId id="2147484467" r:id="rId19"/>
    <p:sldLayoutId id="2147484468" r:id="rId20"/>
    <p:sldLayoutId id="2147484469" r:id="rId21"/>
    <p:sldLayoutId id="2147484470" r:id="rId22"/>
    <p:sldLayoutId id="2147484471" r:id="rId23"/>
  </p:sldLayoutIdLst>
  <p:hf hdr="0" dt="0"/>
  <p:txStyles>
    <p:titleStyle>
      <a:lvl1pPr algn="l" defTabSz="914377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994" indent="-239994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29984" indent="-263993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55974" indent="-239994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64" indent="-239994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954" indent="-239994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207945" indent="-239994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2615935" indent="-239994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023924" indent="-239994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3407915" indent="-239994" algn="l" defTabSz="914377" rtl="0" eaLnBrk="1" latinLnBrk="0" hangingPunct="1">
        <a:spcBef>
          <a:spcPct val="20000"/>
        </a:spcBef>
        <a:buClr>
          <a:srgbClr val="000000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4" Type="http://schemas.openxmlformats.org/officeDocument/2006/relationships/chart" Target="../charts/chart3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>
            <a:extLst>
              <a:ext uri="{FF2B5EF4-FFF2-40B4-BE49-F238E27FC236}">
                <a16:creationId xmlns:a16="http://schemas.microsoft.com/office/drawing/2014/main" id="{CD551501-FBF5-4E76-9E0B-4E3C791831F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14000" y="776532"/>
            <a:ext cx="11778000" cy="1200000"/>
          </a:xfrm>
        </p:spPr>
        <p:txBody>
          <a:bodyPr/>
          <a:lstStyle/>
          <a:p>
            <a:r>
              <a:rPr lang="fi-FI" dirty="0"/>
              <a:t>Pk-yritysbarometri</a:t>
            </a:r>
          </a:p>
        </p:txBody>
      </p:sp>
      <p:sp>
        <p:nvSpPr>
          <p:cNvPr id="15" name="Alaotsikko 14">
            <a:extLst>
              <a:ext uri="{FF2B5EF4-FFF2-40B4-BE49-F238E27FC236}">
                <a16:creationId xmlns:a16="http://schemas.microsoft.com/office/drawing/2014/main" id="{C7925593-E295-48D9-B23B-E435F51AEA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Aluekalvot, </a:t>
            </a:r>
            <a:r>
              <a:rPr lang="fi-FI" dirty="0"/>
              <a:t>Savon Yrittäjät</a:t>
            </a:r>
          </a:p>
        </p:txBody>
      </p:sp>
      <p:pic>
        <p:nvPicPr>
          <p:cNvPr id="24" name="Kuvan paikkamerkki 23">
            <a:extLst>
              <a:ext uri="{FF2B5EF4-FFF2-40B4-BE49-F238E27FC236}">
                <a16:creationId xmlns:a16="http://schemas.microsoft.com/office/drawing/2014/main" id="{98B048B7-FB46-4AB4-BBAD-AA2638BCE07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" r="7"/>
          <a:stretch/>
        </p:blipFill>
        <p:spPr>
          <a:xfrm>
            <a:off x="0" y="2708920"/>
            <a:ext cx="12240000" cy="3321288"/>
          </a:xfrm>
        </p:spPr>
      </p:pic>
    </p:spTree>
    <p:extLst>
      <p:ext uri="{BB962C8B-B14F-4D97-AF65-F5344CB8AC3E}">
        <p14:creationId xmlns:p14="http://schemas.microsoft.com/office/powerpoint/2010/main" val="3277712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10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9. Yritysten markkina-alueet ulkomailla, % yrityksistä, joilla on toimintaa  ulkomailla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68085072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5846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11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10. Onko käytetty kansainvälistymiseen liittyviä palveluita viimeisen vuoden aikana,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93801938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40620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12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11. Onko tarvetta hyödyntää kansainvälistymispalveluita seuraavan 12 kk aikana?,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8D826F98-BBEB-4ABF-B7A8-FEDDAD36D5A7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34074656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2278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13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12. Yritystoiminnan 3 tärkeintä kehittämistarvetta,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75212768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19016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14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13. Yrityksen kehittämisen pahimmat ulkopuoliset esteet,</a:t>
            </a:r>
            <a:br>
              <a:rPr lang="fi-FI" dirty="0"/>
            </a:br>
            <a:r>
              <a:rPr lang="fi-FI" dirty="0"/>
              <a:t>(tärkeimmäksi koettu kehittämisen este),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31801000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16127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15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14. Onko yrityksellänne ollut maksuvaikeuksia viimeisen 3 kuukauden aikana?,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8D826F98-BBEB-4ABF-B7A8-FEDDAD36D5A7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1271044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5782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16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15. Onko yrityksellänne ollut viimeisen 12 kk aikana tarve hankkia rahoitusta?,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24563204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48080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17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16. Tärkein syy sille, ettei ole hakenut tai saanut rahoitusta,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73236752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52220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18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17. Mihin käyttötarkoituksiin on pääasiassa haettu rahoitusta?,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56373764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318945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19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18. Onko rahoituksen saanti tai sen ehdot vaikeuttaneet yrityksenne jonkin hankkeen toteutumista?,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45155139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2337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1. Yritysten osuudet eri toimialoilla, % 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3E1ACE53-725E-48A8-AD58-5B1E5CCFD7B8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13608454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373270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20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19. Mistä aikoo ottaa ulkopuolista rahoitusta?, % yrityksistä, jotka aikovat ottaa ulkopuolista rahoitusta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92794299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758156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21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/>
              <a:t>20. Mihin käyttötarkoituksiin aiotte pääasiassa ottaa ulkoista rahoitusta?, </a:t>
            </a:r>
            <a:br>
              <a:rPr lang="fi-FI" sz="2400" dirty="0"/>
            </a:br>
            <a:r>
              <a:rPr lang="fi-FI" sz="2400" dirty="0"/>
              <a:t>% yrityksistä, jotka aikovat ottaa ulkopuolista rahoitusta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86192495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924797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22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600" dirty="0"/>
              <a:t>21. Vaikuttaako rahoituksen saatavuus ja sen ehdot mahdollisuuksiinne vastata  kysynnän elpymiseen?,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6630527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384458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23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/>
              <a:t>22. Digitaaliset työkalut ja palvelut, joita pk-yritykset aikovat ottaa käyttöön seuraavien 12 kk:n aikana,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82653132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002320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5">
            <a:extLst>
              <a:ext uri="{FF2B5EF4-FFF2-40B4-BE49-F238E27FC236}">
                <a16:creationId xmlns:a16="http://schemas.microsoft.com/office/drawing/2014/main" id="{5B8901AB-6119-412F-92B3-13ED4E208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999" y="0"/>
            <a:ext cx="11248353" cy="1116000"/>
          </a:xfrm>
        </p:spPr>
        <p:txBody>
          <a:bodyPr/>
          <a:lstStyle/>
          <a:p>
            <a:r>
              <a:rPr lang="fi-FI" dirty="0"/>
              <a:t>23. Arvioikaa seuraavia liiketoiminnan digitalisoitumisesta syntyvien mahdollisuuksien merkitystä yrityksellenne, %  1/2</a:t>
            </a:r>
          </a:p>
        </p:txBody>
      </p:sp>
      <p:graphicFrame>
        <p:nvGraphicFramePr>
          <p:cNvPr id="11" name="Sisällön paikkamerkki 2">
            <a:extLst>
              <a:ext uri="{FF2B5EF4-FFF2-40B4-BE49-F238E27FC236}">
                <a16:creationId xmlns:a16="http://schemas.microsoft.com/office/drawing/2014/main" id="{58088CEC-D92D-4C76-A17E-A4036ED7C028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40063454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Alatunnisteen paikkamerkki 3">
            <a:extLst>
              <a:ext uri="{FF2B5EF4-FFF2-40B4-BE49-F238E27FC236}">
                <a16:creationId xmlns:a16="http://schemas.microsoft.com/office/drawing/2014/main" id="{D70A0DBA-6EFC-44A3-885A-0EE5DC468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9416" y="6400378"/>
            <a:ext cx="3816424" cy="324000"/>
          </a:xfrm>
        </p:spPr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13" name="Dian numeron paikkamerkki 4">
            <a:extLst>
              <a:ext uri="{FF2B5EF4-FFF2-40B4-BE49-F238E27FC236}">
                <a16:creationId xmlns:a16="http://schemas.microsoft.com/office/drawing/2014/main" id="{CC15DA1A-D40E-41A3-BEDA-93A6DB7F5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4000" y="6400378"/>
            <a:ext cx="425416" cy="324000"/>
          </a:xfrm>
        </p:spPr>
        <p:txBody>
          <a:bodyPr/>
          <a:lstStyle/>
          <a:p>
            <a:fld id="{DA6950FC-F01D-432E-92A0-E4475BC39D8F}" type="slidenum">
              <a:rPr lang="fi-FI" smtClean="0"/>
              <a:pPr/>
              <a:t>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83285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5">
            <a:extLst>
              <a:ext uri="{FF2B5EF4-FFF2-40B4-BE49-F238E27FC236}">
                <a16:creationId xmlns:a16="http://schemas.microsoft.com/office/drawing/2014/main" id="{376E2079-8D16-475C-BA98-E50FA743E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999" y="0"/>
            <a:ext cx="11248353" cy="1116000"/>
          </a:xfrm>
        </p:spPr>
        <p:txBody>
          <a:bodyPr/>
          <a:lstStyle/>
          <a:p>
            <a:r>
              <a:rPr lang="fi-FI" dirty="0"/>
              <a:t>24. Arvioikaa seuraavia liiketoiminnan digitalisoitumisesta syntyvien mahdollisuuksien merkitystä yrityksellenne, %  2/2</a:t>
            </a:r>
          </a:p>
        </p:txBody>
      </p:sp>
      <p:graphicFrame>
        <p:nvGraphicFramePr>
          <p:cNvPr id="3" name="Sisällön paikkamerkki 2">
            <a:extLst>
              <a:ext uri="{FF2B5EF4-FFF2-40B4-BE49-F238E27FC236}">
                <a16:creationId xmlns:a16="http://schemas.microsoft.com/office/drawing/2014/main" id="{D7DCC35B-2616-4510-832C-1D685704CD9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49037361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1883024-85A9-468C-9257-209BDCEBD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9416" y="6400378"/>
            <a:ext cx="3816424" cy="324000"/>
          </a:xfrm>
        </p:spPr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0B6C034-028C-471F-9FBC-5B264841F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4000" y="6400378"/>
            <a:ext cx="425416" cy="324000"/>
          </a:xfrm>
        </p:spPr>
        <p:txBody>
          <a:bodyPr/>
          <a:lstStyle/>
          <a:p>
            <a:fld id="{DA6950FC-F01D-432E-92A0-E4475BC39D8F}" type="slidenum">
              <a:rPr lang="fi-FI" smtClean="0"/>
              <a:pPr/>
              <a:t>25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24521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26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25. Tekikö yrityksenne yhteistyötä korkeakoulujen tai tutkimuslaitosten kanssa vuonna 2021?,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68439520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664869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27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/>
              <a:t>26. Minkälaista yhteistyötä yrityksenne teki korkeakoulujen tai tutkimuslaitosten kanssa vuonna 2021?, % yrityksistä jotka tekivät yhteistyötä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36747883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244350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28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/>
              <a:t>27. Mihin tuloksiin yrityksenne yhteistyö korkeakoulujen tai tutkimuslaitosten kanssa on johtanut tai sen odotetaan johtavan vuoden 2022 loppuun mennessä?, % yrityksistä jotka tekivät yhteistyötä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78954850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47401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29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28. Tekikö yrityksenne yhteistyötä seuraavien tahojen kanssa vuonna 2021?, % yrityksistä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44053548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15226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 Yleiset suhdannenäkymät </a:t>
            </a:r>
            <a:br>
              <a:rPr lang="fi-FI" dirty="0"/>
            </a:br>
            <a:r>
              <a:rPr lang="fi-FI" dirty="0"/>
              <a:t>lähimmän vuoden aikana, saldoluku (%) 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85F7097C-C80C-450A-A6F5-86D620FB9D32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75193177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918633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30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/>
              <a:t>29. Minkälaista yhteistyötä yrityksenne teki muiden tahojen kanssa vuonna 2021?, % yrityksistä jotka tekivät yhteistyötä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16053452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211495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31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/>
              <a:t>30. Mihin tuloksiin yrityksenne yhteistyö muiden tahojen kanssa on johtanut tai sen odotetaan johtavan vuoden 2022 loppuun mennessä?, % yrityksistä jotka tekivät yhteistyötä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12288852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039562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5">
            <a:extLst>
              <a:ext uri="{FF2B5EF4-FFF2-40B4-BE49-F238E27FC236}">
                <a16:creationId xmlns:a16="http://schemas.microsoft.com/office/drawing/2014/main" id="{376E2079-8D16-475C-BA98-E50FA743E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999" y="0"/>
            <a:ext cx="11248353" cy="1116000"/>
          </a:xfrm>
        </p:spPr>
        <p:txBody>
          <a:bodyPr/>
          <a:lstStyle/>
          <a:p>
            <a:r>
              <a:rPr lang="fi-FI" sz="2400" dirty="0"/>
              <a:t>31. Onko Venäjän hyökkäys Ukrainaan vaikuttanut yrityksenne liiketoimintaan ja / tai tuotantoon?, % yrityksistä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1883024-85A9-468C-9257-209BDCEBD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9416" y="6400378"/>
            <a:ext cx="3816424" cy="324000"/>
          </a:xfrm>
        </p:spPr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0B6C034-028C-471F-9FBC-5B264841F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4000" y="6400378"/>
            <a:ext cx="425416" cy="324000"/>
          </a:xfrm>
        </p:spPr>
        <p:txBody>
          <a:bodyPr/>
          <a:lstStyle/>
          <a:p>
            <a:fld id="{DA6950FC-F01D-432E-92A0-E4475BC39D8F}" type="slidenum">
              <a:rPr lang="fi-FI" smtClean="0"/>
              <a:pPr/>
              <a:t>32</a:t>
            </a:fld>
            <a:endParaRPr lang="fi-FI" dirty="0"/>
          </a:p>
        </p:txBody>
      </p:sp>
      <p:graphicFrame>
        <p:nvGraphicFramePr>
          <p:cNvPr id="8" name="Sisällön paikkamerkki 2">
            <a:extLst>
              <a:ext uri="{FF2B5EF4-FFF2-40B4-BE49-F238E27FC236}">
                <a16:creationId xmlns:a16="http://schemas.microsoft.com/office/drawing/2014/main" id="{8737FBD4-BA28-4A0C-8D2C-C5625DE6030D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60836483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93928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33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/>
              <a:t>32. Mihin kielteiset vaikutukset liiketoiminnassa / tuotannossa ovat kohdistuneet?, % yrityksistä joihin Venäjän hyökkäys Ukrainaan on vaikuttanut kielteisesti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49289715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321702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2373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Liikevaihdon suhdannenäkymät </a:t>
            </a:r>
            <a:br>
              <a:rPr lang="fi-FI" dirty="0"/>
            </a:br>
            <a:r>
              <a:rPr lang="fi-FI" dirty="0"/>
              <a:t>lähimmän vuoden aikana, saldoluku (%) </a:t>
            </a:r>
          </a:p>
        </p:txBody>
      </p:sp>
      <p:graphicFrame>
        <p:nvGraphicFramePr>
          <p:cNvPr id="8" name="Sisällön paikkamerkki 2">
            <a:extLst>
              <a:ext uri="{FF2B5EF4-FFF2-40B4-BE49-F238E27FC236}">
                <a16:creationId xmlns:a16="http://schemas.microsoft.com/office/drawing/2014/main" id="{AE401F5C-C2B7-78CE-29F1-E70E3234F208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64025609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7451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4. Kannattavuuden suhdannenäkymät </a:t>
            </a:r>
            <a:br>
              <a:rPr lang="fi-FI" dirty="0"/>
            </a:br>
            <a:r>
              <a:rPr lang="fi-FI" dirty="0"/>
              <a:t>lähimmän vuoden aikana, saldoluku (%) </a:t>
            </a:r>
          </a:p>
        </p:txBody>
      </p:sp>
      <p:graphicFrame>
        <p:nvGraphicFramePr>
          <p:cNvPr id="8" name="Sisällön paikkamerkki 2">
            <a:extLst>
              <a:ext uri="{FF2B5EF4-FFF2-40B4-BE49-F238E27FC236}">
                <a16:creationId xmlns:a16="http://schemas.microsoft.com/office/drawing/2014/main" id="{839913B0-3D77-0AEB-B42E-1F7088C3DF91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37295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32328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5. Henkilökunnan määrän muutosodotukset </a:t>
            </a:r>
            <a:br>
              <a:rPr lang="fi-FI" dirty="0"/>
            </a:br>
            <a:r>
              <a:rPr lang="fi-FI" dirty="0"/>
              <a:t>seuraavan vuoden aikana, saldoluku (%) </a:t>
            </a:r>
          </a:p>
        </p:txBody>
      </p:sp>
      <p:graphicFrame>
        <p:nvGraphicFramePr>
          <p:cNvPr id="8" name="Sisällön paikkamerkki 2">
            <a:extLst>
              <a:ext uri="{FF2B5EF4-FFF2-40B4-BE49-F238E27FC236}">
                <a16:creationId xmlns:a16="http://schemas.microsoft.com/office/drawing/2014/main" id="{0036EE00-A8D4-31E3-6CBE-7B60388D7E75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48525107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28019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6. Pk-yritysten kasvuhakuisuus, % 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85F7097C-C80C-450A-A6F5-86D620FB9D32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78659535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56991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7. Pk-yritysten toiminta ulkomailla, % yrityksistä </a:t>
            </a:r>
          </a:p>
        </p:txBody>
      </p:sp>
      <p:graphicFrame>
        <p:nvGraphicFramePr>
          <p:cNvPr id="8" name="Sisällön paikkamerkki 2">
            <a:extLst>
              <a:ext uri="{FF2B5EF4-FFF2-40B4-BE49-F238E27FC236}">
                <a16:creationId xmlns:a16="http://schemas.microsoft.com/office/drawing/2014/main" id="{FDC44BDC-05E9-446B-869F-ACE124FB362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64004916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kstiruutu 8">
            <a:extLst>
              <a:ext uri="{FF2B5EF4-FFF2-40B4-BE49-F238E27FC236}">
                <a16:creationId xmlns:a16="http://schemas.microsoft.com/office/drawing/2014/main" id="{B4599C31-6091-4EED-9B8B-6361B8BFC078}"/>
              </a:ext>
            </a:extLst>
          </p:cNvPr>
          <p:cNvSpPr txBox="1"/>
          <p:nvPr/>
        </p:nvSpPr>
        <p:spPr>
          <a:xfrm>
            <a:off x="500214" y="1920418"/>
            <a:ext cx="4511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fi-FI" b="1" dirty="0">
                <a:solidFill>
                  <a:prstClr val="black"/>
                </a:solidFill>
                <a:latin typeface="Arial" panose="020B0604020202020204" pitchFamily="34" charset="0"/>
                <a:ea typeface="MS PGothic" charset="0"/>
                <a:cs typeface="Arial" panose="020B0604020202020204" pitchFamily="34" charset="0"/>
              </a:rPr>
              <a:t>Liiketoiminnan muodot ulkomailla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fi-FI" b="1" dirty="0">
                <a:solidFill>
                  <a:prstClr val="black"/>
                </a:solidFill>
                <a:latin typeface="Arial" panose="020B0604020202020204" pitchFamily="34" charset="0"/>
                <a:ea typeface="MS PGothic" charset="0"/>
                <a:cs typeface="Arial" panose="020B0604020202020204" pitchFamily="34" charset="0"/>
              </a:rPr>
              <a:t>toimivilla pk-yrityksillä</a:t>
            </a:r>
          </a:p>
        </p:txBody>
      </p:sp>
    </p:spTree>
    <p:extLst>
      <p:ext uri="{BB962C8B-B14F-4D97-AF65-F5344CB8AC3E}">
        <p14:creationId xmlns:p14="http://schemas.microsoft.com/office/powerpoint/2010/main" val="4032868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0989C3-CC2F-4687-AC4C-40A01D0B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Pk-yritysbarometri, syksy 2022 alueraportti, 7.9.2022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94F8F2C-6E06-4067-9A48-86FF471A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950FC-F01D-432E-92A0-E4475BC39D8F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C7171FCE-652B-4927-BD59-358EC21E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8. Viennin osuus suoraa vientitoimintaa harjoittavien</a:t>
            </a:r>
            <a:br>
              <a:rPr lang="fi-FI" dirty="0"/>
            </a:br>
            <a:r>
              <a:rPr lang="fi-FI" dirty="0"/>
              <a:t>yritysten kokonaisliikevaihdosta vuonna 2022, % yrityksistä </a:t>
            </a:r>
          </a:p>
        </p:txBody>
      </p:sp>
      <p:graphicFrame>
        <p:nvGraphicFramePr>
          <p:cNvPr id="7" name="Sisällön paikkamerkki 2">
            <a:extLst>
              <a:ext uri="{FF2B5EF4-FFF2-40B4-BE49-F238E27FC236}">
                <a16:creationId xmlns:a16="http://schemas.microsoft.com/office/drawing/2014/main" id="{2AFC900B-381F-4CC2-82C4-3BC05FDC350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49270431"/>
              </p:ext>
            </p:extLst>
          </p:nvPr>
        </p:nvGraphicFramePr>
        <p:xfrm>
          <a:off x="414338" y="1416050"/>
          <a:ext cx="11247437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234931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15-20|DL:0"/>
  <p:tag name="PPADDMETHOD1" val="AM:5|TM:0|TC:1|TR:1"/>
  <p:tag name="PPGRIDAREAS1" val="DH:1|DC:0|DA:2|PF:271|ST:-1|FC:1|LC:19|OC:18|OR:26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7|SR:202-217|DL:0"/>
  <p:tag name="PPADDMETHOD1" val="AM:5|TM:0|TC:1|TR:1"/>
  <p:tag name="PPGRIDAREAS1" val="DH:1|DC:0|DA:2|PF:271|ST:-1|FC:1|LC:19|OC:18|OR:26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7|SR:202-217|DL:0"/>
  <p:tag name="PPADDMETHOD1" val="AM:5|TM:0|TC:1|TR:1"/>
  <p:tag name="PPGRIDAREAS1" val="DH:1|DC:0|DA:2|PF:271|ST:-1|FC:1|LC:19|OC:18|OR:26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1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4-5,22|SR:2-36|DL:0"/>
  <p:tag name="PPADDMETHOD1" val="AM:5|TM:0|TC:1|TR:1"/>
  <p:tag name="PPGRIDAREAS1" val="DH:1|DC:0|DA:2|PF:104|ST:-1|FC:1|LC:33|OC:32|OR:10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7|SR:202-217|DL:0"/>
  <p:tag name="PPADDMETHOD1" val="AM:5|TM:0|TC:1|TR:1"/>
  <p:tag name="PPGRIDAREAS1" val="DH:1|DC:0|DA:2|PF:271|ST:-1|FC:1|LC:19|OC:18|OR:269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7|SR:202-217|DL:0"/>
  <p:tag name="PPADDMETHOD1" val="AM:5|TM:0|TC:1|TR:1"/>
  <p:tag name="PPGRIDAREAS1" val="DH:1|DC:0|DA:2|PF:271|ST:-1|FC:1|LC:19|OC:18|OR:269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1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4-5,22|SR:2-36|DL:0"/>
  <p:tag name="PPADDMETHOD1" val="AM:5|TM:0|TC:1|TR:1"/>
  <p:tag name="PPGRIDAREAS1" val="DH:1|DC:0|DA:2|PF:104|ST:-1|FC:1|LC:33|OC:32|OR:10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7|SR:202-217|DL:0"/>
  <p:tag name="PPADDMETHOD1" val="AM:5|TM:0|TC:1|TR:1"/>
  <p:tag name="PPGRIDAREAS1" val="DH:1|DC:0|DA:2|PF:271|ST:-1|FC:1|LC:19|OC:18|OR:269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1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4-5,22|SR:2-36|DL:0"/>
  <p:tag name="PPADDMETHOD1" val="AM:5|TM:0|TC:1|TR:1"/>
  <p:tag name="PPGRIDAREAS1" val="DH:1|DC:0|DA:2|PF:104|ST:-1|FC:1|LC:33|OC:32|OR:10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1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4-5,22|SR:2-36|DL:0"/>
  <p:tag name="PPADDMETHOD1" val="AM:5|TM:0|TC:1|TR:1"/>
  <p:tag name="PPGRIDAREAS1" val="DH:1|DC:0|DA:2|PF:104|ST:-1|FC:1|LC:33|OC:32|OR:10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1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4-5,22|SR:2-36|DL:0"/>
  <p:tag name="PPADDMETHOD1" val="AM:5|TM:0|TC:1|TR:1"/>
  <p:tag name="PPGRIDAREAS1" val="DH:1|DC:0|DA:2|PF:104|ST:-1|FC:1|LC:33|OC:32|OR:10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36-44|DL:0"/>
  <p:tag name="PPADDMETHOD1" val="AM:5|TM:0|TC:1|TR:1"/>
  <p:tag name="PPGRIDAREAS1" val="DH:1|DC:0|DA:2|PF:271|ST:-1|FC:1|LC:19|OC:18|OR:26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ACTIONCOUNT" val="1"/>
  <p:tag name="PPACTIONTYPE1" val="Data"/>
  <p:tag name="PPDATASOURCE1" val="2"/>
  <p:tag name="PPDATATABLE1" val="0"/>
  <p:tag name="PPFILTERSTRING1" val="TBR:0|TBC:0|NDFR:0|NDFC:0|NDTR:0|NDTC:0|QT:0|BNR:1|STB:1|DA:1|DSC:1|SST:1|SSV:0|SBV:1|OSC:1|OBR:0|RSV:1|RBV:0|PRF:0|PSF:0|IB:0|SLM:0|BS:F|RH:0|TC:1|DP:-1|NIP:0|NID:0|SP:0|MN:0|SS:::|RF:00000000000000000000000000|XPR:1|XPC:1|LDR:|LDC:|BAR:2|STC:2|SA:0,0,0,0|SI:|IER:String^IncludeWithLabels|IEC:String^IncludeWithLabels|SR:|SC:|SX:"/>
  <p:tag name="PPSELECTEDAREA1" val="SC:1-3|SR:56-59|DL:0"/>
  <p:tag name="PPADDMETHOD1" val="AM:5|TM:0|TC:1|TR:1"/>
  <p:tag name="PPGRIDAREAS1" val="DH:1|DC:0|DA:2|PF:271|ST:-1|FC:1|LC:19|OC:18|OR:269"/>
</p:tagLst>
</file>

<file path=ppt/theme/theme1.xml><?xml version="1.0" encoding="utf-8"?>
<a:theme xmlns:a="http://schemas.openxmlformats.org/drawingml/2006/main" name="Suomen Yrittajat">
  <a:themeElements>
    <a:clrScheme name="Suomen Yrittajat">
      <a:dk1>
        <a:sysClr val="windowText" lastClr="000000"/>
      </a:dk1>
      <a:lt1>
        <a:sysClr val="window" lastClr="FFFFFF"/>
      </a:lt1>
      <a:dk2>
        <a:srgbClr val="00A3DA"/>
      </a:dk2>
      <a:lt2>
        <a:srgbClr val="EEECE1"/>
      </a:lt2>
      <a:accent1>
        <a:srgbClr val="00A3DA"/>
      </a:accent1>
      <a:accent2>
        <a:srgbClr val="000000"/>
      </a:accent2>
      <a:accent3>
        <a:srgbClr val="919191"/>
      </a:accent3>
      <a:accent4>
        <a:srgbClr val="E9573F"/>
      </a:accent4>
      <a:accent5>
        <a:srgbClr val="78BD53"/>
      </a:accent5>
      <a:accent6>
        <a:srgbClr val="114A90"/>
      </a:accent6>
      <a:hlink>
        <a:srgbClr val="00A3DA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50000"/>
          </a:schemeClr>
        </a:solidFill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k-yritysbarometri.potx" id="{D832E768-8624-4EC1-82AE-4C98511B0B8C}" vid="{FC379844-04B6-4EBD-8673-CE03A2798A61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A135C846D638248B4D3A661368F8B83" ma:contentTypeVersion="11" ma:contentTypeDescription="Luo uusi asiakirja." ma:contentTypeScope="" ma:versionID="3cd45dfebd39291c59e6a4e3fa46c807">
  <xsd:schema xmlns:xsd="http://www.w3.org/2001/XMLSchema" xmlns:xs="http://www.w3.org/2001/XMLSchema" xmlns:p="http://schemas.microsoft.com/office/2006/metadata/properties" xmlns:ns2="f1b76e33-7fd6-482e-8f3a-cc82ba2e33f4" xmlns:ns3="50d36849-00b9-4c7b-9f04-34e7397bf23d" targetNamespace="http://schemas.microsoft.com/office/2006/metadata/properties" ma:root="true" ma:fieldsID="be0a7be8d74fe57a884207cb392411d9" ns2:_="" ns3:_="">
    <xsd:import namespace="f1b76e33-7fd6-482e-8f3a-cc82ba2e33f4"/>
    <xsd:import namespace="50d36849-00b9-4c7b-9f04-34e7397bf2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76e33-7fd6-482e-8f3a-cc82ba2e33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Kuvien tunnisteet" ma:readOnly="false" ma:fieldId="{5cf76f15-5ced-4ddc-b409-7134ff3c332f}" ma:taxonomyMulti="true" ma:sspId="870c06c3-a347-4ed9-acb0-c439f3bcb57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d36849-00b9-4c7b-9f04-34e7397bf23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8708a40a-ca37-4aac-b5a1-f7764b6192a0}" ma:internalName="TaxCatchAll" ma:showField="CatchAllData" ma:web="50d36849-00b9-4c7b-9f04-34e7397bf2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1b76e33-7fd6-482e-8f3a-cc82ba2e33f4">
      <Terms xmlns="http://schemas.microsoft.com/office/infopath/2007/PartnerControls"/>
    </lcf76f155ced4ddcb4097134ff3c332f>
    <TaxCatchAll xmlns="50d36849-00b9-4c7b-9f04-34e7397bf23d" xsi:nil="true"/>
    <SharedWithUsers xmlns="50d36849-00b9-4c7b-9f04-34e7397bf23d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0AE067-0DB6-4BD4-85E7-AFBADC0F7E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b76e33-7fd6-482e-8f3a-cc82ba2e33f4"/>
    <ds:schemaRef ds:uri="50d36849-00b9-4c7b-9f04-34e7397bf2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D0253A-5FE7-4818-ACB8-96FB25F54141}">
  <ds:schemaRefs>
    <ds:schemaRef ds:uri="http://schemas.microsoft.com/office/infopath/2007/PartnerControls"/>
    <ds:schemaRef ds:uri="73cf9049-beeb-4cc3-b2f4-b90b9bc8106c"/>
    <ds:schemaRef ds:uri="http://purl.org/dc/terms/"/>
    <ds:schemaRef ds:uri="http://www.w3.org/XML/1998/namespace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5d7bd125-e2e7-4b18-8611-8f5ba5bbf28e"/>
    <ds:schemaRef ds:uri="http://schemas.microsoft.com/office/2006/metadata/properties"/>
    <ds:schemaRef ds:uri="f1b76e33-7fd6-482e-8f3a-cc82ba2e33f4"/>
    <ds:schemaRef ds:uri="50d36849-00b9-4c7b-9f04-34e7397bf23d"/>
  </ds:schemaRefs>
</ds:datastoreItem>
</file>

<file path=customXml/itemProps3.xml><?xml version="1.0" encoding="utf-8"?>
<ds:datastoreItem xmlns:ds="http://schemas.openxmlformats.org/officeDocument/2006/customXml" ds:itemID="{AF8712C0-213E-4A95-995C-8C41BDC9B8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Pk-yritysbarometri</Template>
  <TotalTime>8209</TotalTime>
  <Words>740</Words>
  <Application>Microsoft Office PowerPoint</Application>
  <PresentationFormat>Laajakuva</PresentationFormat>
  <Paragraphs>103</Paragraphs>
  <Slides>34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34</vt:i4>
      </vt:variant>
    </vt:vector>
  </HeadingPairs>
  <TitlesOfParts>
    <vt:vector size="35" baseType="lpstr">
      <vt:lpstr>Suomen Yrittajat</vt:lpstr>
      <vt:lpstr>Pk-yritysbarometri</vt:lpstr>
      <vt:lpstr>1. Yritysten osuudet eri toimialoilla, % </vt:lpstr>
      <vt:lpstr>2. Yleiset suhdannenäkymät  lähimmän vuoden aikana, saldoluku (%) </vt:lpstr>
      <vt:lpstr>3. Liikevaihdon suhdannenäkymät  lähimmän vuoden aikana, saldoluku (%) </vt:lpstr>
      <vt:lpstr>4. Kannattavuuden suhdannenäkymät  lähimmän vuoden aikana, saldoluku (%) </vt:lpstr>
      <vt:lpstr>5. Henkilökunnan määrän muutosodotukset  seuraavan vuoden aikana, saldoluku (%) </vt:lpstr>
      <vt:lpstr>6. Pk-yritysten kasvuhakuisuus, % </vt:lpstr>
      <vt:lpstr>7. Pk-yritysten toiminta ulkomailla, % yrityksistä </vt:lpstr>
      <vt:lpstr>8. Viennin osuus suoraa vientitoimintaa harjoittavien yritysten kokonaisliikevaihdosta vuonna 2022, % yrityksistä </vt:lpstr>
      <vt:lpstr>9. Yritysten markkina-alueet ulkomailla, % yrityksistä, joilla on toimintaa  ulkomailla</vt:lpstr>
      <vt:lpstr>10. Onko käytetty kansainvälistymiseen liittyviä palveluita viimeisen vuoden aikana, % yrityksistä</vt:lpstr>
      <vt:lpstr>11. Onko tarvetta hyödyntää kansainvälistymispalveluita seuraavan 12 kk aikana?, % yrityksistä</vt:lpstr>
      <vt:lpstr>12. Yritystoiminnan 3 tärkeintä kehittämistarvetta, % yrityksistä</vt:lpstr>
      <vt:lpstr>13. Yrityksen kehittämisen pahimmat ulkopuoliset esteet, (tärkeimmäksi koettu kehittämisen este), % yrityksistä</vt:lpstr>
      <vt:lpstr>14. Onko yrityksellänne ollut maksuvaikeuksia viimeisen 3 kuukauden aikana?, % yrityksistä</vt:lpstr>
      <vt:lpstr>15. Onko yrityksellänne ollut viimeisen 12 kk aikana tarve hankkia rahoitusta?, % yrityksistä</vt:lpstr>
      <vt:lpstr>16. Tärkein syy sille, ettei ole hakenut tai saanut rahoitusta, % yrityksistä</vt:lpstr>
      <vt:lpstr>17. Mihin käyttötarkoituksiin on pääasiassa haettu rahoitusta?, % yrityksistä</vt:lpstr>
      <vt:lpstr>18. Onko rahoituksen saanti tai sen ehdot vaikeuttaneet yrityksenne jonkin hankkeen toteutumista?, % yrityksistä</vt:lpstr>
      <vt:lpstr>19. Mistä aikoo ottaa ulkopuolista rahoitusta?, % yrityksistä, jotka aikovat ottaa ulkopuolista rahoitusta</vt:lpstr>
      <vt:lpstr>20. Mihin käyttötarkoituksiin aiotte pääasiassa ottaa ulkoista rahoitusta?,  % yrityksistä, jotka aikovat ottaa ulkopuolista rahoitusta</vt:lpstr>
      <vt:lpstr>21. Vaikuttaako rahoituksen saatavuus ja sen ehdot mahdollisuuksiinne vastata  kysynnän elpymiseen?, % yrityksistä</vt:lpstr>
      <vt:lpstr>22. Digitaaliset työkalut ja palvelut, joita pk-yritykset aikovat ottaa käyttöön seuraavien 12 kk:n aikana, % yrityksistä</vt:lpstr>
      <vt:lpstr>23. Arvioikaa seuraavia liiketoiminnan digitalisoitumisesta syntyvien mahdollisuuksien merkitystä yrityksellenne, %  1/2</vt:lpstr>
      <vt:lpstr>24. Arvioikaa seuraavia liiketoiminnan digitalisoitumisesta syntyvien mahdollisuuksien merkitystä yrityksellenne, %  2/2</vt:lpstr>
      <vt:lpstr>25. Tekikö yrityksenne yhteistyötä korkeakoulujen tai tutkimuslaitosten kanssa vuonna 2021?, % yrityksistä</vt:lpstr>
      <vt:lpstr>26. Minkälaista yhteistyötä yrityksenne teki korkeakoulujen tai tutkimuslaitosten kanssa vuonna 2021?, % yrityksistä jotka tekivät yhteistyötä</vt:lpstr>
      <vt:lpstr>27. Mihin tuloksiin yrityksenne yhteistyö korkeakoulujen tai tutkimuslaitosten kanssa on johtanut tai sen odotetaan johtavan vuoden 2022 loppuun mennessä?, % yrityksistä jotka tekivät yhteistyötä</vt:lpstr>
      <vt:lpstr>28. Tekikö yrityksenne yhteistyötä seuraavien tahojen kanssa vuonna 2021?, % yrityksistä</vt:lpstr>
      <vt:lpstr>29. Minkälaista yhteistyötä yrityksenne teki muiden tahojen kanssa vuonna 2021?, % yrityksistä jotka tekivät yhteistyötä</vt:lpstr>
      <vt:lpstr>30. Mihin tuloksiin yrityksenne yhteistyö muiden tahojen kanssa on johtanut tai sen odotetaan johtavan vuoden 2022 loppuun mennessä?, % yrityksistä jotka tekivät yhteistyötä</vt:lpstr>
      <vt:lpstr>31. Onko Venäjän hyökkäys Ukrainaan vaikuttanut yrityksenne liiketoimintaan ja / tai tuotantoon?, % yrityksistä</vt:lpstr>
      <vt:lpstr>32. Mihin kielteiset vaikutukset liiketoiminnassa / tuotannossa ovat kohdistuneet?, % yrityksistä joihin Venäjän hyökkäys Ukrainaan on vaikuttanut kielteisesti</vt:lpstr>
      <vt:lpstr>PowerPoint-esitys</vt:lpstr>
    </vt:vector>
  </TitlesOfParts>
  <Company>Suomen Yrittäjät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Pk-yritysbarometri</dc:title>
  <dc:creator>Pirkko Herttovuo</dc:creator>
  <cp:lastModifiedBy>Johanna Kinnari</cp:lastModifiedBy>
  <cp:revision>444</cp:revision>
  <dcterms:created xsi:type="dcterms:W3CDTF">2020-01-07T09:46:12Z</dcterms:created>
  <dcterms:modified xsi:type="dcterms:W3CDTF">2022-09-01T08:18:38Z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0x0101008A135C846D638248B4D3A661368F8B83</vt:lpwstr>
  </property>
  <property fmtid="{D5CDD505-2E9C-101B-9397-08002B2CF9AE}" pid="3" name="Order">
    <vt:r8>10200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</Properties>
</file>