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ppt/tags/tag3.xml" ContentType="application/vnd.openxmlformats-officedocument.presentationml.tags+xml"/>
  <Override PartName="/ppt/charts/chart3.xml" ContentType="application/vnd.openxmlformats-officedocument.drawingml.chart+xml"/>
  <Override PartName="/ppt/tags/tag4.xml" ContentType="application/vnd.openxmlformats-officedocument.presentationml.tags+xml"/>
  <Override PartName="/ppt/charts/chart4.xml" ContentType="application/vnd.openxmlformats-officedocument.drawingml.chart+xml"/>
  <Override PartName="/ppt/tags/tag5.xml" ContentType="application/vnd.openxmlformats-officedocument.presentationml.tags+xml"/>
  <Override PartName="/ppt/charts/chart5.xml" ContentType="application/vnd.openxmlformats-officedocument.drawingml.chart+xml"/>
  <Override PartName="/ppt/tags/tag6.xml" ContentType="application/vnd.openxmlformats-officedocument.presentationml.tags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tags/tag7.xml" ContentType="application/vnd.openxmlformats-officedocument.presentationml.tags+xml"/>
  <Override PartName="/ppt/charts/chart7.xml" ContentType="application/vnd.openxmlformats-officedocument.drawingml.chart+xml"/>
  <Override PartName="/ppt/tags/tag8.xml" ContentType="application/vnd.openxmlformats-officedocument.presentationml.tags+xml"/>
  <Override PartName="/ppt/charts/chart8.xml" ContentType="application/vnd.openxmlformats-officedocument.drawingml.chart+xml"/>
  <Override PartName="/ppt/tags/tag9.xml" ContentType="application/vnd.openxmlformats-officedocument.presentationml.tags+xml"/>
  <Override PartName="/ppt/charts/chart9.xml" ContentType="application/vnd.openxmlformats-officedocument.drawingml.chart+xml"/>
  <Override PartName="/ppt/tags/tag10.xml" ContentType="application/vnd.openxmlformats-officedocument.presentationml.tags+xml"/>
  <Override PartName="/ppt/charts/chart10.xml" ContentType="application/vnd.openxmlformats-officedocument.drawingml.chart+xml"/>
  <Override PartName="/ppt/tags/tag11.xml" ContentType="application/vnd.openxmlformats-officedocument.presentationml.tags+xml"/>
  <Override PartName="/ppt/charts/chart11.xml" ContentType="application/vnd.openxmlformats-officedocument.drawingml.chart+xml"/>
  <Override PartName="/ppt/tags/tag12.xml" ContentType="application/vnd.openxmlformats-officedocument.presentationml.tags+xml"/>
  <Override PartName="/ppt/charts/chart12.xml" ContentType="application/vnd.openxmlformats-officedocument.drawingml.chart+xml"/>
  <Override PartName="/ppt/tags/tag13.xml" ContentType="application/vnd.openxmlformats-officedocument.presentationml.tags+xml"/>
  <Override PartName="/ppt/charts/chart13.xml" ContentType="application/vnd.openxmlformats-officedocument.drawingml.chart+xml"/>
  <Override PartName="/ppt/tags/tag14.xml" ContentType="application/vnd.openxmlformats-officedocument.presentationml.tags+xml"/>
  <Override PartName="/ppt/charts/chart14.xml" ContentType="application/vnd.openxmlformats-officedocument.drawingml.chart+xml"/>
  <Override PartName="/ppt/tags/tag15.xml" ContentType="application/vnd.openxmlformats-officedocument.presentationml.tags+xml"/>
  <Override PartName="/ppt/charts/chart15.xml" ContentType="application/vnd.openxmlformats-officedocument.drawingml.chart+xml"/>
  <Override PartName="/ppt/tags/tag16.xml" ContentType="application/vnd.openxmlformats-officedocument.presentationml.tags+xml"/>
  <Override PartName="/ppt/charts/chart16.xml" ContentType="application/vnd.openxmlformats-officedocument.drawingml.chart+xml"/>
  <Override PartName="/ppt/tags/tag17.xml" ContentType="application/vnd.openxmlformats-officedocument.presentationml.tags+xml"/>
  <Override PartName="/ppt/charts/chart17.xml" ContentType="application/vnd.openxmlformats-officedocument.drawingml.chart+xml"/>
  <Override PartName="/ppt/tags/tag18.xml" ContentType="application/vnd.openxmlformats-officedocument.presentationml.tags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tags/tag19.xml" ContentType="application/vnd.openxmlformats-officedocument.presentationml.tags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tags/tag20.xml" ContentType="application/vnd.openxmlformats-officedocument.presentationml.tags+xml"/>
  <Override PartName="/ppt/charts/chart23.xml" ContentType="application/vnd.openxmlformats-officedocument.drawingml.chart+xml"/>
  <Override PartName="/ppt/tags/tag21.xml" ContentType="application/vnd.openxmlformats-officedocument.presentationml.tags+xml"/>
  <Override PartName="/ppt/charts/chart24.xml" ContentType="application/vnd.openxmlformats-officedocument.drawingml.chart+xml"/>
  <Override PartName="/ppt/tags/tag22.xml" ContentType="application/vnd.openxmlformats-officedocument.presentationml.tags+xml"/>
  <Override PartName="/ppt/charts/chart25.xml" ContentType="application/vnd.openxmlformats-officedocument.drawingml.chart+xml"/>
  <Override PartName="/ppt/tags/tag23.xml" ContentType="application/vnd.openxmlformats-officedocument.presentationml.tags+xml"/>
  <Override PartName="/ppt/charts/chart26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48" r:id="rId4"/>
  </p:sldMasterIdLst>
  <p:notesMasterIdLst>
    <p:notesMasterId r:id="rId33"/>
  </p:notesMasterIdLst>
  <p:sldIdLst>
    <p:sldId id="300" r:id="rId5"/>
    <p:sldId id="264" r:id="rId6"/>
    <p:sldId id="266" r:id="rId7"/>
    <p:sldId id="265" r:id="rId8"/>
    <p:sldId id="305" r:id="rId9"/>
    <p:sldId id="304" r:id="rId10"/>
    <p:sldId id="269" r:id="rId11"/>
    <p:sldId id="285" r:id="rId12"/>
    <p:sldId id="270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261" r:id="rId32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535353"/>
    <a:srgbClr val="00A3DA"/>
    <a:srgbClr val="F19048"/>
    <a:srgbClr val="000000"/>
    <a:srgbClr val="3F3F3F"/>
    <a:srgbClr val="FED139"/>
    <a:srgbClr val="BCE4F6"/>
    <a:srgbClr val="93C26B"/>
    <a:srgbClr val="0085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072566-4446-429D-8229-BF52DDA4B6D8}" v="1" dt="2022-02-08T07:15:03.25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35" autoAdjust="0"/>
  </p:normalViewPr>
  <p:slideViewPr>
    <p:cSldViewPr snapToGrid="0" showGuides="1">
      <p:cViewPr varScale="1">
        <p:scale>
          <a:sx n="114" d="100"/>
          <a:sy n="114" d="100"/>
        </p:scale>
        <p:origin x="414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a Broström-Hujanen" userId="6e5007d4-5590-4a75-a4cf-c46ecb9951bc" providerId="ADAL" clId="{16072566-4446-429D-8229-BF52DDA4B6D8}"/>
    <pc:docChg chg="modSld">
      <pc:chgData name="Merja Broström-Hujanen" userId="6e5007d4-5590-4a75-a4cf-c46ecb9951bc" providerId="ADAL" clId="{16072566-4446-429D-8229-BF52DDA4B6D8}" dt="2022-02-08T07:15:51.915" v="26" actId="20577"/>
      <pc:docMkLst>
        <pc:docMk/>
      </pc:docMkLst>
      <pc:sldChg chg="modSp mod">
        <pc:chgData name="Merja Broström-Hujanen" userId="6e5007d4-5590-4a75-a4cf-c46ecb9951bc" providerId="ADAL" clId="{16072566-4446-429D-8229-BF52DDA4B6D8}" dt="2022-02-08T07:15:10.954" v="19" actId="20577"/>
        <pc:sldMkLst>
          <pc:docMk/>
          <pc:sldMk cId="3136372281" sldId="265"/>
        </pc:sldMkLst>
        <pc:spChg chg="mod">
          <ac:chgData name="Merja Broström-Hujanen" userId="6e5007d4-5590-4a75-a4cf-c46ecb9951bc" providerId="ADAL" clId="{16072566-4446-429D-8229-BF52DDA4B6D8}" dt="2022-02-08T07:15:10.954" v="19" actId="20577"/>
          <ac:spMkLst>
            <pc:docMk/>
            <pc:sldMk cId="3136372281" sldId="265"/>
            <ac:spMk id="6" creationId="{C7171FCE-652B-4927-BD59-358EC21E2BDE}"/>
          </ac:spMkLst>
        </pc:spChg>
      </pc:sldChg>
      <pc:sldChg chg="modSp mod">
        <pc:chgData name="Merja Broström-Hujanen" userId="6e5007d4-5590-4a75-a4cf-c46ecb9951bc" providerId="ADAL" clId="{16072566-4446-429D-8229-BF52DDA4B6D8}" dt="2022-02-08T07:15:25.740" v="20" actId="20577"/>
        <pc:sldMkLst>
          <pc:docMk/>
          <pc:sldMk cId="2091873535" sldId="292"/>
        </pc:sldMkLst>
        <pc:spChg chg="mod">
          <ac:chgData name="Merja Broström-Hujanen" userId="6e5007d4-5590-4a75-a4cf-c46ecb9951bc" providerId="ADAL" clId="{16072566-4446-429D-8229-BF52DDA4B6D8}" dt="2022-02-08T07:15:25.740" v="20" actId="20577"/>
          <ac:spMkLst>
            <pc:docMk/>
            <pc:sldMk cId="2091873535" sldId="292"/>
            <ac:spMk id="6" creationId="{C7171FCE-652B-4927-BD59-358EC21E2BDE}"/>
          </ac:spMkLst>
        </pc:spChg>
      </pc:sldChg>
      <pc:sldChg chg="modSp mod">
        <pc:chgData name="Merja Broström-Hujanen" userId="6e5007d4-5590-4a75-a4cf-c46ecb9951bc" providerId="ADAL" clId="{16072566-4446-429D-8229-BF52DDA4B6D8}" dt="2022-02-08T07:14:31.536" v="17" actId="20577"/>
        <pc:sldMkLst>
          <pc:docMk/>
          <pc:sldMk cId="3277712483" sldId="300"/>
        </pc:sldMkLst>
        <pc:spChg chg="mod">
          <ac:chgData name="Merja Broström-Hujanen" userId="6e5007d4-5590-4a75-a4cf-c46ecb9951bc" providerId="ADAL" clId="{16072566-4446-429D-8229-BF52DDA4B6D8}" dt="2022-02-08T07:14:25.666" v="11" actId="20577"/>
          <ac:spMkLst>
            <pc:docMk/>
            <pc:sldMk cId="3277712483" sldId="300"/>
            <ac:spMk id="14" creationId="{CD551501-FBF5-4E76-9E0B-4E3C791831FD}"/>
          </ac:spMkLst>
        </pc:spChg>
        <pc:spChg chg="mod">
          <ac:chgData name="Merja Broström-Hujanen" userId="6e5007d4-5590-4a75-a4cf-c46ecb9951bc" providerId="ADAL" clId="{16072566-4446-429D-8229-BF52DDA4B6D8}" dt="2022-02-08T07:14:31.536" v="17" actId="20577"/>
          <ac:spMkLst>
            <pc:docMk/>
            <pc:sldMk cId="3277712483" sldId="300"/>
            <ac:spMk id="15" creationId="{C7925593-E295-48D9-B23B-E435F51AEACF}"/>
          </ac:spMkLst>
        </pc:spChg>
      </pc:sldChg>
      <pc:sldChg chg="modSp mod">
        <pc:chgData name="Merja Broström-Hujanen" userId="6e5007d4-5590-4a75-a4cf-c46ecb9951bc" providerId="ADAL" clId="{16072566-4446-429D-8229-BF52DDA4B6D8}" dt="2022-02-08T07:15:36.648" v="22" actId="20577"/>
        <pc:sldMkLst>
          <pc:docMk/>
          <pc:sldMk cId="3291002766" sldId="307"/>
        </pc:sldMkLst>
        <pc:spChg chg="mod">
          <ac:chgData name="Merja Broström-Hujanen" userId="6e5007d4-5590-4a75-a4cf-c46ecb9951bc" providerId="ADAL" clId="{16072566-4446-429D-8229-BF52DDA4B6D8}" dt="2022-02-08T07:15:36.648" v="22" actId="20577"/>
          <ac:spMkLst>
            <pc:docMk/>
            <pc:sldMk cId="3291002766" sldId="307"/>
            <ac:spMk id="6" creationId="{C7171FCE-652B-4927-BD59-358EC21E2BDE}"/>
          </ac:spMkLst>
        </pc:spChg>
      </pc:sldChg>
      <pc:sldChg chg="modSp mod">
        <pc:chgData name="Merja Broström-Hujanen" userId="6e5007d4-5590-4a75-a4cf-c46ecb9951bc" providerId="ADAL" clId="{16072566-4446-429D-8229-BF52DDA4B6D8}" dt="2022-02-08T07:15:46.786" v="24" actId="20577"/>
        <pc:sldMkLst>
          <pc:docMk/>
          <pc:sldMk cId="3829190482" sldId="312"/>
        </pc:sldMkLst>
        <pc:spChg chg="mod">
          <ac:chgData name="Merja Broström-Hujanen" userId="6e5007d4-5590-4a75-a4cf-c46ecb9951bc" providerId="ADAL" clId="{16072566-4446-429D-8229-BF52DDA4B6D8}" dt="2022-02-08T07:15:46.786" v="24" actId="20577"/>
          <ac:spMkLst>
            <pc:docMk/>
            <pc:sldMk cId="3829190482" sldId="312"/>
            <ac:spMk id="6" creationId="{C7171FCE-652B-4927-BD59-358EC21E2BDE}"/>
          </ac:spMkLst>
        </pc:spChg>
      </pc:sldChg>
      <pc:sldChg chg="modSp mod">
        <pc:chgData name="Merja Broström-Hujanen" userId="6e5007d4-5590-4a75-a4cf-c46ecb9951bc" providerId="ADAL" clId="{16072566-4446-429D-8229-BF52DDA4B6D8}" dt="2022-02-08T07:15:51.915" v="26" actId="20577"/>
        <pc:sldMkLst>
          <pc:docMk/>
          <pc:sldMk cId="1173809364" sldId="313"/>
        </pc:sldMkLst>
        <pc:spChg chg="mod">
          <ac:chgData name="Merja Broström-Hujanen" userId="6e5007d4-5590-4a75-a4cf-c46ecb9951bc" providerId="ADAL" clId="{16072566-4446-429D-8229-BF52DDA4B6D8}" dt="2022-02-08T07:15:51.915" v="26" actId="20577"/>
          <ac:spMkLst>
            <pc:docMk/>
            <pc:sldMk cId="1173809364" sldId="313"/>
            <ac:spMk id="6" creationId="{C7171FCE-652B-4927-BD59-358EC21E2BD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009236783570663"/>
          <c:y val="3.317000016858053E-2"/>
          <c:w val="0.77642924993998585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Teollisuus</c:v>
                </c:pt>
                <c:pt idx="1">
                  <c:v>Rakentaminen</c:v>
                </c:pt>
                <c:pt idx="2">
                  <c:v>Kauppa</c:v>
                </c:pt>
                <c:pt idx="3">
                  <c:v>Palvelut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9.6</c:v>
                </c:pt>
                <c:pt idx="1">
                  <c:v>14.8</c:v>
                </c:pt>
                <c:pt idx="2">
                  <c:v>16.8</c:v>
                </c:pt>
                <c:pt idx="3">
                  <c:v>58.8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9C-48A9-8C3A-0E47DAF33743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Teollisuus</c:v>
                </c:pt>
                <c:pt idx="1">
                  <c:v>Rakentaminen</c:v>
                </c:pt>
                <c:pt idx="2">
                  <c:v>Kauppa</c:v>
                </c:pt>
                <c:pt idx="3">
                  <c:v>Palvelut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9.1905400000000004</c:v>
                </c:pt>
                <c:pt idx="1">
                  <c:v>11.80542</c:v>
                </c:pt>
                <c:pt idx="2">
                  <c:v>16.996729999999999</c:v>
                </c:pt>
                <c:pt idx="3">
                  <c:v>62.007309999999997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9C-48A9-8C3A-0E47DAF33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Ei, työvoiman saatavuus on yrityksemme kasvun merkittävä este</c:v>
                </c:pt>
                <c:pt idx="1">
                  <c:v>Ei, työvoiman saatavuus rajoittaa jossain määrin yrityksemme kasvua</c:v>
                </c:pt>
                <c:pt idx="2">
                  <c:v>Kyllä, yrityksemme saa riittävästi osaavaa työvoimaa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14.14297</c:v>
                </c:pt>
                <c:pt idx="1">
                  <c:v>46.412529999999997</c:v>
                </c:pt>
                <c:pt idx="2">
                  <c:v>39.444499999999998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Ei, työvoiman saatavuus on yrityksemme kasvun merkittävä este</c:v>
                </c:pt>
                <c:pt idx="1">
                  <c:v>Ei, työvoiman saatavuus rajoittaa jossain määrin yrityksemme kasvua</c:v>
                </c:pt>
                <c:pt idx="2">
                  <c:v>Kyllä, yrityksemme saa riittävästi osaavaa työvoimaa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16.15943</c:v>
                </c:pt>
                <c:pt idx="1">
                  <c:v>44.044139999999999</c:v>
                </c:pt>
                <c:pt idx="2">
                  <c:v>39.796430000000001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Panostamme henkilöstön  osaamisen kehittämiseen</c:v>
                </c:pt>
                <c:pt idx="1">
                  <c:v>Hyödynnämme aiempaa enemmän alihankinta- ja toimittajaverkostoja</c:v>
                </c:pt>
                <c:pt idx="2">
                  <c:v>Palkkaamme lisää työvoimaa</c:v>
                </c:pt>
                <c:pt idx="3">
                  <c:v>Harkitsemme uutta työvoimaa koulutussopimuksen tai oppisopimuksen avulla</c:v>
                </c:pt>
                <c:pt idx="4">
                  <c:v>Käytämme entistä enemmän vuokratyövoimaa</c:v>
                </c:pt>
                <c:pt idx="5">
                  <c:v>Hyödynnämme ulkomaalaistaustaista työvoimaa</c:v>
                </c:pt>
                <c:pt idx="6">
                  <c:v>RekryKoulutuksen avulla</c:v>
                </c:pt>
                <c:pt idx="7">
                  <c:v>Hyödynnämme ketjuyrittäjyyden (franchising) mahdollisuuksia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59.039270000000002</c:v>
                </c:pt>
                <c:pt idx="1">
                  <c:v>43.418059999999997</c:v>
                </c:pt>
                <c:pt idx="2">
                  <c:v>39.540770000000002</c:v>
                </c:pt>
                <c:pt idx="3">
                  <c:v>25.109390000000001</c:v>
                </c:pt>
                <c:pt idx="4">
                  <c:v>20.085239999999999</c:v>
                </c:pt>
                <c:pt idx="5">
                  <c:v>8.7698900000000002</c:v>
                </c:pt>
                <c:pt idx="6">
                  <c:v>8.4038500000000003</c:v>
                </c:pt>
                <c:pt idx="7">
                  <c:v>3.6058300000000001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Panostamme henkilöstön  osaamisen kehittämiseen</c:v>
                </c:pt>
                <c:pt idx="1">
                  <c:v>Hyödynnämme aiempaa enemmän alihankinta- ja toimittajaverkostoja</c:v>
                </c:pt>
                <c:pt idx="2">
                  <c:v>Palkkaamme lisää työvoimaa</c:v>
                </c:pt>
                <c:pt idx="3">
                  <c:v>Harkitsemme uutta työvoimaa koulutussopimuksen tai oppisopimuksen avulla</c:v>
                </c:pt>
                <c:pt idx="4">
                  <c:v>Käytämme entistä enemmän vuokratyövoimaa</c:v>
                </c:pt>
                <c:pt idx="5">
                  <c:v>Hyödynnämme ulkomaalaistaustaista työvoimaa</c:v>
                </c:pt>
                <c:pt idx="6">
                  <c:v>RekryKoulutuksen avulla</c:v>
                </c:pt>
                <c:pt idx="7">
                  <c:v>Hyödynnämme ketjuyrittäjyyden (franchising) mahdollisuuksia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53.041110000000003</c:v>
                </c:pt>
                <c:pt idx="1">
                  <c:v>45.602440000000001</c:v>
                </c:pt>
                <c:pt idx="2">
                  <c:v>38.387630000000001</c:v>
                </c:pt>
                <c:pt idx="3">
                  <c:v>27.097909999999999</c:v>
                </c:pt>
                <c:pt idx="4">
                  <c:v>16.8794</c:v>
                </c:pt>
                <c:pt idx="5">
                  <c:v>8.1204000000000001</c:v>
                </c:pt>
                <c:pt idx="6">
                  <c:v>4.5075900000000004</c:v>
                </c:pt>
                <c:pt idx="7">
                  <c:v>2.93309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Lomautuksia</c:v>
                </c:pt>
                <c:pt idx="1">
                  <c:v>Työaikajärjestelyitä</c:v>
                </c:pt>
                <c:pt idx="2">
                  <c:v>Liiketoiminnan karsimista ja keskittymistä yrityksen ydinalueelle</c:v>
                </c:pt>
                <c:pt idx="3">
                  <c:v>Muiden työvoimakustannusten karsimista</c:v>
                </c:pt>
                <c:pt idx="4">
                  <c:v>Tilapäisiä palkan alennuksia</c:v>
                </c:pt>
                <c:pt idx="5">
                  <c:v>Irtisanomisia</c:v>
                </c:pt>
                <c:pt idx="6">
                  <c:v>Alihankinnan siirtämistä johonkin toiseen maahan tai alihankintojen lopettamista/vähentämistä</c:v>
                </c:pt>
                <c:pt idx="7">
                  <c:v>Muita sopeutustoimia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45.16722</c:v>
                </c:pt>
                <c:pt idx="1">
                  <c:v>44.537570000000002</c:v>
                </c:pt>
                <c:pt idx="2">
                  <c:v>28.838290000000001</c:v>
                </c:pt>
                <c:pt idx="3">
                  <c:v>18.670490000000001</c:v>
                </c:pt>
                <c:pt idx="4">
                  <c:v>12.44219</c:v>
                </c:pt>
                <c:pt idx="5">
                  <c:v>15.395300000000001</c:v>
                </c:pt>
                <c:pt idx="6">
                  <c:v>3.4358499999999998</c:v>
                </c:pt>
                <c:pt idx="7">
                  <c:v>38.245550000000001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Lomautuksia</c:v>
                </c:pt>
                <c:pt idx="1">
                  <c:v>Työaikajärjestelyitä</c:v>
                </c:pt>
                <c:pt idx="2">
                  <c:v>Liiketoiminnan karsimista ja keskittymistä yrityksen ydinalueelle</c:v>
                </c:pt>
                <c:pt idx="3">
                  <c:v>Muiden työvoimakustannusten karsimista</c:v>
                </c:pt>
                <c:pt idx="4">
                  <c:v>Tilapäisiä palkan alennuksia</c:v>
                </c:pt>
                <c:pt idx="5">
                  <c:v>Irtisanomisia</c:v>
                </c:pt>
                <c:pt idx="6">
                  <c:v>Alihankinnan siirtämistä johonkin toiseen maahan tai alihankintojen lopettamista/vähentämistä</c:v>
                </c:pt>
                <c:pt idx="7">
                  <c:v>Muita sopeutustoimia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43.13259</c:v>
                </c:pt>
                <c:pt idx="1">
                  <c:v>40.943399999999997</c:v>
                </c:pt>
                <c:pt idx="2">
                  <c:v>29.925039999999999</c:v>
                </c:pt>
                <c:pt idx="3">
                  <c:v>16.857220000000002</c:v>
                </c:pt>
                <c:pt idx="4">
                  <c:v>14.56263</c:v>
                </c:pt>
                <c:pt idx="5">
                  <c:v>12.873379999999999</c:v>
                </c:pt>
                <c:pt idx="6">
                  <c:v>6.2172000000000001</c:v>
                </c:pt>
                <c:pt idx="7">
                  <c:v>32.405940000000001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Ei</c:v>
                </c:pt>
                <c:pt idx="1">
                  <c:v>Kyllä, ja olemme saaneet ulkopuolista rahoitusta viimeisen 12 kk aikana</c:v>
                </c:pt>
                <c:pt idx="2">
                  <c:v>Kyllä, mutta emme ole hakeneet rahoitusta</c:v>
                </c:pt>
                <c:pt idx="3">
                  <c:v>Kyllä, mutta emme ole saaneet rahoitusta, vaikka olemme hakeneet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60.612479999999998</c:v>
                </c:pt>
                <c:pt idx="1">
                  <c:v>28.062110000000001</c:v>
                </c:pt>
                <c:pt idx="2">
                  <c:v>9.1536500000000007</c:v>
                </c:pt>
                <c:pt idx="3">
                  <c:v>2.1717599999999999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Ei</c:v>
                </c:pt>
                <c:pt idx="1">
                  <c:v>Kyllä, ja olemme saaneet ulkopuolista rahoitusta viimeisen 12 kk aikana</c:v>
                </c:pt>
                <c:pt idx="2">
                  <c:v>Kyllä, mutta emme ole hakeneet rahoitusta</c:v>
                </c:pt>
                <c:pt idx="3">
                  <c:v>Kyllä, mutta emme ole saaneet rahoitusta, vaikka olemme hakeneet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66.092010000000002</c:v>
                </c:pt>
                <c:pt idx="1">
                  <c:v>24.368539999999999</c:v>
                </c:pt>
                <c:pt idx="2">
                  <c:v>5.9260799999999998</c:v>
                </c:pt>
                <c:pt idx="3">
                  <c:v>3.6133600000000001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suhdanteista / kireästä taloudellisesta tilanteesta johtuen</c:v>
                </c:pt>
                <c:pt idx="2">
                  <c:v>Yrityksen kehittämishankkeisiin, ml. henkilöstön osaaminen</c:v>
                </c:pt>
                <c:pt idx="3">
                  <c:v>Käyttöpääomarahoitukseen yrityksen kasvuun tai kansainvälistymiseen</c:v>
                </c:pt>
                <c:pt idx="4">
                  <c:v>Tieto- ja viestintätekniikkalaite-, tai ohjelmisto- tms. investointeihin</c:v>
                </c:pt>
                <c:pt idx="5">
                  <c:v>Omistusjärjestelyjen tai yrityskauppojen rahoitukseen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47.457349999999998</c:v>
                </c:pt>
                <c:pt idx="1">
                  <c:v>31.912140000000001</c:v>
                </c:pt>
                <c:pt idx="2">
                  <c:v>14.912089999999999</c:v>
                </c:pt>
                <c:pt idx="3">
                  <c:v>7.5145</c:v>
                </c:pt>
                <c:pt idx="4">
                  <c:v>9.5587800000000005</c:v>
                </c:pt>
                <c:pt idx="5">
                  <c:v>6.8818400000000004</c:v>
                </c:pt>
                <c:pt idx="6">
                  <c:v>1.5346500000000001</c:v>
                </c:pt>
                <c:pt idx="7">
                  <c:v>17.610710000000001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suhdanteista / kireästä taloudellisesta tilanteesta johtuen</c:v>
                </c:pt>
                <c:pt idx="2">
                  <c:v>Yrityksen kehittämishankkeisiin, ml. henkilöstön osaaminen</c:v>
                </c:pt>
                <c:pt idx="3">
                  <c:v>Käyttöpääomarahoitukseen yrityksen kasvuun tai kansainvälistymiseen</c:v>
                </c:pt>
                <c:pt idx="4">
                  <c:v>Tieto- ja viestintätekniikkalaite-, tai ohjelmisto- tms. investointeihin</c:v>
                </c:pt>
                <c:pt idx="5">
                  <c:v>Omistusjärjestelyjen tai yrityskauppojen rahoitukseen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44.083190000000002</c:v>
                </c:pt>
                <c:pt idx="1">
                  <c:v>29.896830000000001</c:v>
                </c:pt>
                <c:pt idx="2">
                  <c:v>18.127590000000001</c:v>
                </c:pt>
                <c:pt idx="3">
                  <c:v>14.76304</c:v>
                </c:pt>
                <c:pt idx="4">
                  <c:v>9.8941199999999991</c:v>
                </c:pt>
                <c:pt idx="5">
                  <c:v>5.99092</c:v>
                </c:pt>
                <c:pt idx="6">
                  <c:v>1.5761799999999999</c:v>
                </c:pt>
                <c:pt idx="7">
                  <c:v>12.935689999999999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Taul1!$A$2:$A$7</c:f>
              <c:strCache>
                <c:ptCount val="6"/>
                <c:pt idx="0">
                  <c:v>Kireät vakuusvaatimukset</c:v>
                </c:pt>
                <c:pt idx="1">
                  <c:v>Korkea oman pääoman vaatimus</c:v>
                </c:pt>
                <c:pt idx="2">
                  <c:v>Rahan korkea hinta (viitekoron päälle tuleva rahoittajien perimä marginaali)</c:v>
                </c:pt>
                <c:pt idx="3">
                  <c:v>Rahoituksen huono yleinen saatavuus</c:v>
                </c:pt>
                <c:pt idx="4">
                  <c:v>Laina-ajan lyhyys</c:v>
                </c:pt>
                <c:pt idx="5">
                  <c:v>Muu syy</c:v>
                </c:pt>
              </c:strCache>
            </c:strRef>
          </c:cat>
          <c:val>
            <c:numRef>
              <c:f>Taul1!$B$2:$B$7</c:f>
              <c:numCache>
                <c:formatCode>General</c:formatCode>
                <c:ptCount val="6"/>
                <c:pt idx="0">
                  <c:v>46.950069999999997</c:v>
                </c:pt>
                <c:pt idx="1">
                  <c:v>17.913889999999999</c:v>
                </c:pt>
                <c:pt idx="2">
                  <c:v>5.8988899999999997</c:v>
                </c:pt>
                <c:pt idx="3">
                  <c:v>6.0075000000000003</c:v>
                </c:pt>
                <c:pt idx="4">
                  <c:v>3.0037500000000001</c:v>
                </c:pt>
                <c:pt idx="5">
                  <c:v>20.225909999999999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Taul1!$A$2:$A$7</c:f>
              <c:strCache>
                <c:ptCount val="6"/>
                <c:pt idx="0">
                  <c:v>Kireät vakuusvaatimukset</c:v>
                </c:pt>
                <c:pt idx="1">
                  <c:v>Korkea oman pääoman vaatimus</c:v>
                </c:pt>
                <c:pt idx="2">
                  <c:v>Rahan korkea hinta (viitekoron päälle tuleva rahoittajien perimä marginaali)</c:v>
                </c:pt>
                <c:pt idx="3">
                  <c:v>Rahoituksen huono yleinen saatavuus</c:v>
                </c:pt>
                <c:pt idx="4">
                  <c:v>Laina-ajan lyhyys</c:v>
                </c:pt>
                <c:pt idx="5">
                  <c:v>Muu syy</c:v>
                </c:pt>
              </c:strCache>
            </c:strRef>
          </c:cat>
          <c:val>
            <c:numRef>
              <c:f>Taul1!$C$2:$C$7</c:f>
              <c:numCache>
                <c:formatCode>General</c:formatCode>
                <c:ptCount val="6"/>
                <c:pt idx="0">
                  <c:v>29.56925</c:v>
                </c:pt>
                <c:pt idx="1">
                  <c:v>12.95796</c:v>
                </c:pt>
                <c:pt idx="2">
                  <c:v>9.6592400000000005</c:v>
                </c:pt>
                <c:pt idx="3">
                  <c:v>9.4432799999999997</c:v>
                </c:pt>
                <c:pt idx="4">
                  <c:v>2.2084199999999998</c:v>
                </c:pt>
                <c:pt idx="5">
                  <c:v>36.161839999999998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0-2 vuoden aikana</c:v>
                </c:pt>
                <c:pt idx="1">
                  <c:v>3-5 vuoden aikana</c:v>
                </c:pt>
                <c:pt idx="2">
                  <c:v>6-10 vuoden aikana</c:v>
                </c:pt>
                <c:pt idx="3">
                  <c:v>10- vuoden aikana</c:v>
                </c:pt>
                <c:pt idx="4">
                  <c:v>en ole suunnitellut  lainkaan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19.12276</c:v>
                </c:pt>
                <c:pt idx="1">
                  <c:v>11.04541</c:v>
                </c:pt>
                <c:pt idx="2">
                  <c:v>12.060359999999999</c:v>
                </c:pt>
                <c:pt idx="3">
                  <c:v>10.498810000000001</c:v>
                </c:pt>
                <c:pt idx="4">
                  <c:v>47.272660000000002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0-2 vuoden aikana</c:v>
                </c:pt>
                <c:pt idx="1">
                  <c:v>3-5 vuoden aikana</c:v>
                </c:pt>
                <c:pt idx="2">
                  <c:v>6-10 vuoden aikana</c:v>
                </c:pt>
                <c:pt idx="3">
                  <c:v>10- vuoden aikana</c:v>
                </c:pt>
                <c:pt idx="4">
                  <c:v>en ole suunnitellut  lainkaan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14.88266</c:v>
                </c:pt>
                <c:pt idx="1">
                  <c:v>16.523289999999999</c:v>
                </c:pt>
                <c:pt idx="2">
                  <c:v>12.54866</c:v>
                </c:pt>
                <c:pt idx="3">
                  <c:v>7.9703499999999998</c:v>
                </c:pt>
                <c:pt idx="4">
                  <c:v>48.075040000000001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Oman alueesi julkiset maksuttomat omistajanvaihdospalvelut (mm. järjestö, seudullinen elinkeinoyhtiö tai  kuntien elinvoimapalvelu)</c:v>
                </c:pt>
                <c:pt idx="1">
                  <c:v>Tilitoimisto/tilintarkastaja/kirjanpitäjä</c:v>
                </c:pt>
                <c:pt idx="2">
                  <c:v>Konsultti</c:v>
                </c:pt>
                <c:pt idx="3">
                  <c:v>Asianajotoimisto</c:v>
                </c:pt>
                <c:pt idx="4">
                  <c:v>Pankki</c:v>
                </c:pt>
                <c:pt idx="5">
                  <c:v>Muu rahoittaja</c:v>
                </c:pt>
                <c:pt idx="6">
                  <c:v>Työeläkevakuutusyhtiö</c:v>
                </c:pt>
                <c:pt idx="7">
                  <c:v>Muu omistajanvaihdostilanteisiin perehtynyt asiantuntija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54.998399999999997</c:v>
                </c:pt>
                <c:pt idx="1">
                  <c:v>32.388370000000002</c:v>
                </c:pt>
                <c:pt idx="2">
                  <c:v>26.624479999999998</c:v>
                </c:pt>
                <c:pt idx="3">
                  <c:v>7.8824300000000003</c:v>
                </c:pt>
                <c:pt idx="4">
                  <c:v>12.675000000000001</c:v>
                </c:pt>
                <c:pt idx="5">
                  <c:v>2.49952</c:v>
                </c:pt>
                <c:pt idx="6">
                  <c:v>0</c:v>
                </c:pt>
                <c:pt idx="7">
                  <c:v>9.8069199999999999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Oman alueesi julkiset maksuttomat omistajanvaihdospalvelut (mm. järjestö, seudullinen elinkeinoyhtiö tai  kuntien elinvoimapalvelu)</c:v>
                </c:pt>
                <c:pt idx="1">
                  <c:v>Tilitoimisto/tilintarkastaja/kirjanpitäjä</c:v>
                </c:pt>
                <c:pt idx="2">
                  <c:v>Konsultti</c:v>
                </c:pt>
                <c:pt idx="3">
                  <c:v>Asianajotoimisto</c:v>
                </c:pt>
                <c:pt idx="4">
                  <c:v>Pankki</c:v>
                </c:pt>
                <c:pt idx="5">
                  <c:v>Muu rahoittaja</c:v>
                </c:pt>
                <c:pt idx="6">
                  <c:v>Työeläkevakuutusyhtiö</c:v>
                </c:pt>
                <c:pt idx="7">
                  <c:v>Muu omistajanvaihdostilanteisiin perehtynyt asiantuntija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36.077849999999998</c:v>
                </c:pt>
                <c:pt idx="1">
                  <c:v>33.294519999999999</c:v>
                </c:pt>
                <c:pt idx="2">
                  <c:v>29.9101</c:v>
                </c:pt>
                <c:pt idx="3">
                  <c:v>17.01698</c:v>
                </c:pt>
                <c:pt idx="4">
                  <c:v>10.68036</c:v>
                </c:pt>
                <c:pt idx="5">
                  <c:v>2.9670399999999999</c:v>
                </c:pt>
                <c:pt idx="6">
                  <c:v>0.75968999999999998</c:v>
                </c:pt>
                <c:pt idx="7">
                  <c:v>6.8967700000000001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0-2 vuoden aikana</c:v>
                </c:pt>
                <c:pt idx="1">
                  <c:v>3-5 vuoden aikana</c:v>
                </c:pt>
                <c:pt idx="2">
                  <c:v>6-10 vuoden aikana</c:v>
                </c:pt>
                <c:pt idx="3">
                  <c:v>10-&gt; vuoden aikana</c:v>
                </c:pt>
                <c:pt idx="4">
                  <c:v>en ole suunnitellut lainkaan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12.9085</c:v>
                </c:pt>
                <c:pt idx="1">
                  <c:v>4.1491800000000003</c:v>
                </c:pt>
                <c:pt idx="2">
                  <c:v>2.2348599999999998</c:v>
                </c:pt>
                <c:pt idx="3">
                  <c:v>0.33252999999999999</c:v>
                </c:pt>
                <c:pt idx="4">
                  <c:v>80.374939999999995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0-2 vuoden aikana</c:v>
                </c:pt>
                <c:pt idx="1">
                  <c:v>3-5 vuoden aikana</c:v>
                </c:pt>
                <c:pt idx="2">
                  <c:v>6-10 vuoden aikana</c:v>
                </c:pt>
                <c:pt idx="3">
                  <c:v>10-&gt; vuoden aikana</c:v>
                </c:pt>
                <c:pt idx="4">
                  <c:v>en ole suunnitellut lainkaan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10.154629999999999</c:v>
                </c:pt>
                <c:pt idx="1">
                  <c:v>5.6745900000000002</c:v>
                </c:pt>
                <c:pt idx="2">
                  <c:v>1.1117300000000001</c:v>
                </c:pt>
                <c:pt idx="3">
                  <c:v>0.17607</c:v>
                </c:pt>
                <c:pt idx="4">
                  <c:v>82.882980000000003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863314459996534"/>
          <c:y val="3.4174443580342925E-2"/>
          <c:w val="0.71142101084896048"/>
          <c:h val="0.781078658427609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Luo merkittävästi
lisää mahdollisuuksia
liiketoiminnallemme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5.6192000000000002</c:v>
                </c:pt>
                <c:pt idx="1">
                  <c:v>5.2635800000000001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9C3-828A-C227A57CCFD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Luo jonkin verran
lisää mahdollisuuksia
liiketoiminnallemme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13.4666</c:v>
                </c:pt>
                <c:pt idx="1">
                  <c:v>18.660070000000001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89-49C3-828A-C227A57CCFDC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Ei merkitystä
liiketoiminnallemme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Taul1!$D$2:$D$3</c:f>
              <c:numCache>
                <c:formatCode>General</c:formatCode>
                <c:ptCount val="2"/>
                <c:pt idx="0">
                  <c:v>49.441000000000003</c:v>
                </c:pt>
                <c:pt idx="1">
                  <c:v>47.808300000000003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89-49C3-828A-C227A57CCFDC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Luo jonkin verran
haasteita
liiketoiminnallemme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Taul1!$E$2:$E$3</c:f>
              <c:numCache>
                <c:formatCode>General</c:formatCode>
                <c:ptCount val="2"/>
                <c:pt idx="0">
                  <c:v>24.328769999999999</c:v>
                </c:pt>
                <c:pt idx="1">
                  <c:v>19.671209999999999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89-49C3-828A-C227A57CCFDC}"/>
            </c:ext>
          </c:extLst>
        </c:ser>
        <c:ser>
          <c:idx val="4"/>
          <c:order val="4"/>
          <c:tx>
            <c:strRef>
              <c:f>Taul1!$F$1</c:f>
              <c:strCache>
                <c:ptCount val="1"/>
                <c:pt idx="0">
                  <c:v>Luo merkittäviä
haasteita
liiketoiminnallemme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Taul1!$F$2:$F$3</c:f>
              <c:numCache>
                <c:formatCode>General</c:formatCode>
                <c:ptCount val="2"/>
                <c:pt idx="0">
                  <c:v>7.1444299999999998</c:v>
                </c:pt>
                <c:pt idx="1">
                  <c:v>8.5968400000000003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89-49C3-828A-C227A57CC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4823296"/>
        <c:axId val="4841472"/>
      </c:barChart>
      <c:catAx>
        <c:axId val="4823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4841472"/>
        <c:crosses val="autoZero"/>
        <c:auto val="1"/>
        <c:lblAlgn val="ctr"/>
        <c:lblOffset val="100"/>
        <c:tickLblSkip val="1"/>
        <c:noMultiLvlLbl val="0"/>
      </c:catAx>
      <c:valAx>
        <c:axId val="4841472"/>
        <c:scaling>
          <c:orientation val="minMax"/>
          <c:max val="100"/>
          <c:min val="0"/>
        </c:scaling>
        <c:delete val="1"/>
        <c:axPos val="t"/>
        <c:majorGridlines/>
        <c:numFmt formatCode="#,##0" sourceLinked="0"/>
        <c:majorTickMark val="none"/>
        <c:minorTickMark val="none"/>
        <c:tickLblPos val="high"/>
        <c:crossAx val="4823296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7.0145308881599108E-3"/>
          <c:y val="0.83373113361737272"/>
          <c:w val="0.96262248621311775"/>
          <c:h val="0.1662688663826272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Taul1!$B$2:$B$36</c:f>
              <c:numCache>
                <c:formatCode>General</c:formatCode>
                <c:ptCount val="35"/>
                <c:pt idx="0">
                  <c:v>25</c:v>
                </c:pt>
                <c:pt idx="1">
                  <c:v>34</c:v>
                </c:pt>
                <c:pt idx="2">
                  <c:v>33</c:v>
                </c:pt>
                <c:pt idx="3">
                  <c:v>21</c:v>
                </c:pt>
                <c:pt idx="4">
                  <c:v>27</c:v>
                </c:pt>
                <c:pt idx="5">
                  <c:v>31</c:v>
                </c:pt>
                <c:pt idx="6">
                  <c:v>19</c:v>
                </c:pt>
                <c:pt idx="7">
                  <c:v>4</c:v>
                </c:pt>
                <c:pt idx="8">
                  <c:v>-26</c:v>
                </c:pt>
                <c:pt idx="9">
                  <c:v>-15</c:v>
                </c:pt>
                <c:pt idx="10">
                  <c:v>20</c:v>
                </c:pt>
                <c:pt idx="11">
                  <c:v>37</c:v>
                </c:pt>
                <c:pt idx="12">
                  <c:v>27</c:v>
                </c:pt>
                <c:pt idx="13">
                  <c:v>22.751322999999999</c:v>
                </c:pt>
                <c:pt idx="14">
                  <c:v>-2.2000000000000002</c:v>
                </c:pt>
                <c:pt idx="15">
                  <c:v>1.6</c:v>
                </c:pt>
                <c:pt idx="16">
                  <c:v>0</c:v>
                </c:pt>
                <c:pt idx="17">
                  <c:v>4.7744297889348744</c:v>
                </c:pt>
                <c:pt idx="18">
                  <c:v>14.62983459242208</c:v>
                </c:pt>
                <c:pt idx="19">
                  <c:v>2.7545413038515534</c:v>
                </c:pt>
                <c:pt idx="20">
                  <c:v>-5</c:v>
                </c:pt>
                <c:pt idx="21">
                  <c:v>-6</c:v>
                </c:pt>
                <c:pt idx="22">
                  <c:v>4</c:v>
                </c:pt>
                <c:pt idx="23">
                  <c:v>28</c:v>
                </c:pt>
                <c:pt idx="24">
                  <c:v>21</c:v>
                </c:pt>
                <c:pt idx="25">
                  <c:v>29</c:v>
                </c:pt>
                <c:pt idx="26">
                  <c:v>27</c:v>
                </c:pt>
                <c:pt idx="27">
                  <c:v>25</c:v>
                </c:pt>
                <c:pt idx="28">
                  <c:v>11</c:v>
                </c:pt>
                <c:pt idx="29">
                  <c:v>3</c:v>
                </c:pt>
                <c:pt idx="30">
                  <c:v>7</c:v>
                </c:pt>
                <c:pt idx="31">
                  <c:v>-11</c:v>
                </c:pt>
                <c:pt idx="32">
                  <c:v>-1</c:v>
                </c:pt>
                <c:pt idx="33">
                  <c:v>17.295200000000001</c:v>
                </c:pt>
                <c:pt idx="34">
                  <c:v>7.4273999999999996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7-4550-B61E-0D5C9A970E2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Taul1!$C$2:$C$36</c:f>
              <c:numCache>
                <c:formatCode>General</c:formatCode>
                <c:ptCount val="35"/>
                <c:pt idx="0">
                  <c:v>31.598832000000002</c:v>
                </c:pt>
                <c:pt idx="1">
                  <c:v>33</c:v>
                </c:pt>
                <c:pt idx="2">
                  <c:v>35</c:v>
                </c:pt>
                <c:pt idx="3">
                  <c:v>34</c:v>
                </c:pt>
                <c:pt idx="4">
                  <c:v>34</c:v>
                </c:pt>
                <c:pt idx="5">
                  <c:v>31</c:v>
                </c:pt>
                <c:pt idx="6">
                  <c:v>24</c:v>
                </c:pt>
                <c:pt idx="7">
                  <c:v>6</c:v>
                </c:pt>
                <c:pt idx="8">
                  <c:v>-25</c:v>
                </c:pt>
                <c:pt idx="9">
                  <c:v>-8</c:v>
                </c:pt>
                <c:pt idx="10">
                  <c:v>25</c:v>
                </c:pt>
                <c:pt idx="11">
                  <c:v>40</c:v>
                </c:pt>
                <c:pt idx="12">
                  <c:v>34</c:v>
                </c:pt>
                <c:pt idx="13">
                  <c:v>24.312784000000001</c:v>
                </c:pt>
                <c:pt idx="14">
                  <c:v>-0.3</c:v>
                </c:pt>
                <c:pt idx="15">
                  <c:v>0.3</c:v>
                </c:pt>
                <c:pt idx="16">
                  <c:v>5</c:v>
                </c:pt>
                <c:pt idx="17">
                  <c:v>3.8149381485914837</c:v>
                </c:pt>
                <c:pt idx="18">
                  <c:v>15.565566246754951</c:v>
                </c:pt>
                <c:pt idx="19">
                  <c:v>8.9602754146906953</c:v>
                </c:pt>
                <c:pt idx="20">
                  <c:v>-6</c:v>
                </c:pt>
                <c:pt idx="21">
                  <c:v>9</c:v>
                </c:pt>
                <c:pt idx="22">
                  <c:v>15</c:v>
                </c:pt>
                <c:pt idx="23">
                  <c:v>32</c:v>
                </c:pt>
                <c:pt idx="24">
                  <c:v>35</c:v>
                </c:pt>
                <c:pt idx="25">
                  <c:v>38</c:v>
                </c:pt>
                <c:pt idx="26">
                  <c:v>35</c:v>
                </c:pt>
                <c:pt idx="27">
                  <c:v>27</c:v>
                </c:pt>
                <c:pt idx="28">
                  <c:v>14</c:v>
                </c:pt>
                <c:pt idx="29">
                  <c:v>10</c:v>
                </c:pt>
                <c:pt idx="30">
                  <c:v>9</c:v>
                </c:pt>
                <c:pt idx="31">
                  <c:v>-10</c:v>
                </c:pt>
                <c:pt idx="32">
                  <c:v>3</c:v>
                </c:pt>
                <c:pt idx="33">
                  <c:v>21.775300000000001</c:v>
                </c:pt>
                <c:pt idx="34">
                  <c:v>10.7972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7-4550-B61E-0D5C9A970E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Tarjoamme teknologisia ratkaisuja, jotka vaikuttavat päästövähennyksiin (kuten energia- ja materiaalitehokkuudessa, digitaalisuudessa, yhteiskunnan sähköistymisessä yms.)</c:v>
                </c:pt>
                <c:pt idx="1">
                  <c:v>Panostamme yrityksen ilmastovastuullisuuteen ja uskomme sen vahvistavan liiketoimintaamme</c:v>
                </c:pt>
                <c:pt idx="2">
                  <c:v>Kierrätys ja uusiokäyttö lisää mahdollisuuksiamme</c:v>
                </c:pt>
                <c:pt idx="3">
                  <c:v>Tarjoamme vähäpäästöisiä palveluita</c:v>
                </c:pt>
                <c:pt idx="4">
                  <c:v>Tarjoamme vähäpäästöisiä tuotteita</c:v>
                </c:pt>
                <c:pt idx="5">
                  <c:v>Toimimme uusiutuvan/vähäpäästöisen energian alalla/toimitusketjuissa</c:v>
                </c:pt>
                <c:pt idx="6">
                  <c:v>Tarjoamme päästövähennyksiä edistäviä konsultointipalveluja</c:v>
                </c:pt>
                <c:pt idx="7">
                  <c:v>Muu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28.159839999999999</c:v>
                </c:pt>
                <c:pt idx="1">
                  <c:v>44.125410000000002</c:v>
                </c:pt>
                <c:pt idx="2">
                  <c:v>29.880939999999999</c:v>
                </c:pt>
                <c:pt idx="3">
                  <c:v>26.62987</c:v>
                </c:pt>
                <c:pt idx="4">
                  <c:v>19.5318</c:v>
                </c:pt>
                <c:pt idx="5">
                  <c:v>31.08972</c:v>
                </c:pt>
                <c:pt idx="6">
                  <c:v>8.7316900000000004</c:v>
                </c:pt>
                <c:pt idx="7">
                  <c:v>6.70458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Tarjoamme teknologisia ratkaisuja, jotka vaikuttavat päästövähennyksiin (kuten energia- ja materiaalitehokkuudessa, digitaalisuudessa, yhteiskunnan sähköistymisessä yms.)</c:v>
                </c:pt>
                <c:pt idx="1">
                  <c:v>Panostamme yrityksen ilmastovastuullisuuteen ja uskomme sen vahvistavan liiketoimintaamme</c:v>
                </c:pt>
                <c:pt idx="2">
                  <c:v>Kierrätys ja uusiokäyttö lisää mahdollisuuksiamme</c:v>
                </c:pt>
                <c:pt idx="3">
                  <c:v>Tarjoamme vähäpäästöisiä palveluita</c:v>
                </c:pt>
                <c:pt idx="4">
                  <c:v>Tarjoamme vähäpäästöisiä tuotteita</c:v>
                </c:pt>
                <c:pt idx="5">
                  <c:v>Toimimme uusiutuvan/vähäpäästöisen energian alalla/toimitusketjuissa</c:v>
                </c:pt>
                <c:pt idx="6">
                  <c:v>Tarjoamme päästövähennyksiä edistäviä konsultointipalveluja</c:v>
                </c:pt>
                <c:pt idx="7">
                  <c:v>Muu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33.723979999999997</c:v>
                </c:pt>
                <c:pt idx="1">
                  <c:v>33.583590000000001</c:v>
                </c:pt>
                <c:pt idx="2">
                  <c:v>28.866299999999999</c:v>
                </c:pt>
                <c:pt idx="3">
                  <c:v>25.406410000000001</c:v>
                </c:pt>
                <c:pt idx="4">
                  <c:v>24.774360000000001</c:v>
                </c:pt>
                <c:pt idx="5">
                  <c:v>21.653130000000001</c:v>
                </c:pt>
                <c:pt idx="6">
                  <c:v>13.45299</c:v>
                </c:pt>
                <c:pt idx="7">
                  <c:v>6.6271500000000003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863314459996534"/>
          <c:y val="3.4174443580342925E-2"/>
          <c:w val="0.71142101084896048"/>
          <c:h val="0.781078658427609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Kyllä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14.39245</c:v>
                </c:pt>
                <c:pt idx="1">
                  <c:v>20.413499999999999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9C3-828A-C227A57CCFD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Ei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85.607550000000003</c:v>
                </c:pt>
                <c:pt idx="1">
                  <c:v>79.586500000000001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89-49C3-828A-C227A57CC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4823296"/>
        <c:axId val="4841472"/>
      </c:barChart>
      <c:catAx>
        <c:axId val="4823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4841472"/>
        <c:crosses val="autoZero"/>
        <c:auto val="1"/>
        <c:lblAlgn val="ctr"/>
        <c:lblOffset val="100"/>
        <c:tickLblSkip val="1"/>
        <c:noMultiLvlLbl val="0"/>
      </c:catAx>
      <c:valAx>
        <c:axId val="4841472"/>
        <c:scaling>
          <c:orientation val="minMax"/>
          <c:max val="100"/>
          <c:min val="0"/>
        </c:scaling>
        <c:delete val="1"/>
        <c:axPos val="t"/>
        <c:majorGridlines/>
        <c:numFmt formatCode="#,##0" sourceLinked="0"/>
        <c:majorTickMark val="none"/>
        <c:minorTickMark val="none"/>
        <c:tickLblPos val="high"/>
        <c:crossAx val="4823296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5881407470875367"/>
          <c:y val="0.83373113361737272"/>
          <c:w val="0.71082291903479877"/>
          <c:h val="0.1662688663826272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863314459996534"/>
          <c:y val="3.4174443580342925E-2"/>
          <c:w val="0.71142101084896048"/>
          <c:h val="0.781078658427609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Kyllä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11.99278</c:v>
                </c:pt>
                <c:pt idx="1">
                  <c:v>33.42548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9C3-828A-C227A57CCFD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Ei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88.007220000000004</c:v>
                </c:pt>
                <c:pt idx="1">
                  <c:v>66.574520000000007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89-49C3-828A-C227A57CC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4823296"/>
        <c:axId val="4841472"/>
      </c:barChart>
      <c:catAx>
        <c:axId val="4823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4841472"/>
        <c:crosses val="autoZero"/>
        <c:auto val="1"/>
        <c:lblAlgn val="ctr"/>
        <c:lblOffset val="100"/>
        <c:tickLblSkip val="1"/>
        <c:noMultiLvlLbl val="0"/>
      </c:catAx>
      <c:valAx>
        <c:axId val="4841472"/>
        <c:scaling>
          <c:orientation val="minMax"/>
          <c:max val="100"/>
          <c:min val="0"/>
        </c:scaling>
        <c:delete val="1"/>
        <c:axPos val="t"/>
        <c:majorGridlines/>
        <c:numFmt formatCode="#,##0" sourceLinked="0"/>
        <c:majorTickMark val="none"/>
        <c:minorTickMark val="none"/>
        <c:tickLblPos val="high"/>
        <c:crossAx val="4823296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5881407470875367"/>
          <c:y val="0.83373113361737272"/>
          <c:w val="0.71082291903479877"/>
          <c:h val="0.1662688663826272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Päästövähennystavoite ilman hiilineutraalisuustavoitetta tietylle vuodelle</c:v>
                </c:pt>
                <c:pt idx="1">
                  <c:v>Hiilineutraalisuustavoite 2035 tai aiemmin</c:v>
                </c:pt>
                <c:pt idx="2">
                  <c:v>Hiilineutraalisuustavoite 2050 tai aiemmin</c:v>
                </c:pt>
                <c:pt idx="3">
                  <c:v>Ei ole asettanut, mutta aikoo lähitulevaisuudessa asettaa</c:v>
                </c:pt>
                <c:pt idx="4">
                  <c:v>Ei ole asettanut, eikä näe tarvetta lähitulevaisuudessa asettaa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3.1707399999999999</c:v>
                </c:pt>
                <c:pt idx="1">
                  <c:v>1.3233999999999999</c:v>
                </c:pt>
                <c:pt idx="2">
                  <c:v>0.36081000000000002</c:v>
                </c:pt>
                <c:pt idx="3">
                  <c:v>16.825859999999999</c:v>
                </c:pt>
                <c:pt idx="4">
                  <c:v>78.319180000000003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Päästövähennystavoite ilman hiilineutraalisuustavoitetta tietylle vuodelle</c:v>
                </c:pt>
                <c:pt idx="1">
                  <c:v>Hiilineutraalisuustavoite 2035 tai aiemmin</c:v>
                </c:pt>
                <c:pt idx="2">
                  <c:v>Hiilineutraalisuustavoite 2050 tai aiemmin</c:v>
                </c:pt>
                <c:pt idx="3">
                  <c:v>Ei ole asettanut, mutta aikoo lähitulevaisuudessa asettaa</c:v>
                </c:pt>
                <c:pt idx="4">
                  <c:v>Ei ole asettanut, eikä näe tarvetta lähitulevaisuudessa asettaa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3.6331600000000002</c:v>
                </c:pt>
                <c:pt idx="1">
                  <c:v>3.5238499999999999</c:v>
                </c:pt>
                <c:pt idx="2">
                  <c:v>1.0528599999999999</c:v>
                </c:pt>
                <c:pt idx="3">
                  <c:v>20.114719999999998</c:v>
                </c:pt>
                <c:pt idx="4">
                  <c:v>71.675409999999999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Tehostanut kierrätystä, materiaalien käyttöä tai siirtynyt ympäristöystävällisempiin materiaaleihin</c:v>
                </c:pt>
                <c:pt idx="1">
                  <c:v>Tehostanut yrityksen energian käyttöä</c:v>
                </c:pt>
                <c:pt idx="2">
                  <c:v>Lisännyt päästövähennyksiä mahdollistavia työnteon tapoja (esim. etätyö)</c:v>
                </c:pt>
                <c:pt idx="3">
                  <c:v>Käyttänyt vähäpäästöisiä vaihtoehtoja liikenteessä ja logistiikassa</c:v>
                </c:pt>
                <c:pt idx="4">
                  <c:v>Käyttänyt fossiilitonta energiaa sähkön- ja/tai lämmöntuotannossa</c:v>
                </c:pt>
                <c:pt idx="5">
                  <c:v>Käyttänyt ympäristöystävällisiä hankintoja toimitusketjuissa, vaikka vähemmän kestävä vaihtoehto olisi ollut halvempi</c:v>
                </c:pt>
                <c:pt idx="6">
                  <c:v>Uusinut tai ottanut käyttöön uutta ympäristö- tai ilmastoystävällisempää tuotantoteknologiaa tai –prosesseja</c:v>
                </c:pt>
                <c:pt idx="7">
                  <c:v>Kompensoinut toiminnassa syntyvää hiilijalanjälkeä</c:v>
                </c:pt>
                <c:pt idx="8">
                  <c:v>Muu toimi</c:v>
                </c:pt>
                <c:pt idx="9">
                  <c:v>Ei ole toteuttanut.</c:v>
                </c:pt>
                <c:pt idx="10">
                  <c:v>Ei vastausta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43.144120000000001</c:v>
                </c:pt>
                <c:pt idx="1">
                  <c:v>21.886469999999999</c:v>
                </c:pt>
                <c:pt idx="2">
                  <c:v>14.77595</c:v>
                </c:pt>
                <c:pt idx="3">
                  <c:v>16.419879999999999</c:v>
                </c:pt>
                <c:pt idx="4">
                  <c:v>9.9968599999999999</c:v>
                </c:pt>
                <c:pt idx="5">
                  <c:v>5.5845799999999999</c:v>
                </c:pt>
                <c:pt idx="6">
                  <c:v>8.4419699999999995</c:v>
                </c:pt>
                <c:pt idx="7">
                  <c:v>2.1033300000000001</c:v>
                </c:pt>
                <c:pt idx="8">
                  <c:v>5.1096599999999999</c:v>
                </c:pt>
                <c:pt idx="9">
                  <c:v>34.007069999999999</c:v>
                </c:pt>
                <c:pt idx="10">
                  <c:v>1.7009300000000001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Tehostanut kierrätystä, materiaalien käyttöä tai siirtynyt ympäristöystävällisempiin materiaaleihin</c:v>
                </c:pt>
                <c:pt idx="1">
                  <c:v>Tehostanut yrityksen energian käyttöä</c:v>
                </c:pt>
                <c:pt idx="2">
                  <c:v>Lisännyt päästövähennyksiä mahdollistavia työnteon tapoja (esim. etätyö)</c:v>
                </c:pt>
                <c:pt idx="3">
                  <c:v>Käyttänyt vähäpäästöisiä vaihtoehtoja liikenteessä ja logistiikassa</c:v>
                </c:pt>
                <c:pt idx="4">
                  <c:v>Käyttänyt fossiilitonta energiaa sähkön- ja/tai lämmöntuotannossa</c:v>
                </c:pt>
                <c:pt idx="5">
                  <c:v>Käyttänyt ympäristöystävällisiä hankintoja toimitusketjuissa, vaikka vähemmän kestävä vaihtoehto olisi ollut halvempi</c:v>
                </c:pt>
                <c:pt idx="6">
                  <c:v>Uusinut tai ottanut käyttöön uutta ympäristö- tai ilmastoystävällisempää tuotantoteknologiaa tai –prosesseja</c:v>
                </c:pt>
                <c:pt idx="7">
                  <c:v>Kompensoinut toiminnassa syntyvää hiilijalanjälkeä</c:v>
                </c:pt>
                <c:pt idx="8">
                  <c:v>Muu toimi</c:v>
                </c:pt>
                <c:pt idx="9">
                  <c:v>Ei ole toteuttanut.</c:v>
                </c:pt>
                <c:pt idx="10">
                  <c:v>Ei vastausta</c:v>
                </c:pt>
              </c:strCache>
            </c:strRef>
          </c:cat>
          <c:val>
            <c:numRef>
              <c:f>Taul1!$C$2:$C$12</c:f>
              <c:numCache>
                <c:formatCode>General</c:formatCode>
                <c:ptCount val="11"/>
                <c:pt idx="0">
                  <c:v>40.057879999999997</c:v>
                </c:pt>
                <c:pt idx="1">
                  <c:v>21.178239999999999</c:v>
                </c:pt>
                <c:pt idx="2">
                  <c:v>20.52007</c:v>
                </c:pt>
                <c:pt idx="3">
                  <c:v>17.134820000000001</c:v>
                </c:pt>
                <c:pt idx="4">
                  <c:v>16.576789999999999</c:v>
                </c:pt>
                <c:pt idx="5">
                  <c:v>10.46598</c:v>
                </c:pt>
                <c:pt idx="6">
                  <c:v>8.4651200000000006</c:v>
                </c:pt>
                <c:pt idx="7">
                  <c:v>3.9522900000000001</c:v>
                </c:pt>
                <c:pt idx="8">
                  <c:v>3.6459100000000002</c:v>
                </c:pt>
                <c:pt idx="9">
                  <c:v>32.828789999999998</c:v>
                </c:pt>
                <c:pt idx="10">
                  <c:v>2.2251099999999999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9220953182489487"/>
          <c:y val="3.317000016858053E-2"/>
          <c:w val="0.5743120855000121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Tehostamme kierrätystä, materiaalien käyttöä tai siirrymme ympäristöystävällisempiin materiaaleihin</c:v>
                </c:pt>
                <c:pt idx="1">
                  <c:v>Tehostamme yrityksen energian käyttöä</c:v>
                </c:pt>
                <c:pt idx="2">
                  <c:v>Käytämme vähäpäästöisiä vaihtoehtoja liikenteessä ja logistiikassa</c:v>
                </c:pt>
                <c:pt idx="3">
                  <c:v>Lisäämme päästövähennyksiä mahdollistavia työnteon tapoja (esim. etätyö)</c:v>
                </c:pt>
                <c:pt idx="4">
                  <c:v>Käytämme fossiilitonta energiaa sähkön- ja/tai lämmöntuotannossa</c:v>
                </c:pt>
                <c:pt idx="5">
                  <c:v>Käytämme ympäristöystävällisiä hankintoja toimitusketjuissa, vaikka vähemmän kestävä vaihtoehto olisi halvempi</c:v>
                </c:pt>
                <c:pt idx="6">
                  <c:v>Uusimme tai otamme käyttöön uutta ympäristö- tai ilmastoystävällisempää tuotantoteknologiaa tai –prosesseja</c:v>
                </c:pt>
                <c:pt idx="7">
                  <c:v>Kompensoimme toiminnassa syntyvää hiilijalanjälkeä</c:v>
                </c:pt>
                <c:pt idx="8">
                  <c:v>Muu toimi</c:v>
                </c:pt>
                <c:pt idx="9">
                  <c:v>Emme aio toteuttaa</c:v>
                </c:pt>
                <c:pt idx="10">
                  <c:v>Ei vastausta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38.360410000000002</c:v>
                </c:pt>
                <c:pt idx="1">
                  <c:v>26.587019999999999</c:v>
                </c:pt>
                <c:pt idx="2">
                  <c:v>16.414269999999998</c:v>
                </c:pt>
                <c:pt idx="3">
                  <c:v>14.71246</c:v>
                </c:pt>
                <c:pt idx="4">
                  <c:v>11.90706</c:v>
                </c:pt>
                <c:pt idx="5">
                  <c:v>6.35663</c:v>
                </c:pt>
                <c:pt idx="6">
                  <c:v>10.30763</c:v>
                </c:pt>
                <c:pt idx="7">
                  <c:v>3.0473300000000001</c:v>
                </c:pt>
                <c:pt idx="8">
                  <c:v>4.2016400000000003</c:v>
                </c:pt>
                <c:pt idx="9">
                  <c:v>33.514490000000002</c:v>
                </c:pt>
                <c:pt idx="10">
                  <c:v>2.6159300000000001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Tehostamme kierrätystä, materiaalien käyttöä tai siirrymme ympäristöystävällisempiin materiaaleihin</c:v>
                </c:pt>
                <c:pt idx="1">
                  <c:v>Tehostamme yrityksen energian käyttöä</c:v>
                </c:pt>
                <c:pt idx="2">
                  <c:v>Käytämme vähäpäästöisiä vaihtoehtoja liikenteessä ja logistiikassa</c:v>
                </c:pt>
                <c:pt idx="3">
                  <c:v>Lisäämme päästövähennyksiä mahdollistavia työnteon tapoja (esim. etätyö)</c:v>
                </c:pt>
                <c:pt idx="4">
                  <c:v>Käytämme fossiilitonta energiaa sähkön- ja/tai lämmöntuotannossa</c:v>
                </c:pt>
                <c:pt idx="5">
                  <c:v>Käytämme ympäristöystävällisiä hankintoja toimitusketjuissa, vaikka vähemmän kestävä vaihtoehto olisi halvempi</c:v>
                </c:pt>
                <c:pt idx="6">
                  <c:v>Uusimme tai otamme käyttöön uutta ympäristö- tai ilmastoystävällisempää tuotantoteknologiaa tai –prosesseja</c:v>
                </c:pt>
                <c:pt idx="7">
                  <c:v>Kompensoimme toiminnassa syntyvää hiilijalanjälkeä</c:v>
                </c:pt>
                <c:pt idx="8">
                  <c:v>Muu toimi</c:v>
                </c:pt>
                <c:pt idx="9">
                  <c:v>Emme aio toteuttaa</c:v>
                </c:pt>
                <c:pt idx="10">
                  <c:v>Ei vastausta</c:v>
                </c:pt>
              </c:strCache>
            </c:strRef>
          </c:cat>
          <c:val>
            <c:numRef>
              <c:f>Taul1!$C$2:$C$12</c:f>
              <c:numCache>
                <c:formatCode>General</c:formatCode>
                <c:ptCount val="11"/>
                <c:pt idx="0">
                  <c:v>39.15907</c:v>
                </c:pt>
                <c:pt idx="1">
                  <c:v>24.919270000000001</c:v>
                </c:pt>
                <c:pt idx="2">
                  <c:v>18.18882</c:v>
                </c:pt>
                <c:pt idx="3">
                  <c:v>17.645379999999999</c:v>
                </c:pt>
                <c:pt idx="4">
                  <c:v>15.48298</c:v>
                </c:pt>
                <c:pt idx="5">
                  <c:v>11.973420000000001</c:v>
                </c:pt>
                <c:pt idx="6">
                  <c:v>11.05147</c:v>
                </c:pt>
                <c:pt idx="7">
                  <c:v>5.1116799999999998</c:v>
                </c:pt>
                <c:pt idx="8">
                  <c:v>3.6413199999999999</c:v>
                </c:pt>
                <c:pt idx="9">
                  <c:v>32.344200000000001</c:v>
                </c:pt>
                <c:pt idx="10">
                  <c:v>4.1421799999999998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Yrityksen arvot ja strategia</c:v>
                </c:pt>
                <c:pt idx="1">
                  <c:v>Kustannussäästöt/tehokkuuden lisääminen</c:v>
                </c:pt>
                <c:pt idx="2">
                  <c:v>Yrityskuvan rakentaminen</c:v>
                </c:pt>
                <c:pt idx="3">
                  <c:v>Varautuminen tulevaan sääntelyyn</c:v>
                </c:pt>
                <c:pt idx="4">
                  <c:v>Toimitusketjun/asiakaskohderyhmän paine/vaatimus</c:v>
                </c:pt>
                <c:pt idx="5">
                  <c:v>Nykyisen lainsäädännön velvoitteet ml. päästöoikeuksien/verotuksen kustannukset</c:v>
                </c:pt>
                <c:pt idx="6">
                  <c:v>Toive yrityksen työntekijöiltä</c:v>
                </c:pt>
                <c:pt idx="7">
                  <c:v>Rahoittajien tai sijoittajien paine/vaatimus</c:v>
                </c:pt>
                <c:pt idx="8">
                  <c:v>Muu</c:v>
                </c:pt>
              </c:strCache>
            </c:strRef>
          </c:cat>
          <c:val>
            <c:numRef>
              <c:f>Taul1!$B$2:$B$10</c:f>
              <c:numCache>
                <c:formatCode>General</c:formatCode>
                <c:ptCount val="9"/>
                <c:pt idx="0">
                  <c:v>44.651449999999997</c:v>
                </c:pt>
                <c:pt idx="1">
                  <c:v>47.214370000000002</c:v>
                </c:pt>
                <c:pt idx="2">
                  <c:v>34.200879999999998</c:v>
                </c:pt>
                <c:pt idx="3">
                  <c:v>23.316559999999999</c:v>
                </c:pt>
                <c:pt idx="4">
                  <c:v>14.02511</c:v>
                </c:pt>
                <c:pt idx="5">
                  <c:v>13.46899</c:v>
                </c:pt>
                <c:pt idx="6">
                  <c:v>5.1394599999999997</c:v>
                </c:pt>
                <c:pt idx="7">
                  <c:v>0.61831999999999998</c:v>
                </c:pt>
                <c:pt idx="8">
                  <c:v>13.427680000000001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Yrityksen arvot ja strategia</c:v>
                </c:pt>
                <c:pt idx="1">
                  <c:v>Kustannussäästöt/tehokkuuden lisääminen</c:v>
                </c:pt>
                <c:pt idx="2">
                  <c:v>Yrityskuvan rakentaminen</c:v>
                </c:pt>
                <c:pt idx="3">
                  <c:v>Varautuminen tulevaan sääntelyyn</c:v>
                </c:pt>
                <c:pt idx="4">
                  <c:v>Toimitusketjun/asiakaskohderyhmän paine/vaatimus</c:v>
                </c:pt>
                <c:pt idx="5">
                  <c:v>Nykyisen lainsäädännön velvoitteet ml. päästöoikeuksien/verotuksen kustannukset</c:v>
                </c:pt>
                <c:pt idx="6">
                  <c:v>Toive yrityksen työntekijöiltä</c:v>
                </c:pt>
                <c:pt idx="7">
                  <c:v>Rahoittajien tai sijoittajien paine/vaatimus</c:v>
                </c:pt>
                <c:pt idx="8">
                  <c:v>Muu</c:v>
                </c:pt>
              </c:strCache>
            </c:strRef>
          </c:cat>
          <c:val>
            <c:numRef>
              <c:f>Taul1!$C$2:$C$10</c:f>
              <c:numCache>
                <c:formatCode>General</c:formatCode>
                <c:ptCount val="9"/>
                <c:pt idx="0">
                  <c:v>52.57432</c:v>
                </c:pt>
                <c:pt idx="1">
                  <c:v>39.090110000000003</c:v>
                </c:pt>
                <c:pt idx="2">
                  <c:v>33.65943</c:v>
                </c:pt>
                <c:pt idx="3">
                  <c:v>21.648440000000001</c:v>
                </c:pt>
                <c:pt idx="4">
                  <c:v>15.229039999999999</c:v>
                </c:pt>
                <c:pt idx="5">
                  <c:v>12.240209999999999</c:v>
                </c:pt>
                <c:pt idx="6">
                  <c:v>7.4990199999999998</c:v>
                </c:pt>
                <c:pt idx="7">
                  <c:v>1.83484</c:v>
                </c:pt>
                <c:pt idx="8">
                  <c:v>10.655379999999999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Taul1!$B$2:$B$36</c:f>
              <c:numCache>
                <c:formatCode>General</c:formatCode>
                <c:ptCount val="35"/>
                <c:pt idx="0">
                  <c:v>17.335640000000001</c:v>
                </c:pt>
                <c:pt idx="1">
                  <c:v>20</c:v>
                </c:pt>
                <c:pt idx="2">
                  <c:v>22</c:v>
                </c:pt>
                <c:pt idx="3">
                  <c:v>17</c:v>
                </c:pt>
                <c:pt idx="4">
                  <c:v>18</c:v>
                </c:pt>
                <c:pt idx="5">
                  <c:v>20</c:v>
                </c:pt>
                <c:pt idx="6">
                  <c:v>20</c:v>
                </c:pt>
                <c:pt idx="7">
                  <c:v>9</c:v>
                </c:pt>
                <c:pt idx="8">
                  <c:v>-8</c:v>
                </c:pt>
                <c:pt idx="9">
                  <c:v>-12</c:v>
                </c:pt>
                <c:pt idx="10">
                  <c:v>6</c:v>
                </c:pt>
                <c:pt idx="11">
                  <c:v>18</c:v>
                </c:pt>
                <c:pt idx="12">
                  <c:v>15</c:v>
                </c:pt>
                <c:pt idx="13">
                  <c:v>12.631579</c:v>
                </c:pt>
                <c:pt idx="14">
                  <c:v>10.3</c:v>
                </c:pt>
                <c:pt idx="15">
                  <c:v>3.1</c:v>
                </c:pt>
                <c:pt idx="16">
                  <c:v>5</c:v>
                </c:pt>
                <c:pt idx="17">
                  <c:v>4.3055877680872747</c:v>
                </c:pt>
                <c:pt idx="18">
                  <c:v>10.845319796215605</c:v>
                </c:pt>
                <c:pt idx="19">
                  <c:v>-0.9013259968969507</c:v>
                </c:pt>
                <c:pt idx="20">
                  <c:v>-2</c:v>
                </c:pt>
                <c:pt idx="21">
                  <c:v>-3</c:v>
                </c:pt>
                <c:pt idx="22">
                  <c:v>4</c:v>
                </c:pt>
                <c:pt idx="23">
                  <c:v>12</c:v>
                </c:pt>
                <c:pt idx="24">
                  <c:v>11</c:v>
                </c:pt>
                <c:pt idx="25">
                  <c:v>11</c:v>
                </c:pt>
                <c:pt idx="26">
                  <c:v>11</c:v>
                </c:pt>
                <c:pt idx="27">
                  <c:v>10</c:v>
                </c:pt>
                <c:pt idx="28">
                  <c:v>7</c:v>
                </c:pt>
                <c:pt idx="29">
                  <c:v>3</c:v>
                </c:pt>
                <c:pt idx="30">
                  <c:v>6</c:v>
                </c:pt>
                <c:pt idx="31">
                  <c:v>-8</c:v>
                </c:pt>
                <c:pt idx="32">
                  <c:v>-1</c:v>
                </c:pt>
                <c:pt idx="33">
                  <c:v>9.8513000000000002</c:v>
                </c:pt>
                <c:pt idx="34">
                  <c:v>8.9818999999999996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87-4CC8-9158-5D68C35CFD7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Taul1!$C$2:$C$36</c:f>
              <c:numCache>
                <c:formatCode>General</c:formatCode>
                <c:ptCount val="35"/>
                <c:pt idx="0">
                  <c:v>17</c:v>
                </c:pt>
                <c:pt idx="1">
                  <c:v>19</c:v>
                </c:pt>
                <c:pt idx="2">
                  <c:v>20</c:v>
                </c:pt>
                <c:pt idx="3">
                  <c:v>20</c:v>
                </c:pt>
                <c:pt idx="4">
                  <c:v>18</c:v>
                </c:pt>
                <c:pt idx="5">
                  <c:v>19</c:v>
                </c:pt>
                <c:pt idx="6">
                  <c:v>24</c:v>
                </c:pt>
                <c:pt idx="7">
                  <c:v>14</c:v>
                </c:pt>
                <c:pt idx="8">
                  <c:v>-8</c:v>
                </c:pt>
                <c:pt idx="9">
                  <c:v>-4</c:v>
                </c:pt>
                <c:pt idx="10">
                  <c:v>12</c:v>
                </c:pt>
                <c:pt idx="11">
                  <c:v>17</c:v>
                </c:pt>
                <c:pt idx="12">
                  <c:v>18</c:v>
                </c:pt>
                <c:pt idx="13">
                  <c:v>13.15301</c:v>
                </c:pt>
                <c:pt idx="14">
                  <c:v>9.4</c:v>
                </c:pt>
                <c:pt idx="15">
                  <c:v>5.8</c:v>
                </c:pt>
                <c:pt idx="16">
                  <c:v>8</c:v>
                </c:pt>
                <c:pt idx="17">
                  <c:v>5.2550082642391907</c:v>
                </c:pt>
                <c:pt idx="18">
                  <c:v>8.221178569498008</c:v>
                </c:pt>
                <c:pt idx="19">
                  <c:v>5.5045647046496793</c:v>
                </c:pt>
                <c:pt idx="20">
                  <c:v>0</c:v>
                </c:pt>
                <c:pt idx="21">
                  <c:v>4</c:v>
                </c:pt>
                <c:pt idx="22">
                  <c:v>9</c:v>
                </c:pt>
                <c:pt idx="23">
                  <c:v>14</c:v>
                </c:pt>
                <c:pt idx="24">
                  <c:v>16</c:v>
                </c:pt>
                <c:pt idx="25">
                  <c:v>16</c:v>
                </c:pt>
                <c:pt idx="26">
                  <c:v>17</c:v>
                </c:pt>
                <c:pt idx="27">
                  <c:v>14</c:v>
                </c:pt>
                <c:pt idx="28">
                  <c:v>12</c:v>
                </c:pt>
                <c:pt idx="29">
                  <c:v>10</c:v>
                </c:pt>
                <c:pt idx="30">
                  <c:v>9</c:v>
                </c:pt>
                <c:pt idx="31">
                  <c:v>-2</c:v>
                </c:pt>
                <c:pt idx="32">
                  <c:v>3</c:v>
                </c:pt>
                <c:pt idx="33">
                  <c:v>11.600300000000001</c:v>
                </c:pt>
                <c:pt idx="34">
                  <c:v>12.649699999999999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87-4CC8-9158-5D68C35CFD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Taul1!$B$2:$B$36</c:f>
              <c:numCache>
                <c:formatCode>General</c:formatCode>
                <c:ptCount val="35"/>
                <c:pt idx="0">
                  <c:v>37.089745000000001</c:v>
                </c:pt>
                <c:pt idx="1">
                  <c:v>45</c:v>
                </c:pt>
                <c:pt idx="2">
                  <c:v>42</c:v>
                </c:pt>
                <c:pt idx="3">
                  <c:v>40</c:v>
                </c:pt>
                <c:pt idx="4">
                  <c:v>46</c:v>
                </c:pt>
                <c:pt idx="5">
                  <c:v>54</c:v>
                </c:pt>
                <c:pt idx="6">
                  <c:v>54</c:v>
                </c:pt>
                <c:pt idx="7">
                  <c:v>25</c:v>
                </c:pt>
                <c:pt idx="8">
                  <c:v>-11</c:v>
                </c:pt>
                <c:pt idx="9">
                  <c:v>-9</c:v>
                </c:pt>
                <c:pt idx="10">
                  <c:v>25</c:v>
                </c:pt>
                <c:pt idx="11">
                  <c:v>42</c:v>
                </c:pt>
                <c:pt idx="12">
                  <c:v>39</c:v>
                </c:pt>
                <c:pt idx="13">
                  <c:v>40.526316000000001</c:v>
                </c:pt>
                <c:pt idx="14">
                  <c:v>25.4</c:v>
                </c:pt>
                <c:pt idx="15">
                  <c:v>19.8</c:v>
                </c:pt>
                <c:pt idx="16">
                  <c:v>19</c:v>
                </c:pt>
                <c:pt idx="17">
                  <c:v>22.86938418099286</c:v>
                </c:pt>
                <c:pt idx="18">
                  <c:v>36.733376396078853</c:v>
                </c:pt>
                <c:pt idx="19">
                  <c:v>14.566221816811737</c:v>
                </c:pt>
                <c:pt idx="20">
                  <c:v>5</c:v>
                </c:pt>
                <c:pt idx="21">
                  <c:v>6</c:v>
                </c:pt>
                <c:pt idx="22">
                  <c:v>21</c:v>
                </c:pt>
                <c:pt idx="23">
                  <c:v>33</c:v>
                </c:pt>
                <c:pt idx="24">
                  <c:v>27</c:v>
                </c:pt>
                <c:pt idx="25">
                  <c:v>36</c:v>
                </c:pt>
                <c:pt idx="26">
                  <c:v>36</c:v>
                </c:pt>
                <c:pt idx="27">
                  <c:v>36</c:v>
                </c:pt>
                <c:pt idx="28">
                  <c:v>23</c:v>
                </c:pt>
                <c:pt idx="29">
                  <c:v>17</c:v>
                </c:pt>
                <c:pt idx="30">
                  <c:v>27</c:v>
                </c:pt>
                <c:pt idx="31">
                  <c:v>-6</c:v>
                </c:pt>
                <c:pt idx="32">
                  <c:v>10</c:v>
                </c:pt>
                <c:pt idx="33">
                  <c:v>27.2818</c:v>
                </c:pt>
                <c:pt idx="34">
                  <c:v>21.714500000000001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7-4550-B61E-0D5C9A970E2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Taul1!$C$2:$C$36</c:f>
              <c:numCache>
                <c:formatCode>General</c:formatCode>
                <c:ptCount val="35"/>
                <c:pt idx="0">
                  <c:v>44.665585</c:v>
                </c:pt>
                <c:pt idx="1">
                  <c:v>47</c:v>
                </c:pt>
                <c:pt idx="2">
                  <c:v>52</c:v>
                </c:pt>
                <c:pt idx="3">
                  <c:v>52</c:v>
                </c:pt>
                <c:pt idx="4">
                  <c:v>50</c:v>
                </c:pt>
                <c:pt idx="5">
                  <c:v>50</c:v>
                </c:pt>
                <c:pt idx="6">
                  <c:v>52</c:v>
                </c:pt>
                <c:pt idx="7">
                  <c:v>35</c:v>
                </c:pt>
                <c:pt idx="8">
                  <c:v>-9</c:v>
                </c:pt>
                <c:pt idx="9">
                  <c:v>1</c:v>
                </c:pt>
                <c:pt idx="10">
                  <c:v>33</c:v>
                </c:pt>
                <c:pt idx="11">
                  <c:v>46</c:v>
                </c:pt>
                <c:pt idx="12">
                  <c:v>44</c:v>
                </c:pt>
                <c:pt idx="13">
                  <c:v>39.262990000000002</c:v>
                </c:pt>
                <c:pt idx="14">
                  <c:v>23.6</c:v>
                </c:pt>
                <c:pt idx="15">
                  <c:v>21.4</c:v>
                </c:pt>
                <c:pt idx="16">
                  <c:v>25</c:v>
                </c:pt>
                <c:pt idx="17">
                  <c:v>23.332681808717499</c:v>
                </c:pt>
                <c:pt idx="18">
                  <c:v>30.879075314559067</c:v>
                </c:pt>
                <c:pt idx="19">
                  <c:v>22.041738580789723</c:v>
                </c:pt>
                <c:pt idx="20">
                  <c:v>11</c:v>
                </c:pt>
                <c:pt idx="21">
                  <c:v>20</c:v>
                </c:pt>
                <c:pt idx="22">
                  <c:v>28</c:v>
                </c:pt>
                <c:pt idx="23">
                  <c:v>36</c:v>
                </c:pt>
                <c:pt idx="24">
                  <c:v>39</c:v>
                </c:pt>
                <c:pt idx="25">
                  <c:v>40</c:v>
                </c:pt>
                <c:pt idx="26">
                  <c:v>39</c:v>
                </c:pt>
                <c:pt idx="27">
                  <c:v>34</c:v>
                </c:pt>
                <c:pt idx="28">
                  <c:v>26</c:v>
                </c:pt>
                <c:pt idx="29">
                  <c:v>25</c:v>
                </c:pt>
                <c:pt idx="30">
                  <c:v>22</c:v>
                </c:pt>
                <c:pt idx="31">
                  <c:v>-2</c:v>
                </c:pt>
                <c:pt idx="32">
                  <c:v>13</c:v>
                </c:pt>
                <c:pt idx="33">
                  <c:v>28.864899999999999</c:v>
                </c:pt>
                <c:pt idx="34">
                  <c:v>25.355599999999999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7-4550-B61E-0D5C9A970E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Taul1!$B$2:$B$36</c:f>
              <c:numCache>
                <c:formatCode>General</c:formatCode>
                <c:ptCount val="35"/>
                <c:pt idx="0">
                  <c:v>34.15795</c:v>
                </c:pt>
                <c:pt idx="1">
                  <c:v>29</c:v>
                </c:pt>
                <c:pt idx="2">
                  <c:v>35</c:v>
                </c:pt>
                <c:pt idx="3">
                  <c:v>20</c:v>
                </c:pt>
                <c:pt idx="4">
                  <c:v>24</c:v>
                </c:pt>
                <c:pt idx="5">
                  <c:v>31</c:v>
                </c:pt>
                <c:pt idx="6">
                  <c:v>32</c:v>
                </c:pt>
                <c:pt idx="7">
                  <c:v>5</c:v>
                </c:pt>
                <c:pt idx="8">
                  <c:v>-19</c:v>
                </c:pt>
                <c:pt idx="9">
                  <c:v>-9</c:v>
                </c:pt>
                <c:pt idx="10">
                  <c:v>14</c:v>
                </c:pt>
                <c:pt idx="11">
                  <c:v>35</c:v>
                </c:pt>
                <c:pt idx="12">
                  <c:v>22</c:v>
                </c:pt>
                <c:pt idx="13">
                  <c:v>22.631578999999999</c:v>
                </c:pt>
                <c:pt idx="14">
                  <c:v>4.9000000000000004</c:v>
                </c:pt>
                <c:pt idx="15">
                  <c:v>10</c:v>
                </c:pt>
                <c:pt idx="16">
                  <c:v>1</c:v>
                </c:pt>
                <c:pt idx="17">
                  <c:v>9.6945898778359414</c:v>
                </c:pt>
                <c:pt idx="18">
                  <c:v>12.67045945001426</c:v>
                </c:pt>
                <c:pt idx="19">
                  <c:v>-1.6808920760244348</c:v>
                </c:pt>
                <c:pt idx="20">
                  <c:v>-7</c:v>
                </c:pt>
                <c:pt idx="21">
                  <c:v>-5</c:v>
                </c:pt>
                <c:pt idx="22">
                  <c:v>7</c:v>
                </c:pt>
                <c:pt idx="23">
                  <c:v>20</c:v>
                </c:pt>
                <c:pt idx="24">
                  <c:v>19</c:v>
                </c:pt>
                <c:pt idx="25">
                  <c:v>18</c:v>
                </c:pt>
                <c:pt idx="26">
                  <c:v>23</c:v>
                </c:pt>
                <c:pt idx="27">
                  <c:v>20</c:v>
                </c:pt>
                <c:pt idx="28">
                  <c:v>9</c:v>
                </c:pt>
                <c:pt idx="29">
                  <c:v>3</c:v>
                </c:pt>
                <c:pt idx="30">
                  <c:v>5</c:v>
                </c:pt>
                <c:pt idx="31">
                  <c:v>-11</c:v>
                </c:pt>
                <c:pt idx="32">
                  <c:v>-1</c:v>
                </c:pt>
                <c:pt idx="33">
                  <c:v>8.6136999999999997</c:v>
                </c:pt>
                <c:pt idx="34">
                  <c:v>-7.4153000000000002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7-4550-B61E-0D5C9A970E2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Taul1!$C$2:$C$36</c:f>
              <c:numCache>
                <c:formatCode>General</c:formatCode>
                <c:ptCount val="35"/>
                <c:pt idx="0">
                  <c:v>35.446980000000003</c:v>
                </c:pt>
                <c:pt idx="1">
                  <c:v>34</c:v>
                </c:pt>
                <c:pt idx="2">
                  <c:v>34</c:v>
                </c:pt>
                <c:pt idx="3">
                  <c:v>34</c:v>
                </c:pt>
                <c:pt idx="4">
                  <c:v>32</c:v>
                </c:pt>
                <c:pt idx="5">
                  <c:v>31</c:v>
                </c:pt>
                <c:pt idx="6">
                  <c:v>33</c:v>
                </c:pt>
                <c:pt idx="7">
                  <c:v>14</c:v>
                </c:pt>
                <c:pt idx="8">
                  <c:v>-12</c:v>
                </c:pt>
                <c:pt idx="9">
                  <c:v>-5</c:v>
                </c:pt>
                <c:pt idx="10">
                  <c:v>21</c:v>
                </c:pt>
                <c:pt idx="11">
                  <c:v>32</c:v>
                </c:pt>
                <c:pt idx="12">
                  <c:v>28</c:v>
                </c:pt>
                <c:pt idx="13">
                  <c:v>19.388297999999999</c:v>
                </c:pt>
                <c:pt idx="14">
                  <c:v>11</c:v>
                </c:pt>
                <c:pt idx="15">
                  <c:v>6.3</c:v>
                </c:pt>
                <c:pt idx="16">
                  <c:v>10</c:v>
                </c:pt>
                <c:pt idx="17">
                  <c:v>5.563038245640918</c:v>
                </c:pt>
                <c:pt idx="18">
                  <c:v>14.811888242645985</c:v>
                </c:pt>
                <c:pt idx="19">
                  <c:v>5.911541891138409</c:v>
                </c:pt>
                <c:pt idx="20">
                  <c:v>-5</c:v>
                </c:pt>
                <c:pt idx="21">
                  <c:v>4</c:v>
                </c:pt>
                <c:pt idx="22">
                  <c:v>11</c:v>
                </c:pt>
                <c:pt idx="23">
                  <c:v>23</c:v>
                </c:pt>
                <c:pt idx="24">
                  <c:v>25</c:v>
                </c:pt>
                <c:pt idx="25">
                  <c:v>25</c:v>
                </c:pt>
                <c:pt idx="26">
                  <c:v>26</c:v>
                </c:pt>
                <c:pt idx="27">
                  <c:v>19</c:v>
                </c:pt>
                <c:pt idx="28">
                  <c:v>12</c:v>
                </c:pt>
                <c:pt idx="29">
                  <c:v>11</c:v>
                </c:pt>
                <c:pt idx="30">
                  <c:v>10</c:v>
                </c:pt>
                <c:pt idx="31">
                  <c:v>-9</c:v>
                </c:pt>
                <c:pt idx="32">
                  <c:v>0</c:v>
                </c:pt>
                <c:pt idx="33">
                  <c:v>7.9371</c:v>
                </c:pt>
                <c:pt idx="34">
                  <c:v>1.1296999999999999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7-4550-B61E-0D5C9A970E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Taul1!$B$2:$B$36</c:f>
              <c:numCache>
                <c:formatCode>General</c:formatCode>
                <c:ptCount val="35"/>
                <c:pt idx="0">
                  <c:v>52.307174000000003</c:v>
                </c:pt>
                <c:pt idx="1">
                  <c:v>50.672624999999996</c:v>
                </c:pt>
                <c:pt idx="2">
                  <c:v>50</c:v>
                </c:pt>
                <c:pt idx="3">
                  <c:v>43</c:v>
                </c:pt>
                <c:pt idx="4">
                  <c:v>44</c:v>
                </c:pt>
                <c:pt idx="5">
                  <c:v>54</c:v>
                </c:pt>
                <c:pt idx="6">
                  <c:v>60</c:v>
                </c:pt>
                <c:pt idx="7">
                  <c:v>39</c:v>
                </c:pt>
                <c:pt idx="8">
                  <c:v>39</c:v>
                </c:pt>
                <c:pt idx="9">
                  <c:v>40</c:v>
                </c:pt>
                <c:pt idx="10">
                  <c:v>48</c:v>
                </c:pt>
                <c:pt idx="11">
                  <c:v>52</c:v>
                </c:pt>
                <c:pt idx="12">
                  <c:v>46</c:v>
                </c:pt>
                <c:pt idx="13">
                  <c:v>48</c:v>
                </c:pt>
                <c:pt idx="14">
                  <c:v>43.6</c:v>
                </c:pt>
                <c:pt idx="15">
                  <c:v>46.9</c:v>
                </c:pt>
                <c:pt idx="16">
                  <c:v>49</c:v>
                </c:pt>
                <c:pt idx="17">
                  <c:v>44.518796443137909</c:v>
                </c:pt>
                <c:pt idx="18">
                  <c:v>51.442588991307581</c:v>
                </c:pt>
                <c:pt idx="19">
                  <c:v>40.42611232792224</c:v>
                </c:pt>
                <c:pt idx="20">
                  <c:v>40.41525</c:v>
                </c:pt>
                <c:pt idx="21">
                  <c:v>38.852080000000001</c:v>
                </c:pt>
                <c:pt idx="22">
                  <c:v>40.905090000000001</c:v>
                </c:pt>
                <c:pt idx="23">
                  <c:v>45.417879999999997</c:v>
                </c:pt>
                <c:pt idx="24">
                  <c:v>40.483519999999999</c:v>
                </c:pt>
                <c:pt idx="25">
                  <c:v>42.038620000000002</c:v>
                </c:pt>
                <c:pt idx="26">
                  <c:v>41.178910000000002</c:v>
                </c:pt>
                <c:pt idx="27">
                  <c:v>38.82985</c:v>
                </c:pt>
                <c:pt idx="28">
                  <c:v>35.534080000000003</c:v>
                </c:pt>
                <c:pt idx="29">
                  <c:v>37.05883</c:v>
                </c:pt>
                <c:pt idx="30">
                  <c:v>44.198749999999997</c:v>
                </c:pt>
                <c:pt idx="31">
                  <c:v>39.979579999999999</c:v>
                </c:pt>
                <c:pt idx="32">
                  <c:v>39.40981</c:v>
                </c:pt>
                <c:pt idx="33">
                  <c:v>44.32029</c:v>
                </c:pt>
                <c:pt idx="34">
                  <c:v>39.090260000000001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8D-47A8-851F-0752B151484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Taul1!$A$2:$A$36</c:f>
              <c:strCache>
                <c:ptCount val="35"/>
                <c:pt idx="0">
                  <c:v>1/05</c:v>
                </c:pt>
                <c:pt idx="2">
                  <c:v>1/06</c:v>
                </c:pt>
                <c:pt idx="4">
                  <c:v>1/07</c:v>
                </c:pt>
                <c:pt idx="6">
                  <c:v>1/08</c:v>
                </c:pt>
                <c:pt idx="8">
                  <c:v>1/09</c:v>
                </c:pt>
                <c:pt idx="10">
                  <c:v>1/10</c:v>
                </c:pt>
                <c:pt idx="12">
                  <c:v>1/11</c:v>
                </c:pt>
                <c:pt idx="14">
                  <c:v>1/12</c:v>
                </c:pt>
                <c:pt idx="16">
                  <c:v>1/13</c:v>
                </c:pt>
                <c:pt idx="18">
                  <c:v>1/14</c:v>
                </c:pt>
                <c:pt idx="20">
                  <c:v>1/15</c:v>
                </c:pt>
                <c:pt idx="22">
                  <c:v>1/16</c:v>
                </c:pt>
                <c:pt idx="24">
                  <c:v>1/17</c:v>
                </c:pt>
                <c:pt idx="26">
                  <c:v>1/18</c:v>
                </c:pt>
                <c:pt idx="28">
                  <c:v>1/19</c:v>
                </c:pt>
                <c:pt idx="30">
                  <c:v>1/20</c:v>
                </c:pt>
                <c:pt idx="32">
                  <c:v>1/21</c:v>
                </c:pt>
                <c:pt idx="34">
                  <c:v>1/22</c:v>
                </c:pt>
              </c:strCache>
            </c:strRef>
          </c:cat>
          <c:val>
            <c:numRef>
              <c:f>Taul1!$C$2:$C$36</c:f>
              <c:numCache>
                <c:formatCode>General</c:formatCode>
                <c:ptCount val="35"/>
                <c:pt idx="0">
                  <c:v>55.731627000000003</c:v>
                </c:pt>
                <c:pt idx="1">
                  <c:v>57.080030000000001</c:v>
                </c:pt>
                <c:pt idx="2">
                  <c:v>50</c:v>
                </c:pt>
                <c:pt idx="3">
                  <c:v>52</c:v>
                </c:pt>
                <c:pt idx="4">
                  <c:v>49</c:v>
                </c:pt>
                <c:pt idx="5">
                  <c:v>48</c:v>
                </c:pt>
                <c:pt idx="6">
                  <c:v>59</c:v>
                </c:pt>
                <c:pt idx="7">
                  <c:v>44</c:v>
                </c:pt>
                <c:pt idx="8">
                  <c:v>40</c:v>
                </c:pt>
                <c:pt idx="9">
                  <c:v>40</c:v>
                </c:pt>
                <c:pt idx="10">
                  <c:v>52</c:v>
                </c:pt>
                <c:pt idx="11">
                  <c:v>51</c:v>
                </c:pt>
                <c:pt idx="12">
                  <c:v>52</c:v>
                </c:pt>
                <c:pt idx="13">
                  <c:v>51</c:v>
                </c:pt>
                <c:pt idx="14">
                  <c:v>50.8</c:v>
                </c:pt>
                <c:pt idx="15">
                  <c:v>46</c:v>
                </c:pt>
                <c:pt idx="16">
                  <c:v>47</c:v>
                </c:pt>
                <c:pt idx="17">
                  <c:v>45.231610785308128</c:v>
                </c:pt>
                <c:pt idx="18">
                  <c:v>47.220532270325137</c:v>
                </c:pt>
                <c:pt idx="19">
                  <c:v>45.455355670266748</c:v>
                </c:pt>
                <c:pt idx="20">
                  <c:v>42.554110000000001</c:v>
                </c:pt>
                <c:pt idx="21">
                  <c:v>42.015029999999996</c:v>
                </c:pt>
                <c:pt idx="22">
                  <c:v>45.412559999999999</c:v>
                </c:pt>
                <c:pt idx="23">
                  <c:v>49.52758</c:v>
                </c:pt>
                <c:pt idx="24">
                  <c:v>49.634540000000001</c:v>
                </c:pt>
                <c:pt idx="25">
                  <c:v>46.962889999999994</c:v>
                </c:pt>
                <c:pt idx="26">
                  <c:v>47.194139999999997</c:v>
                </c:pt>
                <c:pt idx="27">
                  <c:v>44.113299999999995</c:v>
                </c:pt>
                <c:pt idx="28">
                  <c:v>43.860260000000004</c:v>
                </c:pt>
                <c:pt idx="29">
                  <c:v>42.587980000000002</c:v>
                </c:pt>
                <c:pt idx="30">
                  <c:v>43.438409999999998</c:v>
                </c:pt>
                <c:pt idx="31">
                  <c:v>40.964280000000002</c:v>
                </c:pt>
                <c:pt idx="32">
                  <c:v>41.29063</c:v>
                </c:pt>
                <c:pt idx="33">
                  <c:v>40.731080000000006</c:v>
                </c:pt>
                <c:pt idx="34">
                  <c:v>41.845700000000001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8D-47A8-851F-0752B1514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1592160062776978"/>
          <c:y val="3.317000016858053E-2"/>
          <c:w val="0.55060001669713732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Vientiä tai liiketoimintaa ulkomailla</c:v>
                </c:pt>
                <c:pt idx="2">
                  <c:v>Suora tavaroiden vienti</c:v>
                </c:pt>
                <c:pt idx="3">
                  <c:v>Suora palvelujen vienti</c:v>
                </c:pt>
                <c:pt idx="4">
                  <c:v>Ulkomainen yhteisyritys (joint venture) tai tytäryritys</c:v>
                </c:pt>
                <c:pt idx="5">
                  <c:v>Palkka- tai sopimusvalmistus (tuotteiden teettäminen ulkomailla yrityksenne omalla merkillä)</c:v>
                </c:pt>
                <c:pt idx="6">
                  <c:v>Lisensointi tai franchising</c:v>
                </c:pt>
                <c:pt idx="7">
                  <c:v>Muu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11.77319</c:v>
                </c:pt>
                <c:pt idx="2">
                  <c:v>48.927230000000002</c:v>
                </c:pt>
                <c:pt idx="3">
                  <c:v>36.956710000000001</c:v>
                </c:pt>
                <c:pt idx="4">
                  <c:v>0</c:v>
                </c:pt>
                <c:pt idx="5">
                  <c:v>6.0484299999999998</c:v>
                </c:pt>
                <c:pt idx="6">
                  <c:v>6.4844400000000002</c:v>
                </c:pt>
                <c:pt idx="7">
                  <c:v>15.288130000000001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26-45E1-A60C-56D3ED1C1A5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Vientiä tai liiketoimintaa ulkomailla</c:v>
                </c:pt>
                <c:pt idx="2">
                  <c:v>Suora tavaroiden vienti</c:v>
                </c:pt>
                <c:pt idx="3">
                  <c:v>Suora palvelujen vienti</c:v>
                </c:pt>
                <c:pt idx="4">
                  <c:v>Ulkomainen yhteisyritys (joint venture) tai tytäryritys</c:v>
                </c:pt>
                <c:pt idx="5">
                  <c:v>Palkka- tai sopimusvalmistus (tuotteiden teettäminen ulkomailla yrityksenne omalla merkillä)</c:v>
                </c:pt>
                <c:pt idx="6">
                  <c:v>Lisensointi tai franchising</c:v>
                </c:pt>
                <c:pt idx="7">
                  <c:v>Muu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21.711740000000006</c:v>
                </c:pt>
                <c:pt idx="2">
                  <c:v>41.366720000000001</c:v>
                </c:pt>
                <c:pt idx="3">
                  <c:v>41.097020000000001</c:v>
                </c:pt>
                <c:pt idx="4">
                  <c:v>15.55673</c:v>
                </c:pt>
                <c:pt idx="5">
                  <c:v>8.6805599999999998</c:v>
                </c:pt>
                <c:pt idx="6">
                  <c:v>5.2857599999999998</c:v>
                </c:pt>
                <c:pt idx="7">
                  <c:v>16.05631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26-45E1-A60C-56D3ED1C1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98933659286116"/>
          <c:y val="3.317000016858053E-2"/>
          <c:w val="0.83853228073204589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&lt;9%</c:v>
                </c:pt>
                <c:pt idx="1">
                  <c:v>10-49%</c:v>
                </c:pt>
                <c:pt idx="2">
                  <c:v>= &gt; 50%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71.027069999999995</c:v>
                </c:pt>
                <c:pt idx="1">
                  <c:v>15.33384</c:v>
                </c:pt>
                <c:pt idx="2">
                  <c:v>13.639089999999999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&lt;9%</c:v>
                </c:pt>
                <c:pt idx="1">
                  <c:v>10-49%</c:v>
                </c:pt>
                <c:pt idx="2">
                  <c:v>= &gt; 50%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52.173220000000001</c:v>
                </c:pt>
                <c:pt idx="1">
                  <c:v>27.863769999999999</c:v>
                </c:pt>
                <c:pt idx="2">
                  <c:v>19.963010000000001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Ei ole tarvetta työllistää</c:v>
                </c:pt>
                <c:pt idx="1">
                  <c:v>Työvoiman saatavuus</c:v>
                </c:pt>
                <c:pt idx="2">
                  <c:v>Kysynnän riittämättömyys tai epävakaisuus</c:v>
                </c:pt>
                <c:pt idx="3">
                  <c:v>Työn sivukulut</c:v>
                </c:pt>
                <c:pt idx="4">
                  <c:v>Palkkataso</c:v>
                </c:pt>
                <c:pt idx="5">
                  <c:v>Irtisanomisen vaikeus</c:v>
                </c:pt>
                <c:pt idx="6">
                  <c:v>Osa-aikaisen työntekijän palkkauksen vaikeus</c:v>
                </c:pt>
                <c:pt idx="7">
                  <c:v>Muut työlainsäädännön tai työehtosopimusten velvoitteet kuin irtisanomisenvaikeus</c:v>
                </c:pt>
                <c:pt idx="8">
                  <c:v>Verotus</c:v>
                </c:pt>
                <c:pt idx="9">
                  <c:v>Muu</c:v>
                </c:pt>
                <c:pt idx="10">
                  <c:v>Ei vastausta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32.586840000000002</c:v>
                </c:pt>
                <c:pt idx="1">
                  <c:v>24.649719999999999</c:v>
                </c:pt>
                <c:pt idx="2">
                  <c:v>22.872859999999999</c:v>
                </c:pt>
                <c:pt idx="3">
                  <c:v>7.5059899999999997</c:v>
                </c:pt>
                <c:pt idx="4">
                  <c:v>2.50814</c:v>
                </c:pt>
                <c:pt idx="5">
                  <c:v>4.3958599999999999</c:v>
                </c:pt>
                <c:pt idx="6">
                  <c:v>2.4076599999999999</c:v>
                </c:pt>
                <c:pt idx="7">
                  <c:v>0.34018999999999999</c:v>
                </c:pt>
                <c:pt idx="8">
                  <c:v>1.3843000000000001</c:v>
                </c:pt>
                <c:pt idx="9">
                  <c:v>1.0082599999999999</c:v>
                </c:pt>
                <c:pt idx="10">
                  <c:v>0.34018999999999999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Ei ole tarvetta työllistää</c:v>
                </c:pt>
                <c:pt idx="1">
                  <c:v>Työvoiman saatavuus</c:v>
                </c:pt>
                <c:pt idx="2">
                  <c:v>Kysynnän riittämättömyys tai epävakaisuus</c:v>
                </c:pt>
                <c:pt idx="3">
                  <c:v>Työn sivukulut</c:v>
                </c:pt>
                <c:pt idx="4">
                  <c:v>Palkkataso</c:v>
                </c:pt>
                <c:pt idx="5">
                  <c:v>Irtisanomisen vaikeus</c:v>
                </c:pt>
                <c:pt idx="6">
                  <c:v>Osa-aikaisen työntekijän palkkauksen vaikeus</c:v>
                </c:pt>
                <c:pt idx="7">
                  <c:v>Muut työlainsäädännön tai työehtosopimusten velvoitteet kuin irtisanomisenvaikeus</c:v>
                </c:pt>
                <c:pt idx="8">
                  <c:v>Verotus</c:v>
                </c:pt>
                <c:pt idx="9">
                  <c:v>Muu</c:v>
                </c:pt>
                <c:pt idx="10">
                  <c:v>Ei vastausta</c:v>
                </c:pt>
              </c:strCache>
            </c:strRef>
          </c:cat>
          <c:val>
            <c:numRef>
              <c:f>Taul1!$C$2:$C$12</c:f>
              <c:numCache>
                <c:formatCode>General</c:formatCode>
                <c:ptCount val="11"/>
                <c:pt idx="0">
                  <c:v>31.704280000000001</c:v>
                </c:pt>
                <c:pt idx="1">
                  <c:v>25.47092</c:v>
                </c:pt>
                <c:pt idx="2">
                  <c:v>16.305540000000001</c:v>
                </c:pt>
                <c:pt idx="3">
                  <c:v>9.1977399999999996</c:v>
                </c:pt>
                <c:pt idx="4">
                  <c:v>4.7914300000000001</c:v>
                </c:pt>
                <c:pt idx="5">
                  <c:v>4.23916</c:v>
                </c:pt>
                <c:pt idx="6">
                  <c:v>2.6561300000000001</c:v>
                </c:pt>
                <c:pt idx="7">
                  <c:v>1.6306400000000001</c:v>
                </c:pt>
                <c:pt idx="8">
                  <c:v>1.1313599999999999</c:v>
                </c:pt>
                <c:pt idx="9">
                  <c:v>1.8843300000000001</c:v>
                </c:pt>
                <c:pt idx="10">
                  <c:v>0.98846999999999996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0.05565</cdr:x>
      <cdr:y>0.83825</cdr:y>
    </cdr:from>
    <cdr:to>
      <cdr:x>0.96291</cdr:x>
      <cdr:y>0.93201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C69D81C2-C5D8-4ABD-8B38-C348E8647CEF}"/>
            </a:ext>
          </a:extLst>
        </cdr:cNvPr>
        <cdr:cNvSpPr txBox="1"/>
      </cdr:nvSpPr>
      <cdr:spPr>
        <a:xfrm xmlns:a="http://schemas.openxmlformats.org/drawingml/2006/main">
          <a:off x="625881" y="3620896"/>
          <a:ext cx="10204430" cy="405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800"/>
            <a:t>Voimakkaasti tai mahdollisuuksien mukaan kasvavien yritysten osuus kaikista yrityksistä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6AF8D-FC22-4752-A3B9-6DA469188AAA}" type="datetimeFigureOut">
              <a:rPr lang="fi-FI" smtClean="0"/>
              <a:t>8.2.2022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D93A1-36CC-4246-897B-3343C27AA0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64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D93A1-36CC-4246-897B-3343C27AA00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481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14000" y="486000"/>
            <a:ext cx="7963200" cy="1850400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14000" y="2502000"/>
            <a:ext cx="7963200" cy="2088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1" y="6309320"/>
            <a:ext cx="1001480" cy="386608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44752" y="6309320"/>
            <a:ext cx="4111088" cy="386608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9336" y="6309320"/>
            <a:ext cx="425416" cy="386608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348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416000"/>
            <a:ext cx="5510474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51880" y="1416000"/>
            <a:ext cx="5510474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92119"/>
            <a:ext cx="1268634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92119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92119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3999" y="5856000"/>
            <a:ext cx="5511293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 dirty="0"/>
              <a:t>Kirjoita kuvateksti ja –lähde tähän.</a:t>
            </a:r>
          </a:p>
        </p:txBody>
      </p:sp>
      <p:cxnSp>
        <p:nvCxnSpPr>
          <p:cNvPr id="9" name="Suora yhdysviiva 8"/>
          <p:cNvCxnSpPr/>
          <p:nvPr/>
        </p:nvCxnSpPr>
        <p:spPr>
          <a:xfrm>
            <a:off x="414000" y="5841312"/>
            <a:ext cx="5511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n paikkamerkki 13"/>
          <p:cNvSpPr>
            <a:spLocks noGrp="1"/>
          </p:cNvSpPr>
          <p:nvPr>
            <p:ph type="body" sz="quarter" idx="14" hasCustomPrompt="1"/>
          </p:nvPr>
        </p:nvSpPr>
        <p:spPr>
          <a:xfrm>
            <a:off x="6153599" y="5856000"/>
            <a:ext cx="5511293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Kirjoita kuvateksti ja –lähde tähän.</a:t>
            </a:r>
          </a:p>
        </p:txBody>
      </p:sp>
      <p:cxnSp>
        <p:nvCxnSpPr>
          <p:cNvPr id="11" name="Suora yhdysviiva 10"/>
          <p:cNvCxnSpPr/>
          <p:nvPr/>
        </p:nvCxnSpPr>
        <p:spPr>
          <a:xfrm>
            <a:off x="6153600" y="5841600"/>
            <a:ext cx="5511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erikokoista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512000"/>
            <a:ext cx="7656235" cy="4584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28000" y="1512000"/>
            <a:ext cx="3334354" cy="4584000"/>
          </a:xfrm>
        </p:spPr>
        <p:txBody>
          <a:bodyPr>
            <a:noAutofit/>
          </a:bodyPr>
          <a:lstStyle>
            <a:lvl1pPr marL="179996" indent="-179996">
              <a:spcBef>
                <a:spcPts val="0"/>
              </a:spcBef>
              <a:defRPr sz="2400"/>
            </a:lvl1pPr>
            <a:lvl2pPr marL="359991" indent="-179996">
              <a:spcBef>
                <a:spcPts val="0"/>
              </a:spcBef>
              <a:defRPr sz="2200"/>
            </a:lvl2pPr>
            <a:lvl3pPr marL="539987" indent="-179996">
              <a:spcBef>
                <a:spcPts val="0"/>
              </a:spcBef>
              <a:defRPr sz="2200"/>
            </a:lvl3pPr>
            <a:lvl4pPr marL="719982" indent="-179996">
              <a:spcBef>
                <a:spcPts val="0"/>
              </a:spcBef>
              <a:defRPr sz="2200"/>
            </a:lvl4pPr>
            <a:lvl5pPr marL="899978" indent="-179996">
              <a:spcBef>
                <a:spcPts val="0"/>
              </a:spcBef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132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736461" y="6381328"/>
            <a:ext cx="3919379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17089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erikokoista sisältöä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414000" y="1416000"/>
            <a:ext cx="3314852" cy="4320000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008000" y="1416000"/>
            <a:ext cx="7680000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8793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8793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8793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Lisää lähdetieto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82055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must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0" hasCustomPrompt="1"/>
          </p:nvPr>
        </p:nvSpPr>
        <p:spPr bwMode="white">
          <a:xfrm>
            <a:off x="0" y="0"/>
            <a:ext cx="12192000" cy="6858000"/>
          </a:xfrm>
          <a:solidFill>
            <a:schemeClr val="bg1">
              <a:lumMod val="65000"/>
            </a:schemeClr>
          </a:solidFill>
        </p:spPr>
        <p:txBody>
          <a:bodyPr lIns="90000" anchor="ctr"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1091" y="3456000"/>
            <a:ext cx="11169818" cy="2847818"/>
          </a:xfrm>
        </p:spPr>
        <p:txBody>
          <a:bodyPr anchor="t" anchorCtr="0"/>
          <a:lstStyle>
            <a:lvl1pPr algn="ctr"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881DAB8D-13F6-43CF-AF21-8EDDA0983AF6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197348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neg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0" hasCustomPrompt="1"/>
          </p:nvPr>
        </p:nvSpPr>
        <p:spPr bwMode="white">
          <a:xfrm>
            <a:off x="0" y="0"/>
            <a:ext cx="12192000" cy="6858000"/>
          </a:xfrm>
          <a:solidFill>
            <a:schemeClr val="bg1">
              <a:lumMod val="65000"/>
            </a:schemeClr>
          </a:solidFill>
        </p:spPr>
        <p:txBody>
          <a:bodyPr lIns="90000" anchor="ctr"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1091" y="3456000"/>
            <a:ext cx="11169818" cy="2847818"/>
          </a:xfrm>
        </p:spPr>
        <p:txBody>
          <a:bodyPr anchor="t" anchorCtr="0"/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A86A8CFD-37ED-4749-956D-776FBCC0BB39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2564056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576000" cy="1008000"/>
          </a:xfrm>
        </p:spPr>
        <p:txBody>
          <a:bodyPr tIns="0" bIns="0">
            <a:noAutofit/>
          </a:bodyPr>
          <a:lstStyle>
            <a:lvl1pPr marL="0" indent="0">
              <a:spcBef>
                <a:spcPts val="0"/>
              </a:spcBef>
              <a:buNone/>
              <a:defRPr sz="18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Kirjoita kuvateksti ja –lähde tähän</a:t>
            </a:r>
          </a:p>
        </p:txBody>
      </p:sp>
      <p:sp>
        <p:nvSpPr>
          <p:cNvPr id="12" name="Kuvan paikkamerkki 11"/>
          <p:cNvSpPr>
            <a:spLocks noGrp="1"/>
          </p:cNvSpPr>
          <p:nvPr>
            <p:ph type="pic" sz="quarter" idx="14" hasCustomPrompt="1"/>
          </p:nvPr>
        </p:nvSpPr>
        <p:spPr bwMode="hidden">
          <a:xfrm>
            <a:off x="0" y="0"/>
            <a:ext cx="12192000" cy="580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Vedä kuva paikkamerkkiin tai</a:t>
            </a:r>
            <a:br>
              <a:rPr lang="fi-FI"/>
            </a:br>
            <a:r>
              <a:rPr lang="fi-FI"/>
              <a:t>lisää napsauttamalla kuvaketta</a:t>
            </a:r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2CA83F02-F75C-41E6-8063-D1CDE2812214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3255732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368000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239994" indent="0" algn="ctr">
              <a:buNone/>
              <a:defRPr sz="2667" baseline="0"/>
            </a:lvl1pPr>
          </a:lstStyle>
          <a:p>
            <a:r>
              <a:rPr lang="fi-FI"/>
              <a:t>Vedä kuva paikkamerkkiin tai lisää napsauttamalla kuvaketta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4656000" y="1868329"/>
            <a:ext cx="7008000" cy="4424895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6000" y="6381328"/>
            <a:ext cx="107996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1328"/>
            <a:ext cx="381658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56000" y="778729"/>
            <a:ext cx="7008000" cy="960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910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-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368000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239994" indent="0" algn="ctr">
              <a:buNone/>
              <a:defRPr sz="2667" baseline="0"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4656000" y="1868331"/>
            <a:ext cx="7008000" cy="2472000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6000" y="6381328"/>
            <a:ext cx="115196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1328"/>
            <a:ext cx="381658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56000" y="778731"/>
            <a:ext cx="7008000" cy="9600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3" hasCustomPrompt="1"/>
          </p:nvPr>
        </p:nvSpPr>
        <p:spPr>
          <a:xfrm>
            <a:off x="4656667" y="4460331"/>
            <a:ext cx="7008000" cy="189743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365991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2pPr>
            <a:lvl3pPr marL="81598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3pPr>
            <a:lvl4pPr marL="119997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4pPr>
            <a:lvl5pPr marL="158396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i-FI"/>
              <a:t>Kirjoita kuvateksti ja –lähde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671935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9085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llinen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39831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39831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39831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44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79208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46BE63EC-6095-471C-AE85-1561149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153121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600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yntikort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1097280"/>
            <a:ext cx="5544000" cy="473155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tehtävänimike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p. 00 0000 000, 000 000 000</a:t>
            </a:r>
            <a:br>
              <a:rPr lang="fi-FI" dirty="0"/>
            </a:br>
            <a:r>
              <a:rPr lang="fi-FI" dirty="0" err="1"/>
              <a:t>etunimi.sukunimi@yrittajat.fi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Twitter:</a:t>
            </a:r>
            <a:br>
              <a:rPr lang="fi-FI" dirty="0"/>
            </a:br>
            <a:r>
              <a:rPr lang="fi-FI" dirty="0"/>
              <a:t>Instagram:</a:t>
            </a:r>
            <a:br>
              <a:rPr lang="fi-FI" dirty="0"/>
            </a:br>
            <a:r>
              <a:rPr lang="fi-FI" dirty="0"/>
              <a:t>Facebook:</a:t>
            </a:r>
            <a:br>
              <a:rPr lang="fi-FI" dirty="0"/>
            </a:br>
            <a:br>
              <a:rPr lang="fi-FI" dirty="0"/>
            </a:br>
            <a:r>
              <a:rPr lang="fi-FI" dirty="0" err="1"/>
              <a:t>yrittajat.fi</a:t>
            </a:r>
            <a:endParaRPr lang="fi-FI" dirty="0"/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1097280"/>
            <a:ext cx="6096000" cy="4731552"/>
          </a:xfrm>
          <a:noFill/>
        </p:spPr>
        <p:txBody>
          <a:bodyPr anchor="ctr"/>
          <a:lstStyle>
            <a:lvl1pPr marL="239994" indent="0" algn="ctr">
              <a:spcBef>
                <a:spcPts val="0"/>
              </a:spcBef>
              <a:buNone/>
              <a:defRPr sz="2667"/>
            </a:lvl1pPr>
          </a:lstStyle>
          <a:p>
            <a:r>
              <a:rPr lang="fi-FI" dirty="0"/>
              <a:t>Vedä kuva paikkamerkkiin tai</a:t>
            </a:r>
            <a:br>
              <a:rPr lang="fi-FI" dirty="0"/>
            </a:br>
            <a:r>
              <a:rPr lang="fi-FI" dirty="0"/>
              <a:t>lisää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999879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petus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546" y="2237780"/>
            <a:ext cx="6132909" cy="238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89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uvallinen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414000" y="2024532"/>
            <a:ext cx="11778000" cy="67546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Alueraportti, XXX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9459038" y="4690463"/>
            <a:ext cx="2346257" cy="911447"/>
          </a:xfrm>
          <a:prstGeom prst="rect">
            <a:avLst/>
          </a:prstGeom>
        </p:spPr>
      </p:pic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58BF3A17-CBF0-4A75-A58C-DF4A63495EE0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2708920"/>
            <a:ext cx="12240000" cy="3321288"/>
          </a:xfrm>
          <a:custGeom>
            <a:avLst/>
            <a:gdLst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8475776 w 9139203"/>
              <a:gd name="connsiteY3" fmla="*/ 993655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8988" h="3429000">
                <a:moveTo>
                  <a:pt x="0" y="0"/>
                </a:moveTo>
                <a:lnTo>
                  <a:pt x="9139203" y="0"/>
                </a:lnTo>
                <a:lnTo>
                  <a:pt x="9139203" y="593776"/>
                </a:lnTo>
                <a:cubicBezTo>
                  <a:pt x="9152176" y="770920"/>
                  <a:pt x="9145726" y="895819"/>
                  <a:pt x="9148988" y="1046840"/>
                </a:cubicBezTo>
                <a:lnTo>
                  <a:pt x="9139203" y="1432952"/>
                </a:lnTo>
                <a:lnTo>
                  <a:pt x="9139203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path path="rect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lvl1pPr marL="10584" indent="0" algn="ctr">
              <a:buNone/>
              <a:tabLst/>
              <a:defRPr baseline="0"/>
            </a:lvl1pPr>
          </a:lstStyle>
          <a:p>
            <a:r>
              <a:rPr lang="fi-FI" dirty="0"/>
              <a:t>Vedä kuva </a:t>
            </a:r>
            <a:r>
              <a:rPr lang="fi-FI" dirty="0" err="1"/>
              <a:t>painapsauttaallakkamerkkiin</a:t>
            </a:r>
            <a:r>
              <a:rPr lang="fi-FI" dirty="0"/>
              <a:t> tai </a:t>
            </a:r>
            <a:br>
              <a:rPr lang="fi-FI" dirty="0"/>
            </a:br>
            <a:r>
              <a:rPr lang="fi-FI" dirty="0"/>
              <a:t>lisää kuvaketta</a:t>
            </a:r>
          </a:p>
        </p:txBody>
      </p:sp>
    </p:spTree>
    <p:extLst>
      <p:ext uri="{BB962C8B-B14F-4D97-AF65-F5344CB8AC3E}">
        <p14:creationId xmlns:p14="http://schemas.microsoft.com/office/powerpoint/2010/main" val="216334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379268"/>
            <a:ext cx="936104" cy="324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379268"/>
            <a:ext cx="4248472" cy="32400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37926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46BE63EC-6095-471C-AE85-1561149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4328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anvaih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36000" y="1128000"/>
            <a:ext cx="9144000" cy="24000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36000" y="3600000"/>
            <a:ext cx="9144000" cy="16560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17368"/>
            <a:ext cx="1008112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990000" y="6417368"/>
            <a:ext cx="3665840" cy="324000"/>
          </a:xfr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17368"/>
            <a:ext cx="576000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fld id="{DA6950FC-F01D-432E-92A0-E4475BC39D8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402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sanvaihto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36000" y="1128000"/>
            <a:ext cx="9144000" cy="2400000"/>
          </a:xfr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36000" y="3600000"/>
            <a:ext cx="9144000" cy="16560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388793"/>
            <a:ext cx="1944216" cy="324001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990000" y="6388793"/>
            <a:ext cx="3665840" cy="324000"/>
          </a:xfr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388794"/>
            <a:ext cx="576000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fld id="{DA6950FC-F01D-432E-92A0-E4475BC39D8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244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414000" y="776532"/>
            <a:ext cx="11778000" cy="12000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Pk-yritysbarometri,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414000" y="2024532"/>
            <a:ext cx="11778000" cy="67546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Alueraportti, XXX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9459038" y="4690463"/>
            <a:ext cx="2346257" cy="911447"/>
          </a:xfrm>
          <a:prstGeom prst="rect">
            <a:avLst/>
          </a:prstGeom>
        </p:spPr>
      </p:pic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58BF3A17-CBF0-4A75-A58C-DF4A63495EE0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2708920"/>
            <a:ext cx="12240000" cy="3321288"/>
          </a:xfrm>
          <a:custGeom>
            <a:avLst/>
            <a:gdLst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8475776 w 9139203"/>
              <a:gd name="connsiteY3" fmla="*/ 993655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8988" h="3429000">
                <a:moveTo>
                  <a:pt x="0" y="0"/>
                </a:moveTo>
                <a:lnTo>
                  <a:pt x="9139203" y="0"/>
                </a:lnTo>
                <a:lnTo>
                  <a:pt x="9139203" y="593776"/>
                </a:lnTo>
                <a:cubicBezTo>
                  <a:pt x="9152176" y="770920"/>
                  <a:pt x="9145726" y="895819"/>
                  <a:pt x="9148988" y="1046840"/>
                </a:cubicBezTo>
                <a:lnTo>
                  <a:pt x="9139203" y="1432952"/>
                </a:lnTo>
                <a:lnTo>
                  <a:pt x="9139203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path path="rect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lvl1pPr marL="10584" indent="0" algn="ctr">
              <a:buNone/>
              <a:tabLst/>
              <a:defRPr baseline="0"/>
            </a:lvl1pPr>
          </a:lstStyle>
          <a:p>
            <a:r>
              <a:rPr lang="fi-FI" dirty="0"/>
              <a:t>Vedä kuva </a:t>
            </a:r>
            <a:r>
              <a:rPr lang="fi-FI" dirty="0" err="1"/>
              <a:t>painapsauttaallakkamerkkiin</a:t>
            </a:r>
            <a:r>
              <a:rPr lang="fi-FI" dirty="0"/>
              <a:t> tai </a:t>
            </a:r>
            <a:br>
              <a:rPr lang="fi-FI" dirty="0"/>
            </a:br>
            <a:r>
              <a:rPr lang="fi-FI" dirty="0"/>
              <a:t>lisää kuvaketta</a:t>
            </a:r>
          </a:p>
        </p:txBody>
      </p:sp>
    </p:spTree>
    <p:extLst>
      <p:ext uri="{BB962C8B-B14F-4D97-AF65-F5344CB8AC3E}">
        <p14:creationId xmlns:p14="http://schemas.microsoft.com/office/powerpoint/2010/main" val="222637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diagrammi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000" y="1416000"/>
            <a:ext cx="11248354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 dirty="0"/>
              <a:t>Lisää lähdetieto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8" name="Suora yhdysviiva 7"/>
          <p:cNvCxnSpPr/>
          <p:nvPr/>
        </p:nvCxnSpPr>
        <p:spPr>
          <a:xfrm>
            <a:off x="414000" y="5841312"/>
            <a:ext cx="1125813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tsikko 8">
            <a:extLst>
              <a:ext uri="{FF2B5EF4-FFF2-40B4-BE49-F238E27FC236}">
                <a16:creationId xmlns:a16="http://schemas.microsoft.com/office/drawing/2014/main" id="{09AE56AE-2C12-4176-879E-9B5423F7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60411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000" y="1416000"/>
            <a:ext cx="11248354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7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20200" y="6400378"/>
            <a:ext cx="4192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Lisää lähdetieto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9862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416000"/>
            <a:ext cx="5510474" cy="4535083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51880" y="1416000"/>
            <a:ext cx="5510474" cy="4535083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132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767408" y="6381328"/>
            <a:ext cx="3888432" cy="324000"/>
          </a:xfrm>
        </p:spPr>
        <p:txBody>
          <a:bodyPr anchor="b"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353408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>
            <a:extLst>
              <a:ext uri="{FF2B5EF4-FFF2-40B4-BE49-F238E27FC236}">
                <a16:creationId xmlns:a16="http://schemas.microsoft.com/office/drawing/2014/main" id="{0381782D-255F-4853-838D-BA013CF68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3776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13999" y="0"/>
            <a:ext cx="11248353" cy="1116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14000" y="1416000"/>
            <a:ext cx="11248354" cy="4680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55840" y="6388793"/>
            <a:ext cx="902013" cy="324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3999" y="6388793"/>
            <a:ext cx="4241841" cy="324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/>
              <a:t>Pk-yritysbarometri, kevät 2022 aluekalvot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A2C7EF01-53DD-4B87-9D01-F43C9F92A23F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853" y="6221644"/>
            <a:ext cx="4812176" cy="609859"/>
          </a:xfrm>
          <a:prstGeom prst="rect">
            <a:avLst/>
          </a:prstGeom>
        </p:spPr>
      </p:pic>
      <p:pic>
        <p:nvPicPr>
          <p:cNvPr id="9" name="Picture 4" descr="Logo_R230 G15 B40">
            <a:extLst>
              <a:ext uri="{FF2B5EF4-FFF2-40B4-BE49-F238E27FC236}">
                <a16:creationId xmlns:a16="http://schemas.microsoft.com/office/drawing/2014/main" id="{2837CB1B-C011-4BC9-BC4F-D34DE2A764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029" y="6453336"/>
            <a:ext cx="1292325" cy="23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F1D5E132-BB92-4920-9858-09F682693116}"/>
              </a:ext>
            </a:extLst>
          </p:cNvPr>
          <p:cNvSpPr txBox="1">
            <a:spLocks/>
          </p:cNvSpPr>
          <p:nvPr userDrawn="1"/>
        </p:nvSpPr>
        <p:spPr>
          <a:xfrm>
            <a:off x="10200456" y="6234642"/>
            <a:ext cx="1577545" cy="23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377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Tutkimuksen toteuttaja</a:t>
            </a:r>
          </a:p>
        </p:txBody>
      </p:sp>
    </p:spTree>
    <p:extLst>
      <p:ext uri="{BB962C8B-B14F-4D97-AF65-F5344CB8AC3E}">
        <p14:creationId xmlns:p14="http://schemas.microsoft.com/office/powerpoint/2010/main" val="39484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9" r:id="rId1"/>
    <p:sldLayoutId id="2147484450" r:id="rId2"/>
    <p:sldLayoutId id="2147484451" r:id="rId3"/>
    <p:sldLayoutId id="2147484452" r:id="rId4"/>
    <p:sldLayoutId id="2147484453" r:id="rId5"/>
    <p:sldLayoutId id="2147484454" r:id="rId6"/>
    <p:sldLayoutId id="2147484455" r:id="rId7"/>
    <p:sldLayoutId id="2147484456" r:id="rId8"/>
    <p:sldLayoutId id="2147484457" r:id="rId9"/>
    <p:sldLayoutId id="2147484458" r:id="rId10"/>
    <p:sldLayoutId id="2147484459" r:id="rId11"/>
    <p:sldLayoutId id="2147484460" r:id="rId12"/>
    <p:sldLayoutId id="2147484461" r:id="rId13"/>
    <p:sldLayoutId id="2147484462" r:id="rId14"/>
    <p:sldLayoutId id="2147484463" r:id="rId15"/>
    <p:sldLayoutId id="2147484464" r:id="rId16"/>
    <p:sldLayoutId id="2147484465" r:id="rId17"/>
    <p:sldLayoutId id="2147484466" r:id="rId18"/>
    <p:sldLayoutId id="2147484467" r:id="rId19"/>
    <p:sldLayoutId id="2147484468" r:id="rId20"/>
    <p:sldLayoutId id="2147484469" r:id="rId21"/>
    <p:sldLayoutId id="2147484470" r:id="rId22"/>
    <p:sldLayoutId id="2147484471" r:id="rId23"/>
  </p:sldLayoutIdLst>
  <p:hf hdr="0"/>
  <p:txStyles>
    <p:titleStyle>
      <a:lvl1pPr algn="l" defTabSz="914377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9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9984" indent="-263993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97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6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95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0794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61593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02392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40791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CD551501-FBF5-4E76-9E0B-4E3C791831F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14000" y="776532"/>
            <a:ext cx="11778000" cy="1200000"/>
          </a:xfrm>
        </p:spPr>
        <p:txBody>
          <a:bodyPr/>
          <a:lstStyle/>
          <a:p>
            <a:r>
              <a:rPr lang="fi-FI" dirty="0"/>
              <a:t>Pk-yritysbarometri, kevät 2022</a:t>
            </a:r>
          </a:p>
        </p:txBody>
      </p:sp>
      <p:sp>
        <p:nvSpPr>
          <p:cNvPr id="15" name="Alaotsikko 14">
            <a:extLst>
              <a:ext uri="{FF2B5EF4-FFF2-40B4-BE49-F238E27FC236}">
                <a16:creationId xmlns:a16="http://schemas.microsoft.com/office/drawing/2014/main" id="{C7925593-E295-48D9-B23B-E435F51AE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Aluekalvot, Savon Yrittäjät</a:t>
            </a:r>
          </a:p>
          <a:p>
            <a:endParaRPr lang="fi-FI" dirty="0"/>
          </a:p>
        </p:txBody>
      </p:sp>
      <p:pic>
        <p:nvPicPr>
          <p:cNvPr id="24" name="Kuvan paikkamerkki 23">
            <a:extLst>
              <a:ext uri="{FF2B5EF4-FFF2-40B4-BE49-F238E27FC236}">
                <a16:creationId xmlns:a16="http://schemas.microsoft.com/office/drawing/2014/main" id="{98B048B7-FB46-4AB4-BBAD-AA2638BCE07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" r="7"/>
          <a:stretch/>
        </p:blipFill>
        <p:spPr>
          <a:xfrm>
            <a:off x="0" y="2708920"/>
            <a:ext cx="12240000" cy="3321288"/>
          </a:xfrm>
        </p:spPr>
      </p:pic>
    </p:spTree>
    <p:extLst>
      <p:ext uri="{BB962C8B-B14F-4D97-AF65-F5344CB8AC3E}">
        <p14:creationId xmlns:p14="http://schemas.microsoft.com/office/powerpoint/2010/main" val="327771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9. Yrityksen merkittävin työllistämisen este,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60651370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DFB0165-D94E-4DE7-8242-9139B1174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5846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10. Onko yritykselle tarjolla riittävästi osaavaa työvoimaa, </a:t>
            </a:r>
            <a:br>
              <a:rPr lang="fi-FI" dirty="0"/>
            </a:br>
            <a:r>
              <a:rPr lang="fi-FI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173106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ECD0BA8-E500-437E-A69D-FB92ACFB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916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11. Yrityksen tarpeita vastaavan työvoiman saatavuus, </a:t>
            </a:r>
            <a:br>
              <a:rPr lang="fi-FI" dirty="0"/>
            </a:br>
            <a:r>
              <a:rPr lang="fi-FI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8657810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5729DB-BD36-4457-BE59-A7E8EAAA9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855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12. Pk-yritysten suunnittelemat sopeuttamistoimet, </a:t>
            </a:r>
            <a:br>
              <a:rPr lang="fi-FI" dirty="0"/>
            </a:br>
            <a:r>
              <a:rPr lang="fi-FI" dirty="0"/>
              <a:t>% yrityksistä, jotka suunnittelevat tekevänsä toimia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458129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04169B-A2CE-4698-B250-2B3E7C99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5813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13. Onko yrityksellänne ollut viimeisten 12 kk:n aikana </a:t>
            </a:r>
            <a:br>
              <a:rPr lang="fi-FI" dirty="0"/>
            </a:br>
            <a:r>
              <a:rPr lang="fi-FI" dirty="0"/>
              <a:t>tarve hankkia rahoitusta, %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7545736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40D608C-94AC-46B6-902D-60B64B244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4957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14. Ulkoisen rahoituksen aiottu käyttötarkoitus, % yrityksistä, jotka aikovat ottaa rahoitusta seuraavan 12 kk:n aikana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522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FCB861-1B81-4151-86DF-7A57A862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1873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15. Tärkeimmät syyt sille, että ei ole hakenut tai saanut rahoitusta, %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7483570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DAB8471-B298-4BDA-A13C-AC0557F08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056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16. Omistajanvaihdoksen suunnittelu,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1740942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00BE91-544E-44E8-9BB7-A2772100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9451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18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17. Tahot, joiden puoleen käännyttäisiin omistajanvaihdostilanteessa,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6977263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92DB32-376D-4CDF-8A13-94D5B28E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8505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19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18. Yrityksen tai liiketoiminnan ostamisen suunnittelu, </a:t>
            </a:r>
            <a:br>
              <a:rPr lang="fi-FI" dirty="0"/>
            </a:br>
            <a:r>
              <a:rPr lang="fi-FI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5924513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4F1CB2-F558-4588-A2D3-EF1E24BB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367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Yritysten osuudet eri toimialoilla, %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3E1ACE53-725E-48A8-AD58-5B1E5CCFD7B8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4959196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E6AC8FF-646F-4EA5-87FC-40CBBFF4D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73270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20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19. Miten näette ilmastonmuutoksen hillitsemistoimien vaikuttavan yritykseenne?, % yrityksistä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4F1CB2-F558-4588-A2D3-EF1E24BB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  <p:graphicFrame>
        <p:nvGraphicFramePr>
          <p:cNvPr id="9" name="Sisällön paikkamerkki 2">
            <a:extLst>
              <a:ext uri="{FF2B5EF4-FFF2-40B4-BE49-F238E27FC236}">
                <a16:creationId xmlns:a16="http://schemas.microsoft.com/office/drawing/2014/main" id="{351FFDBC-BD70-48BB-BC70-5EDF4EF700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3398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9081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21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20. Mitä uusia mahdollisuuksia näette liiketoiminnallenne?,</a:t>
            </a:r>
            <a:br>
              <a:rPr lang="fi-FI" dirty="0"/>
            </a:br>
            <a:r>
              <a:rPr lang="fi-FI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6952299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92DB32-376D-4CDF-8A13-94D5B28E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10027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21. Onko yrityksenne kartoittanut oman liiketoiminnan ilmastovaikutuksia?, % yrityksistä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4F1CB2-F558-4588-A2D3-EF1E24BB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  <p:graphicFrame>
        <p:nvGraphicFramePr>
          <p:cNvPr id="9" name="Sisällön paikkamerkki 2">
            <a:extLst>
              <a:ext uri="{FF2B5EF4-FFF2-40B4-BE49-F238E27FC236}">
                <a16:creationId xmlns:a16="http://schemas.microsoft.com/office/drawing/2014/main" id="{351FFDBC-BD70-48BB-BC70-5EDF4EF700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09030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2054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22. Onko yritys selvittänyt/laskenut oman liiketoiminnan hiilijalanjäljen?, % yrityksistä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4F1CB2-F558-4588-A2D3-EF1E24BB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  <p:graphicFrame>
        <p:nvGraphicFramePr>
          <p:cNvPr id="9" name="Sisällön paikkamerkki 2">
            <a:extLst>
              <a:ext uri="{FF2B5EF4-FFF2-40B4-BE49-F238E27FC236}">
                <a16:creationId xmlns:a16="http://schemas.microsoft.com/office/drawing/2014/main" id="{351FFDBC-BD70-48BB-BC70-5EDF4EF700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510169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78130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24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23. Onko yrityksenne asettanut itselleen ilmastopäästöjen vähennystavoitteen?,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1900467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00BE91-544E-44E8-9BB7-A2772100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0765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24. Onko yrityksenne toteuttanut viimeisen vuoden aikana seuraavia toimia, jotka vähentävät oman liiketoiminnan ilmastovaikutuksia?,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0433648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00BE91-544E-44E8-9BB7-A2772100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1863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25. Aikooko yrityksenne toteuttaa seuraavia toimenpiteitä vähentääkseen oman liiketoiminnan ilmastovaikutuksia seuraavan 12 kuukauden aikana?,</a:t>
            </a:r>
            <a:br>
              <a:rPr lang="fi-FI" sz="2400" dirty="0"/>
            </a:br>
            <a:r>
              <a:rPr lang="fi-FI" sz="2400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03609469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00BE91-544E-44E8-9BB7-A2772100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91904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26. Mistä motivaatio ilmastopäästöjä vähentäviin toimiin on syntynyt?,</a:t>
            </a:r>
            <a:br>
              <a:rPr lang="fi-FI" sz="2400" dirty="0"/>
            </a:br>
            <a:r>
              <a:rPr lang="fi-FI" sz="2400" dirty="0"/>
              <a:t>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0296892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300BE91-544E-44E8-9BB7-A2772100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3809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37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Yleiset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5F7097C-C80C-450A-A6F5-86D620FB9D32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653515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8A69A2-A4EA-47D5-892A-884B43B51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186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Henkilökunnan määrän muutosodotukset </a:t>
            </a:r>
            <a:br>
              <a:rPr lang="fi-FI" dirty="0"/>
            </a:br>
            <a:r>
              <a:rPr lang="fi-FI" dirty="0"/>
              <a:t>seuraavan vuoden aikana, saldoluku (%)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B61B6FAE-7ADB-400E-9E22-F38F7CE33744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4548540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519C7B-A39E-41C7-9655-B4C10AFAE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637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Liikevaihdon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5F7097C-C80C-450A-A6F5-86D620FB9D32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39277871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C5255C4-CF79-4CA9-A276-0A672D661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30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Kannattavuuden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5F7097C-C80C-450A-A6F5-86D620FB9D32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15288483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5A0FDB4-8A1C-4D32-841F-5C4258796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71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Pk-yritysten kasvuhakuisuus, %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95396709-E718-4922-9E61-6302E8772E5A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72742881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B8C9F23-05F7-4632-8641-C0C0F3F0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340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 Pk-yritysten toiminta ulkomailla, % yrityksistä 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FDC44BDC-05E9-446B-869F-ACE124FB362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4380278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B4599C31-6091-4EED-9B8B-6361B8BFC078}"/>
              </a:ext>
            </a:extLst>
          </p:cNvPr>
          <p:cNvSpPr txBox="1"/>
          <p:nvPr/>
        </p:nvSpPr>
        <p:spPr>
          <a:xfrm>
            <a:off x="500214" y="1920418"/>
            <a:ext cx="4511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i-FI" b="1" dirty="0">
                <a:solidFill>
                  <a:prstClr val="black"/>
                </a:solidFill>
                <a:latin typeface="Arial" panose="020B0604020202020204" pitchFamily="34" charset="0"/>
                <a:ea typeface="MS PGothic" charset="0"/>
                <a:cs typeface="Arial" panose="020B0604020202020204" pitchFamily="34" charset="0"/>
              </a:rPr>
              <a:t>Liiketoiminnan muodot ulkomailla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i-FI" b="1" dirty="0">
                <a:solidFill>
                  <a:prstClr val="black"/>
                </a:solidFill>
                <a:latin typeface="Arial" panose="020B0604020202020204" pitchFamily="34" charset="0"/>
                <a:ea typeface="MS PGothic" charset="0"/>
                <a:cs typeface="Arial" panose="020B0604020202020204" pitchFamily="34" charset="0"/>
              </a:rPr>
              <a:t>toimivilla pk-yrityksillä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9561F01-4481-42B6-9A06-366C2E2A5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286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kevät 2022 aluekalvot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Viennin osuus suoraa vientitoimintaa harjoittavien</a:t>
            </a:r>
            <a:br>
              <a:rPr lang="fi-FI" dirty="0"/>
            </a:br>
            <a:r>
              <a:rPr lang="fi-FI" dirty="0"/>
              <a:t>yritysten kokonaisliikevaihdosta vuonna 2021, % yrityksistä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0923516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8BA421F-9DF4-4D51-8274-494BA7771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14.2.2022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4931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15-20|DL:0"/>
  <p:tag name="PPADDMETHOD1" val="AM:5|TM:0|TC:1|TR:1"/>
  <p:tag name="PPGRIDAREAS1" val="DH:1|DC:0|DA:2|PF:271|ST:-1|FC:1|LC:19|OC:18|OR:26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,6,23|SR:2-36|DL:0"/>
  <p:tag name="PPADDMETHOD1" val="AM:5|TM:0|TC:1|TR:1"/>
  <p:tag name="PPGRIDAREAS1" val="DH:1|DC:0|DA:2|PF:104|ST:-1|FC:1|LC:33|OC:32|OR:10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,9,26|SR:2-36|DL:0"/>
  <p:tag name="PPADDMETHOD1" val="AM:5|TM:0|TC:1|TR:1"/>
  <p:tag name="PPGRIDAREAS1" val="DH:1|DC:0|DA:2|PF:104|ST:-1|FC:1|LC:33|OC:32|OR:10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36-44|DL:0"/>
  <p:tag name="PPADDMETHOD1" val="AM:5|TM:0|TC:1|TR:1"/>
  <p:tag name="PPGRIDAREAS1" val="DH:1|DC:0|DA:2|PF:271|ST:-1|FC:1|LC:19|OC:18|OR:26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heme/theme1.xml><?xml version="1.0" encoding="utf-8"?>
<a:theme xmlns:a="http://schemas.openxmlformats.org/drawingml/2006/main" name="Suomen Yrittajat">
  <a:themeElements>
    <a:clrScheme name="Suomen Yrittajat">
      <a:dk1>
        <a:sysClr val="windowText" lastClr="000000"/>
      </a:dk1>
      <a:lt1>
        <a:sysClr val="window" lastClr="FFFFFF"/>
      </a:lt1>
      <a:dk2>
        <a:srgbClr val="00A3DA"/>
      </a:dk2>
      <a:lt2>
        <a:srgbClr val="EEECE1"/>
      </a:lt2>
      <a:accent1>
        <a:srgbClr val="00A3DA"/>
      </a:accent1>
      <a:accent2>
        <a:srgbClr val="000000"/>
      </a:accent2>
      <a:accent3>
        <a:srgbClr val="919191"/>
      </a:accent3>
      <a:accent4>
        <a:srgbClr val="E9573F"/>
      </a:accent4>
      <a:accent5>
        <a:srgbClr val="78BD53"/>
      </a:accent5>
      <a:accent6>
        <a:srgbClr val="114A90"/>
      </a:accent6>
      <a:hlink>
        <a:srgbClr val="00A3DA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k-yritysbarometri.potx" id="{D832E768-8624-4EC1-82AE-4C98511B0B8C}" vid="{FC379844-04B6-4EBD-8673-CE03A2798A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314AC96AA70004586E967B50DAD540F" ma:contentTypeVersion="10" ma:contentTypeDescription="Luo uusi asiakirja." ma:contentTypeScope="" ma:versionID="9ee06aff98d1babeb53603bc0da97b34">
  <xsd:schema xmlns:xsd="http://www.w3.org/2001/XMLSchema" xmlns:xs="http://www.w3.org/2001/XMLSchema" xmlns:p="http://schemas.microsoft.com/office/2006/metadata/properties" xmlns:ns2="74c11d2b-6671-4144-a39d-082ab099a225" xmlns:ns3="842d1808-838c-44da-98fd-9c05da05e503" targetNamespace="http://schemas.microsoft.com/office/2006/metadata/properties" ma:root="true" ma:fieldsID="2d50c6976a89da2ce1520d3ead05b24e" ns2:_="" ns3:_="">
    <xsd:import namespace="74c11d2b-6671-4144-a39d-082ab099a225"/>
    <xsd:import namespace="842d1808-838c-44da-98fd-9c05da05e5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11d2b-6671-4144-a39d-082ab099a2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d1808-838c-44da-98fd-9c05da05e50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42d1808-838c-44da-98fd-9c05da05e503">
      <UserInfo>
        <DisplayName>SaY henkilöstö - Jäsenet</DisplayName>
        <AccountId>26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954E0C-6B3C-47A2-B967-B4BB29017353}"/>
</file>

<file path=customXml/itemProps2.xml><?xml version="1.0" encoding="utf-8"?>
<ds:datastoreItem xmlns:ds="http://schemas.openxmlformats.org/officeDocument/2006/customXml" ds:itemID="{F0D0253A-5FE7-4818-ACB8-96FB25F54141}">
  <ds:schemaRefs>
    <ds:schemaRef ds:uri="http://schemas.microsoft.com/office/infopath/2007/PartnerControls"/>
    <ds:schemaRef ds:uri="73cf9049-beeb-4cc3-b2f4-b90b9bc8106c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5d7bd125-e2e7-4b18-8611-8f5ba5bbf28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8712C0-213E-4A95-995C-8C41BDC9B8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Pk-yritysbarometri</Template>
  <TotalTime>8039</TotalTime>
  <Words>522</Words>
  <Application>Microsoft Office PowerPoint</Application>
  <PresentationFormat>Laajakuva</PresentationFormat>
  <Paragraphs>110</Paragraphs>
  <Slides>28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28</vt:i4>
      </vt:variant>
    </vt:vector>
  </HeadingPairs>
  <TitlesOfParts>
    <vt:vector size="31" baseType="lpstr">
      <vt:lpstr>Arial</vt:lpstr>
      <vt:lpstr>Calibri</vt:lpstr>
      <vt:lpstr>Suomen Yrittajat</vt:lpstr>
      <vt:lpstr>Pk-yritysbarometri, kevät 2022</vt:lpstr>
      <vt:lpstr>1. Yritysten osuudet eri toimialoilla, % </vt:lpstr>
      <vt:lpstr>2. Yleiset suhdannenäkymät  lähimmän vuoden aikana, saldoluku (%) </vt:lpstr>
      <vt:lpstr>3. Henkilökunnan määrän muutosodotukset  seuraavan vuoden aikana, saldoluku (%) </vt:lpstr>
      <vt:lpstr>4. Liikevaihdon suhdannenäkymät  lähimmän vuoden aikana, saldoluku (%) </vt:lpstr>
      <vt:lpstr>5. Kannattavuuden suhdannenäkymät  lähimmän vuoden aikana, saldoluku (%) </vt:lpstr>
      <vt:lpstr>6. Pk-yritysten kasvuhakuisuus, % </vt:lpstr>
      <vt:lpstr>7. Pk-yritysten toiminta ulkomailla, % yrityksistä </vt:lpstr>
      <vt:lpstr>8. Viennin osuus suoraa vientitoimintaa harjoittavien yritysten kokonaisliikevaihdosta vuonna 2021, % yrityksistä </vt:lpstr>
      <vt:lpstr>9. Yrityksen merkittävin työllistämisen este, % yrityksistä</vt:lpstr>
      <vt:lpstr>10. Onko yritykselle tarjolla riittävästi osaavaa työvoimaa,  % yrityksistä</vt:lpstr>
      <vt:lpstr>11. Yrityksen tarpeita vastaavan työvoiman saatavuus,  % yrityksistä</vt:lpstr>
      <vt:lpstr>12. Pk-yritysten suunnittelemat sopeuttamistoimet,  % yrityksistä, jotka suunnittelevat tekevänsä toimia</vt:lpstr>
      <vt:lpstr>13. Onko yrityksellänne ollut viimeisten 12 kk:n aikana  tarve hankkia rahoitusta, %</vt:lpstr>
      <vt:lpstr>14. Ulkoisen rahoituksen aiottu käyttötarkoitus, % yrityksistä, jotka aikovat ottaa rahoitusta seuraavan 12 kk:n aikana</vt:lpstr>
      <vt:lpstr>15. Tärkeimmät syyt sille, että ei ole hakenut tai saanut rahoitusta, %</vt:lpstr>
      <vt:lpstr>16. Omistajanvaihdoksen suunnittelu, % yrityksistä</vt:lpstr>
      <vt:lpstr>17. Tahot, joiden puoleen käännyttäisiin omistajanvaihdostilanteessa, % yrityksistä</vt:lpstr>
      <vt:lpstr>18. Yrityksen tai liiketoiminnan ostamisen suunnittelu,  % yrityksistä</vt:lpstr>
      <vt:lpstr>19. Miten näette ilmastonmuutoksen hillitsemistoimien vaikuttavan yritykseenne?, % yrityksistä</vt:lpstr>
      <vt:lpstr>20. Mitä uusia mahdollisuuksia näette liiketoiminnallenne?, % yrityksistä</vt:lpstr>
      <vt:lpstr>21. Onko yrityksenne kartoittanut oman liiketoiminnan ilmastovaikutuksia?, % yrityksistä</vt:lpstr>
      <vt:lpstr>22. Onko yritys selvittänyt/laskenut oman liiketoiminnan hiilijalanjäljen?, % yrityksistä</vt:lpstr>
      <vt:lpstr>23. Onko yrityksenne asettanut itselleen ilmastopäästöjen vähennystavoitteen?, % yrityksistä</vt:lpstr>
      <vt:lpstr>24. Onko yrityksenne toteuttanut viimeisen vuoden aikana seuraavia toimia, jotka vähentävät oman liiketoiminnan ilmastovaikutuksia?, % yrityksistä</vt:lpstr>
      <vt:lpstr>25. Aikooko yrityksenne toteuttaa seuraavia toimenpiteitä vähentääkseen oman liiketoiminnan ilmastovaikutuksia seuraavan 12 kuukauden aikana?, % yrityksistä</vt:lpstr>
      <vt:lpstr>26. Mistä motivaatio ilmastopäästöjä vähentäviin toimiin on syntynyt?, % yrityksistä</vt:lpstr>
      <vt:lpstr>PowerPoint-esitys</vt:lpstr>
    </vt:vector>
  </TitlesOfParts>
  <Company>Suomen Yrittäjät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Pk-yritysbarometri</dc:title>
  <dc:creator>Pirkko Herttovuo</dc:creator>
  <cp:lastModifiedBy>Merja Broström-Hujanen</cp:lastModifiedBy>
  <cp:revision>428</cp:revision>
  <dcterms:created xsi:type="dcterms:W3CDTF">2020-01-07T09:46:12Z</dcterms:created>
  <dcterms:modified xsi:type="dcterms:W3CDTF">2022-02-08T07:16:04Z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0x010100A314AC96AA70004586E967B50DAD540F</vt:lpwstr>
  </property>
</Properties>
</file>