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0" r:id="rId9"/>
    <p:sldId id="272" r:id="rId10"/>
    <p:sldId id="274" r:id="rId11"/>
    <p:sldId id="276" r:id="rId12"/>
    <p:sldId id="278" r:id="rId13"/>
    <p:sldId id="280" r:id="rId14"/>
    <p:sldId id="282" r:id="rId15"/>
    <p:sldId id="284" r:id="rId16"/>
    <p:sldId id="286" r:id="rId17"/>
    <p:sldId id="288" r:id="rId18"/>
    <p:sldId id="290" r:id="rId19"/>
    <p:sldId id="292" r:id="rId20"/>
    <p:sldId id="294" r:id="rId21"/>
    <p:sldId id="296" r:id="rId22"/>
    <p:sldId id="298" r:id="rId23"/>
    <p:sldId id="300" r:id="rId24"/>
    <p:sldId id="302" r:id="rId25"/>
    <p:sldId id="304" r:id="rId26"/>
    <p:sldId id="306" r:id="rId27"/>
    <p:sldId id="308" r:id="rId28"/>
    <p:sldId id="310" r:id="rId29"/>
    <p:sldId id="312" r:id="rId30"/>
    <p:sldId id="314" r:id="rId31"/>
    <p:sldId id="316" r:id="rId32"/>
    <p:sldId id="318" r:id="rId33"/>
    <p:sldId id="320" r:id="rId34"/>
    <p:sldId id="322" r:id="rId35"/>
    <p:sldId id="324" r:id="rId36"/>
    <p:sldId id="326" r:id="rId37"/>
    <p:sldId id="328" r:id="rId38"/>
    <p:sldId id="330" r:id="rId39"/>
    <p:sldId id="332" r:id="rId40"/>
    <p:sldId id="334" r:id="rId41"/>
    <p:sldId id="336" r:id="rId42"/>
  </p:sldIdLst>
  <p:sldSz cx="10691813" cy="7559675"/>
  <p:notesSz cx="6858000" cy="9144000"/>
  <p:custDataLst>
    <p:tags r:id="rId43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9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100%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922-4F16-8E4A-7C0A95B4BD6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22-4F16-8E4A-7C0A95B4BD6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922-4F16-8E4A-7C0A95B4BD6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22-4F16-8E4A-7C0A95B4BD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22-4F16-8E4A-7C0A95B4BD6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22-4F16-8E4A-7C0A95B4BD6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100%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922-4F16-8E4A-7C0A95B4BD6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922-4F16-8E4A-7C0A95B4BD6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922-4F16-8E4A-7C0A95B4BD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922-4F16-8E4A-7C0A95B4BD6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922-4F16-8E4A-7C0A95B4BD6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922-4F16-8E4A-7C0A95B4BD6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100%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922-4F16-8E4A-7C0A95B4BD6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922-4F16-8E4A-7C0A95B4BD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922-4F16-8E4A-7C0A95B4BD6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922-4F16-8E4A-7C0A95B4BD6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922-4F16-8E4A-7C0A95B4BD6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922-4F16-8E4A-7C0A95B4BD6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100%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2922-4F16-8E4A-7C0A95B4BD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2922-4F16-8E4A-7C0A95B4BD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0D2-4B6C-B5CE-0EB4331AC67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0D2-4B6C-B5CE-0EB4331AC67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0D2-4B6C-B5CE-0EB4331AC67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0D2-4B6C-B5CE-0EB4331AC6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Ehkä</c:v>
                </c:pt>
                <c:pt idx="2">
                  <c:v>En</c:v>
                </c:pt>
                <c:pt idx="3">
                  <c:v>Ajatuksia: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0.75</c:v>
                </c:pt>
                <c:pt idx="1">
                  <c:v>0.24</c:v>
                </c:pt>
                <c:pt idx="2">
                  <c:v>0.01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D2-4B6C-B5CE-0EB4331AC67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0D2-4B6C-B5CE-0EB4331AC67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0D2-4B6C-B5CE-0EB4331AC67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0D2-4B6C-B5CE-0EB4331AC67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B0D2-4B6C-B5CE-0EB4331AC6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Ehkä</c:v>
                </c:pt>
                <c:pt idx="2">
                  <c:v>En</c:v>
                </c:pt>
                <c:pt idx="3">
                  <c:v>Ajatuksia: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0.6</c:v>
                </c:pt>
                <c:pt idx="1">
                  <c:v>0.39</c:v>
                </c:pt>
                <c:pt idx="2">
                  <c:v>0.05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0D2-4B6C-B5CE-0EB4331AC67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0D2-4B6C-B5CE-0EB4331AC67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0D2-4B6C-B5CE-0EB4331AC67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0D2-4B6C-B5CE-0EB4331AC67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0D2-4B6C-B5CE-0EB4331AC6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Ehkä</c:v>
                </c:pt>
                <c:pt idx="2">
                  <c:v>En</c:v>
                </c:pt>
                <c:pt idx="3">
                  <c:v>Ajatuksia: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0.65</c:v>
                </c:pt>
                <c:pt idx="1">
                  <c:v>0.34</c:v>
                </c:pt>
                <c:pt idx="2">
                  <c:v>0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0D2-4B6C-B5CE-0EB4331AC67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0D2-4B6C-B5CE-0EB4331AC67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0D2-4B6C-B5CE-0EB4331AC67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0D2-4B6C-B5CE-0EB4331AC67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0D2-4B6C-B5CE-0EB4331AC6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Ehkä</c:v>
                </c:pt>
                <c:pt idx="2">
                  <c:v>En</c:v>
                </c:pt>
                <c:pt idx="3">
                  <c:v>Ajatuksia: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0.64</c:v>
                </c:pt>
                <c:pt idx="1">
                  <c:v>0.32</c:v>
                </c:pt>
                <c:pt idx="2">
                  <c:v>0.04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B0D2-4B6C-B5CE-0EB4331AC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F27-4DDC-A740-7625238C41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F27-4DDC-A740-7625238C417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F27-4DDC-A740-7625238C417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F27-4DDC-A740-7625238C41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F27-4DDC-A740-7625238C417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F27-4DDC-A740-7625238C41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Olen lomauttanut</c:v>
                </c:pt>
                <c:pt idx="1">
                  <c:v>Olen irtisanonut</c:v>
                </c:pt>
                <c:pt idx="2">
                  <c:v>Harkitsen lomauttamista</c:v>
                </c:pt>
                <c:pt idx="3">
                  <c:v>Harkitsen irtisanomista</c:v>
                </c:pt>
                <c:pt idx="4">
                  <c:v>En ole joutunut tekemään sopeuttamisjärjestelyjä</c:v>
                </c:pt>
                <c:pt idx="5">
                  <c:v>Muu, mitä?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0.36</c:v>
                </c:pt>
                <c:pt idx="1">
                  <c:v>0.08</c:v>
                </c:pt>
                <c:pt idx="2">
                  <c:v>0.09</c:v>
                </c:pt>
                <c:pt idx="3">
                  <c:v>0.02</c:v>
                </c:pt>
                <c:pt idx="4">
                  <c:v>0.5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F27-4DDC-A740-7625238C4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F27-4DDC-A740-7625238C41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BF27-4DDC-A740-7625238C417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BF27-4DDC-A740-7625238C417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F27-4DDC-A740-7625238C41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F27-4DDC-A740-7625238C417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F27-4DDC-A740-7625238C41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Olen lomauttanut</c:v>
                </c:pt>
                <c:pt idx="1">
                  <c:v>Olen irtisanonut</c:v>
                </c:pt>
                <c:pt idx="2">
                  <c:v>Harkitsen lomauttamista</c:v>
                </c:pt>
                <c:pt idx="3">
                  <c:v>Harkitsen irtisanomista</c:v>
                </c:pt>
                <c:pt idx="4">
                  <c:v>En ole joutunut tekemään sopeuttamisjärjestelyjä</c:v>
                </c:pt>
                <c:pt idx="5">
                  <c:v>Muu, mitä?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0.24</c:v>
                </c:pt>
                <c:pt idx="1">
                  <c:v>0.05</c:v>
                </c:pt>
                <c:pt idx="2">
                  <c:v>0.13</c:v>
                </c:pt>
                <c:pt idx="3">
                  <c:v>0.02</c:v>
                </c:pt>
                <c:pt idx="4">
                  <c:v>0.55000000000000004</c:v>
                </c:pt>
                <c:pt idx="5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F27-4DDC-A740-7625238C41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F27-4DDC-A740-7625238C41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F27-4DDC-A740-7625238C417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F27-4DDC-A740-7625238C417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F27-4DDC-A740-7625238C41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F27-4DDC-A740-7625238C417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BF27-4DDC-A740-7625238C41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Olen lomauttanut</c:v>
                </c:pt>
                <c:pt idx="1">
                  <c:v>Olen irtisanonut</c:v>
                </c:pt>
                <c:pt idx="2">
                  <c:v>Harkitsen lomauttamista</c:v>
                </c:pt>
                <c:pt idx="3">
                  <c:v>Harkitsen irtisanomista</c:v>
                </c:pt>
                <c:pt idx="4">
                  <c:v>En ole joutunut tekemään sopeuttamisjärjestelyjä</c:v>
                </c:pt>
                <c:pt idx="5">
                  <c:v>Muu, mitä?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0.23</c:v>
                </c:pt>
                <c:pt idx="1">
                  <c:v>7.0000000000000007E-2</c:v>
                </c:pt>
                <c:pt idx="2">
                  <c:v>0.05</c:v>
                </c:pt>
                <c:pt idx="3">
                  <c:v>0.05</c:v>
                </c:pt>
                <c:pt idx="4">
                  <c:v>0.64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F27-4DDC-A740-7625238C417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BF27-4DDC-A740-7625238C41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BF27-4DDC-A740-7625238C417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BF27-4DDC-A740-7625238C417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BF27-4DDC-A740-7625238C41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BF27-4DDC-A740-7625238C417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BF27-4DDC-A740-7625238C41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Olen lomauttanut</c:v>
                </c:pt>
                <c:pt idx="1">
                  <c:v>Olen irtisanonut</c:v>
                </c:pt>
                <c:pt idx="2">
                  <c:v>Harkitsen lomauttamista</c:v>
                </c:pt>
                <c:pt idx="3">
                  <c:v>Harkitsen irtisanomista</c:v>
                </c:pt>
                <c:pt idx="4">
                  <c:v>En ole joutunut tekemään sopeuttamisjärjestelyjä</c:v>
                </c:pt>
                <c:pt idx="5">
                  <c:v>Muu, mitä?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0.21</c:v>
                </c:pt>
                <c:pt idx="1">
                  <c:v>0.06</c:v>
                </c:pt>
                <c:pt idx="2">
                  <c:v>0.03</c:v>
                </c:pt>
                <c:pt idx="3">
                  <c:v>0.01</c:v>
                </c:pt>
                <c:pt idx="4">
                  <c:v>0.63</c:v>
                </c:pt>
                <c:pt idx="5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BF27-4DDC-A740-7625238C4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68-4B07-9C54-C0F2308AFC1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D68-4B07-9C54-C0F2308AFC1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D68-4B07-9C54-C0F2308AFC1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D68-4B07-9C54-C0F2308AFC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Sairauspoissaolot ovat lisääntyneet</c:v>
                </c:pt>
                <c:pt idx="1">
                  <c:v>Sairauspoissaolot ovat pysyneet ennallaan</c:v>
                </c:pt>
                <c:pt idx="2">
                  <c:v>Sairauspoissaolot ovat vähentyneet</c:v>
                </c:pt>
                <c:pt idx="3">
                  <c:v>Mikä on mielestäsi suurin syy sairauspoissaolojen lisääntymiseen tai vähentymiseen?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</c:v>
                </c:pt>
                <c:pt idx="1">
                  <c:v>0.77</c:v>
                </c:pt>
                <c:pt idx="2">
                  <c:v>0.12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68-4B07-9C54-C0F2308AFC1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D68-4B07-9C54-C0F2308AFC1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D68-4B07-9C54-C0F2308AFC1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D68-4B07-9C54-C0F2308AFC1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BD68-4B07-9C54-C0F2308AFC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Sairauspoissaolot ovat lisääntyneet</c:v>
                </c:pt>
                <c:pt idx="1">
                  <c:v>Sairauspoissaolot ovat pysyneet ennallaan</c:v>
                </c:pt>
                <c:pt idx="2">
                  <c:v>Sairauspoissaolot ovat vähentyneet</c:v>
                </c:pt>
                <c:pt idx="3">
                  <c:v>Mikä on mielestäsi suurin syy sairauspoissaolojen lisääntymiseen tai vähentymiseen?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0.16</c:v>
                </c:pt>
                <c:pt idx="1">
                  <c:v>0.73</c:v>
                </c:pt>
                <c:pt idx="2">
                  <c:v>0.1</c:v>
                </c:pt>
                <c:pt idx="3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D68-4B07-9C54-C0F2308AFC1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D68-4B07-9C54-C0F2308AFC1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D68-4B07-9C54-C0F2308AFC1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D68-4B07-9C54-C0F2308AFC1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D68-4B07-9C54-C0F2308AFC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Sairauspoissaolot ovat lisääntyneet</c:v>
                </c:pt>
                <c:pt idx="1">
                  <c:v>Sairauspoissaolot ovat pysyneet ennallaan</c:v>
                </c:pt>
                <c:pt idx="2">
                  <c:v>Sairauspoissaolot ovat vähentyneet</c:v>
                </c:pt>
                <c:pt idx="3">
                  <c:v>Mikä on mielestäsi suurin syy sairauspoissaolojen lisääntymiseen tai vähentymiseen?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0.12</c:v>
                </c:pt>
                <c:pt idx="1">
                  <c:v>0.77</c:v>
                </c:pt>
                <c:pt idx="2">
                  <c:v>0.1</c:v>
                </c:pt>
                <c:pt idx="3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D68-4B07-9C54-C0F2308AFC1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D68-4B07-9C54-C0F2308AFC1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D68-4B07-9C54-C0F2308AFC1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D68-4B07-9C54-C0F2308AFC1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D68-4B07-9C54-C0F2308AFC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Sairauspoissaolot ovat lisääntyneet</c:v>
                </c:pt>
                <c:pt idx="1">
                  <c:v>Sairauspoissaolot ovat pysyneet ennallaan</c:v>
                </c:pt>
                <c:pt idx="2">
                  <c:v>Sairauspoissaolot ovat vähentyneet</c:v>
                </c:pt>
                <c:pt idx="3">
                  <c:v>Mikä on mielestäsi suurin syy sairauspoissaolojen lisääntymiseen tai vähentymiseen?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0.11</c:v>
                </c:pt>
                <c:pt idx="1">
                  <c:v>0.81</c:v>
                </c:pt>
                <c:pt idx="2">
                  <c:v>0.06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BD68-4B07-9C54-C0F2308AFC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ED5-46C9-BB08-3516146E82A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ED5-46C9-BB08-3516146E82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0.01</c:v>
                </c:pt>
                <c:pt idx="1">
                  <c:v>0.99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D5-46C9-BB08-3516146E82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ED5-46C9-BB08-3516146E82A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9ED5-46C9-BB08-3516146E82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0.04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ED5-46C9-BB08-3516146E82A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9ED5-46C9-BB08-3516146E82A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9ED5-46C9-BB08-3516146E82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7.0000000000000007E-2</c:v>
                </c:pt>
                <c:pt idx="1">
                  <c:v>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ED5-46C9-BB08-3516146E82A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9ED5-46C9-BB08-3516146E82A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9ED5-46C9-BB08-3516146E82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0.01</c:v>
                </c:pt>
                <c:pt idx="1">
                  <c:v>0.99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ED5-46C9-BB08-3516146E8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Erittäin hyvä - Huono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0.14000000000000001</c:v>
                </c:pt>
                <c:pt idx="1">
                  <c:v>0.06</c:v>
                </c:pt>
                <c:pt idx="2">
                  <c:v>0.16</c:v>
                </c:pt>
                <c:pt idx="3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11-40FD-BD82-4A0B5DD337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0.47</c:v>
                </c:pt>
                <c:pt idx="1">
                  <c:v>0.28999999999999998</c:v>
                </c:pt>
                <c:pt idx="2">
                  <c:v>0.42</c:v>
                </c:pt>
                <c:pt idx="3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E11-40FD-BD82-4A0B5DD337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0.28000000000000003</c:v>
                </c:pt>
                <c:pt idx="1">
                  <c:v>0.43</c:v>
                </c:pt>
                <c:pt idx="2">
                  <c:v>0.28000000000000003</c:v>
                </c:pt>
                <c:pt idx="3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E11-40FD-BD82-4A0B5DD3374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0.1</c:v>
                </c:pt>
                <c:pt idx="1">
                  <c:v>0.17</c:v>
                </c:pt>
                <c:pt idx="2">
                  <c:v>0.12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E11-40FD-BD82-4A0B5DD3374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22A1B4"/>
            </a:solidFill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0.01</c:v>
                </c:pt>
                <c:pt idx="1">
                  <c:v>0.05</c:v>
                </c:pt>
                <c:pt idx="2">
                  <c:v>0.02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EE11-40FD-BD82-4A0B5DD337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01A-4771-94D4-2CE9C9AFA1C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01A-4771-94D4-2CE9C9AFA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0.02</c:v>
                </c:pt>
                <c:pt idx="1">
                  <c:v>0.98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1A-4771-94D4-2CE9C9AFA1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01A-4771-94D4-2CE9C9AFA1C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01A-4771-94D4-2CE9C9AFA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0.08</c:v>
                </c:pt>
                <c:pt idx="1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01A-4771-94D4-2CE9C9AFA1C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401A-4771-94D4-2CE9C9AFA1C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01A-4771-94D4-2CE9C9AFA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0.09</c:v>
                </c:pt>
                <c:pt idx="1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1A-4771-94D4-2CE9C9AFA1C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401A-4771-94D4-2CE9C9AFA1C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401A-4771-94D4-2CE9C9AFA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0.04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01A-4771-94D4-2CE9C9AFA1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E9B-44B4-9AA8-29489C3C28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91%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E9B-44B4-9AA8-29489C3C28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0.1</c:v>
                </c:pt>
                <c:pt idx="1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9B-44B4-9AA8-29489C3C28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E9B-44B4-9AA8-29489C3C28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92%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E9B-44B4-9AA8-29489C3C28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0.08</c:v>
                </c:pt>
                <c:pt idx="1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E9B-44B4-9AA8-29489C3C28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AE9B-44B4-9AA8-29489C3C28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86%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E9B-44B4-9AA8-29489C3C28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0.14000000000000001</c:v>
                </c:pt>
                <c:pt idx="1">
                  <c:v>0.86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E9B-44B4-9AA8-29489C3C287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E9B-44B4-9AA8-29489C3C28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89%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AE9B-44B4-9AA8-29489C3C28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0.11</c:v>
                </c:pt>
                <c:pt idx="1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E9B-44B4-9AA8-29489C3C28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56C-4677-8579-3F6575731BE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56C-4677-8579-3F6575731BE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56C-4677-8579-3F6575731B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sanoa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0.02</c:v>
                </c:pt>
                <c:pt idx="1">
                  <c:v>0.84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6C-4677-8579-3F6575731BE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56C-4677-8579-3F6575731BE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56C-4677-8579-3F6575731BE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F56C-4677-8579-3F6575731B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sanoa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0.04</c:v>
                </c:pt>
                <c:pt idx="1">
                  <c:v>0.83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56C-4677-8579-3F6575731BE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F56C-4677-8579-3F6575731BE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F56C-4677-8579-3F6575731BE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F56C-4677-8579-3F6575731B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sanoa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0.06</c:v>
                </c:pt>
                <c:pt idx="1">
                  <c:v>0.81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56C-4677-8579-3F6575731BE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F56C-4677-8579-3F6575731BE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F56C-4677-8579-3F6575731BE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F56C-4677-8579-3F6575731B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sanoa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0.03</c:v>
                </c:pt>
                <c:pt idx="1">
                  <c:v>0.8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F56C-4677-8579-3F6575731B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389-453B-B074-61E1E8C2397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389-453B-B074-61E1E8C2397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389-453B-B074-61E1E8C2397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389-453B-B074-61E1E8C2397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389-453B-B074-61E1E8C239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0.09</c:v>
                </c:pt>
                <c:pt idx="1">
                  <c:v>0.48</c:v>
                </c:pt>
                <c:pt idx="2">
                  <c:v>0.35</c:v>
                </c:pt>
                <c:pt idx="3">
                  <c:v>7.0000000000000007E-2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389-453B-B074-61E1E8C239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A389-453B-B074-61E1E8C2397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389-453B-B074-61E1E8C2397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A389-453B-B074-61E1E8C2397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389-453B-B074-61E1E8C2397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389-453B-B074-61E1E8C239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0.05</c:v>
                </c:pt>
                <c:pt idx="1">
                  <c:v>0.53</c:v>
                </c:pt>
                <c:pt idx="2">
                  <c:v>0.33</c:v>
                </c:pt>
                <c:pt idx="3">
                  <c:v>0.09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389-453B-B074-61E1E8C2397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A389-453B-B074-61E1E8C2397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A389-453B-B074-61E1E8C2397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A389-453B-B074-61E1E8C2397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A389-453B-B074-61E1E8C2397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389-453B-B074-61E1E8C239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0.1</c:v>
                </c:pt>
                <c:pt idx="1">
                  <c:v>0.55000000000000004</c:v>
                </c:pt>
                <c:pt idx="2">
                  <c:v>0.27</c:v>
                </c:pt>
                <c:pt idx="3">
                  <c:v>0.08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389-453B-B074-61E1E8C2397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A389-453B-B074-61E1E8C2397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A389-453B-B074-61E1E8C2397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A389-453B-B074-61E1E8C2397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A389-453B-B074-61E1E8C2397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A389-453B-B074-61E1E8C239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0.12</c:v>
                </c:pt>
                <c:pt idx="1">
                  <c:v>0.53</c:v>
                </c:pt>
                <c:pt idx="2">
                  <c:v>0.26</c:v>
                </c:pt>
                <c:pt idx="3">
                  <c:v>0.08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A389-453B-B074-61E1E8C239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F18-4F62-890D-71EBE95B080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F18-4F62-890D-71EBE95B080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F18-4F62-890D-71EBE95B080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F18-4F62-890D-71EBE95B080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F18-4F62-890D-71EBE95B08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0.01</c:v>
                </c:pt>
                <c:pt idx="1">
                  <c:v>0.36</c:v>
                </c:pt>
                <c:pt idx="2">
                  <c:v>0.37</c:v>
                </c:pt>
                <c:pt idx="3">
                  <c:v>0.19</c:v>
                </c:pt>
                <c:pt idx="4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F18-4F62-890D-71EBE95B08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DF18-4F62-890D-71EBE95B080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F18-4F62-890D-71EBE95B080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DF18-4F62-890D-71EBE95B080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DF18-4F62-890D-71EBE95B080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DF18-4F62-890D-71EBE95B08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0.04</c:v>
                </c:pt>
                <c:pt idx="1">
                  <c:v>0.33</c:v>
                </c:pt>
                <c:pt idx="2">
                  <c:v>0.34</c:v>
                </c:pt>
                <c:pt idx="3">
                  <c:v>0.21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F18-4F62-890D-71EBE95B080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DF18-4F62-890D-71EBE95B080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DF18-4F62-890D-71EBE95B080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41%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DF18-4F62-890D-71EBE95B080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DF18-4F62-890D-71EBE95B080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DF18-4F62-890D-71EBE95B08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0.01</c:v>
                </c:pt>
                <c:pt idx="1">
                  <c:v>0.34</c:v>
                </c:pt>
                <c:pt idx="2">
                  <c:v>0.41</c:v>
                </c:pt>
                <c:pt idx="3">
                  <c:v>0.13</c:v>
                </c:pt>
                <c:pt idx="4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DF18-4F62-890D-71EBE95B080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DF18-4F62-890D-71EBE95B080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DF18-4F62-890D-71EBE95B080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29%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DF18-4F62-890D-71EBE95B080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DF18-4F62-890D-71EBE95B080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DF18-4F62-890D-71EBE95B08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0.05</c:v>
                </c:pt>
                <c:pt idx="1">
                  <c:v>0.37</c:v>
                </c:pt>
                <c:pt idx="2">
                  <c:v>0.28999999999999998</c:v>
                </c:pt>
                <c:pt idx="3">
                  <c:v>0.22</c:v>
                </c:pt>
                <c:pt idx="4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DF18-4F62-890D-71EBE95B08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260-4592-A527-0502765BC0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260-4592-A527-0502765BC0D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47%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260-4592-A527-0502765BC0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Yksinyrittäjä</c:v>
                </c:pt>
                <c:pt idx="1">
                  <c:v>Työnantajayrittäjä (1-5 henkilöä työllistävä)</c:v>
                </c:pt>
                <c:pt idx="2">
                  <c:v>Työnantajayrittäjä (6-249 henkilöä työllistävä)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0.25</c:v>
                </c:pt>
                <c:pt idx="1">
                  <c:v>0.28000000000000003</c:v>
                </c:pt>
                <c:pt idx="2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60-4592-A527-0502765BC0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260-4592-A527-0502765BC0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46%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260-4592-A527-0502765BC0D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1260-4592-A527-0502765BC0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Yksinyrittäjä</c:v>
                </c:pt>
                <c:pt idx="1">
                  <c:v>Työnantajayrittäjä (1-5 henkilöä työllistävä)</c:v>
                </c:pt>
                <c:pt idx="2">
                  <c:v>Työnantajayrittäjä (6-249 henkilöä työllistävä)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0.3</c:v>
                </c:pt>
                <c:pt idx="1">
                  <c:v>0.46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260-4592-A527-0502765BC0D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1260-4592-A527-0502765BC0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40%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260-4592-A527-0502765BC0D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1260-4592-A527-0502765BC0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Yksinyrittäjä</c:v>
                </c:pt>
                <c:pt idx="1">
                  <c:v>Työnantajayrittäjä (1-5 henkilöä työllistävä)</c:v>
                </c:pt>
                <c:pt idx="2">
                  <c:v>Työnantajayrittäjä (6-249 henkilöä työllistävä)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0.36</c:v>
                </c:pt>
                <c:pt idx="1">
                  <c:v>0.4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260-4592-A527-0502765BC0D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49%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1260-4592-A527-0502765BC0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1260-4592-A527-0502765BC0D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1260-4592-A527-0502765BC0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Yksinyrittäjä</c:v>
                </c:pt>
                <c:pt idx="1">
                  <c:v>Työnantajayrittäjä (1-5 henkilöä työllistävä)</c:v>
                </c:pt>
                <c:pt idx="2">
                  <c:v>Työnantajayrittäjä (6-249 henkilöä työllistävä)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0.49</c:v>
                </c:pt>
                <c:pt idx="1">
                  <c:v>0.34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260-4592-A527-0502765BC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2AC-47AE-AB2E-AE5694829D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2AC-47AE-AB2E-AE5694829DF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2AC-47AE-AB2E-AE5694829D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Yrityksille</c:v>
                </c:pt>
                <c:pt idx="1">
                  <c:v>Kuluttajille</c:v>
                </c:pt>
                <c:pt idx="2">
                  <c:v>Molemmille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0.55000000000000004</c:v>
                </c:pt>
                <c:pt idx="1">
                  <c:v>0.05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AC-47AE-AB2E-AE5694829DF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2AC-47AE-AB2E-AE5694829D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2AC-47AE-AB2E-AE5694829DF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12AC-47AE-AB2E-AE5694829D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Yrityksille</c:v>
                </c:pt>
                <c:pt idx="1">
                  <c:v>Kuluttajille</c:v>
                </c:pt>
                <c:pt idx="2">
                  <c:v>Molemmille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0.16</c:v>
                </c:pt>
                <c:pt idx="1">
                  <c:v>0.44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2AC-47AE-AB2E-AE5694829DF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12AC-47AE-AB2E-AE5694829D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2AC-47AE-AB2E-AE5694829DF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12AC-47AE-AB2E-AE5694829D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Yrityksille</c:v>
                </c:pt>
                <c:pt idx="1">
                  <c:v>Kuluttajille</c:v>
                </c:pt>
                <c:pt idx="2">
                  <c:v>Molemmille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0.22</c:v>
                </c:pt>
                <c:pt idx="1">
                  <c:v>0.06</c:v>
                </c:pt>
                <c:pt idx="2">
                  <c:v>0.72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2AC-47AE-AB2E-AE5694829DF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12AC-47AE-AB2E-AE5694829D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12AC-47AE-AB2E-AE5694829DF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12AC-47AE-AB2E-AE5694829D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Yrityksille</c:v>
                </c:pt>
                <c:pt idx="1">
                  <c:v>Kuluttajille</c:v>
                </c:pt>
                <c:pt idx="2">
                  <c:v>Molemmille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0.24</c:v>
                </c:pt>
                <c:pt idx="1">
                  <c:v>0.21</c:v>
                </c:pt>
                <c:pt idx="2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2AC-47AE-AB2E-AE5694829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AF9-48A6-9AAC-8C11E4B65F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AF9-48A6-9AAC-8C11E4B65F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AF9-48A6-9AAC-8C11E4B65F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AF9-48A6-9AAC-8C11E4B65FD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AF9-48A6-9AAC-8C11E4B65FD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AF9-48A6-9AAC-8C11E4B65FD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AAF9-48A6-9AAC-8C11E4B65FD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AF9-48A6-9AAC-8C11E4B65FD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AAF9-48A6-9AAC-8C11E4B65FD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AF9-48A6-9AAC-8C11E4B65FD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AAF9-48A6-9AAC-8C11E4B65FD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AAF9-48A6-9AAC-8C11E4B65FD6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AAF9-48A6-9AAC-8C11E4B65FD6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AAF9-48A6-9AAC-8C11E4B65FD6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AAF9-48A6-9AAC-8C11E4B65FD6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AAF9-48A6-9AAC-8C11E4B65FD6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AF9-48A6-9AAC-8C11E4B65FD6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AF9-48A6-9AAC-8C11E4B65FD6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AF9-48A6-9AAC-8C11E4B65FD6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AAF9-48A6-9AAC-8C11E4B65FD6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AAF9-48A6-9AAC-8C11E4B65FD6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AAF9-48A6-9AAC-8C11E4B65FD6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AF9-48A6-9AAC-8C11E4B65FD6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AAF9-48A6-9AAC-8C11E4B65FD6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AAF9-48A6-9AAC-8C11E4B65FD6}"/>
                </c:ext>
              </c:extLst>
            </c:dLbl>
            <c:dLbl>
              <c:idx val="2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AAF9-48A6-9AAC-8C11E4B65F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Sheet1!$A$2:$A$27</c:f>
              <c:strCache>
                <c:ptCount val="26"/>
                <c:pt idx="0">
                  <c:v>Iisalmi</c:v>
                </c:pt>
                <c:pt idx="1">
                  <c:v>Joroinen</c:v>
                </c:pt>
                <c:pt idx="2">
                  <c:v>Juankoski</c:v>
                </c:pt>
                <c:pt idx="3">
                  <c:v>Kaavi</c:v>
                </c:pt>
                <c:pt idx="4">
                  <c:v>Karttula</c:v>
                </c:pt>
                <c:pt idx="5">
                  <c:v>Keitele</c:v>
                </c:pt>
                <c:pt idx="6">
                  <c:v>Kiuruvesi</c:v>
                </c:pt>
                <c:pt idx="7">
                  <c:v>Kuopio</c:v>
                </c:pt>
                <c:pt idx="8">
                  <c:v>Lapinlahti</c:v>
                </c:pt>
                <c:pt idx="9">
                  <c:v>Leppävirta</c:v>
                </c:pt>
                <c:pt idx="10">
                  <c:v>Maaninka</c:v>
                </c:pt>
                <c:pt idx="11">
                  <c:v>Nilsiä</c:v>
                </c:pt>
                <c:pt idx="12">
                  <c:v>Pielavesi</c:v>
                </c:pt>
                <c:pt idx="13">
                  <c:v>Rautalampi</c:v>
                </c:pt>
                <c:pt idx="14">
                  <c:v>Rautavaara</c:v>
                </c:pt>
                <c:pt idx="15">
                  <c:v>Siilinjärvi</c:v>
                </c:pt>
                <c:pt idx="16">
                  <c:v>Sonkajärvi</c:v>
                </c:pt>
                <c:pt idx="17">
                  <c:v>Suonenjoki</c:v>
                </c:pt>
                <c:pt idx="18">
                  <c:v>Tervo</c:v>
                </c:pt>
                <c:pt idx="19">
                  <c:v>Tuusniemi</c:v>
                </c:pt>
                <c:pt idx="20">
                  <c:v>Varkaus</c:v>
                </c:pt>
                <c:pt idx="21">
                  <c:v>Varpaisjärvi</c:v>
                </c:pt>
                <c:pt idx="22">
                  <c:v>Vehmersalmi</c:v>
                </c:pt>
                <c:pt idx="23">
                  <c:v>Vesanto</c:v>
                </c:pt>
                <c:pt idx="24">
                  <c:v>Vieremä</c:v>
                </c:pt>
                <c:pt idx="25">
                  <c:v>Muu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0.12</c:v>
                </c:pt>
                <c:pt idx="1">
                  <c:v>0.02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0.05</c:v>
                </c:pt>
                <c:pt idx="7">
                  <c:v>0.31</c:v>
                </c:pt>
                <c:pt idx="8">
                  <c:v>0.06</c:v>
                </c:pt>
                <c:pt idx="9">
                  <c:v>0.05</c:v>
                </c:pt>
                <c:pt idx="10">
                  <c:v>0.01</c:v>
                </c:pt>
                <c:pt idx="11">
                  <c:v>0.05</c:v>
                </c:pt>
                <c:pt idx="12">
                  <c:v>0.04</c:v>
                </c:pt>
                <c:pt idx="13">
                  <c:v>0.01</c:v>
                </c:pt>
                <c:pt idx="14">
                  <c:v>0.01</c:v>
                </c:pt>
                <c:pt idx="15">
                  <c:v>0.1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0.01</c:v>
                </c:pt>
                <c:pt idx="20">
                  <c:v>7.0000000000000007E-2</c:v>
                </c:pt>
                <c:pt idx="21">
                  <c:v>0</c:v>
                </c:pt>
                <c:pt idx="22">
                  <c:v>0</c:v>
                </c:pt>
                <c:pt idx="23">
                  <c:v>0.02</c:v>
                </c:pt>
                <c:pt idx="24">
                  <c:v>0.01</c:v>
                </c:pt>
                <c:pt idx="2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AAF9-48A6-9AAC-8C11E4B65F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AAF9-48A6-9AAC-8C11E4B65F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AAF9-48A6-9AAC-8C11E4B65F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AAF9-48A6-9AAC-8C11E4B65F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AAF9-48A6-9AAC-8C11E4B65FD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AF9-48A6-9AAC-8C11E4B65FD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AAF9-48A6-9AAC-8C11E4B65FD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AAF9-48A6-9AAC-8C11E4B65FD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AAF9-48A6-9AAC-8C11E4B65FD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3-AAF9-48A6-9AAC-8C11E4B65FD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AAF9-48A6-9AAC-8C11E4B65FD6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AAF9-48A6-9AAC-8C11E4B65FD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6-AAF9-48A6-9AAC-8C11E4B65FD6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7-AAF9-48A6-9AAC-8C11E4B65FD6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8-AAF9-48A6-9AAC-8C11E4B65FD6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AAF9-48A6-9AAC-8C11E4B65FD6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A-AAF9-48A6-9AAC-8C11E4B65FD6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B-AAF9-48A6-9AAC-8C11E4B65FD6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C-AAF9-48A6-9AAC-8C11E4B65FD6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AAF9-48A6-9AAC-8C11E4B65FD6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AAF9-48A6-9AAC-8C11E4B65FD6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F-AAF9-48A6-9AAC-8C11E4B65FD6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AAF9-48A6-9AAC-8C11E4B65FD6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1-AAF9-48A6-9AAC-8C11E4B65FD6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2-AAF9-48A6-9AAC-8C11E4B65FD6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3-AAF9-48A6-9AAC-8C11E4B65FD6}"/>
                </c:ext>
              </c:extLst>
            </c:dLbl>
            <c:dLbl>
              <c:idx val="2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4-AAF9-48A6-9AAC-8C11E4B65F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Sheet1!$A$2:$A$27</c:f>
              <c:strCache>
                <c:ptCount val="26"/>
                <c:pt idx="0">
                  <c:v>Iisalmi</c:v>
                </c:pt>
                <c:pt idx="1">
                  <c:v>Joroinen</c:v>
                </c:pt>
                <c:pt idx="2">
                  <c:v>Juankoski</c:v>
                </c:pt>
                <c:pt idx="3">
                  <c:v>Kaavi</c:v>
                </c:pt>
                <c:pt idx="4">
                  <c:v>Karttula</c:v>
                </c:pt>
                <c:pt idx="5">
                  <c:v>Keitele</c:v>
                </c:pt>
                <c:pt idx="6">
                  <c:v>Kiuruvesi</c:v>
                </c:pt>
                <c:pt idx="7">
                  <c:v>Kuopio</c:v>
                </c:pt>
                <c:pt idx="8">
                  <c:v>Lapinlahti</c:v>
                </c:pt>
                <c:pt idx="9">
                  <c:v>Leppävirta</c:v>
                </c:pt>
                <c:pt idx="10">
                  <c:v>Maaninka</c:v>
                </c:pt>
                <c:pt idx="11">
                  <c:v>Nilsiä</c:v>
                </c:pt>
                <c:pt idx="12">
                  <c:v>Pielavesi</c:v>
                </c:pt>
                <c:pt idx="13">
                  <c:v>Rautalampi</c:v>
                </c:pt>
                <c:pt idx="14">
                  <c:v>Rautavaara</c:v>
                </c:pt>
                <c:pt idx="15">
                  <c:v>Siilinjärvi</c:v>
                </c:pt>
                <c:pt idx="16">
                  <c:v>Sonkajärvi</c:v>
                </c:pt>
                <c:pt idx="17">
                  <c:v>Suonenjoki</c:v>
                </c:pt>
                <c:pt idx="18">
                  <c:v>Tervo</c:v>
                </c:pt>
                <c:pt idx="19">
                  <c:v>Tuusniemi</c:v>
                </c:pt>
                <c:pt idx="20">
                  <c:v>Varkaus</c:v>
                </c:pt>
                <c:pt idx="21">
                  <c:v>Varpaisjärvi</c:v>
                </c:pt>
                <c:pt idx="22">
                  <c:v>Vehmersalmi</c:v>
                </c:pt>
                <c:pt idx="23">
                  <c:v>Vesanto</c:v>
                </c:pt>
                <c:pt idx="24">
                  <c:v>Vieremä</c:v>
                </c:pt>
                <c:pt idx="25">
                  <c:v>Muu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0.19</c:v>
                </c:pt>
                <c:pt idx="1">
                  <c:v>0.01</c:v>
                </c:pt>
                <c:pt idx="2">
                  <c:v>0.02</c:v>
                </c:pt>
                <c:pt idx="3">
                  <c:v>0.02</c:v>
                </c:pt>
                <c:pt idx="4">
                  <c:v>0</c:v>
                </c:pt>
                <c:pt idx="5">
                  <c:v>0.01</c:v>
                </c:pt>
                <c:pt idx="6">
                  <c:v>0.04</c:v>
                </c:pt>
                <c:pt idx="7">
                  <c:v>0.35</c:v>
                </c:pt>
                <c:pt idx="8">
                  <c:v>0.01</c:v>
                </c:pt>
                <c:pt idx="9">
                  <c:v>0.04</c:v>
                </c:pt>
                <c:pt idx="10">
                  <c:v>0</c:v>
                </c:pt>
                <c:pt idx="11">
                  <c:v>0.03</c:v>
                </c:pt>
                <c:pt idx="12">
                  <c:v>0.04</c:v>
                </c:pt>
                <c:pt idx="13">
                  <c:v>0.02</c:v>
                </c:pt>
                <c:pt idx="14">
                  <c:v>0</c:v>
                </c:pt>
                <c:pt idx="15">
                  <c:v>0.05</c:v>
                </c:pt>
                <c:pt idx="16">
                  <c:v>0.01</c:v>
                </c:pt>
                <c:pt idx="17">
                  <c:v>0.04</c:v>
                </c:pt>
                <c:pt idx="18">
                  <c:v>0</c:v>
                </c:pt>
                <c:pt idx="19">
                  <c:v>0</c:v>
                </c:pt>
                <c:pt idx="20">
                  <c:v>0.04</c:v>
                </c:pt>
                <c:pt idx="21">
                  <c:v>0</c:v>
                </c:pt>
                <c:pt idx="22">
                  <c:v>0.02</c:v>
                </c:pt>
                <c:pt idx="23">
                  <c:v>0.02</c:v>
                </c:pt>
                <c:pt idx="24">
                  <c:v>0.03</c:v>
                </c:pt>
                <c:pt idx="2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5-AAF9-48A6-9AAC-8C11E4B65F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6-AAF9-48A6-9AAC-8C11E4B65FD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AAF9-48A6-9AAC-8C11E4B65F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8-AAF9-48A6-9AAC-8C11E4B65F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9-AAF9-48A6-9AAC-8C11E4B65FD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AAF9-48A6-9AAC-8C11E4B65FD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B-AAF9-48A6-9AAC-8C11E4B65FD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C-AAF9-48A6-9AAC-8C11E4B65FD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D-AAF9-48A6-9AAC-8C11E4B65FD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E-AAF9-48A6-9AAC-8C11E4B65FD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F-AAF9-48A6-9AAC-8C11E4B65FD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0-AAF9-48A6-9AAC-8C11E4B65FD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1-AAF9-48A6-9AAC-8C11E4B65FD6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2-AAF9-48A6-9AAC-8C11E4B65FD6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3-AAF9-48A6-9AAC-8C11E4B65FD6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AAF9-48A6-9AAC-8C11E4B65FD6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5-AAF9-48A6-9AAC-8C11E4B65FD6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6-AAF9-48A6-9AAC-8C11E4B65FD6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7-AAF9-48A6-9AAC-8C11E4B65FD6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AAF9-48A6-9AAC-8C11E4B65FD6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9-AAF9-48A6-9AAC-8C11E4B65FD6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A-AAF9-48A6-9AAC-8C11E4B65FD6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B-AAF9-48A6-9AAC-8C11E4B65FD6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AAF9-48A6-9AAC-8C11E4B65FD6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D-AAF9-48A6-9AAC-8C11E4B65FD6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E-AAF9-48A6-9AAC-8C11E4B65FD6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AAF9-48A6-9AAC-8C11E4B65F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Sheet1!$A$2:$A$27</c:f>
              <c:strCache>
                <c:ptCount val="26"/>
                <c:pt idx="0">
                  <c:v>Iisalmi</c:v>
                </c:pt>
                <c:pt idx="1">
                  <c:v>Joroinen</c:v>
                </c:pt>
                <c:pt idx="2">
                  <c:v>Juankoski</c:v>
                </c:pt>
                <c:pt idx="3">
                  <c:v>Kaavi</c:v>
                </c:pt>
                <c:pt idx="4">
                  <c:v>Karttula</c:v>
                </c:pt>
                <c:pt idx="5">
                  <c:v>Keitele</c:v>
                </c:pt>
                <c:pt idx="6">
                  <c:v>Kiuruvesi</c:v>
                </c:pt>
                <c:pt idx="7">
                  <c:v>Kuopio</c:v>
                </c:pt>
                <c:pt idx="8">
                  <c:v>Lapinlahti</c:v>
                </c:pt>
                <c:pt idx="9">
                  <c:v>Leppävirta</c:v>
                </c:pt>
                <c:pt idx="10">
                  <c:v>Maaninka</c:v>
                </c:pt>
                <c:pt idx="11">
                  <c:v>Nilsiä</c:v>
                </c:pt>
                <c:pt idx="12">
                  <c:v>Pielavesi</c:v>
                </c:pt>
                <c:pt idx="13">
                  <c:v>Rautalampi</c:v>
                </c:pt>
                <c:pt idx="14">
                  <c:v>Rautavaara</c:v>
                </c:pt>
                <c:pt idx="15">
                  <c:v>Siilinjärvi</c:v>
                </c:pt>
                <c:pt idx="16">
                  <c:v>Sonkajärvi</c:v>
                </c:pt>
                <c:pt idx="17">
                  <c:v>Suonenjoki</c:v>
                </c:pt>
                <c:pt idx="18">
                  <c:v>Tervo</c:v>
                </c:pt>
                <c:pt idx="19">
                  <c:v>Tuusniemi</c:v>
                </c:pt>
                <c:pt idx="20">
                  <c:v>Varkaus</c:v>
                </c:pt>
                <c:pt idx="21">
                  <c:v>Varpaisjärvi</c:v>
                </c:pt>
                <c:pt idx="22">
                  <c:v>Vehmersalmi</c:v>
                </c:pt>
                <c:pt idx="23">
                  <c:v>Vesanto</c:v>
                </c:pt>
                <c:pt idx="24">
                  <c:v>Vieremä</c:v>
                </c:pt>
                <c:pt idx="25">
                  <c:v>Muu</c:v>
                </c:pt>
              </c:strCache>
            </c:str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7.0000000000000007E-2</c:v>
                </c:pt>
                <c:pt idx="1">
                  <c:v>0</c:v>
                </c:pt>
                <c:pt idx="2">
                  <c:v>0.01</c:v>
                </c:pt>
                <c:pt idx="3">
                  <c:v>0.01</c:v>
                </c:pt>
                <c:pt idx="4">
                  <c:v>0</c:v>
                </c:pt>
                <c:pt idx="5">
                  <c:v>0.03</c:v>
                </c:pt>
                <c:pt idx="6">
                  <c:v>0.05</c:v>
                </c:pt>
                <c:pt idx="7">
                  <c:v>0.37</c:v>
                </c:pt>
                <c:pt idx="8">
                  <c:v>0.05</c:v>
                </c:pt>
                <c:pt idx="9">
                  <c:v>0.03</c:v>
                </c:pt>
                <c:pt idx="10">
                  <c:v>0.01</c:v>
                </c:pt>
                <c:pt idx="11">
                  <c:v>0.04</c:v>
                </c:pt>
                <c:pt idx="12">
                  <c:v>0.01</c:v>
                </c:pt>
                <c:pt idx="13">
                  <c:v>0.01</c:v>
                </c:pt>
                <c:pt idx="14">
                  <c:v>0</c:v>
                </c:pt>
                <c:pt idx="15">
                  <c:v>0.12</c:v>
                </c:pt>
                <c:pt idx="16">
                  <c:v>0.01</c:v>
                </c:pt>
                <c:pt idx="17">
                  <c:v>0.09</c:v>
                </c:pt>
                <c:pt idx="18">
                  <c:v>0</c:v>
                </c:pt>
                <c:pt idx="19">
                  <c:v>0.02</c:v>
                </c:pt>
                <c:pt idx="20">
                  <c:v>0.05</c:v>
                </c:pt>
                <c:pt idx="21">
                  <c:v>0</c:v>
                </c:pt>
                <c:pt idx="22">
                  <c:v>0</c:v>
                </c:pt>
                <c:pt idx="23">
                  <c:v>0.01</c:v>
                </c:pt>
                <c:pt idx="24">
                  <c:v>0.01</c:v>
                </c:pt>
                <c:pt idx="2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0-AAF9-48A6-9AAC-8C11E4B65FD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1-AAF9-48A6-9AAC-8C11E4B65FD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AAF9-48A6-9AAC-8C11E4B65F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3-AAF9-48A6-9AAC-8C11E4B65F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4-AAF9-48A6-9AAC-8C11E4B65FD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5-AAF9-48A6-9AAC-8C11E4B65FD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6-AAF9-48A6-9AAC-8C11E4B65FD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7-AAF9-48A6-9AAC-8C11E4B65FD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8-AAF9-48A6-9AAC-8C11E4B65FD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9-AAF9-48A6-9AAC-8C11E4B65FD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A-AAF9-48A6-9AAC-8C11E4B65FD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B-AAF9-48A6-9AAC-8C11E4B65FD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C-AAF9-48A6-9AAC-8C11E4B65FD6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D-AAF9-48A6-9AAC-8C11E4B65FD6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E-AAF9-48A6-9AAC-8C11E4B65FD6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5F-AAF9-48A6-9AAC-8C11E4B65FD6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0-AAF9-48A6-9AAC-8C11E4B65FD6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1-AAF9-48A6-9AAC-8C11E4B65FD6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2-AAF9-48A6-9AAC-8C11E4B65FD6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3-AAF9-48A6-9AAC-8C11E4B65FD6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4-AAF9-48A6-9AAC-8C11E4B65FD6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5-AAF9-48A6-9AAC-8C11E4B65FD6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6-AAF9-48A6-9AAC-8C11E4B65FD6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67-AAF9-48A6-9AAC-8C11E4B65FD6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8-AAF9-48A6-9AAC-8C11E4B65FD6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9-AAF9-48A6-9AAC-8C11E4B65FD6}"/>
                </c:ext>
              </c:extLst>
            </c:dLbl>
            <c:dLbl>
              <c:idx val="2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6A-AAF9-48A6-9AAC-8C11E4B65F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Sheet1!$A$2:$A$27</c:f>
              <c:strCache>
                <c:ptCount val="26"/>
                <c:pt idx="0">
                  <c:v>Iisalmi</c:v>
                </c:pt>
                <c:pt idx="1">
                  <c:v>Joroinen</c:v>
                </c:pt>
                <c:pt idx="2">
                  <c:v>Juankoski</c:v>
                </c:pt>
                <c:pt idx="3">
                  <c:v>Kaavi</c:v>
                </c:pt>
                <c:pt idx="4">
                  <c:v>Karttula</c:v>
                </c:pt>
                <c:pt idx="5">
                  <c:v>Keitele</c:v>
                </c:pt>
                <c:pt idx="6">
                  <c:v>Kiuruvesi</c:v>
                </c:pt>
                <c:pt idx="7">
                  <c:v>Kuopio</c:v>
                </c:pt>
                <c:pt idx="8">
                  <c:v>Lapinlahti</c:v>
                </c:pt>
                <c:pt idx="9">
                  <c:v>Leppävirta</c:v>
                </c:pt>
                <c:pt idx="10">
                  <c:v>Maaninka</c:v>
                </c:pt>
                <c:pt idx="11">
                  <c:v>Nilsiä</c:v>
                </c:pt>
                <c:pt idx="12">
                  <c:v>Pielavesi</c:v>
                </c:pt>
                <c:pt idx="13">
                  <c:v>Rautalampi</c:v>
                </c:pt>
                <c:pt idx="14">
                  <c:v>Rautavaara</c:v>
                </c:pt>
                <c:pt idx="15">
                  <c:v>Siilinjärvi</c:v>
                </c:pt>
                <c:pt idx="16">
                  <c:v>Sonkajärvi</c:v>
                </c:pt>
                <c:pt idx="17">
                  <c:v>Suonenjoki</c:v>
                </c:pt>
                <c:pt idx="18">
                  <c:v>Tervo</c:v>
                </c:pt>
                <c:pt idx="19">
                  <c:v>Tuusniemi</c:v>
                </c:pt>
                <c:pt idx="20">
                  <c:v>Varkaus</c:v>
                </c:pt>
                <c:pt idx="21">
                  <c:v>Varpaisjärvi</c:v>
                </c:pt>
                <c:pt idx="22">
                  <c:v>Vehmersalmi</c:v>
                </c:pt>
                <c:pt idx="23">
                  <c:v>Vesanto</c:v>
                </c:pt>
                <c:pt idx="24">
                  <c:v>Vieremä</c:v>
                </c:pt>
                <c:pt idx="25">
                  <c:v>Muu</c:v>
                </c:pt>
              </c:strCache>
            </c:strRef>
          </c:cat>
          <c:val>
            <c:numRef>
              <c:f>Sheet1!$E$2:$E$27</c:f>
              <c:numCache>
                <c:formatCode>General</c:formatCode>
                <c:ptCount val="26"/>
                <c:pt idx="0">
                  <c:v>0.11</c:v>
                </c:pt>
                <c:pt idx="1">
                  <c:v>0</c:v>
                </c:pt>
                <c:pt idx="2">
                  <c:v>0.01</c:v>
                </c:pt>
                <c:pt idx="3">
                  <c:v>0.01</c:v>
                </c:pt>
                <c:pt idx="4">
                  <c:v>0</c:v>
                </c:pt>
                <c:pt idx="5">
                  <c:v>0.02</c:v>
                </c:pt>
                <c:pt idx="6">
                  <c:v>0.05</c:v>
                </c:pt>
                <c:pt idx="7">
                  <c:v>0.42</c:v>
                </c:pt>
                <c:pt idx="8">
                  <c:v>0.05</c:v>
                </c:pt>
                <c:pt idx="9">
                  <c:v>0.02</c:v>
                </c:pt>
                <c:pt idx="10">
                  <c:v>0.01</c:v>
                </c:pt>
                <c:pt idx="11">
                  <c:v>0.01</c:v>
                </c:pt>
                <c:pt idx="12">
                  <c:v>0.03</c:v>
                </c:pt>
                <c:pt idx="13">
                  <c:v>0.03</c:v>
                </c:pt>
                <c:pt idx="14">
                  <c:v>0.02</c:v>
                </c:pt>
                <c:pt idx="15">
                  <c:v>0.06</c:v>
                </c:pt>
                <c:pt idx="16">
                  <c:v>0.03</c:v>
                </c:pt>
                <c:pt idx="17">
                  <c:v>0.02</c:v>
                </c:pt>
                <c:pt idx="18">
                  <c:v>0.01</c:v>
                </c:pt>
                <c:pt idx="19">
                  <c:v>0.01</c:v>
                </c:pt>
                <c:pt idx="20">
                  <c:v>0.04</c:v>
                </c:pt>
                <c:pt idx="21">
                  <c:v>0</c:v>
                </c:pt>
                <c:pt idx="22">
                  <c:v>0</c:v>
                </c:pt>
                <c:pt idx="23">
                  <c:v>0.02</c:v>
                </c:pt>
                <c:pt idx="24">
                  <c:v>0.01</c:v>
                </c:pt>
                <c:pt idx="2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B-AAF9-48A6-9AAC-8C11E4B65F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FBE-4539-B0DC-13580642640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FBE-4539-B0DC-13580642640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FBE-4539-B0DC-13580642640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FBE-4539-B0DC-13580642640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FBE-4539-B0DC-13580642640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FBE-4539-B0DC-13580642640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FBE-4539-B0DC-13580642640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FBE-4539-B0DC-1358064264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Kasvanut merkittävästi, yli 60%</c:v>
                </c:pt>
                <c:pt idx="1">
                  <c:v>Kasvanut paljon, 30%-50%</c:v>
                </c:pt>
                <c:pt idx="2">
                  <c:v>Kasvanut jonkin verran, 10%-15%</c:v>
                </c:pt>
                <c:pt idx="3">
                  <c:v>Pysynyt ennallaan</c:v>
                </c:pt>
                <c:pt idx="4">
                  <c:v>Laskenut jonkin verran, 10%-15%</c:v>
                </c:pt>
                <c:pt idx="5">
                  <c:v>Laskenut paljon, 30%-50%</c:v>
                </c:pt>
                <c:pt idx="6">
                  <c:v>Laskenut merkittävästi, yli 60%</c:v>
                </c:pt>
                <c:pt idx="7">
                  <c:v>Loppunut kokonaan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0.01</c:v>
                </c:pt>
                <c:pt idx="1">
                  <c:v>0.05</c:v>
                </c:pt>
                <c:pt idx="2">
                  <c:v>0.14000000000000001</c:v>
                </c:pt>
                <c:pt idx="3">
                  <c:v>0.31</c:v>
                </c:pt>
                <c:pt idx="4">
                  <c:v>0.27</c:v>
                </c:pt>
                <c:pt idx="5">
                  <c:v>0.14000000000000001</c:v>
                </c:pt>
                <c:pt idx="6">
                  <c:v>0.08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FBE-4539-B0DC-13580642640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FBE-4539-B0DC-13580642640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7FBE-4539-B0DC-13580642640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FBE-4539-B0DC-13580642640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7FBE-4539-B0DC-13580642640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FBE-4539-B0DC-13580642640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7FBE-4539-B0DC-13580642640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FBE-4539-B0DC-13580642640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7FBE-4539-B0DC-1358064264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Kasvanut merkittävästi, yli 60%</c:v>
                </c:pt>
                <c:pt idx="1">
                  <c:v>Kasvanut paljon, 30%-50%</c:v>
                </c:pt>
                <c:pt idx="2">
                  <c:v>Kasvanut jonkin verran, 10%-15%</c:v>
                </c:pt>
                <c:pt idx="3">
                  <c:v>Pysynyt ennallaan</c:v>
                </c:pt>
                <c:pt idx="4">
                  <c:v>Laskenut jonkin verran, 10%-15%</c:v>
                </c:pt>
                <c:pt idx="5">
                  <c:v>Laskenut paljon, 30%-50%</c:v>
                </c:pt>
                <c:pt idx="6">
                  <c:v>Laskenut merkittävästi, yli 60%</c:v>
                </c:pt>
                <c:pt idx="7">
                  <c:v>Loppunut kokonaan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0.01</c:v>
                </c:pt>
                <c:pt idx="1">
                  <c:v>0.04</c:v>
                </c:pt>
                <c:pt idx="2">
                  <c:v>0.15</c:v>
                </c:pt>
                <c:pt idx="3">
                  <c:v>0.27</c:v>
                </c:pt>
                <c:pt idx="4">
                  <c:v>0.3</c:v>
                </c:pt>
                <c:pt idx="5">
                  <c:v>0.14000000000000001</c:v>
                </c:pt>
                <c:pt idx="6">
                  <c:v>7.0000000000000007E-2</c:v>
                </c:pt>
                <c:pt idx="7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7FBE-4539-B0DC-13580642640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7FBE-4539-B0DC-13580642640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7FBE-4539-B0DC-13580642640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7FBE-4539-B0DC-13580642640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7FBE-4539-B0DC-13580642640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7FBE-4539-B0DC-13580642640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7FBE-4539-B0DC-13580642640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7FBE-4539-B0DC-13580642640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7FBE-4539-B0DC-1358064264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Kasvanut merkittävästi, yli 60%</c:v>
                </c:pt>
                <c:pt idx="1">
                  <c:v>Kasvanut paljon, 30%-50%</c:v>
                </c:pt>
                <c:pt idx="2">
                  <c:v>Kasvanut jonkin verran, 10%-15%</c:v>
                </c:pt>
                <c:pt idx="3">
                  <c:v>Pysynyt ennallaan</c:v>
                </c:pt>
                <c:pt idx="4">
                  <c:v>Laskenut jonkin verran, 10%-15%</c:v>
                </c:pt>
                <c:pt idx="5">
                  <c:v>Laskenut paljon, 30%-50%</c:v>
                </c:pt>
                <c:pt idx="6">
                  <c:v>Laskenut merkittävästi, yli 60%</c:v>
                </c:pt>
                <c:pt idx="7">
                  <c:v>Loppunut kokonaan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0.01</c:v>
                </c:pt>
                <c:pt idx="1">
                  <c:v>0.08</c:v>
                </c:pt>
                <c:pt idx="2">
                  <c:v>0.21</c:v>
                </c:pt>
                <c:pt idx="3">
                  <c:v>0.33</c:v>
                </c:pt>
                <c:pt idx="4">
                  <c:v>0.17</c:v>
                </c:pt>
                <c:pt idx="5">
                  <c:v>0.13</c:v>
                </c:pt>
                <c:pt idx="6">
                  <c:v>0.06</c:v>
                </c:pt>
                <c:pt idx="7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7FBE-4539-B0DC-13580642640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7FBE-4539-B0DC-13580642640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7FBE-4539-B0DC-13580642640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7FBE-4539-B0DC-13580642640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7FBE-4539-B0DC-13580642640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7FBE-4539-B0DC-13580642640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7FBE-4539-B0DC-13580642640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7FBE-4539-B0DC-13580642640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7FBE-4539-B0DC-1358064264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Kasvanut merkittävästi, yli 60%</c:v>
                </c:pt>
                <c:pt idx="1">
                  <c:v>Kasvanut paljon, 30%-50%</c:v>
                </c:pt>
                <c:pt idx="2">
                  <c:v>Kasvanut jonkin verran, 10%-15%</c:v>
                </c:pt>
                <c:pt idx="3">
                  <c:v>Pysynyt ennallaan</c:v>
                </c:pt>
                <c:pt idx="4">
                  <c:v>Laskenut jonkin verran, 10%-15%</c:v>
                </c:pt>
                <c:pt idx="5">
                  <c:v>Laskenut paljon, 30%-50%</c:v>
                </c:pt>
                <c:pt idx="6">
                  <c:v>Laskenut merkittävästi, yli 60%</c:v>
                </c:pt>
                <c:pt idx="7">
                  <c:v>Loppunut kokonaan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0.01</c:v>
                </c:pt>
                <c:pt idx="1">
                  <c:v>0.05</c:v>
                </c:pt>
                <c:pt idx="2">
                  <c:v>0.16</c:v>
                </c:pt>
                <c:pt idx="3">
                  <c:v>0.24</c:v>
                </c:pt>
                <c:pt idx="4">
                  <c:v>0.22</c:v>
                </c:pt>
                <c:pt idx="5">
                  <c:v>0.22</c:v>
                </c:pt>
                <c:pt idx="6">
                  <c:v>0.09</c:v>
                </c:pt>
                <c:pt idx="7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7FBE-4539-B0DC-1358064264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828-448B-B50F-8D25E9E6D8E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828-448B-B50F-8D25E9E6D8E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828-448B-B50F-8D25E9E6D8E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828-448B-B50F-8D25E9E6D8E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828-448B-B50F-8D25E9E6D8E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828-448B-B50F-8D25E9E6D8E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828-448B-B50F-8D25E9E6D8EB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828-448B-B50F-8D25E9E6D8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Kasvaa merkittäväksi, yli 60%</c:v>
                </c:pt>
                <c:pt idx="1">
                  <c:v>Kasvaa paljon, 30%-50%</c:v>
                </c:pt>
                <c:pt idx="2">
                  <c:v>Kasvaa jonkin verran, 10%-15%</c:v>
                </c:pt>
                <c:pt idx="3">
                  <c:v>Pysyy ennallaan</c:v>
                </c:pt>
                <c:pt idx="4">
                  <c:v>Laskee jonkin verran, 10%-15%</c:v>
                </c:pt>
                <c:pt idx="5">
                  <c:v>Laskee paljon, 30%-50%</c:v>
                </c:pt>
                <c:pt idx="6">
                  <c:v>Laskee merkittävästi, yli 60%</c:v>
                </c:pt>
                <c:pt idx="7">
                  <c:v>Ei lainkaan myyntituloja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0.02</c:v>
                </c:pt>
                <c:pt idx="1">
                  <c:v>0.04</c:v>
                </c:pt>
                <c:pt idx="2">
                  <c:v>0.22</c:v>
                </c:pt>
                <c:pt idx="3">
                  <c:v>0.45</c:v>
                </c:pt>
                <c:pt idx="4">
                  <c:v>0.17</c:v>
                </c:pt>
                <c:pt idx="5">
                  <c:v>0.09</c:v>
                </c:pt>
                <c:pt idx="6">
                  <c:v>0.01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828-448B-B50F-8D25E9E6D8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828-448B-B50F-8D25E9E6D8E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C828-448B-B50F-8D25E9E6D8E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C828-448B-B50F-8D25E9E6D8E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C828-448B-B50F-8D25E9E6D8E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C828-448B-B50F-8D25E9E6D8E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C828-448B-B50F-8D25E9E6D8E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C828-448B-B50F-8D25E9E6D8E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C828-448B-B50F-8D25E9E6D8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Kasvaa merkittäväksi, yli 60%</c:v>
                </c:pt>
                <c:pt idx="1">
                  <c:v>Kasvaa paljon, 30%-50%</c:v>
                </c:pt>
                <c:pt idx="2">
                  <c:v>Kasvaa jonkin verran, 10%-15%</c:v>
                </c:pt>
                <c:pt idx="3">
                  <c:v>Pysyy ennallaan</c:v>
                </c:pt>
                <c:pt idx="4">
                  <c:v>Laskee jonkin verran, 10%-15%</c:v>
                </c:pt>
                <c:pt idx="5">
                  <c:v>Laskee paljon, 30%-50%</c:v>
                </c:pt>
                <c:pt idx="6">
                  <c:v>Laskee merkittävästi, yli 60%</c:v>
                </c:pt>
                <c:pt idx="7">
                  <c:v>Ei lainkaan myyntituloja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0.04</c:v>
                </c:pt>
                <c:pt idx="2">
                  <c:v>0.14000000000000001</c:v>
                </c:pt>
                <c:pt idx="3">
                  <c:v>0.36</c:v>
                </c:pt>
                <c:pt idx="4">
                  <c:v>0.35</c:v>
                </c:pt>
                <c:pt idx="5">
                  <c:v>0.06</c:v>
                </c:pt>
                <c:pt idx="6">
                  <c:v>0.03</c:v>
                </c:pt>
                <c:pt idx="7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828-448B-B50F-8D25E9E6D8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828-448B-B50F-8D25E9E6D8E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C828-448B-B50F-8D25E9E6D8E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C828-448B-B50F-8D25E9E6D8E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C828-448B-B50F-8D25E9E6D8E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C828-448B-B50F-8D25E9E6D8E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C828-448B-B50F-8D25E9E6D8E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C828-448B-B50F-8D25E9E6D8E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C828-448B-B50F-8D25E9E6D8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Kasvaa merkittäväksi, yli 60%</c:v>
                </c:pt>
                <c:pt idx="1">
                  <c:v>Kasvaa paljon, 30%-50%</c:v>
                </c:pt>
                <c:pt idx="2">
                  <c:v>Kasvaa jonkin verran, 10%-15%</c:v>
                </c:pt>
                <c:pt idx="3">
                  <c:v>Pysyy ennallaan</c:v>
                </c:pt>
                <c:pt idx="4">
                  <c:v>Laskee jonkin verran, 10%-15%</c:v>
                </c:pt>
                <c:pt idx="5">
                  <c:v>Laskee paljon, 30%-50%</c:v>
                </c:pt>
                <c:pt idx="6">
                  <c:v>Laskee merkittävästi, yli 60%</c:v>
                </c:pt>
                <c:pt idx="7">
                  <c:v>Ei lainkaan myyntituloja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</c:v>
                </c:pt>
                <c:pt idx="1">
                  <c:v>0.05</c:v>
                </c:pt>
                <c:pt idx="2">
                  <c:v>0.12</c:v>
                </c:pt>
                <c:pt idx="3">
                  <c:v>0.39</c:v>
                </c:pt>
                <c:pt idx="4">
                  <c:v>0.25</c:v>
                </c:pt>
                <c:pt idx="5">
                  <c:v>0.15</c:v>
                </c:pt>
                <c:pt idx="6">
                  <c:v>0.02</c:v>
                </c:pt>
                <c:pt idx="7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C828-448B-B50F-8D25E9E6D8E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C828-448B-B50F-8D25E9E6D8E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C828-448B-B50F-8D25E9E6D8E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C828-448B-B50F-8D25E9E6D8E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C828-448B-B50F-8D25E9E6D8E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C828-448B-B50F-8D25E9E6D8E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C828-448B-B50F-8D25E9E6D8E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C828-448B-B50F-8D25E9E6D8E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C828-448B-B50F-8D25E9E6D8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Kasvaa merkittäväksi, yli 60%</c:v>
                </c:pt>
                <c:pt idx="1">
                  <c:v>Kasvaa paljon, 30%-50%</c:v>
                </c:pt>
                <c:pt idx="2">
                  <c:v>Kasvaa jonkin verran, 10%-15%</c:v>
                </c:pt>
                <c:pt idx="3">
                  <c:v>Pysyy ennallaan</c:v>
                </c:pt>
                <c:pt idx="4">
                  <c:v>Laskee jonkin verran, 10%-15%</c:v>
                </c:pt>
                <c:pt idx="5">
                  <c:v>Laskee paljon, 30%-50%</c:v>
                </c:pt>
                <c:pt idx="6">
                  <c:v>Laskee merkittävästi, yli 60%</c:v>
                </c:pt>
                <c:pt idx="7">
                  <c:v>Ei lainkaan myyntituloja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0.01</c:v>
                </c:pt>
                <c:pt idx="1">
                  <c:v>0.03</c:v>
                </c:pt>
                <c:pt idx="2">
                  <c:v>0.17</c:v>
                </c:pt>
                <c:pt idx="3">
                  <c:v>0.42</c:v>
                </c:pt>
                <c:pt idx="4">
                  <c:v>0.21</c:v>
                </c:pt>
                <c:pt idx="5">
                  <c:v>0.11</c:v>
                </c:pt>
                <c:pt idx="6">
                  <c:v>0.03</c:v>
                </c:pt>
                <c:pt idx="7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C828-448B-B50F-8D25E9E6D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548-4393-B0A1-CA438A62ABB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548-4393-B0A1-CA438A62ABB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548-4393-B0A1-CA438A62ABB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548-4393-B0A1-CA438A62ABB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548-4393-B0A1-CA438A62ABB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548-4393-B0A1-CA438A62ABB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548-4393-B0A1-CA438A62ABB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548-4393-B0A1-CA438A62ABB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B548-4393-B0A1-CA438A62ABB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B548-4393-B0A1-CA438A62ABB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548-4393-B0A1-CA438A62ABB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548-4393-B0A1-CA438A62ABB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548-4393-B0A1-CA438A62ABBA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548-4393-B0A1-CA438A62ABBA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548-4393-B0A1-CA438A62ABBA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548-4393-B0A1-CA438A62AB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Myynti on vähentynyt</c:v>
                </c:pt>
                <c:pt idx="1">
                  <c:v>Tilaisuuksia on peruttu</c:v>
                </c:pt>
                <c:pt idx="2">
                  <c:v>Matkustamista on vähennetty</c:v>
                </c:pt>
                <c:pt idx="3">
                  <c:v>Etätöitä on lisätty</c:v>
                </c:pt>
                <c:pt idx="4">
                  <c:v>On tullut maksuvaikeuksia</c:v>
                </c:pt>
                <c:pt idx="5">
                  <c:v>On ollut häiriöitä tuotantoketjussa</c:v>
                </c:pt>
                <c:pt idx="6">
                  <c:v>Olemme hakeneet helpostusta toimitilavuokriin</c:v>
                </c:pt>
                <c:pt idx="7">
                  <c:v>Olemme saaneet helpotusta toimitilavuokriin</c:v>
                </c:pt>
                <c:pt idx="8">
                  <c:v>Pohdin yritykseni alasajoa</c:v>
                </c:pt>
                <c:pt idx="9">
                  <c:v>Työntekijät eivät ole päässeet töihin</c:v>
                </c:pt>
                <c:pt idx="10">
                  <c:v>Myynti on lisääntynyt</c:v>
                </c:pt>
                <c:pt idx="11">
                  <c:v>Raaka-aineiden hinnat ovat nousseet</c:v>
                </c:pt>
                <c:pt idx="12">
                  <c:v>Yritykseni uhkaa mennä konkurssiin</c:v>
                </c:pt>
                <c:pt idx="13">
                  <c:v>Muu, mitä?</c:v>
                </c:pt>
                <c:pt idx="14">
                  <c:v>Ei mitenkään</c:v>
                </c:pt>
                <c:pt idx="15">
                  <c:v>En osaa sanoa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0.59</c:v>
                </c:pt>
                <c:pt idx="1">
                  <c:v>0.31</c:v>
                </c:pt>
                <c:pt idx="2">
                  <c:v>0.49</c:v>
                </c:pt>
                <c:pt idx="3">
                  <c:v>0.33</c:v>
                </c:pt>
                <c:pt idx="4">
                  <c:v>0.11</c:v>
                </c:pt>
                <c:pt idx="5">
                  <c:v>0.17</c:v>
                </c:pt>
                <c:pt idx="6">
                  <c:v>0.05</c:v>
                </c:pt>
                <c:pt idx="7">
                  <c:v>0.06</c:v>
                </c:pt>
                <c:pt idx="8">
                  <c:v>0.06</c:v>
                </c:pt>
                <c:pt idx="9">
                  <c:v>0.09</c:v>
                </c:pt>
                <c:pt idx="10">
                  <c:v>0.11</c:v>
                </c:pt>
                <c:pt idx="11">
                  <c:v>0.02</c:v>
                </c:pt>
                <c:pt idx="12">
                  <c:v>0.03</c:v>
                </c:pt>
                <c:pt idx="13">
                  <c:v>0.06</c:v>
                </c:pt>
                <c:pt idx="14">
                  <c:v>0.13</c:v>
                </c:pt>
                <c:pt idx="1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548-4393-B0A1-CA438A62AB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548-4393-B0A1-CA438A62ABB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548-4393-B0A1-CA438A62ABB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B548-4393-B0A1-CA438A62ABB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B548-4393-B0A1-CA438A62ABB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B548-4393-B0A1-CA438A62ABB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B548-4393-B0A1-CA438A62ABB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B548-4393-B0A1-CA438A62ABB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B548-4393-B0A1-CA438A62ABB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B548-4393-B0A1-CA438A62ABB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B548-4393-B0A1-CA438A62ABB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B548-4393-B0A1-CA438A62ABB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B548-4393-B0A1-CA438A62ABB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B548-4393-B0A1-CA438A62ABBA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B548-4393-B0A1-CA438A62ABBA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B548-4393-B0A1-CA438A62ABBA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B548-4393-B0A1-CA438A62AB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Myynti on vähentynyt</c:v>
                </c:pt>
                <c:pt idx="1">
                  <c:v>Tilaisuuksia on peruttu</c:v>
                </c:pt>
                <c:pt idx="2">
                  <c:v>Matkustamista on vähennetty</c:v>
                </c:pt>
                <c:pt idx="3">
                  <c:v>Etätöitä on lisätty</c:v>
                </c:pt>
                <c:pt idx="4">
                  <c:v>On tullut maksuvaikeuksia</c:v>
                </c:pt>
                <c:pt idx="5">
                  <c:v>On ollut häiriöitä tuotantoketjussa</c:v>
                </c:pt>
                <c:pt idx="6">
                  <c:v>Olemme hakeneet helpostusta toimitilavuokriin</c:v>
                </c:pt>
                <c:pt idx="7">
                  <c:v>Olemme saaneet helpotusta toimitilavuokriin</c:v>
                </c:pt>
                <c:pt idx="8">
                  <c:v>Pohdin yritykseni alasajoa</c:v>
                </c:pt>
                <c:pt idx="9">
                  <c:v>Työntekijät eivät ole päässeet töihin</c:v>
                </c:pt>
                <c:pt idx="10">
                  <c:v>Myynti on lisääntynyt</c:v>
                </c:pt>
                <c:pt idx="11">
                  <c:v>Raaka-aineiden hinnat ovat nousseet</c:v>
                </c:pt>
                <c:pt idx="12">
                  <c:v>Yritykseni uhkaa mennä konkurssiin</c:v>
                </c:pt>
                <c:pt idx="13">
                  <c:v>Muu, mitä?</c:v>
                </c:pt>
                <c:pt idx="14">
                  <c:v>Ei mitenkään</c:v>
                </c:pt>
                <c:pt idx="15">
                  <c:v>En osaa sanoa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0.61</c:v>
                </c:pt>
                <c:pt idx="1">
                  <c:v>0.37</c:v>
                </c:pt>
                <c:pt idx="2">
                  <c:v>0.3</c:v>
                </c:pt>
                <c:pt idx="3">
                  <c:v>0.16</c:v>
                </c:pt>
                <c:pt idx="4">
                  <c:v>0.19</c:v>
                </c:pt>
                <c:pt idx="5">
                  <c:v>0.2</c:v>
                </c:pt>
                <c:pt idx="6">
                  <c:v>0.16</c:v>
                </c:pt>
                <c:pt idx="7">
                  <c:v>0.11</c:v>
                </c:pt>
                <c:pt idx="8">
                  <c:v>0.11</c:v>
                </c:pt>
                <c:pt idx="9">
                  <c:v>0.09</c:v>
                </c:pt>
                <c:pt idx="10">
                  <c:v>0.17</c:v>
                </c:pt>
                <c:pt idx="11">
                  <c:v>0.11</c:v>
                </c:pt>
                <c:pt idx="12">
                  <c:v>0.03</c:v>
                </c:pt>
                <c:pt idx="13">
                  <c:v>0.12</c:v>
                </c:pt>
                <c:pt idx="14">
                  <c:v>0.05</c:v>
                </c:pt>
                <c:pt idx="1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1-B548-4393-B0A1-CA438A62ABB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B548-4393-B0A1-CA438A62ABB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3-B548-4393-B0A1-CA438A62ABB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4-B548-4393-B0A1-CA438A62ABB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5-B548-4393-B0A1-CA438A62ABB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6-B548-4393-B0A1-CA438A62ABB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7-B548-4393-B0A1-CA438A62ABB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8-B548-4393-B0A1-CA438A62ABB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9-B548-4393-B0A1-CA438A62ABB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A-B548-4393-B0A1-CA438A62ABB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B-B548-4393-B0A1-CA438A62ABB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C-B548-4393-B0A1-CA438A62ABB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D-B548-4393-B0A1-CA438A62ABB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E-B548-4393-B0A1-CA438A62ABBA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F-B548-4393-B0A1-CA438A62ABBA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0-B548-4393-B0A1-CA438A62ABBA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1-B548-4393-B0A1-CA438A62AB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Myynti on vähentynyt</c:v>
                </c:pt>
                <c:pt idx="1">
                  <c:v>Tilaisuuksia on peruttu</c:v>
                </c:pt>
                <c:pt idx="2">
                  <c:v>Matkustamista on vähennetty</c:v>
                </c:pt>
                <c:pt idx="3">
                  <c:v>Etätöitä on lisätty</c:v>
                </c:pt>
                <c:pt idx="4">
                  <c:v>On tullut maksuvaikeuksia</c:v>
                </c:pt>
                <c:pt idx="5">
                  <c:v>On ollut häiriöitä tuotantoketjussa</c:v>
                </c:pt>
                <c:pt idx="6">
                  <c:v>Olemme hakeneet helpostusta toimitilavuokriin</c:v>
                </c:pt>
                <c:pt idx="7">
                  <c:v>Olemme saaneet helpotusta toimitilavuokriin</c:v>
                </c:pt>
                <c:pt idx="8">
                  <c:v>Pohdin yritykseni alasajoa</c:v>
                </c:pt>
                <c:pt idx="9">
                  <c:v>Työntekijät eivät ole päässeet töihin</c:v>
                </c:pt>
                <c:pt idx="10">
                  <c:v>Myynti on lisääntynyt</c:v>
                </c:pt>
                <c:pt idx="11">
                  <c:v>Raaka-aineiden hinnat ovat nousseet</c:v>
                </c:pt>
                <c:pt idx="12">
                  <c:v>Yritykseni uhkaa mennä konkurssiin</c:v>
                </c:pt>
                <c:pt idx="13">
                  <c:v>Muu, mitä?</c:v>
                </c:pt>
                <c:pt idx="14">
                  <c:v>Ei mitenkään</c:v>
                </c:pt>
                <c:pt idx="15">
                  <c:v>En osaa sanoa</c:v>
                </c:pt>
              </c:strCache>
            </c:str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0.4</c:v>
                </c:pt>
                <c:pt idx="1">
                  <c:v>0.33</c:v>
                </c:pt>
                <c:pt idx="2">
                  <c:v>0.25</c:v>
                </c:pt>
                <c:pt idx="3">
                  <c:v>0.22</c:v>
                </c:pt>
                <c:pt idx="4">
                  <c:v>0.06</c:v>
                </c:pt>
                <c:pt idx="5">
                  <c:v>0.16</c:v>
                </c:pt>
                <c:pt idx="6">
                  <c:v>0.02</c:v>
                </c:pt>
                <c:pt idx="7">
                  <c:v>0.04</c:v>
                </c:pt>
                <c:pt idx="8">
                  <c:v>0.11</c:v>
                </c:pt>
                <c:pt idx="9">
                  <c:v>0.08</c:v>
                </c:pt>
                <c:pt idx="10">
                  <c:v>0.17</c:v>
                </c:pt>
                <c:pt idx="11">
                  <c:v>0.02</c:v>
                </c:pt>
                <c:pt idx="12">
                  <c:v>0.04</c:v>
                </c:pt>
                <c:pt idx="13">
                  <c:v>0.08</c:v>
                </c:pt>
                <c:pt idx="14">
                  <c:v>0.2</c:v>
                </c:pt>
                <c:pt idx="15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2-B548-4393-B0A1-CA438A62ABB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3-B548-4393-B0A1-CA438A62ABB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4-B548-4393-B0A1-CA438A62ABB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5-B548-4393-B0A1-CA438A62ABB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6-B548-4393-B0A1-CA438A62ABB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7-B548-4393-B0A1-CA438A62ABB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8-B548-4393-B0A1-CA438A62ABB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9-B548-4393-B0A1-CA438A62ABB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A-B548-4393-B0A1-CA438A62ABB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B-B548-4393-B0A1-CA438A62ABB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C-B548-4393-B0A1-CA438A62ABB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D-B548-4393-B0A1-CA438A62ABB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E-B548-4393-B0A1-CA438A62ABB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F-B548-4393-B0A1-CA438A62ABBA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0-B548-4393-B0A1-CA438A62ABBA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1-B548-4393-B0A1-CA438A62ABBA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2-B548-4393-B0A1-CA438A62AB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Myynti on vähentynyt</c:v>
                </c:pt>
                <c:pt idx="1">
                  <c:v>Tilaisuuksia on peruttu</c:v>
                </c:pt>
                <c:pt idx="2">
                  <c:v>Matkustamista on vähennetty</c:v>
                </c:pt>
                <c:pt idx="3">
                  <c:v>Etätöitä on lisätty</c:v>
                </c:pt>
                <c:pt idx="4">
                  <c:v>On tullut maksuvaikeuksia</c:v>
                </c:pt>
                <c:pt idx="5">
                  <c:v>On ollut häiriöitä tuotantoketjussa</c:v>
                </c:pt>
                <c:pt idx="6">
                  <c:v>Olemme hakeneet helpostusta toimitilavuokriin</c:v>
                </c:pt>
                <c:pt idx="7">
                  <c:v>Olemme saaneet helpotusta toimitilavuokriin</c:v>
                </c:pt>
                <c:pt idx="8">
                  <c:v>Pohdin yritykseni alasajoa</c:v>
                </c:pt>
                <c:pt idx="9">
                  <c:v>Työntekijät eivät ole päässeet töihin</c:v>
                </c:pt>
                <c:pt idx="10">
                  <c:v>Myynti on lisääntynyt</c:v>
                </c:pt>
                <c:pt idx="11">
                  <c:v>Raaka-aineiden hinnat ovat nousseet</c:v>
                </c:pt>
                <c:pt idx="12">
                  <c:v>Yritykseni uhkaa mennä konkurssiin</c:v>
                </c:pt>
                <c:pt idx="13">
                  <c:v>Muu, mitä?</c:v>
                </c:pt>
                <c:pt idx="14">
                  <c:v>Ei mitenkään</c:v>
                </c:pt>
                <c:pt idx="15">
                  <c:v>En osaa sanoa</c:v>
                </c:pt>
              </c:strCache>
            </c:str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0.59</c:v>
                </c:pt>
                <c:pt idx="1">
                  <c:v>0.41</c:v>
                </c:pt>
                <c:pt idx="2">
                  <c:v>0.3</c:v>
                </c:pt>
                <c:pt idx="3">
                  <c:v>0.24</c:v>
                </c:pt>
                <c:pt idx="4">
                  <c:v>0.15</c:v>
                </c:pt>
                <c:pt idx="5">
                  <c:v>0.06</c:v>
                </c:pt>
                <c:pt idx="6">
                  <c:v>0.14000000000000001</c:v>
                </c:pt>
                <c:pt idx="7">
                  <c:v>0.13</c:v>
                </c:pt>
                <c:pt idx="8">
                  <c:v>7.0000000000000007E-2</c:v>
                </c:pt>
                <c:pt idx="9">
                  <c:v>0.08</c:v>
                </c:pt>
                <c:pt idx="10">
                  <c:v>0.11</c:v>
                </c:pt>
                <c:pt idx="11">
                  <c:v>0.06</c:v>
                </c:pt>
                <c:pt idx="12">
                  <c:v>0.03</c:v>
                </c:pt>
                <c:pt idx="13">
                  <c:v>0.11</c:v>
                </c:pt>
                <c:pt idx="14">
                  <c:v>0.08</c:v>
                </c:pt>
                <c:pt idx="1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3-B548-4393-B0A1-CA438A62AB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579-4403-8F82-C0D54DF2B7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87%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579-4403-8F82-C0D54DF2B7C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579-4403-8F82-C0D54DF2B7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vielä arvioida mahdollista lainantarvetta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0.11</c:v>
                </c:pt>
                <c:pt idx="1">
                  <c:v>0.87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79-4403-8F82-C0D54DF2B7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579-4403-8F82-C0D54DF2B7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88%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579-4403-8F82-C0D54DF2B7C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A579-4403-8F82-C0D54DF2B7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vielä arvioida mahdollista lainantarvetta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</c:v>
                </c:pt>
                <c:pt idx="1">
                  <c:v>0.88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579-4403-8F82-C0D54DF2B7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A579-4403-8F82-C0D54DF2B7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90%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579-4403-8F82-C0D54DF2B7C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A579-4403-8F82-C0D54DF2B7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vielä arvioida mahdollista lainantarvetta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0.05</c:v>
                </c:pt>
                <c:pt idx="1">
                  <c:v>0.9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579-4403-8F82-C0D54DF2B7C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A579-4403-8F82-C0D54DF2B7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85%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A579-4403-8F82-C0D54DF2B7C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A579-4403-8F82-C0D54DF2B7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vielä arvioida mahdollista lainantarvetta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0.1</c:v>
                </c:pt>
                <c:pt idx="1">
                  <c:v>0.85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579-4403-8F82-C0D54DF2B7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TEOLLISUUS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DE7-40D8-B54B-7B4E76B428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DE7-40D8-B54B-7B4E76B428C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DE7-40D8-B54B-7B4E76B428C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DE7-40D8-B54B-7B4E76B428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Ei</c:v>
                </c:pt>
                <c:pt idx="2">
                  <c:v>Ei ole ole ollut tarvetta hakea ulkopuolista rahoitusta</c:v>
                </c:pt>
                <c:pt idx="3">
                  <c:v>Jos kyllä, niin millaisia haasteita?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</c:v>
                </c:pt>
                <c:pt idx="1">
                  <c:v>0.41</c:v>
                </c:pt>
                <c:pt idx="2">
                  <c:v>0.47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E7-40D8-B54B-7B4E76B428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KAUPPA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DE7-40D8-B54B-7B4E76B428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DE7-40D8-B54B-7B4E76B428C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DE7-40D8-B54B-7B4E76B428C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7DE7-40D8-B54B-7B4E76B428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Ei</c:v>
                </c:pt>
                <c:pt idx="2">
                  <c:v>Ei ole ole ollut tarvetta hakea ulkopuolista rahoitusta</c:v>
                </c:pt>
                <c:pt idx="3">
                  <c:v>Jos kyllä, niin millaisia haasteita?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0.1</c:v>
                </c:pt>
                <c:pt idx="1">
                  <c:v>0.37</c:v>
                </c:pt>
                <c:pt idx="2">
                  <c:v>0.55000000000000004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DE7-40D8-B54B-7B4E76B428C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RAKENTAMINEN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7DE7-40D8-B54B-7B4E76B428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DE7-40D8-B54B-7B4E76B428C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7DE7-40D8-B54B-7B4E76B428C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DE7-40D8-B54B-7B4E76B428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Ei</c:v>
                </c:pt>
                <c:pt idx="2">
                  <c:v>Ei ole ole ollut tarvetta hakea ulkopuolista rahoitusta</c:v>
                </c:pt>
                <c:pt idx="3">
                  <c:v>Jos kyllä, niin millaisia haasteita?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0.06</c:v>
                </c:pt>
                <c:pt idx="1">
                  <c:v>0.37</c:v>
                </c:pt>
                <c:pt idx="2">
                  <c:v>0.59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DE7-40D8-B54B-7B4E76B428C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PALVELUT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DE7-40D8-B54B-7B4E76B428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7DE7-40D8-B54B-7B4E76B428C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7DE7-40D8-B54B-7B4E76B428C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7DE7-40D8-B54B-7B4E76B428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Ei</c:v>
                </c:pt>
                <c:pt idx="2">
                  <c:v>Ei ole ole ollut tarvetta hakea ulkopuolista rahoitusta</c:v>
                </c:pt>
                <c:pt idx="3">
                  <c:v>Jos kyllä, niin millaisia haasteita?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0.09</c:v>
                </c:pt>
                <c:pt idx="1">
                  <c:v>0.34</c:v>
                </c:pt>
                <c:pt idx="2">
                  <c:v>0.57999999999999996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7DE7-40D8-B54B-7B4E76B428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 smtId="42949672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 smtId="4294967295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 smtId="4294967295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 smtId="4294967295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 smtId="4294967295"/>
            </a:lvl1pPr>
            <a:lvl2pPr>
              <a:defRPr sz="2400" smtId="4294967295"/>
            </a:lvl2pPr>
            <a:lvl3pPr>
              <a:defRPr sz="2000" smtId="4294967295"/>
            </a:lvl3pPr>
            <a:lvl4pPr>
              <a:defRPr sz="1800" smtId="4294967295"/>
            </a:lvl4pPr>
            <a:lvl5pPr>
              <a:defRPr sz="1800" smtId="4294967295"/>
            </a:lvl5pPr>
            <a:lvl6pPr>
              <a:defRPr sz="1800" smtId="4294967295"/>
            </a:lvl6pPr>
            <a:lvl7pPr>
              <a:defRPr sz="1800" smtId="4294967295"/>
            </a:lvl7pPr>
            <a:lvl8pPr>
              <a:defRPr sz="1800" smtId="4294967295"/>
            </a:lvl8pPr>
            <a:lvl9pPr>
              <a:defRPr sz="18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 smtId="4294967295"/>
            </a:lvl1pPr>
            <a:lvl2pPr>
              <a:defRPr sz="2400" smtId="4294967295"/>
            </a:lvl2pPr>
            <a:lvl3pPr>
              <a:defRPr sz="2000" smtId="4294967295"/>
            </a:lvl3pPr>
            <a:lvl4pPr>
              <a:defRPr sz="1800" smtId="4294967295"/>
            </a:lvl4pPr>
            <a:lvl5pPr>
              <a:defRPr sz="1800" smtId="4294967295"/>
            </a:lvl5pPr>
            <a:lvl6pPr>
              <a:defRPr sz="1800" smtId="4294967295"/>
            </a:lvl6pPr>
            <a:lvl7pPr>
              <a:defRPr sz="1800" smtId="4294967295"/>
            </a:lvl7pPr>
            <a:lvl8pPr>
              <a:defRPr sz="1800" smtId="4294967295"/>
            </a:lvl8pPr>
            <a:lvl9pPr>
              <a:defRPr sz="18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 smtId="4294967295"/>
            </a:lvl1pPr>
            <a:lvl2pPr marL="457200" indent="0">
              <a:buNone/>
              <a:defRPr sz="2000" b="1" smtId="4294967295"/>
            </a:lvl2pPr>
            <a:lvl3pPr marL="914400" indent="0">
              <a:buNone/>
              <a:defRPr sz="1800" b="1" smtId="4294967295"/>
            </a:lvl3pPr>
            <a:lvl4pPr marL="1371600" indent="0">
              <a:buNone/>
              <a:defRPr sz="1600" b="1" smtId="4294967295"/>
            </a:lvl4pPr>
            <a:lvl5pPr marL="1828800" indent="0">
              <a:buNone/>
              <a:defRPr sz="1600" b="1" smtId="4294967295"/>
            </a:lvl5pPr>
            <a:lvl6pPr marL="2286000" indent="0">
              <a:buNone/>
              <a:defRPr sz="1600" b="1" smtId="4294967295"/>
            </a:lvl6pPr>
            <a:lvl7pPr marL="2743200" indent="0">
              <a:buNone/>
              <a:defRPr sz="1600" b="1" smtId="4294967295"/>
            </a:lvl7pPr>
            <a:lvl8pPr marL="3200400" indent="0">
              <a:buNone/>
              <a:defRPr sz="1600" b="1" smtId="4294967295"/>
            </a:lvl8pPr>
            <a:lvl9pPr marL="3657600" indent="0">
              <a:buNone/>
              <a:defRPr sz="1600" b="1" smtId="4294967295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 smtId="4294967295"/>
            </a:lvl1pPr>
            <a:lvl2pPr>
              <a:defRPr sz="2000" smtId="4294967295"/>
            </a:lvl2pPr>
            <a:lvl3pPr>
              <a:defRPr sz="1800" smtId="4294967295"/>
            </a:lvl3pPr>
            <a:lvl4pPr>
              <a:defRPr sz="1600" smtId="4294967295"/>
            </a:lvl4pPr>
            <a:lvl5pPr>
              <a:defRPr sz="1600" smtId="4294967295"/>
            </a:lvl5pPr>
            <a:lvl6pPr>
              <a:defRPr sz="1600" smtId="4294967295"/>
            </a:lvl6pPr>
            <a:lvl7pPr>
              <a:defRPr sz="1600" smtId="4294967295"/>
            </a:lvl7pPr>
            <a:lvl8pPr>
              <a:defRPr sz="1600" smtId="4294967295"/>
            </a:lvl8pPr>
            <a:lvl9pPr>
              <a:defRPr sz="16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 smtId="4294967295"/>
            </a:lvl1pPr>
            <a:lvl2pPr marL="457200" indent="0">
              <a:buNone/>
              <a:defRPr sz="2000" b="1" smtId="4294967295"/>
            </a:lvl2pPr>
            <a:lvl3pPr marL="914400" indent="0">
              <a:buNone/>
              <a:defRPr sz="1800" b="1" smtId="4294967295"/>
            </a:lvl3pPr>
            <a:lvl4pPr marL="1371600" indent="0">
              <a:buNone/>
              <a:defRPr sz="1600" b="1" smtId="4294967295"/>
            </a:lvl4pPr>
            <a:lvl5pPr marL="1828800" indent="0">
              <a:buNone/>
              <a:defRPr sz="1600" b="1" smtId="4294967295"/>
            </a:lvl5pPr>
            <a:lvl6pPr marL="2286000" indent="0">
              <a:buNone/>
              <a:defRPr sz="1600" b="1" smtId="4294967295"/>
            </a:lvl6pPr>
            <a:lvl7pPr marL="2743200" indent="0">
              <a:buNone/>
              <a:defRPr sz="1600" b="1" smtId="4294967295"/>
            </a:lvl7pPr>
            <a:lvl8pPr marL="3200400" indent="0">
              <a:buNone/>
              <a:defRPr sz="1600" b="1" smtId="4294967295"/>
            </a:lvl8pPr>
            <a:lvl9pPr marL="3657600" indent="0">
              <a:buNone/>
              <a:defRPr sz="1600" b="1" smtId="4294967295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 smtId="4294967295"/>
            </a:lvl1pPr>
            <a:lvl2pPr>
              <a:defRPr sz="2000" smtId="4294967295"/>
            </a:lvl2pPr>
            <a:lvl3pPr>
              <a:defRPr sz="1800" smtId="4294967295"/>
            </a:lvl3pPr>
            <a:lvl4pPr>
              <a:defRPr sz="1600" smtId="4294967295"/>
            </a:lvl4pPr>
            <a:lvl5pPr>
              <a:defRPr sz="1600" smtId="4294967295"/>
            </a:lvl5pPr>
            <a:lvl6pPr>
              <a:defRPr sz="1600" smtId="4294967295"/>
            </a:lvl6pPr>
            <a:lvl7pPr>
              <a:defRPr sz="1600" smtId="4294967295"/>
            </a:lvl7pPr>
            <a:lvl8pPr>
              <a:defRPr sz="1600" smtId="4294967295"/>
            </a:lvl8pPr>
            <a:lvl9pPr>
              <a:defRPr sz="16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 smtId="42949672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 smtId="4294967295"/>
            </a:lvl1pPr>
            <a:lvl2pPr>
              <a:defRPr sz="2800" smtId="4294967295"/>
            </a:lvl2pPr>
            <a:lvl3pPr>
              <a:defRPr sz="2400" smtId="4294967295"/>
            </a:lvl3pPr>
            <a:lvl4pPr>
              <a:defRPr sz="2000" smtId="4294967295"/>
            </a:lvl4pPr>
            <a:lvl5pPr>
              <a:defRPr sz="2000" smtId="4294967295"/>
            </a:lvl5pPr>
            <a:lvl6pPr>
              <a:defRPr sz="2000" smtId="4294967295"/>
            </a:lvl6pPr>
            <a:lvl7pPr>
              <a:defRPr sz="2000" smtId="4294967295"/>
            </a:lvl7pPr>
            <a:lvl8pPr>
              <a:defRPr sz="2000" smtId="4294967295"/>
            </a:lvl8pPr>
            <a:lvl9pPr>
              <a:defRPr sz="20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 smtId="4294967295"/>
            </a:lvl1pPr>
            <a:lvl2pPr marL="457200" indent="0">
              <a:buNone/>
              <a:defRPr sz="1200" smtId="4294967295"/>
            </a:lvl2pPr>
            <a:lvl3pPr marL="914400" indent="0">
              <a:buNone/>
              <a:defRPr sz="1000" smtId="4294967295"/>
            </a:lvl3pPr>
            <a:lvl4pPr marL="1371600" indent="0">
              <a:buNone/>
              <a:defRPr sz="900" smtId="4294967295"/>
            </a:lvl4pPr>
            <a:lvl5pPr marL="1828800" indent="0">
              <a:buNone/>
              <a:defRPr sz="900" smtId="4294967295"/>
            </a:lvl5pPr>
            <a:lvl6pPr marL="2286000" indent="0">
              <a:buNone/>
              <a:defRPr sz="900" smtId="4294967295"/>
            </a:lvl6pPr>
            <a:lvl7pPr marL="2743200" indent="0">
              <a:buNone/>
              <a:defRPr sz="900" smtId="4294967295"/>
            </a:lvl7pPr>
            <a:lvl8pPr marL="3200400" indent="0">
              <a:buNone/>
              <a:defRPr sz="900" smtId="4294967295"/>
            </a:lvl8pPr>
            <a:lvl9pPr marL="3657600" indent="0">
              <a:buNone/>
              <a:defRPr sz="900" smtId="4294967295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 smtId="42949672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 smtId="4294967295"/>
            </a:lvl1pPr>
            <a:lvl2pPr marL="457200" indent="0">
              <a:buNone/>
              <a:defRPr sz="2800" smtId="4294967295"/>
            </a:lvl2pPr>
            <a:lvl3pPr marL="914400" indent="0">
              <a:buNone/>
              <a:defRPr sz="2400" smtId="4294967295"/>
            </a:lvl3pPr>
            <a:lvl4pPr marL="1371600" indent="0">
              <a:buNone/>
              <a:defRPr sz="2000" smtId="4294967295"/>
            </a:lvl4pPr>
            <a:lvl5pPr marL="1828800" indent="0">
              <a:buNone/>
              <a:defRPr sz="2000" smtId="4294967295"/>
            </a:lvl5pPr>
            <a:lvl6pPr marL="2286000" indent="0">
              <a:buNone/>
              <a:defRPr sz="2000" smtId="4294967295"/>
            </a:lvl6pPr>
            <a:lvl7pPr marL="2743200" indent="0">
              <a:buNone/>
              <a:defRPr sz="2000" smtId="4294967295"/>
            </a:lvl7pPr>
            <a:lvl8pPr marL="3200400" indent="0">
              <a:buNone/>
              <a:defRPr sz="2000" smtId="4294967295"/>
            </a:lvl8pPr>
            <a:lvl9pPr marL="3657600" indent="0">
              <a:buNone/>
              <a:defRPr sz="2000" smtId="429496729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 smtId="4294967295"/>
            </a:lvl1pPr>
            <a:lvl2pPr marL="457200" indent="0">
              <a:buNone/>
              <a:defRPr sz="1200" smtId="4294967295"/>
            </a:lvl2pPr>
            <a:lvl3pPr marL="914400" indent="0">
              <a:buNone/>
              <a:defRPr sz="1000" smtId="4294967295"/>
            </a:lvl3pPr>
            <a:lvl4pPr marL="1371600" indent="0">
              <a:buNone/>
              <a:defRPr sz="900" smtId="4294967295"/>
            </a:lvl4pPr>
            <a:lvl5pPr marL="1828800" indent="0">
              <a:buNone/>
              <a:defRPr sz="900" smtId="4294967295"/>
            </a:lvl5pPr>
            <a:lvl6pPr marL="2286000" indent="0">
              <a:buNone/>
              <a:defRPr sz="900" smtId="4294967295"/>
            </a:lvl6pPr>
            <a:lvl7pPr marL="2743200" indent="0">
              <a:buNone/>
              <a:defRPr sz="900" smtId="4294967295"/>
            </a:lvl7pPr>
            <a:lvl8pPr marL="3200400" indent="0">
              <a:buNone/>
              <a:defRPr sz="900" smtId="4294967295"/>
            </a:lvl8pPr>
            <a:lvl9pPr marL="3657600" indent="0">
              <a:buNone/>
              <a:defRPr sz="900" smtId="4294967295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Id="4294967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Id="4294967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Id="4294967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 smtId="429496729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smtId="4294967295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smtId="4294967295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smtId="4294967295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 smtId="4294967295"/>
      </a:defPPr>
      <a:lvl1pPr marL="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84000" cy="705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ctr"/>
          <a:lstStyle/>
          <a:p>
            <a:pPr algn="ctr"/>
            <a:r>
              <a:rPr sz="2000" b="1" i="0" u="none" dirty="0" err="1">
                <a:solidFill>
                  <a:srgbClr val="333333"/>
                </a:solidFill>
                <a:latin typeface="Arial"/>
              </a:rPr>
              <a:t>Koronakysely</a:t>
            </a:r>
            <a:r>
              <a:rPr sz="2000" b="1" i="0" u="none" dirty="0">
                <a:solidFill>
                  <a:srgbClr val="333333"/>
                </a:solidFill>
                <a:latin typeface="Arial"/>
              </a:rPr>
              <a:t> 4</a:t>
            </a:r>
          </a:p>
          <a:p>
            <a:pPr algn="ctr"/>
            <a:endParaRPr lang="fi-FI" sz="2000" b="1" dirty="0">
              <a:latin typeface="Arial"/>
            </a:endParaRPr>
          </a:p>
          <a:p>
            <a:pPr algn="ctr"/>
            <a:r>
              <a:rPr lang="fi-FI" sz="2000" b="1" i="0" u="none" dirty="0">
                <a:solidFill>
                  <a:srgbClr val="333333"/>
                </a:solidFill>
                <a:latin typeface="Arial"/>
              </a:rPr>
              <a:t>Toimialojen vertailu </a:t>
            </a:r>
          </a:p>
          <a:p>
            <a:pPr algn="ctr"/>
            <a:endParaRPr lang="fi-FI" sz="2000" b="1" dirty="0">
              <a:latin typeface="Arial"/>
            </a:endParaRPr>
          </a:p>
          <a:p>
            <a:pPr algn="ctr"/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Vastaajien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kokonaismäärä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: 702</a:t>
            </a:r>
            <a:endParaRPr lang="fi-FI" sz="1400" b="1" i="0" u="none" dirty="0">
              <a:solidFill>
                <a:srgbClr val="333333"/>
              </a:solidFill>
              <a:latin typeface="Arial"/>
            </a:endParaRPr>
          </a:p>
          <a:p>
            <a:pPr algn="ctr"/>
            <a:endParaRPr lang="fi-FI" sz="1400" b="1" dirty="0">
              <a:latin typeface="Arial"/>
            </a:endParaRPr>
          </a:p>
          <a:p>
            <a:pPr algn="ctr"/>
            <a:r>
              <a:rPr lang="fi-FI" sz="1400" b="1" dirty="0">
                <a:latin typeface="Arial"/>
              </a:rPr>
              <a:t>Kysely on tehty 7.-13.11.2020 välisenä aikana</a:t>
            </a:r>
            <a:endParaRPr sz="1400" b="1" i="0" u="none" dirty="0">
              <a:solidFill>
                <a:srgbClr val="333333"/>
              </a:solidFill>
              <a:latin typeface="Arial"/>
            </a:endParaRPr>
          </a:p>
        </p:txBody>
      </p:sp>
      <p:pic>
        <p:nvPicPr>
          <p:cNvPr id="4" name="Kuva 3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471C35DC-3B20-4C55-B607-CA5094918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539477"/>
            <a:ext cx="4780260" cy="179941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w Table"/>
          <p:cNvGraphicFramePr>
            <a:graphicFrameLocks noGrp="1"/>
          </p:cNvGraphicFramePr>
          <p:nvPr/>
        </p:nvGraphicFramePr>
        <p:xfrm>
          <a:off x="254000" y="254000"/>
          <a:ext cx="10184000" cy="274320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Varkaus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6,89%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4,76%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4,22%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Varpaisjärvi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0,23%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Vehmersalmi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Vesanto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Vieremä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Muu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5. Onko yrityksesi loppuvuoden 2020 myynti: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759852209"/>
              </p:ext>
            </p:extLst>
          </p:nvPr>
        </p:nvGraphicFramePr>
        <p:xfrm>
          <a:off x="254000" y="1031635"/>
          <a:ext cx="9772426" cy="6060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5. Onko yrityksesi loppuvuoden 2020 myynti: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60350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Kasvanut merkittävästi, yli 60%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0,71%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Kasvanut paljon, 30%-50%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4,71%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Kasvanut jonkin verran, 10%-15%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15,24%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20,48%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Pysynyt ennallaan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31,03%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26,67%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32,53%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23,76%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Laskenut jonkin verran, 10%-15%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27,59%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30,48%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21,65%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Laskenut paljon, 30%-50%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13,79%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14,28%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13,25%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22,12%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Laskenut merkittävästi, yli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Loppunut kokonaan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6. Miten arvioit yrityksesi 2021 alkuvuoden myynnin kehitystä?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547367406"/>
              </p:ext>
            </p:extLst>
          </p:nvPr>
        </p:nvGraphicFramePr>
        <p:xfrm>
          <a:off x="254000" y="1031635"/>
          <a:ext cx="9988450" cy="6060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6. Miten arvioit yrityksesi 2021 alkuvuoden myynnin kehitystä?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60350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Kasvaa merkittäväksi, yli 60%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0,71%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Kasvaa paljon, 30%-50%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3,45%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3,29%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Kasvaa jonkin verran, 10%-15%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21,84%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14,29%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17,18%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Pysyy ennallaan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44,83%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36,19%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38,55%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285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Laskee jonkin verran, 10%-15%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17,24%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35,24%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21,18%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Laskee paljon, 30%-50%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9,19%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5,71%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14,46%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11,06%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Laskee merkittävästi, yli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 lainkaan myyntituloja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2,12%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7. Miten koronavirus on vaikuttanut yrityksesi toimintaan?(Voit valita useita vaihtoehtoja)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700, valittujen vastausten lukumäärä: 1810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795300290"/>
              </p:ext>
            </p:extLst>
          </p:nvPr>
        </p:nvGraphicFramePr>
        <p:xfrm>
          <a:off x="254000" y="1031635"/>
          <a:ext cx="9988450" cy="6060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7. Miten koronavirus on vaikuttanut yrityksesi toimintaan?(Voit valita useita vaihtoehtoja)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700, valittujen vastausten lukumäärä: 1810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60350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Myynti on vähentynyt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58,62%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60,95%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39,76%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249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58,59%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Tilaisuuksia on peruttu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31,03%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37,14%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32,53%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40,94%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267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Matkustamista on vähennetty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49,43%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29,52%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30,12%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Etätöitä on lisätty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33,33%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16,19%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21,69%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23,76%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On tullut maksuvaikeuksia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19,05%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14,59%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On ollut häiriöitä tuotantoketjussa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17,24%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15,66%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6,35%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Olemme hakeneet helpostusta toimitilavuokriin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14,35%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Olemme saaneet helpotusta toimitilavuokriin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5,75%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3,61%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12,94%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w Table"/>
          <p:cNvGraphicFramePr>
            <a:graphicFrameLocks noGrp="1"/>
          </p:cNvGraphicFramePr>
          <p:nvPr/>
        </p:nvGraphicFramePr>
        <p:xfrm>
          <a:off x="254000" y="254000"/>
          <a:ext cx="10184000" cy="566928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Pohdin yritykseni alasajoa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5,75%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11,43%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10,84%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7,29%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Työntekijät eivät ole päässeet töihin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8,57%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8,47%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Myynti on lisääntynyt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17,14%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Raaka-aineiden hinnat ovat nousseet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5,88%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Yritykseni uhkaa mennä konkurssiin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Muu, mitä?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5,75%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12,38%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11,06%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 mitenkään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20,48%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sanoa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3,61%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8. Oletko koronatilanteen vuoksi ottanut lainaa yrityksellesi?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699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8. Oletko koronatilanteen vuoksi ottanut lainaa yrityksellesi?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699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265176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10,46%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10,48%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9,88%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87,21%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87,62%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90,36%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85,18%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604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vielä arvioida mahdollista lainantarvetta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1. Valitse yrityksesi toimiala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9. Onko yritykselläsi ollut vaikeuksia ulkopuolisen rahoituksen saamisessa?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698, valittujen vastausten lukumäärä: 723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9. Onko yritykselläsi ollut vaikeuksia ulkopuolisen rahoituksen saamisessa?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698, valittujen vastausten lukumäärä: 723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7"/>
          <a:ext cx="10184000" cy="310896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10,34%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9,52%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8,96%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41,38%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37,14%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36,59%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34,2%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 ole ole ollut tarvetta hakea ulkopuolista rahoitusta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47,13%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55,24%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58,54%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57,78%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Jos kyllä, niin millaisia haasteita?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5,75%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2,86%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2,12%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10. Luotatko siihen, että yrityksesi selviää koronakriisin toisesta aallosta?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698, valittujen vastausten lukumäärä: 722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10. Luotatko siihen, että yrityksesi selviää koronakriisin toisesta aallosta?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698, valittujen vastausten lukumäärä: 722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201168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74,71%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65,06%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64,07%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453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Ehkä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24,14%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39,05%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33,73%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Ajatuksia: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3,55%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11. Oletko joutunut tekemään yrityksessäsi sopeuttamisjärjestelyjä?(Voit valita useamman vaihtoehdon)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689, valittujen vastausten lukumäärä: 756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970284497"/>
              </p:ext>
            </p:extLst>
          </p:nvPr>
        </p:nvGraphicFramePr>
        <p:xfrm>
          <a:off x="254000" y="1031636"/>
          <a:ext cx="9844434" cy="5988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11. Oletko joutunut tekemään yrityksessäsi sopeuttamisjärjestelyjä?(Voit valita useamman vaihtoehdon)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689, valittujen vastausten lukumäärä: 756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438912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Olen lomauttanut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36,05%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24,04%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22,89%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20,91%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Olen irtisanonut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8,14%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7,23%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5,53%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Harkitsen lomauttamista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Harkitsen irtisanomista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1,92%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ole joutunut tekemään sopeuttamisjärjestelyjä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54,81%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63,86%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63,46%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Muu, mitä?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6,98%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7,23%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14,66%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12. Onko koronatilanne vaikuttanut yrityksesi sairauspoissaolojen määrään?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633, valittujen vastausten lukumäärä: 672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12. Onko koronatilanne vaikuttanut yrityksesi sairauspoissaolojen määrään?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633, valittujen vastausten lukumäärä: 672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475488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Sairauspoissaolot ovat lisääntyneet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9,52%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12,35%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Sairauspoissaolot ovat pysyneet ennallaan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77,38%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72,83%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76,54%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306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81,38%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Sairauspoissaolot ovat vähentyneet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Mikä on mielestäsi suurin syy sairauspoissaolojen lisääntymiseen tai vähentymiseen?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9,52%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10,87%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8,64%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6,12%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4271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13. Haluatko, että HelpDesk-asiantuntijamme on sinuun yhteydessä yritysjärjestelyihin liittyen? Palvelu on maksuton.Yritysjärjestelyt ml mm. yrityssaneeraus, yrityksen hallittu alasajo, apu konkurssineuvontaan.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871647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692, valittujen vastausten lukumäärä: 692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24521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4271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13. Haluatko, että HelpDesk-asiantuntijamme on sinuun yhteydessä yritysjärjestelyihin liittyen? Palvelu on maksuton.Yritysjärjestelyt ml mm. yrityssaneeraus, yrityksen hallittu alasajo, apu konkurssineuvontaan.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871647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692, valittujen vastausten lukumäärä: 692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245210"/>
          <a:ext cx="10184000" cy="14630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7,32%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1,44%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98,85%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96,19%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92,68%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98,56%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675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1. Valitse yrityksesi toimiala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702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7"/>
          <a:ext cx="10184000" cy="219456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14. Millaiseksi koet oman jaksamisesi/ henkisen hyvinvointisi tällä hetkellä?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14. Millaiseksi koet oman jaksamisesi/ henkisen hyvinvointisi tällä hetkellä?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4" cy="3017520"/>
        </p:xfrm>
        <a:graphic>
          <a:graphicData uri="http://schemas.openxmlformats.org/drawingml/2006/table">
            <a:tbl>
              <a:tblPr firstRow="1" bandRow="1"/>
              <a:tblGrid>
                <a:gridCol w="1131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15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15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15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15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15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315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Erittäin hyvä - Huono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Keskiarvo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Mediaani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3,62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13,79%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47,13%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27,59%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10,34%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5,72%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29,52%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42,86%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17,14%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4,76%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15,66%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42,17%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27,71%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12,05%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12,24%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35,77%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34,82%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13,88%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3,29%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640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15. Akuuttineuvonta: Erilaisten koronatukien hakeminen, lomakkeiden täyttäminen, korona-avustusten raportointi, maksatushakemukset näihin liittyen ja muu käytännön apu.Tarvitsetko/ haluatko, että HelpDesk-asiantuntija on sinuun yhteydessä akuuttineuvontaan liittyen? Palvelu on maksuton.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1085220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679, valittujen vastausten lukumäärä: 680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458783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640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15. Akuuttineuvonta: Erilaisten koronatukien hakeminen, lomakkeiden täyttäminen, korona-avustusten raportointi, maksatushakemukset näihin liittyen ja muu käytännön apu.Tarvitsetko/ haluatko, että HelpDesk-asiantuntija on sinuun yhteydessä akuuttineuvontaan liittyen? Palvelu on maksuton.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1085220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679, valittujen vastausten lukumäärä: 680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458783"/>
          <a:ext cx="10184000" cy="14630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8,16%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8,75%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97,67%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91,84%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91,25%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96,14%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646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640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16. Haluatko, että HelpDesk-asiantuntija on sinuun yhteydessä yrityksesi kehittämiseen liittyen? Palvelu on maksuton. Liiketoiminnan kehittäminen: liiketoimintamallien tunnistaminen, kilpailutilanteen kartoitus, investoinnit, tuet ja laajentaminen jne.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1085220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667, valittujen vastausten lukumäärä: 669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458783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640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16. Haluatko, että HelpDesk-asiantuntija on sinuun yhteydessä yrityksesi kehittämiseen liittyen? Palvelu on maksuton. Liiketoiminnan kehittäminen: liiketoimintamallien tunnistaminen, kilpailutilanteen kartoitus, investoinnit, tuet ja laajentaminen jne.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1085220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667, valittujen vastausten lukumäärä: 669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458783"/>
          <a:ext cx="10184000" cy="14630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9,76%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8,33%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13,92%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11,46%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91,46%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91,67%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86,08%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88,78%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595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17. Tarvitsetko yrityksellesi talousneuvontaa?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691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17. Tarvitsetko yrityksellesi talousneuvontaa?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691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19202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3,34%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83,72%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82,69%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80,49%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79,95%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559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sanoa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18. Miten Savon Yrittäjät on onnistunut mielestäsi Korona-ajan viestinnässä?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18. Miten Savon Yrittäjät on onnistunut mielestäsi Korona-ajan viestinnässä?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28346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Erittäin hyvin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9,64%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12,23%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Hyvin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47,68%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52,89%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55,42%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53,65%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sanoa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34,88%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33,65%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26,51%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25,65%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Tyydyttävästi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6,98%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8,65%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7,76%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Huonosti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2. Olen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19. Miten arvioita kotikuntasi/ kaupunkisi onnistuneen korona-ajan viestinnässä ja toiminnassa yritysten suuntaan?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697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19. Miten arvioita kotikuntasi/ kaupunkisi onnistuneen korona-ajan viestinnässä ja toiminnassa yritysten suuntaan?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697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28346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Erittäin hyvin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4,72%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Hyvin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36,05%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33,66%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33,74%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36,79%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sanoa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37,21%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33,65%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40,96%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29,01%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Tyydyttävästi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18,6%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13,25%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22,17%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Huonosti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6,98%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2. Olen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702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301752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Yksinyrittäjä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25,29%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30,48%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36,14%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49,41%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295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Työnantajayrittäjä (1-5 henkilöä työllistävä)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27,58%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45,71%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39,76%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33,49%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Työnantajayrittäjä (6-249 henkilöä työllistävä)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47,13%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23,81%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24,1%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17,1%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3. Yrityksesi palvelut kohdentuvat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3. Yrityksesi palvelut kohdentuvat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702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173736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Yrityksille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55,17%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16,19%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21,69%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23,89%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Kuluttajille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43,81%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6,02%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21,31%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Molemmille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40,23%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72,29%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54,8%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4. Yrityksesi kotipaikkakunta?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702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294073353"/>
              </p:ext>
            </p:extLst>
          </p:nvPr>
        </p:nvGraphicFramePr>
        <p:xfrm>
          <a:off x="254000" y="1031636"/>
          <a:ext cx="9988450" cy="586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4. Yrityksesi kotipaikkakunta?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702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5"/>
          <a:ext cx="10184000" cy="603504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Iisalmi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11,49%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19,05%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7,23%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11,24%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Joroinen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0,23%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Juankoski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Kaavi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1,91%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Karttula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Keitele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Kiuruvesi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Kuopio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31,03%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35,24%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37,35%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41,92%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Lapinlahti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Leppävirta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Maaninka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Nilsiä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2,86%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3,61%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Pielavesi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Rautalampi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1,91%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3,05%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Rautavaara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Siilinjärvi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10,34%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5,71%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12,05%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6,32%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Sonkajärvi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Suonenjoki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3,81%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Tervo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Tuusniemi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0,94%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16.01.27"/>
  <p:tag name="AS_TITLE" val="Aspose.Slides for .NET 4.0 Client Profile"/>
  <p:tag name="AS_VERSION" val="16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3703</Words>
  <Application>Microsoft Office PowerPoint</Application>
  <PresentationFormat>Mukautettu</PresentationFormat>
  <Paragraphs>1999</Paragraphs>
  <Slides>41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41</vt:i4>
      </vt:variant>
    </vt:vector>
  </HeadingPairs>
  <TitlesOfParts>
    <vt:vector size="44" baseType="lpstr">
      <vt:lpstr>Arial</vt:lpstr>
      <vt:lpstr>Calibri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Mia Hakulinen</dc:creator>
  <cp:lastModifiedBy>Mia Hakulinen</cp:lastModifiedBy>
  <cp:revision>3</cp:revision>
  <cp:lastPrinted>2020-11-15T18:20:39Z</cp:lastPrinted>
  <dcterms:created xsi:type="dcterms:W3CDTF">2020-11-15T18:20:39Z</dcterms:created>
  <dcterms:modified xsi:type="dcterms:W3CDTF">2020-11-15T16:46:11Z</dcterms:modified>
</cp:coreProperties>
</file>